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0" r:id="rId3"/>
    <p:sldId id="374" r:id="rId4"/>
    <p:sldId id="339" r:id="rId5"/>
    <p:sldId id="344" r:id="rId6"/>
    <p:sldId id="342" r:id="rId7"/>
    <p:sldId id="345" r:id="rId8"/>
    <p:sldId id="346" r:id="rId9"/>
    <p:sldId id="347" r:id="rId10"/>
    <p:sldId id="340" r:id="rId11"/>
    <p:sldId id="348" r:id="rId12"/>
    <p:sldId id="343" r:id="rId13"/>
    <p:sldId id="358" r:id="rId14"/>
    <p:sldId id="349" r:id="rId15"/>
    <p:sldId id="350" r:id="rId16"/>
    <p:sldId id="351" r:id="rId17"/>
    <p:sldId id="352" r:id="rId18"/>
    <p:sldId id="354" r:id="rId19"/>
    <p:sldId id="353" r:id="rId20"/>
    <p:sldId id="355" r:id="rId21"/>
    <p:sldId id="356" r:id="rId22"/>
    <p:sldId id="357" r:id="rId23"/>
    <p:sldId id="359" r:id="rId24"/>
    <p:sldId id="360" r:id="rId25"/>
    <p:sldId id="361" r:id="rId26"/>
    <p:sldId id="362" r:id="rId27"/>
    <p:sldId id="363" r:id="rId28"/>
    <p:sldId id="366" r:id="rId29"/>
    <p:sldId id="364" r:id="rId30"/>
    <p:sldId id="365" r:id="rId31"/>
    <p:sldId id="367" r:id="rId32"/>
    <p:sldId id="368" r:id="rId33"/>
    <p:sldId id="369" r:id="rId3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6D2F-7930-4C56-9984-85295BFC11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886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03F64-81EA-4CCC-B892-6667E6D3AA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46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48AAA-D23F-492E-A375-10F1687311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55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98F4E-90C5-4311-ADC3-ED36B72EB0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297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21F4-701B-4821-A5CE-00FCFA3669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74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BC7C5-4994-4E02-B511-7831537315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11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0AF57-BD0D-4B11-8F21-CC34869754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518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3F81E-8E03-4836-A8F0-05BD934DF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128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F6C55-D2C0-4908-A080-4B963019D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2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C25F-52C9-4930-A792-9D5A73C3B6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92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B54F1-9459-4700-9F64-764916242B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16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DC4A75B-1496-42E1-87ED-61EA3BBD7F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130425"/>
            <a:ext cx="8064896" cy="1470025"/>
          </a:xfrm>
        </p:spPr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Projektowanie kontrolek</a:t>
            </a:r>
            <a:br>
              <a:rPr lang="pl-PL" altLang="pl-PL" dirty="0" smtClean="0">
                <a:latin typeface="Times New Roman" pitchFamily="18" charset="0"/>
              </a:rPr>
            </a:br>
            <a:r>
              <a:rPr lang="pl-PL" altLang="pl-PL" dirty="0" smtClean="0">
                <a:latin typeface="Times New Roman" pitchFamily="18" charset="0"/>
              </a:rPr>
              <a:t>i elementów XAML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084763"/>
            <a:ext cx="6400800" cy="1055687"/>
          </a:xfrm>
        </p:spPr>
        <p:txBody>
          <a:bodyPr/>
          <a:lstStyle/>
          <a:p>
            <a:pPr eaLnBrk="1" hangingPunct="1"/>
            <a:r>
              <a:rPr lang="pl-PL" altLang="pl-PL" sz="2800" dirty="0" smtClean="0">
                <a:latin typeface="Times New Roman" pitchFamily="18" charset="0"/>
              </a:rPr>
              <a:t>Jacek Matulewski</a:t>
            </a:r>
          </a:p>
          <a:p>
            <a:pPr eaLnBrk="1" hangingPunct="1"/>
            <a:r>
              <a:rPr lang="pl-PL" altLang="pl-PL" sz="1800" dirty="0" smtClean="0">
                <a:latin typeface="Times New Roman" pitchFamily="18" charset="0"/>
              </a:rPr>
              <a:t>27 października 2019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059113" y="333375"/>
            <a:ext cx="280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l-PL" altLang="pl-PL" sz="1800">
                <a:latin typeface="Times New Roman" pitchFamily="18" charset="0"/>
              </a:rPr>
              <a:t>Programowanie Windows</a:t>
            </a:r>
          </a:p>
        </p:txBody>
      </p:sp>
      <p:sp>
        <p:nvSpPr>
          <p:cNvPr id="2053" name="pole tekstowe 3"/>
          <p:cNvSpPr txBox="1">
            <a:spLocks noChangeArrowheads="1"/>
          </p:cNvSpPr>
          <p:nvPr/>
        </p:nvSpPr>
        <p:spPr bwMode="auto">
          <a:xfrm>
            <a:off x="1878013" y="6308725"/>
            <a:ext cx="550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http://www.fizyka.umk.pl/~jacek/dydaktyka/winprog_v2/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18819" y="4293096"/>
            <a:ext cx="4060727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pl-PL" sz="2400" dirty="0" smtClean="0"/>
              <a:t>czyli ciąg dalszy powodzi kodu</a:t>
            </a:r>
            <a:endParaRPr lang="pl-P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dirty="0">
                <a:latin typeface="Times New Roman" pitchFamily="18" charset="0"/>
              </a:rPr>
              <a:t>MVVM</a:t>
            </a:r>
            <a:endParaRPr lang="pl-PL" altLang="pl-PL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itchFamily="18" charset="0"/>
              </a:rPr>
              <a:t>Model widoku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2204864"/>
            <a:ext cx="791755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StoperModelWidoku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private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Model.StoperModel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model = 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Model.StoperModel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TimeSpan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Czas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{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model.Czas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Model.StanStopera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Stan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model.Stan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Timer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StoperModelWidoku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timer = new Timer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object state) =&gt; {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onPropertyChanged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nameof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Czas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 }, 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0, 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9442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dirty="0">
                <a:latin typeface="Times New Roman" pitchFamily="18" charset="0"/>
              </a:rPr>
              <a:t>MVVM</a:t>
            </a:r>
            <a:endParaRPr lang="pl-PL" altLang="pl-PL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itchFamily="18" charset="0"/>
              </a:rPr>
              <a:t>Model widoku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2204864"/>
            <a:ext cx="7380547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StoperModelWidoku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przełącz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Przełącz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get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if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przełącz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przełącz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model.Przełącz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onPropertyChanged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przełącz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409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dirty="0">
                <a:latin typeface="Times New Roman" pitchFamily="18" charset="0"/>
              </a:rPr>
              <a:t>MVVM</a:t>
            </a:r>
            <a:endParaRPr lang="pl-PL" altLang="pl-PL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itchFamily="18" charset="0"/>
              </a:rPr>
              <a:t>Widok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30592" y="2196147"/>
            <a:ext cx="920636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x:Class="KontrolkiBiblioteka.Stoper"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presentation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xmlns:mc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="http://schemas.openxmlformats.org/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markup-compatibility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/blend/2008"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clr-namespace:KontrolkiBiblioteka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xmlns:mw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clr-namespace:KontrolkiBiblioteka.ModelWidoku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d:DesignHeight="40" d:DesignWidth="120"&gt;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UserControl.DataContext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mw:StoperModelWidoku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UserControl.DataContext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&lt;Button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Content="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Czas,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="White"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Przełącz}"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86915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dirty="0">
                <a:latin typeface="Times New Roman" pitchFamily="18" charset="0"/>
              </a:rPr>
              <a:t>MVVM</a:t>
            </a:r>
            <a:endParaRPr lang="pl-PL" altLang="pl-PL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>
                <a:solidFill>
                  <a:srgbClr val="002060"/>
                </a:solidFill>
                <a:latin typeface="Times New Roman" pitchFamily="18" charset="0"/>
              </a:rPr>
              <a:t>Widok </a:t>
            </a:r>
            <a:r>
              <a:rPr lang="pl-PL" altLang="pl-PL" sz="2400" dirty="0" smtClean="0">
                <a:solidFill>
                  <a:srgbClr val="002060"/>
                </a:solidFill>
                <a:latin typeface="Times New Roman" pitchFamily="18" charset="0"/>
              </a:rPr>
              <a:t>aplikacji – Test kontrolki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30592" y="2196147"/>
            <a:ext cx="845455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KontrolkiDemo.MainWindow"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clr-namespace:KontrolkiDemo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xmlns:KontrolkiBiblioteka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clr-namespace:KontrolkiBiblioteka;assembly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KontrolkiBiblioteka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="350"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="525"&gt;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KontrolkiBiblioteka:Stoper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x:Name="stoper" 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="50"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="300"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="10,10,0,0" 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2270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dirty="0">
                <a:latin typeface="Times New Roman" pitchFamily="18" charset="0"/>
              </a:rPr>
              <a:t>MVVM</a:t>
            </a:r>
            <a:endParaRPr lang="pl-PL" altLang="pl-PL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itchFamily="18" charset="0"/>
              </a:rPr>
              <a:t>Widok – Konwerter (zmiana tła przycisku)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2204864"/>
            <a:ext cx="834715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KontrolkiBiblioteka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StanStoperaToBrushConverter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IValueConverter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Convert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CultureInfo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culture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Model.StanStopera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Model.StanStopera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Model.StanStopera.Zatrzymany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Brushes.White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Model.StanStopera.Uruchomiony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Brushes.Lavender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Model.StanStopera.Wstrzymany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Brushes.LightPink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ConvertBack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 //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NotImplementedException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79018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dirty="0">
                <a:latin typeface="Times New Roman" pitchFamily="18" charset="0"/>
              </a:rPr>
              <a:t>MVVM</a:t>
            </a:r>
            <a:endParaRPr lang="pl-PL" altLang="pl-PL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>
                <a:solidFill>
                  <a:srgbClr val="002060"/>
                </a:solidFill>
                <a:latin typeface="Times New Roman" pitchFamily="18" charset="0"/>
              </a:rPr>
              <a:t>Widok – Konwerter (zmiana tła przycisku)</a:t>
            </a:r>
            <a:endParaRPr lang="pl-PL" altLang="pl-PL" sz="2400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30592" y="2196147"/>
            <a:ext cx="8669361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x:Class="KontrolkiBiblioteka.Stoper"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...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d:DesignHeight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="40" d:DesignWidth="120"&gt;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UserControl.DataContext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mw:StoperModelWidoku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UserControl.DataContext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UserControl.Resources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local:StanStoperaToBrushConverter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x:Key="stan2brush" /&gt;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UserControl.Resources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&lt;Button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Content="{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Czas,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="White"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Przełącz}"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Stan,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Converter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stan2brush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83242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strike="sngStrike" dirty="0" smtClean="0">
                <a:latin typeface="Times New Roman" pitchFamily="18" charset="0"/>
              </a:rPr>
              <a:t>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139675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Definiowanie w kontrolkach własności 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zależności (</a:t>
            </a:r>
            <a:r>
              <a:rPr lang="pl-PL" alt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Czas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alt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Stan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poleceń (</a:t>
            </a:r>
            <a:r>
              <a:rPr lang="pl-PL" alt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Przełącz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muszą być w </a:t>
            </a:r>
            <a:r>
              <a:rPr lang="pl-PL" altLang="pl-PL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code-behind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 jest niezgodne z MVVM !!!</a:t>
            </a:r>
            <a:endParaRPr lang="pl-PL" altLang="pl-PL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pl-PL" alt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3632825"/>
            <a:ext cx="7917552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partial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Stoper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ModelWidoku.StoperModelWidoku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Stoper()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InitializeComponent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this.DataContext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ModelWidoku.StoperModelWidoku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67062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strike="sngStrike" dirty="0" smtClean="0">
                <a:latin typeface="Times New Roman" pitchFamily="18" charset="0"/>
              </a:rPr>
              <a:t>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21105"/>
            <a:ext cx="705834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partial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Stoper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ModelWidoku.StoperModelWidoku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Stoper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czasProperty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DependencyProperty.Register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(Czas),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TimeSpan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(Stoper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PropertyMetadata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TimeSpan.Zero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DependencyProperty.Register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(Stan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Model.StanStopera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(Stoper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PropertyMetadata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Model.StanStopera.Zatrzymany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008048" y="1556792"/>
            <a:ext cx="4472699" cy="830997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Możliwość wiązania do własności </a:t>
            </a:r>
            <a:br>
              <a:rPr lang="pl-PL" sz="2400" dirty="0" smtClean="0"/>
            </a:br>
            <a:r>
              <a:rPr lang="pl-PL" sz="2400" dirty="0" smtClean="0"/>
              <a:t>tylko dla własności zależności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1868448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strike="sngStrike" dirty="0" smtClean="0">
                <a:latin typeface="Times New Roman" pitchFamily="18" charset="0"/>
              </a:rPr>
              <a:t>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21105"/>
            <a:ext cx="7702750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partial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Stoper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ModelWidoku.StoperModelWidoku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Stoper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czasProperty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TimeSpan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Czas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{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TimeSpan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czasProperty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}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Model.StanStopera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Stan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return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modelWidoku.Stan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918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strike="sngStrike" dirty="0" smtClean="0">
                <a:latin typeface="Times New Roman" pitchFamily="18" charset="0"/>
              </a:rPr>
              <a:t>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21105"/>
            <a:ext cx="791755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Stoper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//konstruktor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InitializeComponent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this.DataContext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ModelWidoku.StoperModelWidoku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wiązanieCzas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//wiązania z kodu C#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Source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PropertyPath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(Czas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this.SetBinding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czasProperty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wiązanieCzas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wiązanieStan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Source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PropertyPath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(Stan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this.SetBinding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stanProperty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wiązanieStan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678983" y="4871499"/>
            <a:ext cx="5125121" cy="1754326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Wiązanie z kodu C#: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Binding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wiązanie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Binding()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Source = </a:t>
            </a:r>
            <a:r>
              <a:rPr lang="en-US" sz="1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klasaŹródła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PropertyPath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pl-PL" sz="1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NazwaWłasności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this.SetBinding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własnośćZależności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wiązanie);</a:t>
            </a:r>
            <a:endParaRPr lang="pl-PL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50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Warstwy MVVM (powtórzenie)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2132856"/>
            <a:ext cx="5760640" cy="4236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upa 2"/>
          <p:cNvGrpSpPr/>
          <p:nvPr/>
        </p:nvGrpSpPr>
        <p:grpSpPr>
          <a:xfrm>
            <a:off x="395536" y="1628800"/>
            <a:ext cx="8593549" cy="2533228"/>
            <a:chOff x="395536" y="1628800"/>
            <a:chExt cx="8593549" cy="2533228"/>
          </a:xfrm>
        </p:grpSpPr>
        <p:sp>
          <p:nvSpPr>
            <p:cNvPr id="2" name="pole tekstowe 1"/>
            <p:cNvSpPr txBox="1"/>
            <p:nvPr/>
          </p:nvSpPr>
          <p:spPr>
            <a:xfrm>
              <a:off x="6372200" y="1794034"/>
              <a:ext cx="2252540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IValueConverter</a:t>
              </a:r>
              <a:endParaRPr lang="pl-PL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" name="pole tekstowe 4"/>
            <p:cNvSpPr txBox="1"/>
            <p:nvPr/>
          </p:nvSpPr>
          <p:spPr>
            <a:xfrm>
              <a:off x="395536" y="1795086"/>
              <a:ext cx="1563248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Behavior</a:t>
              </a:r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&lt;&gt;</a:t>
              </a:r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2699792" y="1628800"/>
              <a:ext cx="3355406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Window</a:t>
              </a:r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&gt;, &lt;</a:t>
              </a:r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UserControl</a:t>
              </a:r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</p:txBody>
        </p:sp>
        <p:sp>
          <p:nvSpPr>
            <p:cNvPr id="7" name="pole tekstowe 6"/>
            <p:cNvSpPr txBox="1"/>
            <p:nvPr/>
          </p:nvSpPr>
          <p:spPr>
            <a:xfrm>
              <a:off x="5771538" y="3792696"/>
              <a:ext cx="3217547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INotifyPropertyChanged</a:t>
              </a:r>
              <a:endParaRPr lang="pl-PL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755576" y="3212976"/>
              <a:ext cx="1838965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ICommand</a:t>
              </a:r>
              <a:endParaRPr lang="pl-PL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RelayCommand</a:t>
              </a:r>
              <a:endParaRPr lang="pl-PL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7363556" y="3131676"/>
              <a:ext cx="1425390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Binding</a:t>
              </a:r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8972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strike="sngStrike" dirty="0" smtClean="0">
                <a:latin typeface="Times New Roman" pitchFamily="18" charset="0"/>
              </a:rPr>
              <a:t>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21105"/>
            <a:ext cx="8239756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partial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Stoper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//definiowanie polecenia zmieniającego stan stopera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przełączCommandProperty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DependencyProperty.Register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(Przełącz),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(Stoper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Przełącz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modelWidoku.Przełącz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6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strike="sngStrike" dirty="0" smtClean="0">
                <a:latin typeface="Times New Roman" pitchFamily="18" charset="0"/>
              </a:rPr>
              <a:t>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21105"/>
            <a:ext cx="738054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partial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Stoper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Stoper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//konstruktor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wiązaniePrzełącz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Source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PropertyPath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(Przełącz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this.SetBinding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przełączCommandProperty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wiązaniePrzełącz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191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strike="sngStrike" dirty="0">
                <a:latin typeface="Times New Roman" pitchFamily="18" charset="0"/>
              </a:rPr>
              <a:t>MVVM</a:t>
            </a:r>
            <a:endParaRPr lang="pl-PL" altLang="pl-PL" strike="sngStrike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>
                <a:solidFill>
                  <a:srgbClr val="002060"/>
                </a:solidFill>
                <a:latin typeface="Times New Roman" pitchFamily="18" charset="0"/>
              </a:rPr>
              <a:t>Widok </a:t>
            </a:r>
            <a:r>
              <a:rPr lang="pl-PL" altLang="pl-PL" sz="2400" dirty="0" smtClean="0">
                <a:solidFill>
                  <a:srgbClr val="002060"/>
                </a:solidFill>
                <a:latin typeface="Times New Roman" pitchFamily="18" charset="0"/>
              </a:rPr>
              <a:t>aplikacji – Test własności – Przycisk dublujący stoper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30592" y="2196147"/>
            <a:ext cx="8454559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KontrolkiDemo.MainWindow"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clr-namespace:KontrolkiDemo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xmlns:KontrolkiBiblioteka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clr-namespace:KontrolkiBiblioteka;assembly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KontrolkiBiblioteka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="350"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="525"&gt;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KontrolkiBiblioteka:Stoper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x:Name="stoper"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="300"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="10,10,0,0"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&lt;Button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="300"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="10,70,0,0" 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=stoper,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=Czas}"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=stoper,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=Przełącz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1026" name="Picture 2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428" y="2636912"/>
            <a:ext cx="4735934" cy="227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432328" y="6124574"/>
            <a:ext cx="8190063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Do domu: zdefiniować w kontrolce zdarzenie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StanZmieniony</a:t>
            </a:r>
            <a:endParaRPr lang="pl-PL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5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Element XAML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FrameworkElement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endParaRPr lang="pl-PL" altLang="pl-PL" sz="24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04864"/>
            <a:ext cx="8239756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FrameworkElement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region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event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PropertyChangedEventHandler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OnPropertyChanged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nazwaWłasności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PropertyChangedEventArgs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nazwaWłasności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endregion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Action&lt;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execute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//metoda uruchamiająca okno d.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34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Element XAML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FrameworkElement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endParaRPr lang="pl-PL" altLang="pl-PL" sz="24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04864"/>
            <a:ext cx="8132354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FrameworkElement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captionProperty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DependencyProperty.Register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Caption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PropertyMetadata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(""));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Caption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(string)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captionProperty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set {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captionProperty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232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Element XAML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FrameworkElement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endParaRPr lang="pl-PL" altLang="pl-PL" sz="24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04864"/>
            <a:ext cx="813235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FrameworkElement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show;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Show //pokaż okno dialogowe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(show ==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show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execute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show;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3934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Element XAML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Proste okno dialogowe (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MessageBox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altLang="pl-PL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04864"/>
            <a:ext cx="576952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SimpleMessageDialogBox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DialogBox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SimpleMessageDialogBox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execute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o =&gt;</a:t>
            </a: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MessageBox.Show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((string)o,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Caption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486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Element XAML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w kodzie XAML okna</a:t>
            </a:r>
            <a:endParaRPr lang="pl-PL" altLang="pl-PL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04864"/>
            <a:ext cx="8669361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x:Class="UżycieOkienDialogowych.MainWindow"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presentation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clr-namespace:UżycieOkienDialogowych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xmlns:jm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clr-namespace:JacekMatulewski.WpfUtils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="350"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="525"&gt;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jm:SimpleMessageDialogBox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x:Name="simpleMessageDialogBox" 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Caption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RelativeSource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RelativeSource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AncestorType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&lt;Button Content="O..."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="100"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simpleMessageDialogBox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=Show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="Okna dialogowe&amp;#x0a;(c) Jacek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2050" name="Picture 2" descr="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96752"/>
            <a:ext cx="5801643" cy="396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958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Element XAML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 dialogowe z poleceniami przed i po pokazaniem okna</a:t>
            </a:r>
            <a:endParaRPr lang="pl-PL" altLang="pl-PL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04864"/>
            <a:ext cx="856195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DialogBox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//własność - parametr przesyłany do polecenia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commandParameterProperty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DependencyProperty.Register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commandParameterProperty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set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commandParameterProperty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executeCommand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command.CanExecute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command.Execute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7955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Element XAML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 dialogowe z poleceniami przed i po pokazaniem okna</a:t>
            </a:r>
            <a:endParaRPr lang="pl-PL" altLang="pl-PL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04864"/>
            <a:ext cx="8024954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DialogBox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commandBeforeProperty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DependencyProperty.Register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CommandBefore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CommandBefore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commandBeforeProperty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set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commandBeforeProperty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CommandAfterProperty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CommandAfter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 //analogicznie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28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Wiązania (powtórzenie)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Source={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źródło}, 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i="1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Własność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Converter={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i="1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konwerter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=Cena (zł): 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{0:C}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</a:p>
          <a:p>
            <a:pPr marL="0" indent="0">
              <a:buFontTx/>
              <a:buNone/>
            </a:pP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8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własność 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(zależności) obiektu „dowiązywanego” </a:t>
            </a:r>
            <a:b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pl-PL" sz="1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źródło wiązania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i="1" kern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</a:t>
            </a:r>
            <a:r>
              <a:rPr lang="pl-PL" sz="1800" i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kern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nazwa atrybutu może być pominięta</a:t>
            </a:r>
          </a:p>
          <a:p>
            <a:pPr marL="0" indent="0">
              <a:buNone/>
            </a:pPr>
            <a:r>
              <a:rPr lang="pl-PL" sz="18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jawne wskazanie na źródło wiązania (np. z zasobów); </a:t>
            </a:r>
            <a:b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domyślnie odczytywany z </a:t>
            </a:r>
            <a:r>
              <a:rPr lang="pl-PL" sz="1800" kern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DataContext</a:t>
            </a:r>
            <a:endParaRPr lang="pl-PL" sz="1800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RelativeSource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źródło w drzewie widoku np</a:t>
            </a: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pl-PL" sz="14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4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RelativeSource</a:t>
            </a:r>
            <a:r>
              <a:rPr lang="pl-PL" sz="14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pl-PL" sz="14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RelativeSource</a:t>
            </a:r>
            <a:r>
              <a:rPr lang="pl-PL" sz="14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pl-PL" sz="14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r>
              <a:rPr lang="pl-PL" sz="14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=Własność}"</a:t>
            </a:r>
            <a:endParaRPr lang="pl-PL" sz="1800" kern="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wskazanie na element XAML/kontrolkę </a:t>
            </a:r>
            <a:b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(zamiast użycia kontekstu danych); wiązanie w obrębie widoku</a:t>
            </a:r>
          </a:p>
          <a:p>
            <a:pPr marL="0" indent="0">
              <a:buNone/>
            </a:pP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sz="18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TwoWay</a:t>
            </a: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(domyślne WPF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|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(domyślne UWP) | </a:t>
            </a:r>
            <a:b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OneWayToSource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OneTime</a:t>
            </a:r>
            <a:endParaRPr lang="pl-PL" sz="1800" kern="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FallbackValue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wartość domyślna</a:t>
            </a:r>
          </a:p>
          <a:p>
            <a:pPr marL="0" indent="0">
              <a:buNone/>
            </a:pP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UpdateSourceTrigger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LostFocus</a:t>
            </a: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endParaRPr lang="pl-PL" sz="1800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(tylko w powiadamianiu z widoku do źródła wiązania)</a:t>
            </a:r>
            <a:endParaRPr lang="pl-PL" sz="2400" kern="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298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Element XAML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 dialogowe z poleceniami przed i po pokazaniem okna</a:t>
            </a:r>
            <a:endParaRPr lang="pl-PL" altLang="pl-PL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04864"/>
            <a:ext cx="802495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DialogBox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Show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(show ==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show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o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executeCommand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CommandBefore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execute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executeCommand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CommandAfter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show;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8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Element XAML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 dialogowe z poleceniami przed i po pokazaniem okna</a:t>
            </a:r>
            <a:endParaRPr lang="pl-PL" altLang="pl-PL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04864"/>
            <a:ext cx="673613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NotificationDialogBox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CommandDialogBox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NotificationDialogBox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execute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o =&gt;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MessageBox.Show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((string)o,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Caption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MessageBoxButton.OK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MessageBoxImage.Information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7955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Element XAML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w kodzie XAML okna</a:t>
            </a:r>
            <a:endParaRPr lang="pl-PL" altLang="pl-PL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204864"/>
            <a:ext cx="8454559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x:Class="UżycieOkienDialogowych.MainWindow"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x:Name="mainWindow"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        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DataContext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jm:NotificationDialogBox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x:Name="notificationDialogBox" 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Caption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RelativeSource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RelativeSource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AncestorType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CommandBefore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PolecenieZmianyKoloru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CommandAfter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PoleceniePrzywróceniaKoloru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Yellow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&lt;Button Content="Polecenie"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="100"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notificationDialogBox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=Show}"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="Przykład użycia okna dialogowego z poleceniami"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&lt;/Button&gt;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72000" y="1844824"/>
            <a:ext cx="4313040" cy="830997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Modelem widoku jest klasa okna</a:t>
            </a:r>
          </a:p>
          <a:p>
            <a:r>
              <a:rPr lang="pl-PL" sz="2400" dirty="0" smtClean="0">
                <a:cs typeface="Times New Roman" panose="02020603050405020304" pitchFamily="18" charset="0"/>
              </a:rPr>
              <a:t>(</a:t>
            </a:r>
            <a:r>
              <a:rPr lang="pl-PL" sz="2400" i="1" dirty="0" smtClean="0">
                <a:cs typeface="Times New Roman" panose="02020603050405020304" pitchFamily="18" charset="0"/>
              </a:rPr>
              <a:t>anty</a:t>
            </a:r>
            <a:r>
              <a:rPr lang="pl-PL" sz="2400" dirty="0" smtClean="0">
                <a:cs typeface="Times New Roman" panose="02020603050405020304" pitchFamily="18" charset="0"/>
              </a:rPr>
              <a:t>wzorzec </a:t>
            </a:r>
            <a:r>
              <a:rPr lang="pl-PL" sz="2400" i="1" dirty="0" err="1" smtClean="0">
                <a:cs typeface="Times New Roman" panose="02020603050405020304" pitchFamily="18" charset="0"/>
              </a:rPr>
              <a:t>Autonomous</a:t>
            </a:r>
            <a:r>
              <a:rPr lang="pl-PL" sz="2400" i="1" dirty="0" smtClean="0">
                <a:cs typeface="Times New Roman" panose="02020603050405020304" pitchFamily="18" charset="0"/>
              </a:rPr>
              <a:t> </a:t>
            </a:r>
            <a:r>
              <a:rPr lang="pl-PL" sz="2400" i="1" dirty="0" err="1" smtClean="0">
                <a:cs typeface="Times New Roman" panose="02020603050405020304" pitchFamily="18" charset="0"/>
              </a:rPr>
              <a:t>View</a:t>
            </a:r>
            <a:r>
              <a:rPr lang="pl-PL" sz="2400" dirty="0" smtClean="0"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3491880" y="2564904"/>
            <a:ext cx="1872208" cy="288032"/>
            <a:chOff x="3491880" y="2564904"/>
            <a:chExt cx="1872208" cy="288032"/>
          </a:xfrm>
        </p:grpSpPr>
        <p:cxnSp>
          <p:nvCxnSpPr>
            <p:cNvPr id="3" name="Łącznik prosty ze strzałką 2"/>
            <p:cNvCxnSpPr/>
            <p:nvPr/>
          </p:nvCxnSpPr>
          <p:spPr>
            <a:xfrm flipH="1">
              <a:off x="3491880" y="2564904"/>
              <a:ext cx="1080120" cy="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Łącznik prosty ze strzałką 4"/>
            <p:cNvCxnSpPr/>
            <p:nvPr/>
          </p:nvCxnSpPr>
          <p:spPr>
            <a:xfrm>
              <a:off x="5364088" y="2675821"/>
              <a:ext cx="0" cy="177115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2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48" y="3321198"/>
            <a:ext cx="4928940" cy="320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030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Lokowanie produktu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391703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Zaawansowane okna dialogowe w skrypcie:</a:t>
            </a:r>
          </a:p>
          <a:p>
            <a:pPr eaLnBrk="1" hangingPunct="1"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przekazywanie parametrów </a:t>
            </a:r>
            <a:b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okna dialogowe </a:t>
            </a:r>
            <a:r>
              <a:rPr lang="pl-PL" altLang="pl-PL" sz="2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MessageBox</a:t>
            </a:r>
            <a:endParaRPr lang="pl-PL" altLang="pl-PL" sz="2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warunkowe wyświetlanie </a:t>
            </a:r>
            <a:b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okna dialogowego</a:t>
            </a:r>
          </a:p>
          <a:p>
            <a:pPr eaLnBrk="1" hangingPunct="1"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okna dialogowe wyboru plików</a:t>
            </a:r>
          </a:p>
          <a:p>
            <a:pPr eaLnBrk="1" hangingPunct="1"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łańcuch okien dialogowych</a:t>
            </a:r>
          </a:p>
          <a:p>
            <a:pPr eaLnBrk="1" hangingPunct="1"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okna dialogowe z dowolną </a:t>
            </a:r>
            <a:b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zawartością określaną w XAML</a:t>
            </a:r>
          </a:p>
        </p:txBody>
      </p:sp>
      <p:pic>
        <p:nvPicPr>
          <p:cNvPr id="4098" name="Picture 2" descr="Okładka książki/ebooka Visual Studio 2017. Tworzenie aplikacji Windows w języku C#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314" y="2348880"/>
            <a:ext cx="2889126" cy="412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611560" y="5661248"/>
            <a:ext cx="4080925" cy="830997"/>
          </a:xfrm>
          <a:prstGeom prst="rect">
            <a:avLst/>
          </a:prstGeom>
          <a:solidFill>
            <a:srgbClr val="0070C0"/>
          </a:solidFill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Te zaawansowane zagadnienia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nie są wymagane na egzaminie </a:t>
            </a:r>
            <a:endParaRPr lang="pl-PL" sz="24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58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139675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Szablon projektu </a:t>
            </a:r>
            <a:r>
              <a:rPr lang="en-US" alt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WPF User Control Library (.NET Framework</a:t>
            </a:r>
            <a:r>
              <a:rPr lang="en-US" alt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altLang="pl-PL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Postaramy się zgodnie z MVVM (ale się nie uda)</a:t>
            </a:r>
          </a:p>
          <a:p>
            <a:pPr marL="0" indent="0" eaLnBrk="1" hangingPunct="1">
              <a:buNone/>
              <a:defRPr/>
            </a:pPr>
            <a:r>
              <a:rPr lang="pl-PL" altLang="pl-PL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Code-behind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potrzebny, żeby zdefiniować własności i zdarzenia</a:t>
            </a:r>
          </a:p>
          <a:p>
            <a:pPr marL="0" indent="0" eaLnBrk="1" hangingPunct="1">
              <a:buNone/>
              <a:defRPr/>
            </a:pPr>
            <a:endParaRPr lang="pl-PL" alt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3632825"/>
            <a:ext cx="823975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x:Class="KontrolkiBiblioteka.Stoper"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presentation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xmlns:mc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="http://schemas.openxmlformats.org/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markup-compatibility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/blend/2008"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clr-namespace:KontrolkiBiblioteka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d:DesignHeight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="40" d:DesignWidth="120"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&lt;Button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Content="00:00:00"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="White"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UserControl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863" y="5433025"/>
            <a:ext cx="248443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112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dirty="0">
                <a:latin typeface="Times New Roman" pitchFamily="18" charset="0"/>
              </a:rPr>
              <a:t>MVVM</a:t>
            </a:r>
            <a:endParaRPr lang="pl-PL" altLang="pl-PL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C00000"/>
                </a:solidFill>
                <a:latin typeface="Times New Roman" pitchFamily="18" charset="0"/>
              </a:rPr>
              <a:t>Model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3542" y="2196147"/>
            <a:ext cx="748794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using System;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KontrolkiBiblioteka.Model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Zatrzymany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Uruchomiony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Wstrzymany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class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StoperModel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private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czasUruchomienia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czasWstrzymania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Stan { get; private set; }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743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dirty="0">
                <a:latin typeface="Times New Roman" pitchFamily="18" charset="0"/>
              </a:rPr>
              <a:t>MVVM</a:t>
            </a:r>
            <a:endParaRPr lang="pl-PL" altLang="pl-PL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C00000"/>
                </a:solidFill>
                <a:latin typeface="Times New Roman" pitchFamily="18" charset="0"/>
              </a:rPr>
              <a:t>Model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3542" y="2196147"/>
            <a:ext cx="7273145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StoperModel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TimeSpan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Czas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switch(Stan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StanStopera.Zatrzymany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TimeSpan.Zero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case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StanStopera.Uruchomiony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DateTime.Now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czasUruchomienia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case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StanStopera.Wstrzymany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czasWstrzymania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czasUruchomienia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276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dirty="0">
                <a:latin typeface="Times New Roman" pitchFamily="18" charset="0"/>
              </a:rPr>
              <a:t>MVVM</a:t>
            </a:r>
            <a:endParaRPr lang="pl-PL" altLang="pl-PL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C00000"/>
                </a:solidFill>
                <a:latin typeface="Times New Roman" pitchFamily="18" charset="0"/>
              </a:rPr>
              <a:t>Model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3542" y="2196147"/>
            <a:ext cx="491031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StoperModel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private void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uruchom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czasUruchomienia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DateTime.Now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Stan 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StanStopera.Uruchomiony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private void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wstrzymaj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czasWstrzymania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DateTime.Now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Stan 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StanStopera.Wstrzymany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private void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zatrzymaj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Stan 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StanStopera.Zatrzymany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91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dirty="0">
                <a:latin typeface="Times New Roman" pitchFamily="18" charset="0"/>
              </a:rPr>
              <a:t>MVVM</a:t>
            </a:r>
            <a:endParaRPr lang="pl-PL" altLang="pl-PL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C00000"/>
                </a:solidFill>
                <a:latin typeface="Times New Roman" pitchFamily="18" charset="0"/>
              </a:rPr>
              <a:t>Model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3542" y="2196147"/>
            <a:ext cx="716574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StoperModel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Przełącz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switch(Stan)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case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StanStopera.Zatrzymany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uruchom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 break;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case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StanStopera.Uruchomiony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wstrzymaj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 break;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case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StanStopera.Wstrzymany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zatrzymaj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 break;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//koniec klasy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//koniec przestrzeni nazw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70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Kontrolka </a:t>
            </a:r>
            <a:r>
              <a:rPr lang="pl-PL" altLang="pl-PL" dirty="0">
                <a:latin typeface="Times New Roman" pitchFamily="18" charset="0"/>
              </a:rPr>
              <a:t>MVVM</a:t>
            </a:r>
            <a:endParaRPr lang="pl-PL" altLang="pl-PL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itchFamily="18" charset="0"/>
              </a:rPr>
              <a:t>Model widoku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2204864"/>
            <a:ext cx="8132354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KontrolkiBiblioteka.ModelWidoku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StoperModelWidoku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#region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event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PropertyChangedEventHandler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private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onPropertyChanged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nazwyWłasności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(string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nazwaWłasności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nazwyWłasności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(this,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PropertyChangedEventArgs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nazwaWłasności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endregion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1291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24406</TotalTime>
  <Words>2412</Words>
  <Application>Microsoft Office PowerPoint</Application>
  <PresentationFormat>Pokaz na ekranie (4:3)</PresentationFormat>
  <Paragraphs>629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Projekt domyślny</vt:lpstr>
      <vt:lpstr>Projektowanie kontrolek i elementów XAML</vt:lpstr>
      <vt:lpstr>Warstwy MVVM (powtórzenie)</vt:lpstr>
      <vt:lpstr>Wiązania (powtórzenie)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Kontrolka MVVM</vt:lpstr>
      <vt:lpstr>Element XAML</vt:lpstr>
      <vt:lpstr>Element XAML</vt:lpstr>
      <vt:lpstr>Element XAML</vt:lpstr>
      <vt:lpstr>Element XAML</vt:lpstr>
      <vt:lpstr>Element XAML</vt:lpstr>
      <vt:lpstr>Element XAML</vt:lpstr>
      <vt:lpstr>Element XAML</vt:lpstr>
      <vt:lpstr>Element XAML</vt:lpstr>
      <vt:lpstr>Element XAML</vt:lpstr>
      <vt:lpstr>Element XAML</vt:lpstr>
      <vt:lpstr>Lokowanie produktu</vt:lpstr>
    </vt:vector>
  </TitlesOfParts>
  <Company>UMK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Windows (Win32)</dc:title>
  <dc:creator>Jacek Matulewski</dc:creator>
  <cp:lastModifiedBy>Jacek Matulewski</cp:lastModifiedBy>
  <cp:revision>212</cp:revision>
  <dcterms:created xsi:type="dcterms:W3CDTF">2012-09-13T13:08:12Z</dcterms:created>
  <dcterms:modified xsi:type="dcterms:W3CDTF">2019-11-13T12:53:34Z</dcterms:modified>
</cp:coreProperties>
</file>