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294" r:id="rId3"/>
    <p:sldId id="295" r:id="rId4"/>
    <p:sldId id="276" r:id="rId5"/>
    <p:sldId id="277" r:id="rId6"/>
    <p:sldId id="296" r:id="rId7"/>
    <p:sldId id="298" r:id="rId8"/>
    <p:sldId id="299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297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2" r:id="rId29"/>
    <p:sldId id="311" r:id="rId30"/>
    <p:sldId id="315" r:id="rId31"/>
    <p:sldId id="313" r:id="rId32"/>
    <p:sldId id="314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27" r:id="rId43"/>
    <p:sldId id="328" r:id="rId44"/>
    <p:sldId id="326" r:id="rId45"/>
    <p:sldId id="329" r:id="rId46"/>
    <p:sldId id="330" r:id="rId47"/>
    <p:sldId id="331" r:id="rId48"/>
    <p:sldId id="332" r:id="rId49"/>
    <p:sldId id="334" r:id="rId50"/>
    <p:sldId id="335" r:id="rId51"/>
    <p:sldId id="336" r:id="rId52"/>
    <p:sldId id="337" r:id="rId53"/>
    <p:sldId id="338" r:id="rId54"/>
    <p:sldId id="339" r:id="rId55"/>
    <p:sldId id="340" r:id="rId56"/>
    <p:sldId id="341" r:id="rId57"/>
    <p:sldId id="342" r:id="rId58"/>
    <p:sldId id="343" r:id="rId59"/>
    <p:sldId id="344" r:id="rId60"/>
    <p:sldId id="345" r:id="rId61"/>
    <p:sldId id="346" r:id="rId62"/>
    <p:sldId id="347" r:id="rId63"/>
    <p:sldId id="348" r:id="rId64"/>
    <p:sldId id="349" r:id="rId65"/>
    <p:sldId id="350" r:id="rId66"/>
    <p:sldId id="351" r:id="rId67"/>
    <p:sldId id="352" r:id="rId6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95783-7F31-4E2C-8BF1-DF916C54C50A}" type="datetimeFigureOut">
              <a:rPr lang="pl-PL" smtClean="0"/>
              <a:t>16.10.2019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75F2A-3646-4EDA-8BD3-CF1212C1B4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14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5998A-A3D1-4DF5-BABD-26A5AD7C162A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69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AB3C-4652-4DF8-838E-F0DB0F40B4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78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9DC45-C4F6-40E2-9EE7-C2E93D47A1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1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7D66-92C3-4B17-A571-699BBFDDED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99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DE82C-45DC-4ACA-AF4E-0C0232FF6F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684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44FD7-BD23-4E5F-B6EC-8A998FF001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70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5C0E-3206-4F92-A98A-1000EADD5A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6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7D07D-1D40-4673-AAC0-5656600A70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73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8CC4-6390-4A9E-AD53-0C32C909E6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23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9BC12-ECE6-41C1-B985-C85AD7C00B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518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93C6C-A95A-4C5F-8C4D-6335777C30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15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B5EB0-3F85-48C2-BD23-7B25913ADB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44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A678AF8-E814-4024-8BFB-2EC5E60D4F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pl-pl/dotnet/standard/net-standard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46275"/>
          </a:xfrm>
        </p:spPr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Platformy .NET, </a:t>
            </a:r>
            <a:br>
              <a:rPr lang="pl-PL" altLang="pl-PL" dirty="0" smtClean="0">
                <a:latin typeface="Times New Roman" pitchFamily="18" charset="0"/>
              </a:rPr>
            </a:br>
            <a:r>
              <a:rPr lang="pl-PL" altLang="pl-PL" dirty="0" smtClean="0">
                <a:latin typeface="Times New Roman" pitchFamily="18" charset="0"/>
              </a:rPr>
              <a:t>.NET </a:t>
            </a:r>
            <a:r>
              <a:rPr lang="pl-PL" altLang="pl-PL" dirty="0" err="1" smtClean="0">
                <a:latin typeface="Times New Roman" pitchFamily="18" charset="0"/>
              </a:rPr>
              <a:t>Core</a:t>
            </a:r>
            <a:r>
              <a:rPr lang="pl-PL" altLang="pl-PL" dirty="0" smtClean="0">
                <a:latin typeface="Times New Roman" pitchFamily="18" charset="0"/>
              </a:rPr>
              <a:t> i  UWP</a:t>
            </a:r>
            <a:br>
              <a:rPr lang="pl-PL" altLang="pl-PL" dirty="0" smtClean="0">
                <a:latin typeface="Times New Roman" pitchFamily="18" charset="0"/>
              </a:rPr>
            </a:br>
            <a:r>
              <a:rPr lang="pl-PL" altLang="pl-PL" sz="700" dirty="0" smtClean="0">
                <a:latin typeface="Times New Roman" pitchFamily="18" charset="0"/>
              </a:rPr>
              <a:t/>
            </a:r>
            <a:br>
              <a:rPr lang="pl-PL" altLang="pl-PL" sz="700" dirty="0" smtClean="0">
                <a:latin typeface="Times New Roman" pitchFamily="18" charset="0"/>
              </a:rPr>
            </a:br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1055687"/>
          </a:xfrm>
        </p:spPr>
        <p:txBody>
          <a:bodyPr/>
          <a:lstStyle/>
          <a:p>
            <a:pPr eaLnBrk="1" hangingPunct="1"/>
            <a:r>
              <a:rPr lang="pl-PL" altLang="pl-PL" sz="2800" dirty="0" smtClean="0">
                <a:latin typeface="Times New Roman" pitchFamily="18" charset="0"/>
              </a:rPr>
              <a:t>Jacek Matulewski</a:t>
            </a:r>
          </a:p>
          <a:p>
            <a:pPr eaLnBrk="1" hangingPunct="1"/>
            <a:r>
              <a:rPr lang="pl-PL" altLang="pl-PL" sz="1800" dirty="0" smtClean="0">
                <a:latin typeface="Times New Roman" pitchFamily="18" charset="0"/>
              </a:rPr>
              <a:t>9 października 2019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59113" y="333375"/>
            <a:ext cx="280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pl-PL" sz="1800">
                <a:latin typeface="Times New Roman" pitchFamily="18" charset="0"/>
              </a:rPr>
              <a:t>Programowanie Windows</a:t>
            </a: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1878013" y="6308725"/>
            <a:ext cx="550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>
                <a:latin typeface="Times New Roman" pitchFamily="18" charset="0"/>
                <a:cs typeface="Times New Roman" pitchFamily="18" charset="0"/>
              </a:rPr>
              <a:t>http://www.fizyka.umk.pl/~jacek/dydaktyka/winprog_v2/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HTML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 PUBLIC 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&gt;Jacek Matulewski&lt;/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 http-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=windows-1250"&gt;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top)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top.location.href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self.location.href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algn="l"/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()", 1000);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vlink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alink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&lt;h1&gt;Jacek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Matulewski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&lt;/h1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main.htm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mnu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/noframe.gif"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alt="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/&gt;Strona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główna - wersja bez ramek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5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HTML</a:t>
            </a:r>
          </a:p>
          <a:p>
            <a:pPr algn="l"/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 PUBLIC 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&gt;Jacek Matulewski&lt;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http-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=windows-1250"&gt;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top)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top.location.href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self.location.href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algn="l"/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()", 1000);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vlink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alink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&gt;Jacek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Matulewski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/h1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main.htm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mnu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/noframe.gif"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alt="</a:t>
            </a:r>
            <a:r>
              <a:rPr lang="pl-PL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/&gt;Strona </a:t>
            </a:r>
            <a:r>
              <a:rPr lang="pl-PL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główna - wersja bez ramek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/body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281700"/>
      </p:ext>
    </p:extLst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HTML</a:t>
            </a:r>
          </a:p>
          <a:p>
            <a:pPr algn="l"/>
            <a:r>
              <a:rPr lang="pl-PL" sz="14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 PUBLIC </a:t>
            </a:r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pl-PL" sz="14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http-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=windows-1250"&gt;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err="1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pl-PL" sz="1400" dirty="0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top)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algn="l"/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()", 1000);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/h1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main.htm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mnu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/noframe.gif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alt="</a:t>
            </a:r>
            <a:r>
              <a:rPr lang="pl-PL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Strona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główna - wersja bez ramek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/body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8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132347" y="2564904"/>
            <a:ext cx="7221815" cy="1080120"/>
            <a:chOff x="132347" y="2564904"/>
            <a:chExt cx="7221815" cy="1080120"/>
          </a:xfrm>
        </p:grpSpPr>
        <p:sp>
          <p:nvSpPr>
            <p:cNvPr id="2" name="Prostokąt 1"/>
            <p:cNvSpPr/>
            <p:nvPr/>
          </p:nvSpPr>
          <p:spPr>
            <a:xfrm>
              <a:off x="132347" y="3284984"/>
              <a:ext cx="3431541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5" name="Łącznik prostoliniowy 4"/>
            <p:cNvCxnSpPr/>
            <p:nvPr/>
          </p:nvCxnSpPr>
          <p:spPr>
            <a:xfrm flipV="1">
              <a:off x="3563888" y="2924944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ole tekstowe 6"/>
            <p:cNvSpPr txBox="1"/>
            <p:nvPr/>
          </p:nvSpPr>
          <p:spPr>
            <a:xfrm>
              <a:off x="3923928" y="2564904"/>
              <a:ext cx="343023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Element (jedna z ustalonych nazw)</a:t>
              </a:r>
              <a:endParaRPr lang="pl-PL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132347" y="2564904"/>
            <a:ext cx="3359533" cy="1080120"/>
            <a:chOff x="2695171" y="2564904"/>
            <a:chExt cx="3359533" cy="1080120"/>
          </a:xfrm>
        </p:grpSpPr>
        <p:sp>
          <p:nvSpPr>
            <p:cNvPr id="10" name="Prostokąt 9"/>
            <p:cNvSpPr/>
            <p:nvPr/>
          </p:nvSpPr>
          <p:spPr>
            <a:xfrm>
              <a:off x="2695171" y="3284984"/>
              <a:ext cx="868717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oliniowy 10"/>
            <p:cNvCxnSpPr/>
            <p:nvPr/>
          </p:nvCxnSpPr>
          <p:spPr>
            <a:xfrm flipV="1">
              <a:off x="3563888" y="2924944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2" name="pole tekstowe 11"/>
            <p:cNvSpPr txBox="1"/>
            <p:nvPr/>
          </p:nvSpPr>
          <p:spPr>
            <a:xfrm>
              <a:off x="3923928" y="2564904"/>
              <a:ext cx="2130776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Znacznik otwierający</a:t>
              </a:r>
              <a:endParaRPr lang="pl-PL" dirty="0"/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2563082" y="3280338"/>
            <a:ext cx="3521086" cy="1044116"/>
            <a:chOff x="2508611" y="3284984"/>
            <a:chExt cx="3521086" cy="1044116"/>
          </a:xfrm>
        </p:grpSpPr>
        <p:sp>
          <p:nvSpPr>
            <p:cNvPr id="14" name="Prostokąt 13"/>
            <p:cNvSpPr/>
            <p:nvPr/>
          </p:nvSpPr>
          <p:spPr>
            <a:xfrm>
              <a:off x="2508611" y="3284984"/>
              <a:ext cx="1055277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5" name="Łącznik prostoliniowy 14"/>
            <p:cNvCxnSpPr/>
            <p:nvPr/>
          </p:nvCxnSpPr>
          <p:spPr>
            <a:xfrm>
              <a:off x="3563888" y="3645024"/>
              <a:ext cx="360040" cy="3147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6" name="pole tekstowe 15"/>
            <p:cNvSpPr txBox="1"/>
            <p:nvPr/>
          </p:nvSpPr>
          <p:spPr>
            <a:xfrm>
              <a:off x="3923928" y="3959768"/>
              <a:ext cx="2105769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Znacznik zamykający</a:t>
              </a:r>
              <a:endParaRPr lang="pl-PL" dirty="0"/>
            </a:p>
          </p:txBody>
        </p:sp>
      </p:grpSp>
      <p:grpSp>
        <p:nvGrpSpPr>
          <p:cNvPr id="17" name="Grupa 16"/>
          <p:cNvGrpSpPr/>
          <p:nvPr/>
        </p:nvGrpSpPr>
        <p:grpSpPr>
          <a:xfrm>
            <a:off x="899592" y="2564904"/>
            <a:ext cx="4335513" cy="1080120"/>
            <a:chOff x="2508611" y="2564904"/>
            <a:chExt cx="4335513" cy="1080120"/>
          </a:xfrm>
        </p:grpSpPr>
        <p:sp>
          <p:nvSpPr>
            <p:cNvPr id="18" name="Prostokąt 17"/>
            <p:cNvSpPr/>
            <p:nvPr/>
          </p:nvSpPr>
          <p:spPr>
            <a:xfrm>
              <a:off x="2508611" y="3284984"/>
              <a:ext cx="187220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9" name="Łącznik prostoliniowy 18"/>
            <p:cNvCxnSpPr/>
            <p:nvPr/>
          </p:nvCxnSpPr>
          <p:spPr>
            <a:xfrm flipV="1">
              <a:off x="4380819" y="2920298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ole tekstowe 19"/>
            <p:cNvSpPr txBox="1"/>
            <p:nvPr/>
          </p:nvSpPr>
          <p:spPr>
            <a:xfrm>
              <a:off x="4751948" y="2564904"/>
              <a:ext cx="209217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Zawartość elementu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394791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HTML</a:t>
            </a:r>
          </a:p>
          <a:p>
            <a:pPr algn="l"/>
            <a:r>
              <a:rPr lang="pl-PL" sz="14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 PUBLIC </a:t>
            </a:r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pl-PL" sz="14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 http-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=windows-1250"&gt;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err="1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pl-PL" sz="1400" dirty="0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top)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algn="l"/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()", 1000);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&lt;/h1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main.htm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mnu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/noframe.gif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alt="</a:t>
            </a:r>
            <a:r>
              <a:rPr lang="pl-PL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Strona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główna - wersja bez ramek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8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132347" y="4365104"/>
            <a:ext cx="7700211" cy="2047728"/>
            <a:chOff x="132347" y="2564904"/>
            <a:chExt cx="7700211" cy="2047728"/>
          </a:xfrm>
        </p:grpSpPr>
        <p:sp>
          <p:nvSpPr>
            <p:cNvPr id="2" name="Prostokąt 1"/>
            <p:cNvSpPr/>
            <p:nvPr/>
          </p:nvSpPr>
          <p:spPr>
            <a:xfrm>
              <a:off x="132347" y="3284984"/>
              <a:ext cx="7700211" cy="13276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5" name="Łącznik prostoliniowy 4"/>
            <p:cNvCxnSpPr/>
            <p:nvPr/>
          </p:nvCxnSpPr>
          <p:spPr>
            <a:xfrm flipV="1">
              <a:off x="3563888" y="2924944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ole tekstowe 6"/>
            <p:cNvSpPr txBox="1"/>
            <p:nvPr/>
          </p:nvSpPr>
          <p:spPr>
            <a:xfrm>
              <a:off x="3923928" y="2564904"/>
              <a:ext cx="343023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Element (jedna z ustalonych nazw)</a:t>
              </a:r>
              <a:endParaRPr lang="pl-PL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132347" y="4365104"/>
            <a:ext cx="6671901" cy="1080120"/>
            <a:chOff x="2695171" y="2564904"/>
            <a:chExt cx="6671901" cy="1080120"/>
          </a:xfrm>
        </p:grpSpPr>
        <p:sp>
          <p:nvSpPr>
            <p:cNvPr id="10" name="Prostokąt 9"/>
            <p:cNvSpPr/>
            <p:nvPr/>
          </p:nvSpPr>
          <p:spPr>
            <a:xfrm>
              <a:off x="2695171" y="3284984"/>
              <a:ext cx="6671901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oliniowy 10"/>
            <p:cNvCxnSpPr/>
            <p:nvPr/>
          </p:nvCxnSpPr>
          <p:spPr>
            <a:xfrm flipV="1">
              <a:off x="3563888" y="2924944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2" name="pole tekstowe 11"/>
            <p:cNvSpPr txBox="1"/>
            <p:nvPr/>
          </p:nvSpPr>
          <p:spPr>
            <a:xfrm>
              <a:off x="3923928" y="2564904"/>
              <a:ext cx="2130776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Znacznik otwierający</a:t>
              </a:r>
              <a:endParaRPr lang="pl-PL" dirty="0"/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107504" y="6129300"/>
            <a:ext cx="3557181" cy="468052"/>
            <a:chOff x="2508611" y="3284984"/>
            <a:chExt cx="3557181" cy="468052"/>
          </a:xfrm>
        </p:grpSpPr>
        <p:sp>
          <p:nvSpPr>
            <p:cNvPr id="14" name="Prostokąt 13"/>
            <p:cNvSpPr/>
            <p:nvPr/>
          </p:nvSpPr>
          <p:spPr>
            <a:xfrm>
              <a:off x="2508611" y="3284984"/>
              <a:ext cx="1055277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5" name="Łącznik prostoliniowy 14"/>
            <p:cNvCxnSpPr>
              <a:stCxn id="14" idx="3"/>
              <a:endCxn id="16" idx="1"/>
            </p:cNvCxnSpPr>
            <p:nvPr/>
          </p:nvCxnSpPr>
          <p:spPr>
            <a:xfrm>
              <a:off x="3563888" y="3465004"/>
              <a:ext cx="396135" cy="1033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6" name="pole tekstowe 15"/>
            <p:cNvSpPr txBox="1"/>
            <p:nvPr/>
          </p:nvSpPr>
          <p:spPr>
            <a:xfrm>
              <a:off x="3960023" y="3383704"/>
              <a:ext cx="2105769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Znacznik zamykający</a:t>
              </a:r>
              <a:endParaRPr lang="pl-PL" dirty="0"/>
            </a:p>
          </p:txBody>
        </p:sp>
      </p:grpSp>
      <p:grpSp>
        <p:nvGrpSpPr>
          <p:cNvPr id="17" name="Grupa 16"/>
          <p:cNvGrpSpPr/>
          <p:nvPr/>
        </p:nvGrpSpPr>
        <p:grpSpPr>
          <a:xfrm>
            <a:off x="107504" y="4686873"/>
            <a:ext cx="7725054" cy="1442427"/>
            <a:chOff x="2508611" y="2598641"/>
            <a:chExt cx="7725054" cy="1442427"/>
          </a:xfrm>
        </p:grpSpPr>
        <p:sp>
          <p:nvSpPr>
            <p:cNvPr id="18" name="Prostokąt 17"/>
            <p:cNvSpPr/>
            <p:nvPr/>
          </p:nvSpPr>
          <p:spPr>
            <a:xfrm>
              <a:off x="2508611" y="3284984"/>
              <a:ext cx="7725054" cy="7560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9" name="Łącznik prostoliniowy 18"/>
            <p:cNvCxnSpPr/>
            <p:nvPr/>
          </p:nvCxnSpPr>
          <p:spPr>
            <a:xfrm flipV="1">
              <a:off x="4380819" y="2920298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pole tekstowe 19"/>
            <p:cNvSpPr txBox="1"/>
            <p:nvPr/>
          </p:nvSpPr>
          <p:spPr>
            <a:xfrm>
              <a:off x="4751948" y="2598641"/>
              <a:ext cx="209217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Zawartość elementu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36094821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5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HTML</a:t>
            </a:r>
          </a:p>
          <a:p>
            <a:pPr algn="l"/>
            <a:r>
              <a:rPr lang="pl-PL" sz="14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 PUBLIC </a:t>
            </a:r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pl-PL" sz="1400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 http-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equiv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=windows-1250"&gt;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err="1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pl-PL" sz="1400" dirty="0" smtClean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top)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self.location.href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};</a:t>
            </a:r>
          </a:p>
          <a:p>
            <a:pPr algn="l"/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setTimeout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pl-PL" sz="1400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totop</a:t>
            </a:r>
            <a:r>
              <a:rPr lang="pl-PL" sz="1400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()", 1000);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alink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Jacek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Matulewski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&lt;/h1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main.htm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mnu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/noframe.gif</a:t>
            </a:r>
            <a:r>
              <a:rPr lang="pl-PL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 alt="</a:t>
            </a:r>
            <a:r>
              <a:rPr lang="pl-PL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  <a:r>
              <a:rPr lang="pl-PL" sz="1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Strona </a:t>
            </a:r>
            <a:r>
              <a:rPr lang="pl-PL" sz="1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główna - wersja bez ramek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endParaRPr lang="pl-PL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pl-PL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8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755577" y="4365104"/>
            <a:ext cx="5904656" cy="1080120"/>
            <a:chOff x="2695172" y="2564904"/>
            <a:chExt cx="5904656" cy="1080120"/>
          </a:xfrm>
        </p:grpSpPr>
        <p:sp>
          <p:nvSpPr>
            <p:cNvPr id="10" name="Prostokąt 9"/>
            <p:cNvSpPr/>
            <p:nvPr/>
          </p:nvSpPr>
          <p:spPr>
            <a:xfrm>
              <a:off x="2695172" y="3284984"/>
              <a:ext cx="5904656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oliniowy 10"/>
            <p:cNvCxnSpPr/>
            <p:nvPr/>
          </p:nvCxnSpPr>
          <p:spPr>
            <a:xfrm flipV="1">
              <a:off x="3563888" y="2924944"/>
              <a:ext cx="36004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2" name="pole tekstowe 11"/>
            <p:cNvSpPr txBox="1"/>
            <p:nvPr/>
          </p:nvSpPr>
          <p:spPr>
            <a:xfrm>
              <a:off x="3923928" y="2564904"/>
              <a:ext cx="3458126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Atrybuty: 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nazwa = ”wartość”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107505" y="5841268"/>
            <a:ext cx="7832581" cy="468052"/>
            <a:chOff x="2508612" y="3284984"/>
            <a:chExt cx="7832581" cy="468052"/>
          </a:xfrm>
        </p:grpSpPr>
        <p:sp>
          <p:nvSpPr>
            <p:cNvPr id="22" name="Prostokąt 21"/>
            <p:cNvSpPr/>
            <p:nvPr/>
          </p:nvSpPr>
          <p:spPr>
            <a:xfrm>
              <a:off x="2508612" y="3284984"/>
              <a:ext cx="792088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3" name="Łącznik prostoliniowy 22"/>
            <p:cNvCxnSpPr>
              <a:stCxn id="22" idx="3"/>
              <a:endCxn id="24" idx="1"/>
            </p:cNvCxnSpPr>
            <p:nvPr/>
          </p:nvCxnSpPr>
          <p:spPr>
            <a:xfrm>
              <a:off x="3300700" y="3465004"/>
              <a:ext cx="659323" cy="1033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24" name="pole tekstowe 23"/>
            <p:cNvSpPr txBox="1"/>
            <p:nvPr/>
          </p:nvSpPr>
          <p:spPr>
            <a:xfrm>
              <a:off x="3960023" y="3383704"/>
              <a:ext cx="6381170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Element bez zawartości; skrócony zapis równoważny 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br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&gt;&lt;/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br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5" name="pole tekstowe 24"/>
          <p:cNvSpPr txBox="1"/>
          <p:nvPr/>
        </p:nvSpPr>
        <p:spPr>
          <a:xfrm>
            <a:off x="3825067" y="2084655"/>
            <a:ext cx="50674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HTML opisuje zar</a:t>
            </a:r>
            <a:r>
              <a:rPr lang="pl-PL" dirty="0"/>
              <a:t>ó</a:t>
            </a:r>
            <a:r>
              <a:rPr lang="pl-PL" dirty="0" smtClean="0"/>
              <a:t>wno zawartość dokumentu, </a:t>
            </a:r>
            <a:br>
              <a:rPr lang="pl-PL" dirty="0" smtClean="0"/>
            </a:br>
            <a:r>
              <a:rPr lang="pl-PL" dirty="0" smtClean="0"/>
              <a:t>jak i sposób jej prezentacji w oknie przeglądarki</a:t>
            </a:r>
          </a:p>
          <a:p>
            <a:r>
              <a:rPr lang="pl-PL" dirty="0" smtClean="0"/>
              <a:t>HTML nie jest czuły na wielkość liter</a:t>
            </a:r>
          </a:p>
          <a:p>
            <a:r>
              <a:rPr lang="pl-PL" dirty="0" smtClean="0"/>
              <a:t>Przeglądarki starają się wyświetlać niepoprawny kod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437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928992" cy="5328592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(ang.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markup language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opis dokumentu; format, w którym</a:t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oprócz właściwej zawartości dokumentu umieszczone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są opisujące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ją znaczniki</a:t>
            </a:r>
          </a:p>
          <a:p>
            <a:pPr algn="l"/>
            <a:endParaRPr lang="pl-PL" sz="1000" dirty="0" smtClean="0">
              <a:solidFill>
                <a:schemeClr val="tx1"/>
              </a:solidFill>
            </a:endParaRPr>
          </a:p>
          <a:p>
            <a:pPr algn="l"/>
            <a:r>
              <a:rPr lang="pl-PL" sz="2000" b="1" dirty="0" smtClean="0">
                <a:solidFill>
                  <a:schemeClr val="tx1"/>
                </a:solidFill>
              </a:rPr>
              <a:t>XML</a:t>
            </a:r>
          </a:p>
          <a:p>
            <a:pPr algn="l"/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pl-PL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</a:t>
            </a:r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version=</a:t>
            </a:r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″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″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encoding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″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iso-8859-2″?&gt;</a:t>
            </a:r>
          </a:p>
          <a:p>
            <a:pPr algn="l"/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drugie śniadanie --&gt;</a:t>
            </a:r>
          </a:p>
          <a:p>
            <a:pPr algn="l"/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&lt;kanapka&gt;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&lt;chleb /&gt;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&lt;dodatki&gt;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&lt;sałata /&gt;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pl-PL" sz="16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mozarella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&lt;pomidor sól=″tak</a:t>
            </a:r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″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pieprz=″tak″ /&gt;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&lt;/dodatki&gt;</a:t>
            </a:r>
          </a:p>
          <a:p>
            <a:pPr algn="l"/>
            <a:r>
              <a:rPr lang="pl-PL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&lt;oliwa /&gt;</a:t>
            </a:r>
          </a:p>
          <a:p>
            <a:pPr algn="l"/>
            <a:r>
              <a:rPr lang="pl-PL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&lt;/kanapka&gt;</a:t>
            </a:r>
          </a:p>
          <a:p>
            <a:pPr algn="l"/>
            <a:endParaRPr lang="pl-PL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l-PL" sz="20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Języki znaczników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23728" y="5373216"/>
            <a:ext cx="67712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/>
              <a:t>XML jest czuły na wielkość liter</a:t>
            </a:r>
          </a:p>
          <a:p>
            <a:r>
              <a:rPr lang="pl-PL" dirty="0" smtClean="0"/>
              <a:t>XML nie ma ustalonych nazw znaczników (tylko format)</a:t>
            </a:r>
          </a:p>
          <a:p>
            <a:r>
              <a:rPr lang="pl-PL" dirty="0" smtClean="0"/>
              <a:t>Przez to nie </a:t>
            </a:r>
            <a:r>
              <a:rPr lang="pl-PL" dirty="0"/>
              <a:t>jest związany z </a:t>
            </a:r>
            <a:r>
              <a:rPr lang="pl-PL" dirty="0" smtClean="0"/>
              <a:t>żadnym sposobem </a:t>
            </a:r>
            <a:r>
              <a:rPr lang="pl-PL" dirty="0"/>
              <a:t>prezentacji </a:t>
            </a:r>
            <a:r>
              <a:rPr lang="pl-PL" dirty="0" smtClean="0"/>
              <a:t>dokumentu</a:t>
            </a:r>
            <a:endParaRPr lang="pl-PL" dirty="0"/>
          </a:p>
          <a:p>
            <a:r>
              <a:rPr lang="pl-PL" dirty="0" smtClean="0"/>
              <a:t>Ale za to pozwala na opis dowolnych struktur danych (nie tylko tabel)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63595" y="2214156"/>
            <a:ext cx="6705853" cy="710788"/>
            <a:chOff x="2695172" y="2934236"/>
            <a:chExt cx="6705853" cy="710788"/>
          </a:xfrm>
        </p:grpSpPr>
        <p:sp>
          <p:nvSpPr>
            <p:cNvPr id="7" name="Prostokąt 6"/>
            <p:cNvSpPr/>
            <p:nvPr/>
          </p:nvSpPr>
          <p:spPr>
            <a:xfrm>
              <a:off x="2695172" y="3284984"/>
              <a:ext cx="5344509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8" name="Łącznik prostoliniowy 7"/>
            <p:cNvCxnSpPr>
              <a:endCxn id="9" idx="1"/>
            </p:cNvCxnSpPr>
            <p:nvPr/>
          </p:nvCxnSpPr>
          <p:spPr>
            <a:xfrm flipV="1">
              <a:off x="8039682" y="3118902"/>
              <a:ext cx="576063" cy="1660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9" name="pole tekstowe 8"/>
            <p:cNvSpPr txBox="1"/>
            <p:nvPr/>
          </p:nvSpPr>
          <p:spPr>
            <a:xfrm>
              <a:off x="8615745" y="2934236"/>
              <a:ext cx="785280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Prolog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163595" y="2481863"/>
            <a:ext cx="4958609" cy="710788"/>
            <a:chOff x="2695172" y="2934236"/>
            <a:chExt cx="4958609" cy="710788"/>
          </a:xfrm>
        </p:grpSpPr>
        <p:sp>
          <p:nvSpPr>
            <p:cNvPr id="13" name="Prostokąt 12"/>
            <p:cNvSpPr/>
            <p:nvPr/>
          </p:nvSpPr>
          <p:spPr>
            <a:xfrm>
              <a:off x="2695172" y="3284984"/>
              <a:ext cx="3184269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4" name="Łącznik prostoliniowy 13"/>
            <p:cNvCxnSpPr>
              <a:endCxn id="15" idx="1"/>
            </p:cNvCxnSpPr>
            <p:nvPr/>
          </p:nvCxnSpPr>
          <p:spPr>
            <a:xfrm flipV="1">
              <a:off x="5879441" y="3118902"/>
              <a:ext cx="576063" cy="1660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5" name="pole tekstowe 14"/>
            <p:cNvSpPr txBox="1"/>
            <p:nvPr/>
          </p:nvSpPr>
          <p:spPr>
            <a:xfrm>
              <a:off x="6455504" y="2934236"/>
              <a:ext cx="1198277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Komentarz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163595" y="2759008"/>
            <a:ext cx="5455254" cy="710788"/>
            <a:chOff x="2695172" y="2934236"/>
            <a:chExt cx="5455254" cy="710788"/>
          </a:xfrm>
        </p:grpSpPr>
        <p:sp>
          <p:nvSpPr>
            <p:cNvPr id="17" name="Prostokąt 16"/>
            <p:cNvSpPr/>
            <p:nvPr/>
          </p:nvSpPr>
          <p:spPr>
            <a:xfrm>
              <a:off x="2695172" y="3284984"/>
              <a:ext cx="1240053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8" name="Łącznik prostoliniowy 17"/>
            <p:cNvCxnSpPr>
              <a:endCxn id="19" idx="1"/>
            </p:cNvCxnSpPr>
            <p:nvPr/>
          </p:nvCxnSpPr>
          <p:spPr>
            <a:xfrm flipV="1">
              <a:off x="3935225" y="3118902"/>
              <a:ext cx="576063" cy="1660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 useBgFill="1">
          <p:nvSpPr>
            <p:cNvPr id="19" name="pole tekstowe 18"/>
            <p:cNvSpPr txBox="1"/>
            <p:nvPr/>
          </p:nvSpPr>
          <p:spPr>
            <a:xfrm>
              <a:off x="4511288" y="2934236"/>
              <a:ext cx="3639138" cy="3693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Obowiązkowy element główny (</a:t>
              </a:r>
              <a:r>
                <a:rPr lang="pl-PL" i="1" dirty="0" err="1" smtClean="0"/>
                <a:t>root</a:t>
              </a:r>
              <a:r>
                <a:rPr lang="pl-PL" dirty="0" smtClean="0"/>
                <a:t>)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0" name="Prostokąt 19"/>
          <p:cNvSpPr/>
          <p:nvPr/>
        </p:nvSpPr>
        <p:spPr>
          <a:xfrm>
            <a:off x="163595" y="5476875"/>
            <a:ext cx="1312061" cy="328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x:Class="WpfApp1.MainWindow"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Height="450" Width="800"&gt;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38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dirty="0" smtClean="0"/>
              <a:t>Nazwy znaczników odpowiadają nazwom klas WPF; atrybuty - własnościom.</a:t>
            </a:r>
          </a:p>
          <a:p>
            <a:r>
              <a:rPr lang="pl-PL" i="1" dirty="0" err="1" smtClean="0"/>
              <a:t>Code</a:t>
            </a:r>
            <a:r>
              <a:rPr lang="pl-PL" i="1" dirty="0" smtClean="0"/>
              <a:t> </a:t>
            </a:r>
            <a:r>
              <a:rPr lang="pl-PL" i="1" dirty="0" err="1" smtClean="0"/>
              <a:t>behind</a:t>
            </a:r>
            <a:r>
              <a:rPr lang="pl-PL" dirty="0" smtClean="0"/>
              <a:t>. Możliwość wiązania metod zdarzeniowych ze zdarzeniami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364088" y="3573016"/>
            <a:ext cx="3124317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Plik </a:t>
            </a:r>
            <a:r>
              <a:rPr lang="pl-PL" sz="2400" i="1" dirty="0" err="1" smtClean="0"/>
              <a:t>MainWindow.xaml</a:t>
            </a:r>
            <a:endParaRPr lang="pl-PL" sz="2400" i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054371" y="6165303"/>
            <a:ext cx="4434034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jest czuły na wielkość liter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2672692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x:Class="WpfApp1.MainWindow"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Height="450" Width="800"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38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Język znaczników</a:t>
            </a:r>
            <a:r>
              <a:rPr lang="pl-PL" dirty="0" smtClean="0"/>
              <a:t> (podobnie jak HTML i AXML). </a:t>
            </a:r>
          </a:p>
          <a:p>
            <a:r>
              <a:rPr lang="pl-PL" dirty="0" smtClean="0"/>
              <a:t>Nazwy znaczników odpowiadają nazwom klas WPF; atrybuty - własnościom.</a:t>
            </a:r>
          </a:p>
          <a:p>
            <a:r>
              <a:rPr lang="pl-PL" i="1" dirty="0" err="1" smtClean="0"/>
              <a:t>Code</a:t>
            </a:r>
            <a:r>
              <a:rPr lang="pl-PL" i="1" dirty="0" smtClean="0"/>
              <a:t> </a:t>
            </a:r>
            <a:r>
              <a:rPr lang="pl-PL" i="1" dirty="0" err="1" smtClean="0"/>
              <a:t>behind</a:t>
            </a:r>
            <a:r>
              <a:rPr lang="pl-PL" dirty="0" smtClean="0"/>
              <a:t>. Możliwość wiązania metod zdarzeniowych ze zdarzeniami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74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x:Class="WpfApp1.MainWindow"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Height="450" Width="800"&gt;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637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b="1" dirty="0" smtClean="0"/>
              <a:t>Nazwy znaczników odpowiadają nazwom klas WPF</a:t>
            </a:r>
            <a:r>
              <a:rPr lang="pl-PL" dirty="0" smtClean="0"/>
              <a:t>; atrybuty - własnościom.</a:t>
            </a:r>
          </a:p>
          <a:p>
            <a:r>
              <a:rPr lang="pl-PL" i="1" dirty="0" err="1" smtClean="0"/>
              <a:t>Code</a:t>
            </a:r>
            <a:r>
              <a:rPr lang="pl-PL" i="1" dirty="0" smtClean="0"/>
              <a:t> </a:t>
            </a:r>
            <a:r>
              <a:rPr lang="pl-PL" i="1" dirty="0" err="1" smtClean="0"/>
              <a:t>behind</a:t>
            </a:r>
            <a:r>
              <a:rPr lang="pl-PL" dirty="0" smtClean="0"/>
              <a:t>. Możliwość wiązania metod zdarzeniowych ze zdarzeniami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8205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x:Class="WpfApp1.MainWindow"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="450"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="800"&gt;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="Przycisk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5094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dirty="0" smtClean="0"/>
              <a:t>Nazwy znaczników odpowiadają nazwom klas WPF; </a:t>
            </a:r>
            <a:r>
              <a:rPr lang="pl-PL" b="1" dirty="0" smtClean="0"/>
              <a:t>atrybuty - własnościom</a:t>
            </a:r>
            <a:r>
              <a:rPr lang="pl-PL" dirty="0" smtClean="0"/>
              <a:t>.</a:t>
            </a:r>
          </a:p>
          <a:p>
            <a:r>
              <a:rPr lang="pl-PL" i="1" dirty="0" err="1" smtClean="0"/>
              <a:t>Code</a:t>
            </a:r>
            <a:r>
              <a:rPr lang="pl-PL" i="1" dirty="0" smtClean="0"/>
              <a:t> </a:t>
            </a:r>
            <a:r>
              <a:rPr lang="pl-PL" i="1" dirty="0" err="1" smtClean="0"/>
              <a:t>behind</a:t>
            </a:r>
            <a:r>
              <a:rPr lang="pl-PL" dirty="0" smtClean="0"/>
              <a:t>. Możliwość wiązania metod zdarzeniowych ze zdarzeniami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885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Platformy zarządzane w Windows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1361247" cy="1296144"/>
          </a:xfrm>
          <a:prstGeom prst="rect">
            <a:avLst/>
          </a:prstGeom>
        </p:spPr>
      </p:pic>
      <p:pic>
        <p:nvPicPr>
          <p:cNvPr id="3081" name="Picture 9" descr="Logo .NET Frame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1"/>
            <a:ext cx="1296142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Microsoft XNA logo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41396"/>
            <a:ext cx="3028983" cy="116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779912" y="1580599"/>
            <a:ext cx="4913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Microsoft .NET Framework </a:t>
            </a:r>
          </a:p>
          <a:p>
            <a:r>
              <a:rPr lang="pl-PL" sz="2400" dirty="0" smtClean="0"/>
              <a:t>- zasadnicza platforma zarządzana </a:t>
            </a:r>
            <a:br>
              <a:rPr lang="pl-PL" sz="2400" dirty="0" smtClean="0"/>
            </a:br>
            <a:r>
              <a:rPr lang="pl-PL" sz="2400" dirty="0" smtClean="0"/>
              <a:t>dla aplikacji desktopowych (na pulpit)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851920" y="3524815"/>
            <a:ext cx="5059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XNA – uśmiercona w 2011 zarządzana </a:t>
            </a:r>
            <a:br>
              <a:rPr lang="pl-PL" sz="2400" dirty="0" smtClean="0"/>
            </a:br>
            <a:r>
              <a:rPr lang="pl-PL" sz="2400" dirty="0" smtClean="0"/>
              <a:t>platforma dla gier (DirectX i .NET)</a:t>
            </a:r>
          </a:p>
          <a:p>
            <a:r>
              <a:rPr lang="pl-PL" sz="2400" dirty="0" smtClean="0"/>
              <a:t>→ </a:t>
            </a:r>
            <a:r>
              <a:rPr lang="pl-PL" sz="2400" dirty="0" err="1" smtClean="0"/>
              <a:t>MonoGame</a:t>
            </a:r>
            <a:r>
              <a:rPr lang="pl-PL" sz="2400" dirty="0" smtClean="0"/>
              <a:t> (= XNA 4 API)</a:t>
            </a:r>
            <a:endParaRPr lang="pl-PL" sz="2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83568" y="5027692"/>
            <a:ext cx="6675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Ponadto (bez logo):</a:t>
            </a:r>
          </a:p>
          <a:p>
            <a:r>
              <a:rPr lang="pl-PL" sz="2400" dirty="0" smtClean="0"/>
              <a:t>Windows 8 – Windows Runtime (</a:t>
            </a:r>
            <a:r>
              <a:rPr lang="pl-PL" sz="2400" dirty="0" err="1" smtClean="0"/>
              <a:t>WinRT</a:t>
            </a:r>
            <a:r>
              <a:rPr lang="pl-PL" sz="2400" dirty="0" smtClean="0"/>
              <a:t>)</a:t>
            </a:r>
          </a:p>
          <a:p>
            <a:r>
              <a:rPr lang="pl-PL" sz="2400" dirty="0" smtClean="0"/>
              <a:t>Windows 10 – Universal Windows Platform (UWP) </a:t>
            </a:r>
            <a:br>
              <a:rPr lang="pl-PL" sz="2400" dirty="0" smtClean="0"/>
            </a:br>
            <a:r>
              <a:rPr lang="pl-PL" sz="2400" dirty="0" smtClean="0"/>
              <a:t>                         tzw. Windows </a:t>
            </a:r>
            <a:r>
              <a:rPr lang="pl-PL" sz="2400" dirty="0" err="1" smtClean="0"/>
              <a:t>Store</a:t>
            </a:r>
            <a:r>
              <a:rPr lang="pl-PL" sz="2400" dirty="0" smtClean="0"/>
              <a:t> </a:t>
            </a:r>
            <a:r>
              <a:rPr lang="pl-PL" sz="2400" dirty="0" err="1" smtClean="0"/>
              <a:t>Apps</a:t>
            </a:r>
            <a:endParaRPr lang="pl-PL" sz="2400" dirty="0" smtClean="0"/>
          </a:p>
        </p:txBody>
      </p:sp>
      <p:pic>
        <p:nvPicPr>
          <p:cNvPr id="38914" name="Picture 2" descr="MonoGame Logo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7" y="4425304"/>
            <a:ext cx="953085" cy="95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156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x:Class="WpfApp1.MainWindow"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Height="450" Width="800"&gt;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38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dirty="0" smtClean="0"/>
              <a:t>Nazwy znaczników odpowiadają nazwom klas WPF; atrybuty - własnościom.</a:t>
            </a:r>
          </a:p>
          <a:p>
            <a:r>
              <a:rPr lang="pl-PL" b="1" i="1" dirty="0" err="1" smtClean="0"/>
              <a:t>Code</a:t>
            </a:r>
            <a:r>
              <a:rPr lang="pl-PL" b="1" i="1" dirty="0" smtClean="0"/>
              <a:t> </a:t>
            </a:r>
            <a:r>
              <a:rPr lang="pl-PL" b="1" i="1" dirty="0" err="1" smtClean="0"/>
              <a:t>behind</a:t>
            </a:r>
            <a:r>
              <a:rPr lang="pl-PL" dirty="0" smtClean="0"/>
              <a:t>. Możliwość wiązania metod zdarzeniowych ze zdarzeniami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855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x:Class="WpfApp1.MainWindow"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="http://schemas.microsoft.com/expression/blend/2008"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="http://schemas.openxmlformats.org/markup-compatibility/2006"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Height="450" Width="800"&gt;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38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dirty="0" smtClean="0"/>
              <a:t>Nazwy znaczników odpowiadają nazwom klas WPF; atrybuty - własnościom.</a:t>
            </a:r>
          </a:p>
          <a:p>
            <a:r>
              <a:rPr lang="pl-PL" i="1" dirty="0" err="1" smtClean="0"/>
              <a:t>Code</a:t>
            </a:r>
            <a:r>
              <a:rPr lang="pl-PL" i="1" dirty="0" smtClean="0"/>
              <a:t> </a:t>
            </a:r>
            <a:r>
              <a:rPr lang="pl-PL" i="1" dirty="0" err="1" smtClean="0"/>
              <a:t>behind</a:t>
            </a:r>
            <a:r>
              <a:rPr lang="pl-PL" dirty="0" smtClean="0"/>
              <a:t>. Możliwość </a:t>
            </a:r>
            <a:r>
              <a:rPr lang="pl-PL" b="1" dirty="0" smtClean="0"/>
              <a:t>wiązania metod zdarzeniowych ze zdarzeniami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84288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8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XAML (wym. /ˈ</a:t>
            </a:r>
            <a:r>
              <a:rPr lang="pl-PL" sz="2400" dirty="0" err="1"/>
              <a:t>zæməl</a:t>
            </a:r>
            <a:r>
              <a:rPr lang="pl-PL" sz="2400" dirty="0" smtClean="0"/>
              <a:t>/) – język do budowy GUI w WPF i UWP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356992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WpfApp1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partial class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Window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sender,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RoutedEventArgs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//reakcja na kliknięcie przycisku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38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Język znaczników (podobnie jak HTML i AXML). </a:t>
            </a:r>
          </a:p>
          <a:p>
            <a:r>
              <a:rPr lang="pl-PL" dirty="0" smtClean="0"/>
              <a:t>Nazwy znaczników odpowiadają nazwom klas WPF; atrybuty - własnościom.</a:t>
            </a:r>
          </a:p>
          <a:p>
            <a:r>
              <a:rPr lang="pl-PL" b="1" i="1" dirty="0" err="1" smtClean="0"/>
              <a:t>Code</a:t>
            </a:r>
            <a:r>
              <a:rPr lang="pl-PL" b="1" i="1" dirty="0" smtClean="0"/>
              <a:t> </a:t>
            </a:r>
            <a:r>
              <a:rPr lang="pl-PL" b="1" i="1" dirty="0" err="1" smtClean="0"/>
              <a:t>behind</a:t>
            </a:r>
            <a:r>
              <a:rPr lang="pl-PL" dirty="0" smtClean="0"/>
              <a:t>. Możliwość </a:t>
            </a:r>
            <a:r>
              <a:rPr lang="pl-PL" b="1" dirty="0" smtClean="0"/>
              <a:t>wiązania metod zdarzeniowych ze zdarzeniami</a:t>
            </a:r>
            <a:endParaRPr lang="pl-PL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457039" y="4365104"/>
            <a:ext cx="3382914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Plik </a:t>
            </a:r>
            <a:r>
              <a:rPr lang="pl-PL" sz="2400" i="1" dirty="0" err="1" smtClean="0"/>
              <a:t>MainWindow.xaml.cs</a:t>
            </a:r>
            <a:endParaRPr lang="pl-PL" sz="2400" i="1" dirty="0"/>
          </a:p>
        </p:txBody>
      </p:sp>
      <p:grpSp>
        <p:nvGrpSpPr>
          <p:cNvPr id="4" name="Grupa 3"/>
          <p:cNvGrpSpPr/>
          <p:nvPr/>
        </p:nvGrpSpPr>
        <p:grpSpPr>
          <a:xfrm>
            <a:off x="4072301" y="5517232"/>
            <a:ext cx="4767652" cy="1155181"/>
            <a:chOff x="4072301" y="5517232"/>
            <a:chExt cx="4767652" cy="1155181"/>
          </a:xfrm>
        </p:grpSpPr>
        <p:sp>
          <p:nvSpPr>
            <p:cNvPr id="9" name="pole tekstowe 8"/>
            <p:cNvSpPr txBox="1"/>
            <p:nvPr/>
          </p:nvSpPr>
          <p:spPr>
            <a:xfrm>
              <a:off x="4072301" y="6210748"/>
              <a:ext cx="4767652" cy="46166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sz="2400" dirty="0" smtClean="0"/>
                <a:t>Zdarzenia trasowane → laboratorium</a:t>
              </a:r>
              <a:endParaRPr lang="pl-PL" sz="2400" i="1" dirty="0"/>
            </a:p>
          </p:txBody>
        </p:sp>
        <p:cxnSp>
          <p:nvCxnSpPr>
            <p:cNvPr id="3" name="Łącznik prosty ze strzałką 2"/>
            <p:cNvCxnSpPr/>
            <p:nvPr/>
          </p:nvCxnSpPr>
          <p:spPr>
            <a:xfrm flipV="1">
              <a:off x="6732240" y="5517232"/>
              <a:ext cx="0" cy="693516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29156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5913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Dynamiczne tworzenie kontrolek w kodzie C#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22857" y="314096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partial 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Window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Button();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przycisk.Width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100;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przycisk.Height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50;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przycisk.Margin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Thickness(10);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przycisk.HorizontalAlignment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HorizontalAlignment.Left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przycisk.VerticalAlignment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VerticalAlignment.Top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przycisk.Content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przycisk.Click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Children.Add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49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5913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Dynamiczne tworzenie kontrolek w kodzie C#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22857" y="314096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partial 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Window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Button();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przycisk.Width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100;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przycisk.Height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50;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przycisk.Margin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Thickness(10);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przycisk.HorizontalAlignment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HorizontalAlignment.Left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przycisk.VerticalAlignment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VerticalAlignment.Top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przycisk.Content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przycisk.Click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Children.Add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024815" y="6207695"/>
            <a:ext cx="4755597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Wymaga: 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pl-PL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05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5913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Dynamiczne tworzenie kontrolek w kodzie C#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Content="Przycisk"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22857" y="314096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partial 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Window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InitializeComponent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Button();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przycisk.Width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100;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przycisk.Height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50;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przycisk.Margin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Thickness(10);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przycisk.HorizontalAlignment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HorizontalAlignment.Left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przycisk.VerticalAlignment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VerticalAlignment.Top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przycisk.Content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przycisk.Click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this.Content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Children.Add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(przycisk);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125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445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Zawartość kontrolki (ang. </a:t>
            </a:r>
            <a:r>
              <a:rPr lang="pl-PL" sz="2400" i="1" dirty="0" err="1" smtClean="0"/>
              <a:t>content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strike="sngStrike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Content="Przycisk"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13305" y="3786513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Klasa Button dziedziczy (niebezpośrednio) po klasie:</a:t>
            </a:r>
            <a:endParaRPr lang="pl-PL" sz="1400" dirty="0" smtClean="0"/>
          </a:p>
          <a:p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System.Windows.Markup.ContentProperty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("Content")]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ContentControl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System.Windows.Controls.Control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System.Windows.Markup.IAddChild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102" y="542925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32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Pędzle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CornflowerBlue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Przycisk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433517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3059832" y="3441860"/>
            <a:ext cx="5844870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Pędzle (nie tylko jednolity kolor z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Brushes</a:t>
            </a:r>
            <a:r>
              <a:rPr lang="pl-PL" sz="2400" dirty="0" smtClean="0"/>
              <a:t>)</a:t>
            </a:r>
            <a:endParaRPr lang="pl-PL" sz="2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36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Pędzle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 </a:t>
            </a:r>
            <a:r>
              <a:rPr lang="pl-PL" sz="1400" strike="sngStrike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strike="sngStrike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strike="sngStrike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CornflowerBlue</a:t>
            </a:r>
            <a:r>
              <a:rPr lang="pl-PL" sz="1400" strike="sngStrike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SolidColorBrush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CornflowerBlue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  <a:endParaRPr lang="en-US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Przycisk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433517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41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Pędzle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 </a:t>
            </a:r>
            <a:r>
              <a:rPr lang="pl-PL" sz="1400" strike="sngStrike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pl-PL" sz="1400" strike="sngStrike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strike="sngStrike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CornflowerBlue</a:t>
            </a:r>
            <a:r>
              <a:rPr lang="pl-PL" sz="1400" strike="sngStrike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Offset="0" Color="Navy"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Offset="0.5" Color="Blue"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Offset="1" Color="Cyan" 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Przycisk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43092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935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solidFill>
                  <a:schemeClr val="tx1"/>
                </a:solidFill>
                <a:latin typeface="Times New Roman" pitchFamily="18" charset="0"/>
              </a:rPr>
              <a:t>Platformy zarządzane w Windows</a:t>
            </a:r>
          </a:p>
        </p:txBody>
      </p:sp>
      <p:pic>
        <p:nvPicPr>
          <p:cNvPr id="3076" name="Picture 4" descr="https://nguyenanhtuanweb.files.wordpress.com/2018/02/net-framework-today-en.jpg?w=1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0" y="1196752"/>
            <a:ext cx="7849500" cy="517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7668344" y="6145509"/>
            <a:ext cx="7296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 smtClean="0"/>
              <a:t>Microsoft</a:t>
            </a:r>
            <a:endParaRPr lang="en-US" sz="1100" i="1" dirty="0"/>
          </a:p>
        </p:txBody>
      </p:sp>
      <p:sp>
        <p:nvSpPr>
          <p:cNvPr id="4" name="Prostokąt 3"/>
          <p:cNvSpPr/>
          <p:nvPr/>
        </p:nvSpPr>
        <p:spPr>
          <a:xfrm>
            <a:off x="827584" y="1268760"/>
            <a:ext cx="446449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827584" y="1403484"/>
            <a:ext cx="6412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Uwaga! Rysunek nieaktualny: .NET Framework 4.8, .NET </a:t>
            </a:r>
            <a:r>
              <a:rPr lang="pl-PL" dirty="0" err="1" smtClean="0"/>
              <a:t>Core</a:t>
            </a:r>
            <a:r>
              <a:rPr lang="pl-PL" dirty="0" smtClean="0"/>
              <a:t> 3.0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9635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Pędzle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Offset="0" Color="Navy"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Offset="0.5" Color="Blue"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Offset="1" Color="Cyan"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Przycisk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43092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1337461" y="3261757"/>
            <a:ext cx="7411003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Pędzel z kodu C# nadpisuje pędzel z XAML (nowy obiekt)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39552" y="4725144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brush = 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brush.StartPoint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Point(0, 0);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brush.EndPoint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Point(1, 0.5);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brush.GradientStops.Clear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brush.GradientStops.Add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Colors.Navy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0));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brush.GradientStops.Add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Colors.Blue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0.5));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brush.GradientStops.Add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Colors.Cyan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1));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przycisk.Background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brush;</a:t>
            </a:r>
          </a:p>
        </p:txBody>
      </p:sp>
    </p:spTree>
    <p:extLst>
      <p:ext uri="{BB962C8B-B14F-4D97-AF65-F5344CB8AC3E}">
        <p14:creationId xmlns:p14="http://schemas.microsoft.com/office/powerpoint/2010/main" val="8037637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Zagnieżdżanie kontrolek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  <a:endParaRPr lang="pl-PL" sz="1400" strike="sngStrike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Offset="0" Color="Navy"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Offset="0.5" Color="Blue"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Offset="1" Color="Cyan"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="Przycisk"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43092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255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Zagnieżdżanie kontrolek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Width="100" Height="50"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  <a:endParaRPr lang="pl-PL" sz="1400" strike="sngStrike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Offset="0" Color="Navy"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Offset="0.5" Color="Blue"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Offset="1" Color="Cyan"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Content="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Zagnieżdżony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Foreground="White" Background="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CornflowerBlue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&lt;/Button&gt;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547" y="5427073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539552" y="5683604"/>
            <a:ext cx="5581208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 przycisku może być tylko jeden element,</a:t>
            </a:r>
          </a:p>
          <a:p>
            <a:r>
              <a:rPr lang="pl-PL" sz="2400" dirty="0" smtClean="0"/>
              <a:t>ale tym elementem może być pojemnik</a:t>
            </a:r>
          </a:p>
        </p:txBody>
      </p:sp>
    </p:spTree>
    <p:extLst>
      <p:ext uri="{BB962C8B-B14F-4D97-AF65-F5344CB8AC3E}">
        <p14:creationId xmlns:p14="http://schemas.microsoft.com/office/powerpoint/2010/main" val="4047335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Zagnieżdżanie kontrolek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  <a:endParaRPr lang="pl-PL" sz="1400" strike="sngStrike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Offset="0.0"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Offset="1.0"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="16"&gt;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Uniwersystet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Mikołaja&lt;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Kopernika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476750"/>
            <a:ext cx="33337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635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Zagnieżdżanie kontrolek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  <a:endParaRPr lang="pl-PL" sz="1400" strike="sngStrike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="0,0.5"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Color="Blue" Offset="0.0"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Color="Navy" Offset="1.0"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="16"&gt;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&lt;Run Foreground="Yellow"&gt;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Uniwersystet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&lt;/Run&gt;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Mikołaja&lt;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Kopernika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920" y="4457700"/>
            <a:ext cx="33337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498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Zagnieżdżanie kontrolek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Margin="10"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="White"</a:t>
            </a:r>
            <a:endParaRPr lang="pl-PL" sz="1400" strike="sngStrike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="0,0.5"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Color="Blue" Offset="0.0"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Color="Navy" Offset="1.0"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Button.Background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Orientation="Horizontal"&gt;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&lt;Image Width ="70" Height="70" Source="logo.gif"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="16"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="10,0,0,0"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 Foreground="Yellow"&gt;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Uniwersystet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&lt;/Run&gt;&lt;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Mikołaja&lt;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LineBreak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Kopernika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495800"/>
            <a:ext cx="33337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13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Zasoby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x:Class="WpfApp1.MainWindow"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Height="640" Width="800"&gt;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StartPoint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="0,0.5"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EndPoint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="1,0.5"&gt;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Color="Blue" Offset="0.0"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GradientStop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Color="Navy" Offset="1.0"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&lt;Grid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Width="200" Height="100" Margin="10"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="Left"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Foreground="White"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Click="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Przycisk_Click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Orientation="Horizontal"&gt;</a:t>
            </a:r>
          </a:p>
        </p:txBody>
      </p:sp>
    </p:spTree>
    <p:extLst>
      <p:ext uri="{BB962C8B-B14F-4D97-AF65-F5344CB8AC3E}">
        <p14:creationId xmlns:p14="http://schemas.microsoft.com/office/powerpoint/2010/main" val="36125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Style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x:Class="WpfApp1.MainWindow"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Height="640" Width="800"&gt;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Pędzel"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 x:Key="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="Control" 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Property="Foreground" Value="White"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Property="Background"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&lt;/Style&gt;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&lt;Grid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x:Name="przycisk" Width="200" Height="100" Margin="10"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="Left"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StylNiebieski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267744" y="2276872"/>
            <a:ext cx="6109365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 może zawierać dowolne własności</a:t>
            </a:r>
            <a:br>
              <a:rPr lang="pl-PL" sz="2400" dirty="0" smtClean="0"/>
            </a:br>
            <a:r>
              <a:rPr lang="pl-PL" sz="2400" dirty="0" smtClean="0"/>
              <a:t>kontrolki</a:t>
            </a:r>
            <a:r>
              <a:rPr lang="pl-PL" sz="2400" dirty="0"/>
              <a:t> </a:t>
            </a:r>
            <a:r>
              <a:rPr lang="pl-PL" sz="2400" dirty="0" smtClean="0"/>
              <a:t>wskazanej w atrybucie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2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Style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x:Class="WpfApp1.MainWindow"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="clr-namespace:WpfApp1"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Height="640" Width="800"&gt;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Pędzel"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&lt;Style x:Key="StylNiebieski"&gt;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Control.Foreground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Value="White"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TextBlock.Foreground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Value="White"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Shape.Fill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275856" y="1861853"/>
            <a:ext cx="5471370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 dla wielu typów elementów</a:t>
            </a:r>
            <a:br>
              <a:rPr lang="pl-PL" sz="2400" dirty="0" smtClean="0"/>
            </a:br>
            <a:r>
              <a:rPr lang="pl-PL" sz="2400" dirty="0" smtClean="0"/>
              <a:t>(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2400" dirty="0" smtClean="0"/>
              <a:t> nie dziedziczy z 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Control</a:t>
            </a:r>
            <a:r>
              <a:rPr lang="pl-PL" sz="2400" dirty="0" smtClean="0"/>
              <a:t>)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87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2626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Style – wyzwalacze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 x:Key="StylNiebieski"&gt;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&lt;Setter Property="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Control.Foreground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Value="White"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&lt;Setter Property="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&lt;Trigger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UIElement.IsMouseOver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Value="{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TextBlock.Background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Value="{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Shape.Fill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&lt;/Trigger&gt;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416974" y="5445224"/>
            <a:ext cx="6331490" cy="120032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Zmiana byłaby widoczna dla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pl-PL" sz="2400" dirty="0" smtClean="0"/>
              <a:t>, </a:t>
            </a:r>
            <a:br>
              <a:rPr lang="pl-PL" sz="2400" dirty="0" smtClean="0"/>
            </a:b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2400" dirty="0" smtClean="0"/>
              <a:t> lub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pl-PL" sz="2400" dirty="0" smtClean="0"/>
              <a:t>, ale nie 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2400" dirty="0" smtClean="0"/>
              <a:t> </a:t>
            </a:r>
            <a:br>
              <a:rPr lang="pl-PL" sz="2400" dirty="0" smtClean="0"/>
            </a:br>
            <a:r>
              <a:rPr lang="pl-PL" sz="2400" dirty="0" smtClean="0"/>
              <a:t>(szablon definiuje reakcję na najechanie myszką)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32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3" y="274638"/>
            <a:ext cx="8807804" cy="1143000"/>
          </a:xfrm>
        </p:spPr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Platformy zarządzane (</a:t>
            </a:r>
            <a:r>
              <a:rPr lang="pl-PL" altLang="pl-PL" i="1" dirty="0" err="1" smtClean="0">
                <a:latin typeface="Times New Roman" pitchFamily="18" charset="0"/>
              </a:rPr>
              <a:t>multiplatform</a:t>
            </a:r>
            <a:r>
              <a:rPr lang="pl-PL" altLang="pl-PL" dirty="0" smtClean="0">
                <a:latin typeface="Times New Roman" pitchFamily="18" charset="0"/>
              </a:rPr>
              <a:t>)</a:t>
            </a:r>
          </a:p>
        </p:txBody>
      </p:sp>
      <p:pic>
        <p:nvPicPr>
          <p:cNvPr id="3083" name="Picture 11" descr=".NET Cor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48608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2699792" y="3640078"/>
            <a:ext cx="57299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Wieloplatformowa platforma open-</a:t>
            </a:r>
            <a:r>
              <a:rPr lang="pl-PL" sz="2400" dirty="0" err="1" smtClean="0"/>
              <a:t>source</a:t>
            </a:r>
            <a:r>
              <a:rPr lang="pl-PL" sz="2400" dirty="0" smtClean="0"/>
              <a:t> (!)</a:t>
            </a:r>
          </a:p>
          <a:p>
            <a:r>
              <a:rPr lang="pl-PL" sz="2400" dirty="0" smtClean="0"/>
              <a:t>Docelowo następca platformy .NET</a:t>
            </a:r>
          </a:p>
          <a:p>
            <a:r>
              <a:rPr lang="pl-PL" sz="2400" dirty="0" smtClean="0"/>
              <a:t>Microsoft → wolne, licencja MIT</a:t>
            </a:r>
          </a:p>
          <a:p>
            <a:r>
              <a:rPr lang="pl-PL" sz="2400" dirty="0" smtClean="0"/>
              <a:t>Windows, Linux, </a:t>
            </a:r>
            <a:r>
              <a:rPr lang="pl-PL" sz="2400" dirty="0" err="1" smtClean="0"/>
              <a:t>macOS</a:t>
            </a:r>
            <a:r>
              <a:rPr lang="pl-PL" sz="2400" dirty="0" smtClean="0"/>
              <a:t> (dawniej OS X)</a:t>
            </a:r>
          </a:p>
        </p:txBody>
      </p:sp>
      <p:pic>
        <p:nvPicPr>
          <p:cNvPr id="3087" name="Picture 15" descr="Mono project logo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6" y="1376095"/>
            <a:ext cx="1547019" cy="184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le tekstowe 14"/>
          <p:cNvSpPr txBox="1"/>
          <p:nvPr/>
        </p:nvSpPr>
        <p:spPr>
          <a:xfrm>
            <a:off x="2627784" y="1376095"/>
            <a:ext cx="6068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Mono (</a:t>
            </a:r>
            <a:r>
              <a:rPr lang="pl-PL" sz="2400" dirty="0" err="1" smtClean="0"/>
              <a:t>Ximian</a:t>
            </a:r>
            <a:r>
              <a:rPr lang="pl-PL" sz="2400" dirty="0" smtClean="0"/>
              <a:t>, </a:t>
            </a:r>
            <a:r>
              <a:rPr lang="pl-PL" sz="2400" dirty="0" err="1" smtClean="0"/>
              <a:t>Xamarin</a:t>
            </a:r>
            <a:r>
              <a:rPr lang="pl-PL" sz="2400" dirty="0" smtClean="0"/>
              <a:t> → Novell)</a:t>
            </a:r>
          </a:p>
          <a:p>
            <a:r>
              <a:rPr lang="pl-PL" sz="2400" dirty="0" smtClean="0"/>
              <a:t>wieloplatformowy </a:t>
            </a:r>
            <a:r>
              <a:rPr lang="pl-PL" sz="2400" dirty="0" err="1" smtClean="0"/>
              <a:t>framework</a:t>
            </a:r>
            <a:r>
              <a:rPr lang="pl-PL" sz="2400" dirty="0" smtClean="0"/>
              <a:t> umożliwiający</a:t>
            </a:r>
          </a:p>
          <a:p>
            <a:r>
              <a:rPr lang="pl-PL" sz="2400" dirty="0" smtClean="0"/>
              <a:t>uruchamianie aplikacji dla platformy .NET</a:t>
            </a:r>
          </a:p>
          <a:p>
            <a:r>
              <a:rPr lang="pl-PL" sz="2400" dirty="0" smtClean="0"/>
              <a:t>na systemach Windows, Linux, OS X, </a:t>
            </a:r>
            <a:r>
              <a:rPr lang="pl-PL" sz="2400" b="1" dirty="0" smtClean="0"/>
              <a:t>Android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755576" y="5694347"/>
            <a:ext cx="8231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.NET Standard</a:t>
            </a:r>
            <a:r>
              <a:rPr lang="pl-PL" sz="2400" dirty="0" smtClean="0"/>
              <a:t> – specyfikacja API; klasy i metody, które mają </a:t>
            </a:r>
            <a:br>
              <a:rPr lang="pl-PL" sz="2400" dirty="0" smtClean="0"/>
            </a:br>
            <a:r>
              <a:rPr lang="pl-PL" sz="2400" dirty="0" smtClean="0"/>
              <a:t>                              być dostępne na wszystkich platformach .NET</a:t>
            </a:r>
            <a:endParaRPr 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453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Style w zasobach aplikacji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&lt;Style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="Button"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&lt;Setter Property="Foreground" Value="White"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&lt;Setter Property="Background"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&lt;Trigger Property="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IsMouseOver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&lt;Setter Property="Background"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Value="{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&lt;/Trigger&gt;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&lt;/Style&gt;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&lt;/Application&gt;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82789" y="1658515"/>
            <a:ext cx="1927131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Plik </a:t>
            </a:r>
            <a:r>
              <a:rPr lang="pl-PL" sz="2400" i="1" dirty="0" err="1" smtClean="0"/>
              <a:t>App.xaml</a:t>
            </a:r>
            <a:endParaRPr lang="pl-PL" sz="2400" i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813508" y="5733256"/>
            <a:ext cx="4963338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Styl będzie automatycznie stosowany </a:t>
            </a:r>
            <a:br>
              <a:rPr lang="pl-PL" sz="2400" dirty="0" smtClean="0"/>
            </a:br>
            <a:r>
              <a:rPr lang="pl-PL" sz="2400" dirty="0" smtClean="0"/>
              <a:t>do wszystkich przycisków w aplikacji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42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x:Key="SzablonNiebieski"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x:Type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Button}"&gt;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&lt;Grid&gt;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&lt;Rectangle x:Name="tło"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Fill="{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RotateTransform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Angle="0" x:Name="obrót"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&lt;/Rectangle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96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x:Key="SzablonNiebieski"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Button}"&gt;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x:Name="tło"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RadiusY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Fill="{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RotateTransform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Angle="0" x:Name="obrót"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&lt;/Rectangle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940152" y="1651945"/>
            <a:ext cx="2517036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Opisujemy wygląd</a:t>
            </a:r>
          </a:p>
          <a:p>
            <a:r>
              <a:rPr lang="pl-PL" sz="2400" dirty="0" smtClean="0"/>
              <a:t>kontrolki od zera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4419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x:Key="SzablonNiebieski"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Button}"&gt;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&lt;Grid&gt;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&lt;Rectangle x:Name="tło"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Fill="{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RotateTransform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Angle="0" x:Name="obrót"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&lt;/Rectangle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940152" y="1651945"/>
            <a:ext cx="2002471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Transformacje</a:t>
            </a:r>
          </a:p>
          <a:p>
            <a:r>
              <a:rPr lang="pl-PL" sz="2400" dirty="0" smtClean="0"/>
              <a:t>(→ ćwiczenia)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737670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x:Key="SzablonNiebieski"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Button}"&gt;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&lt;Grid&gt;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&lt;Rectangle x:Name="tło"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ContentPresenter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Margin="10,10,10,10"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&lt;/Grid&gt;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&lt;/Application&gt;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699792" y="5766355"/>
            <a:ext cx="5998758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Miejsce wyświetlania zawartości (</a:t>
            </a:r>
            <a:r>
              <a:rPr lang="pl-PL" sz="2400" i="1" dirty="0" err="1" smtClean="0"/>
              <a:t>placeholder</a:t>
            </a:r>
            <a:r>
              <a:rPr lang="pl-PL" sz="2400" dirty="0" smtClean="0"/>
              <a:t>)</a:t>
            </a:r>
            <a:br>
              <a:rPr lang="pl-PL" sz="2400" dirty="0" smtClean="0"/>
            </a:b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Viewbox</a:t>
            </a:r>
            <a:r>
              <a:rPr lang="pl-PL" sz="2400" dirty="0" smtClean="0"/>
              <a:t> dopasowuje rozmiar zawartości</a:t>
            </a:r>
          </a:p>
        </p:txBody>
      </p:sp>
    </p:spTree>
    <p:extLst>
      <p:ext uri="{BB962C8B-B14F-4D97-AF65-F5344CB8AC3E}">
        <p14:creationId xmlns:p14="http://schemas.microsoft.com/office/powerpoint/2010/main" val="3539146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&lt;Application x:Class="XamlWpf.App"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StartupUri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MainWindow.xaml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x:Key="NiebieskiGradient"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LinearGradientBrush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x:Key="FioletowyGradient"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x:Key="SzablonNiebieski"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Button}"&gt;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&lt;Grid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ControlTemplate.Triggers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&lt;Trigger Property="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IsMouseOver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...</a:t>
            </a:r>
            <a:endParaRPr lang="en-US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&lt;/Trigger&gt;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ControlTemplate.Triggers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ControlTemplate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Application.Resources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&lt;/Application&gt;</a:t>
            </a:r>
          </a:p>
        </p:txBody>
      </p:sp>
    </p:spTree>
    <p:extLst>
      <p:ext uri="{BB962C8B-B14F-4D97-AF65-F5344CB8AC3E}">
        <p14:creationId xmlns:p14="http://schemas.microsoft.com/office/powerpoint/2010/main" val="730526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&lt;Trigger Property="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IsMouseOver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&lt;Setter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TargetName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tło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Property="Fill" 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Value="{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&lt;Setter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TargetName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tło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Property="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BitmapEffect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Setter.Value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="Blue"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Setter.Value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&lt;/Setter&gt;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Trigger.EnterActions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BeginStoryboard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&lt;Storyboard&gt;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DoubleAnimation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Storyboard.TargetName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obrót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Storyboard.TargetProperty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"Angle"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Duration="0:0:2"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From="0" To="90"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&lt;/Storyboard&gt;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BeginStoryboard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Trigger.EnterActions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&lt;/Trigger&gt;</a:t>
            </a:r>
          </a:p>
        </p:txBody>
      </p:sp>
    </p:spTree>
    <p:extLst>
      <p:ext uri="{BB962C8B-B14F-4D97-AF65-F5344CB8AC3E}">
        <p14:creationId xmlns:p14="http://schemas.microsoft.com/office/powerpoint/2010/main" val="730526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76872"/>
            <a:ext cx="82089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&lt;Trigger Property="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IsMouseOver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&lt;Setter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TargetName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tło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Property="Fill"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Value="{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FioletowyGradient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&lt;Setter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TargetName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tło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Property="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BitmapEffect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Setter.Value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="Blue"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Setter.Value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&lt;/Setter&gt;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Trigger.EnterActions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BeginStoryboard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&lt;Storyboard&gt;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DoubleAnimation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Storyboard.TargetName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obrót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Storyboard.TargetProperty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"Angle"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Duration="0:0:2"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From="0" To="90" /&gt;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&lt;/Storyboard&gt;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BeginStoryboard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Trigger.EnterActions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&lt;/Trigger&gt;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004048" y="5877272"/>
            <a:ext cx="3273653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Animacje (→ ćwiczenia)</a:t>
            </a:r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264270" y="1484784"/>
            <a:ext cx="5484194" cy="212365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 x:Name="tło"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RadiusX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RadiusY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="15" </a:t>
            </a:r>
          </a:p>
          <a:p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NiebieskiGradient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OuterGlowBitmapEffect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GlowColor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endParaRPr lang="pl-PL" sz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en-US" sz="12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GlowSize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="5"/&gt;</a:t>
            </a:r>
          </a:p>
          <a:p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Rectangle.BitmapEffect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RotateTransform</a:t>
            </a:r>
            <a:r>
              <a:rPr lang="en-US" sz="1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Angle="0" x:Name="obrót" /&gt;</a:t>
            </a:r>
          </a:p>
          <a:p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2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Rectangle.LayoutTransform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Rectangle&gt;</a:t>
            </a:r>
            <a:endParaRPr lang="pl-PL" sz="12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46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</a:t>
            </a:r>
            <a:endParaRPr lang="pl-PL" sz="2400" dirty="0"/>
          </a:p>
        </p:txBody>
      </p:sp>
      <p:pic>
        <p:nvPicPr>
          <p:cNvPr id="6146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2348880"/>
            <a:ext cx="6080349" cy="409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683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Orientation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Vertical|Horizontal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&lt;Label Margin="5"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&lt;Slider Margin="5"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Margin="5" Content="Button"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5437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Implementacje .NET Standard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3785"/>
              </p:ext>
            </p:extLst>
          </p:nvPr>
        </p:nvGraphicFramePr>
        <p:xfrm>
          <a:off x="899592" y="2140216"/>
          <a:ext cx="7416820" cy="3395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48072"/>
                <a:gridCol w="720080"/>
                <a:gridCol w="720080"/>
                <a:gridCol w="648072"/>
                <a:gridCol w="648072"/>
                <a:gridCol w="648072"/>
                <a:gridCol w="648072"/>
                <a:gridCol w="648072"/>
                <a:gridCol w="576060"/>
              </a:tblGrid>
              <a:tr h="37084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Standard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</a:t>
                      </a: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Core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.NET Framework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Mono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Xamarin.iOS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10.14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Xamarin.Mac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5.16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Xamarin.Android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UWP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10.0.16299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Unity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2018.1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TBD</a:t>
                      </a:r>
                      <a:endParaRPr lang="pl-P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41910" marR="41910" marT="31369" marB="31369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3059832" y="5600273"/>
            <a:ext cx="5267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>
                <a:hlinkClick r:id="rId2"/>
              </a:rPr>
              <a:t>https://</a:t>
            </a:r>
            <a:r>
              <a:rPr lang="pl-PL" sz="1200" dirty="0" smtClean="0">
                <a:hlinkClick r:id="rId2"/>
              </a:rPr>
              <a:t>docs.microsoft.com/pl-pl/dotnet/standard/net-standard</a:t>
            </a:r>
            <a:r>
              <a:rPr lang="pl-PL" sz="1200" dirty="0" smtClean="0"/>
              <a:t> (dostęp 2019-10-13)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72584" y="1628800"/>
            <a:ext cx="751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Minimalne wersje platform implementujące wersje specyfikacji .NET Standard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7584" y="6165304"/>
            <a:ext cx="5562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Platform .NET 4.7 nie będzie wspierać .NET Standard 2.1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7170" name="Picture 2" descr="01a StackPan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40038"/>
            <a:ext cx="3837910" cy="2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01b StackPanel Horizon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40038"/>
            <a:ext cx="3888432" cy="260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015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Panel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Orientation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Vertical|Horizontal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&lt;Label Margin="5"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&lt;Slider Margin="5"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Margin="5" Content="Button"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Panel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6365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8194" name="Picture 2" descr="02b WrapPanel Horizo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4" y="3212976"/>
            <a:ext cx="3837910" cy="273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02a WrapPanel Vert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12976"/>
            <a:ext cx="3722999" cy="273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695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LastChildFill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True|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DockPanel.Dock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DockPanel.Dock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Margin="5"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DockPanel.Dock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="Left"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Content="Label"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Slider Margin="5"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DockPanel.Dock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Margin="5" Content="Button" /&gt;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DockPanel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4926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9218" name="Picture 2" descr="03a DockPan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4" y="3284984"/>
            <a:ext cx="384900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03b DockPanel F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386001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090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UniformGrid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Columns="3" Rows="3"&gt;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Margin="5"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="Label"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Slider Margin="5"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Margin="5" Content="Button"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UniformGrid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8" name="Picture 2" descr="04 UniformGr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984"/>
            <a:ext cx="3860012" cy="259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602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Width="2*"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Grid.ColumnSpan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083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Width="2*" /&gt;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Grid.ColumnSpan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4012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Width="2*"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Grid.ColumnSpan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0811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7" y="3128769"/>
            <a:ext cx="82089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&lt;Grid&gt;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Width="2*"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Height="*"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Grid.ColumnSpan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8" name="Picture 2" descr="05 Gr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452" y="3065722"/>
            <a:ext cx="3860012" cy="259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79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Projekty </a:t>
            </a:r>
            <a:r>
              <a:rPr lang="pl-PL" altLang="pl-PL" i="1" dirty="0" smtClean="0">
                <a:latin typeface="Times New Roman" pitchFamily="18" charset="0"/>
              </a:rPr>
              <a:t>Windows Desktop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95630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6888460" y="6272167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 smtClean="0"/>
              <a:t>Visual Studio 2017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2921855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22856" y="3128769"/>
            <a:ext cx="85136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Przykładowy zbiór kontrolek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&lt;Canvas&gt;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Canvas.Left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Canvas.Left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Canvas.Left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Content="Label"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Background="Gray"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&lt;Slider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Canvas.Right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Canvas.Top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Width="200" Margin="5" 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Canvas.Right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Canvas.Bottom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Content="Button"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Canvas&gt;</a:t>
            </a:r>
          </a:p>
          <a:p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pic>
        <p:nvPicPr>
          <p:cNvPr id="9" name="Picture 2" descr="06 Canv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452" y="980728"/>
            <a:ext cx="3865910" cy="259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4645920" y="6093296"/>
            <a:ext cx="3865161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Własne pojemniki (→ skrypt)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00625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383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Pojemniki (</a:t>
            </a:r>
            <a:r>
              <a:rPr lang="pl-PL" sz="2400" i="1" dirty="0" smtClean="0"/>
              <a:t>layout </a:t>
            </a:r>
            <a:r>
              <a:rPr lang="pl-PL" sz="2400" i="1" dirty="0" err="1" smtClean="0"/>
              <a:t>containers</a:t>
            </a:r>
            <a:r>
              <a:rPr lang="pl-PL" sz="2400" dirty="0" smtClean="0"/>
              <a:t>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77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w których można umieścić więcej niż jedną kontrolkę</a:t>
            </a:r>
            <a:br>
              <a:rPr lang="pl-PL" dirty="0" smtClean="0"/>
            </a:br>
            <a:r>
              <a:rPr lang="pl-PL" dirty="0" smtClean="0"/>
              <a:t>Pojemniki są odpowiedzialne za ułożenie (layout) swoich kontrolek-dzieci</a:t>
            </a:r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982929"/>
              </p:ext>
            </p:extLst>
          </p:nvPr>
        </p:nvGraphicFramePr>
        <p:xfrm>
          <a:off x="611560" y="3140968"/>
          <a:ext cx="7632847" cy="3132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2520280"/>
                <a:gridCol w="3528391"/>
              </a:tblGrid>
              <a:tr h="347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</a:rPr>
                        <a:t>Klasa/element</a:t>
                      </a:r>
                      <a:endParaRPr lang="pl-P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</a:rPr>
                        <a:t>Własności</a:t>
                      </a:r>
                      <a:endParaRPr lang="pl-P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>
                          <a:effectLst/>
                        </a:rPr>
                        <a:t>Własności doczepiane</a:t>
                      </a:r>
                      <a:endParaRPr lang="pl-P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</a:tr>
              <a:tr h="347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StackPanel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Orientation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pl-PL" sz="160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347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WrapPanel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Orientation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pl-PL" sz="160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31311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DockPanel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LastChildFill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DockPanel.Dock</a:t>
                      </a:r>
                      <a:endParaRPr lang="pl-PL" sz="160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34790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UniformGrid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Columns</a:t>
                      </a:r>
                      <a:r>
                        <a:rPr lang="pl-PL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Rows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pl-PL" sz="160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69580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Grid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ColumnDefinitions</a:t>
                      </a:r>
                      <a:r>
                        <a:rPr lang="pl-PL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RowDefinitions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Grid.Column, Grid.Row,</a:t>
                      </a:r>
                      <a:br>
                        <a:rPr lang="en-US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Grid.ColumnSpan, Grid.RowSpan</a:t>
                      </a:r>
                      <a:endParaRPr lang="pl-PL" sz="160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  <a:tr h="69580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Canvas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Canvas.Left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Canvas.Top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b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Canvas.Right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Canvas.Bottom</a:t>
                      </a:r>
                      <a:endParaRPr lang="pl-PL" sz="1600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075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481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Kontrolki ułożenia (</a:t>
            </a:r>
            <a:r>
              <a:rPr lang="pl-PL" sz="2400" b="1" i="1" dirty="0" smtClean="0"/>
              <a:t>layout controls</a:t>
            </a:r>
            <a:r>
              <a:rPr lang="pl-PL" sz="2400" b="1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852936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ScrollViewer.VerticalScrollBarVisibility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ScrollViewer.HorizontalScrollBarVisibility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&lt;Label Margin="5"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Margin="5"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&lt;Button Margin="5" Content="Button"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które zmieniają wygląd kontrolek zagnieżdżonych lub ich grup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413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462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Kontrolki ułożenia (</a:t>
            </a:r>
            <a:r>
              <a:rPr lang="pl-PL" sz="2400" i="1" dirty="0" smtClean="0"/>
              <a:t>layout controls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852936"/>
            <a:ext cx="83529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ScrollViewer.VerticalScrollBarVisibility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ScrollViewer.HorizontalScrollBarVisibility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&lt;Label Margin="5"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Margin="5"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Stretch="Uniform"&gt;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&lt;Button Margin="5" Content="Button"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które zmieniają wygląd kontrolek zagnieżdżonych lub ich grup</a:t>
            </a:r>
            <a:endParaRPr lang="pl-PL" dirty="0"/>
          </a:p>
        </p:txBody>
      </p:sp>
      <p:pic>
        <p:nvPicPr>
          <p:cNvPr id="35842" name="Picture 2" descr="07 View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246" y="1655512"/>
            <a:ext cx="3775125" cy="344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21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462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Kontrolki ułożenia (</a:t>
            </a:r>
            <a:r>
              <a:rPr lang="pl-PL" sz="2400" i="1" dirty="0" smtClean="0"/>
              <a:t>layout controls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852936"/>
            <a:ext cx="83529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ScrollViewer.VerticalScrollBarVisibility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ScrollViewer.HorizontalScrollBarVisibility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Margin="5" Background="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CheckBox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x:Name="checkBox" Margin="5"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IsChecked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="False"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Content="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Wyskakujące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okno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widoczne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&lt;Popup Width="300" Height="200" Placement="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MousePoint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IsOpen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="{Binding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Path=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IsChecked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HorizontalOffset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VerticalOffset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Margin="5" Content="Button"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&lt;/Popup&gt;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które zmieniają wygląd kontrolek zagnieżdżonych lub ich grup</a:t>
            </a:r>
            <a:endParaRPr lang="pl-PL" dirty="0"/>
          </a:p>
        </p:txBody>
      </p:sp>
      <p:pic>
        <p:nvPicPr>
          <p:cNvPr id="8" name="Picture 2" descr="08 Pop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55512"/>
            <a:ext cx="5234122" cy="414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7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462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Kontrolki ułożenia (</a:t>
            </a:r>
            <a:r>
              <a:rPr lang="pl-PL" sz="2400" i="1" dirty="0" smtClean="0"/>
              <a:t>layout controls</a:t>
            </a:r>
            <a:r>
              <a:rPr lang="pl-PL" sz="2400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285293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x:Class="PojemnikiWPF.MainWindow"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MainWindow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Height="350" Width="525"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ScrollViewer.VerticalScrollBarVisibility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 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ScrollViewer.HorizontalScrollBarVisibility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="Auto"&gt;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&lt;Label Margin="5"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Margin="5"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&lt;Border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BorderBrush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="Navy"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BorderThickness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Background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Cyan"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CornerRadius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="25,10,25,10"&gt;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Margin="5" Content="Button"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&lt;/Border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ScrollViewer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Kontrolki, które zmieniają wygląd kontrolek zagnieżdżonych lub ich grup</a:t>
            </a:r>
            <a:endParaRPr lang="pl-PL" dirty="0"/>
          </a:p>
        </p:txBody>
      </p:sp>
      <p:pic>
        <p:nvPicPr>
          <p:cNvPr id="10" name="Picture 3" descr="09b Border CornerRadi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982" y="1745594"/>
            <a:ext cx="4955825" cy="3339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963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2937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Listy (</a:t>
            </a:r>
            <a:r>
              <a:rPr lang="pl-PL" sz="2400" b="1" i="1" dirty="0" err="1" smtClean="0"/>
              <a:t>Items</a:t>
            </a:r>
            <a:r>
              <a:rPr lang="pl-PL" sz="2400" b="1" i="1" dirty="0" smtClean="0"/>
              <a:t> controls</a:t>
            </a:r>
            <a:r>
              <a:rPr lang="pl-PL" sz="2400" b="1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3129349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&lt;Window x:Class="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PojemnikiWPF.MainWindow"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Margin="5" Padding="5"&gt;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ListBox.ItemContainerStyle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&lt;Style 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ListBoxItem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&lt;Setter Property="Margin" Value="5" /&gt;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&lt;/Style&gt;</a:t>
            </a:r>
          </a:p>
          <a:p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ListBox.ItemContainerStyle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&lt;Label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Width="200"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&lt;Button Content="Button" /&gt;</a:t>
            </a:r>
          </a:p>
          <a:p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90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Listy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dirty="0" smtClean="0"/>
              <a:t>, 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lang="pl-PL" dirty="0" smtClean="0"/>
              <a:t>), drzewa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TreeView</a:t>
            </a:r>
            <a:r>
              <a:rPr lang="pl-PL" dirty="0" smtClean="0"/>
              <a:t>), rozwijane listy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ComboBox</a:t>
            </a:r>
            <a:r>
              <a:rPr lang="pl-PL" dirty="0" smtClean="0"/>
              <a:t>)</a:t>
            </a:r>
          </a:p>
          <a:p>
            <a:r>
              <a:rPr lang="pl-PL" dirty="0" smtClean="0"/>
              <a:t>podobnie jak pojemniki mogą przechowywać wiele elementów</a:t>
            </a:r>
            <a:endParaRPr lang="pl-PL" dirty="0"/>
          </a:p>
        </p:txBody>
      </p:sp>
      <p:pic>
        <p:nvPicPr>
          <p:cNvPr id="37890" name="Picture 2" descr="10 List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860" y="4149080"/>
            <a:ext cx="4921386" cy="2421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984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Język XAML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1628799"/>
            <a:ext cx="2937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Listy (</a:t>
            </a:r>
            <a:r>
              <a:rPr lang="pl-PL" sz="2400" b="1" i="1" dirty="0" err="1" smtClean="0"/>
              <a:t>Items</a:t>
            </a:r>
            <a:r>
              <a:rPr lang="pl-PL" sz="2400" b="1" i="1" dirty="0" smtClean="0"/>
              <a:t> controls</a:t>
            </a:r>
            <a:r>
              <a:rPr lang="pl-PL" sz="2400" b="1" dirty="0" smtClean="0"/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3129349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&lt;Window x:Class="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PojemnikiWPF.MainWindow"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...&gt;</a:t>
            </a:r>
            <a:endParaRPr 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Margin="5" Padding="5"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.ItemContainerStyle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&lt;Style 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ListBoxItem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&lt;Setter Property="Margin" Value="5"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&lt;/Style&gt;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.ItemContainerStyle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Text="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&lt;Label Content="Label" Background="Gray"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&lt;Slider Width="200" Background="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DarkGray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&lt;Button Content="Button" /&gt;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US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217638"/>
            <a:ext cx="790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Listy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dirty="0" smtClean="0"/>
              <a:t>, 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lang="pl-PL" dirty="0" smtClean="0"/>
              <a:t>), drzewa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TreeView</a:t>
            </a:r>
            <a:r>
              <a:rPr lang="pl-PL" dirty="0" smtClean="0"/>
              <a:t>), rozwijane listy (</a:t>
            </a:r>
            <a:r>
              <a:rPr lang="pl-PL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ComboBox</a:t>
            </a:r>
            <a:r>
              <a:rPr lang="pl-PL" dirty="0" smtClean="0"/>
              <a:t>)</a:t>
            </a:r>
          </a:p>
          <a:p>
            <a:r>
              <a:rPr lang="pl-PL" dirty="0" smtClean="0"/>
              <a:t>podobnie jak pojemniki mogą przechowywać wiele elementów</a:t>
            </a:r>
            <a:endParaRPr lang="pl-PL" dirty="0"/>
          </a:p>
        </p:txBody>
      </p:sp>
      <p:pic>
        <p:nvPicPr>
          <p:cNvPr id="8" name="Picture 3" descr="11a Combo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149080"/>
            <a:ext cx="3575174" cy="2404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 descr="11b ComboBox rozwinię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4149079"/>
            <a:ext cx="3575174" cy="240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4557893" y="1527175"/>
            <a:ext cx="4190571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Szablony elementów (→ skrypt)</a:t>
            </a:r>
            <a:endParaRPr lang="pl-PL" sz="2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02948" y="2996952"/>
            <a:ext cx="8446543" cy="156966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ItemsControl</a:t>
            </a:r>
            <a:r>
              <a:rPr lang="pl-PL" sz="2400" dirty="0" smtClean="0"/>
              <a:t> &lt;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2400" dirty="0" smtClean="0"/>
              <a:t> &lt;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ItemsControl</a:t>
            </a:r>
            <a:r>
              <a:rPr lang="pl-PL" sz="2400" dirty="0" smtClean="0"/>
              <a:t> – jak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2400" dirty="0" smtClean="0"/>
              <a:t>, ale bez zaznaczania elementów</a:t>
            </a:r>
          </a:p>
          <a:p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lang="pl-PL" sz="2400" dirty="0" smtClean="0"/>
              <a:t> – umożliwia zmianę widoków </a:t>
            </a:r>
            <a:br>
              <a:rPr lang="pl-PL" sz="2400" dirty="0" smtClean="0"/>
            </a:br>
            <a:r>
              <a:rPr lang="pl-PL" sz="2400" dirty="0" smtClean="0"/>
              <a:t>                       (sposobów wyświetlania elementów)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50598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Projekty UWP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888460" y="6272167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 smtClean="0"/>
              <a:t>Visual Studio 2017</a:t>
            </a:r>
            <a:endParaRPr lang="en-US" sz="1100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95630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652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Projekty .NET </a:t>
            </a:r>
            <a:r>
              <a:rPr lang="pl-PL" altLang="pl-PL" dirty="0" err="1" smtClean="0">
                <a:latin typeface="Times New Roman" pitchFamily="18" charset="0"/>
              </a:rPr>
              <a:t>Core</a:t>
            </a:r>
            <a:endParaRPr lang="pl-PL" altLang="pl-PL" dirty="0" smtClean="0">
              <a:latin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888460" y="6272167"/>
            <a:ext cx="1255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100" i="1" dirty="0" smtClean="0"/>
              <a:t>Visual Studio 2017</a:t>
            </a:r>
            <a:endParaRPr lang="en-US" sz="1100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1412775"/>
            <a:ext cx="6956308" cy="48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635896" y="4077072"/>
            <a:ext cx="4078361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Brak projektów aplikacji z GUI</a:t>
            </a:r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03848" y="4365104"/>
            <a:ext cx="471795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</a:rPr>
              <a:t>W .NET </a:t>
            </a:r>
            <a:r>
              <a:rPr lang="pl-PL" sz="2400" dirty="0" err="1" smtClean="0">
                <a:solidFill>
                  <a:schemeClr val="bg1"/>
                </a:solidFill>
              </a:rPr>
              <a:t>Core</a:t>
            </a:r>
            <a:r>
              <a:rPr lang="pl-PL" sz="2400" dirty="0" smtClean="0">
                <a:solidFill>
                  <a:schemeClr val="bg1"/>
                </a:solidFill>
              </a:rPr>
              <a:t> 3.0 (VS 2019) jest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zarówno WPF, jak i Windows </a:t>
            </a:r>
            <a:r>
              <a:rPr lang="pl-PL" sz="2400" dirty="0" err="1" smtClean="0">
                <a:solidFill>
                  <a:schemeClr val="bg1"/>
                </a:solidFill>
              </a:rPr>
              <a:t>Forms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5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179512" y="461814"/>
            <a:ext cx="8820472" cy="66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Podział języków programowania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264467" y="1570147"/>
            <a:ext cx="40995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b="1" dirty="0" smtClean="0"/>
              <a:t>Języki programowania</a:t>
            </a:r>
          </a:p>
          <a:p>
            <a:pPr algn="ctr"/>
            <a:r>
              <a:rPr lang="pl-PL" sz="2000" dirty="0" smtClean="0"/>
              <a:t>Zasady określające tworzenie </a:t>
            </a:r>
            <a:br>
              <a:rPr lang="pl-PL" sz="2000" dirty="0" smtClean="0"/>
            </a:br>
            <a:r>
              <a:rPr lang="pl-PL" sz="2000" dirty="0" smtClean="0"/>
              <a:t>programów komputerowych</a:t>
            </a:r>
            <a:br>
              <a:rPr lang="pl-PL" sz="2000" dirty="0" smtClean="0"/>
            </a:br>
            <a:r>
              <a:rPr lang="pl-PL" sz="2000" dirty="0" smtClean="0"/>
              <a:t>(syntaksa + semantyka + typy danych)</a:t>
            </a:r>
            <a:endParaRPr lang="pl-PL" sz="2000" dirty="0"/>
          </a:p>
        </p:txBody>
      </p:sp>
      <p:grpSp>
        <p:nvGrpSpPr>
          <p:cNvPr id="25" name="Grupa 24"/>
          <p:cNvGrpSpPr/>
          <p:nvPr/>
        </p:nvGrpSpPr>
        <p:grpSpPr>
          <a:xfrm>
            <a:off x="467544" y="3016697"/>
            <a:ext cx="3418820" cy="1459324"/>
            <a:chOff x="467544" y="3016697"/>
            <a:chExt cx="3418820" cy="1459324"/>
          </a:xfrm>
        </p:grpSpPr>
        <p:sp>
          <p:nvSpPr>
            <p:cNvPr id="8" name="pole tekstowe 7"/>
            <p:cNvSpPr txBox="1"/>
            <p:nvPr/>
          </p:nvSpPr>
          <p:spPr>
            <a:xfrm>
              <a:off x="467544" y="3645024"/>
              <a:ext cx="34188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dirty="0" smtClean="0"/>
                <a:t>Języki imperatywne</a:t>
              </a:r>
              <a:br>
                <a:rPr lang="pl-PL" sz="2800" dirty="0" smtClean="0"/>
              </a:br>
              <a:r>
                <a:rPr lang="pl-PL" sz="2000" dirty="0" smtClean="0"/>
                <a:t>sekwencja instrukcji (algorytm)</a:t>
              </a:r>
              <a:endParaRPr lang="pl-PL" sz="2000" dirty="0"/>
            </a:p>
          </p:txBody>
        </p:sp>
        <p:cxnSp>
          <p:nvCxnSpPr>
            <p:cNvPr id="10" name="Łącznik prosty ze strzałką 9"/>
            <p:cNvCxnSpPr/>
            <p:nvPr/>
          </p:nvCxnSpPr>
          <p:spPr>
            <a:xfrm flipH="1">
              <a:off x="2495252" y="3016697"/>
              <a:ext cx="924620" cy="62832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a 25"/>
          <p:cNvGrpSpPr/>
          <p:nvPr/>
        </p:nvGrpSpPr>
        <p:grpSpPr>
          <a:xfrm>
            <a:off x="4381506" y="3016696"/>
            <a:ext cx="4375878" cy="1492424"/>
            <a:chOff x="4381506" y="3016696"/>
            <a:chExt cx="4375878" cy="1492424"/>
          </a:xfrm>
        </p:grpSpPr>
        <p:cxnSp>
          <p:nvCxnSpPr>
            <p:cNvPr id="12" name="Łącznik prosty ze strzałką 11"/>
            <p:cNvCxnSpPr/>
            <p:nvPr/>
          </p:nvCxnSpPr>
          <p:spPr>
            <a:xfrm>
              <a:off x="5446828" y="3016696"/>
              <a:ext cx="781356" cy="62832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pole tekstowe 13"/>
            <p:cNvSpPr txBox="1"/>
            <p:nvPr/>
          </p:nvSpPr>
          <p:spPr>
            <a:xfrm>
              <a:off x="4381506" y="3678123"/>
              <a:ext cx="437587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b="1" dirty="0" smtClean="0"/>
                <a:t>Języki deklaratywne</a:t>
              </a:r>
              <a:r>
                <a:rPr lang="pl-PL" sz="2800" dirty="0" smtClean="0"/>
                <a:t/>
              </a:r>
              <a:br>
                <a:rPr lang="pl-PL" sz="2800" dirty="0" smtClean="0"/>
              </a:br>
              <a:r>
                <a:rPr lang="pl-PL" sz="2000" dirty="0" smtClean="0"/>
                <a:t>opis stanu docelowego (np. dokumentu)</a:t>
              </a:r>
              <a:endParaRPr lang="pl-PL" sz="2000" dirty="0"/>
            </a:p>
          </p:txBody>
        </p:sp>
      </p:grpSp>
      <p:sp>
        <p:nvSpPr>
          <p:cNvPr id="15" name="pole tekstowe 14"/>
          <p:cNvSpPr txBox="1"/>
          <p:nvPr/>
        </p:nvSpPr>
        <p:spPr>
          <a:xfrm>
            <a:off x="467544" y="4388911"/>
            <a:ext cx="1726755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Asembler</a:t>
            </a:r>
          </a:p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Fortran</a:t>
            </a:r>
          </a:p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C/C++, </a:t>
            </a:r>
            <a:r>
              <a:rPr lang="pl-PL" b="1" dirty="0" smtClean="0"/>
              <a:t>C#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, Java</a:t>
            </a:r>
          </a:p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i wiele innych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7" name="Grupa 26"/>
          <p:cNvGrpSpPr/>
          <p:nvPr/>
        </p:nvGrpSpPr>
        <p:grpSpPr>
          <a:xfrm>
            <a:off x="2699792" y="4434787"/>
            <a:ext cx="2144024" cy="1193362"/>
            <a:chOff x="2699792" y="4434787"/>
            <a:chExt cx="2144024" cy="1193362"/>
          </a:xfrm>
        </p:grpSpPr>
        <p:sp>
          <p:nvSpPr>
            <p:cNvPr id="16" name="pole tekstowe 15"/>
            <p:cNvSpPr txBox="1"/>
            <p:nvPr/>
          </p:nvSpPr>
          <p:spPr>
            <a:xfrm>
              <a:off x="2699792" y="4797152"/>
              <a:ext cx="186595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dirty="0" smtClean="0"/>
                <a:t>Języki logiki</a:t>
              </a:r>
              <a:br>
                <a:rPr lang="pl-PL" sz="2800" dirty="0" smtClean="0"/>
              </a:b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np. Prolog</a:t>
              </a:r>
              <a:endParaRPr lang="pl-PL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23" name="Łącznik prosty ze strzałką 22"/>
            <p:cNvCxnSpPr/>
            <p:nvPr/>
          </p:nvCxnSpPr>
          <p:spPr>
            <a:xfrm flipH="1">
              <a:off x="4314227" y="4434787"/>
              <a:ext cx="529589" cy="43437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a 35"/>
          <p:cNvGrpSpPr/>
          <p:nvPr/>
        </p:nvGrpSpPr>
        <p:grpSpPr>
          <a:xfrm>
            <a:off x="3214146" y="4476021"/>
            <a:ext cx="2509982" cy="2193339"/>
            <a:chOff x="3214146" y="4476021"/>
            <a:chExt cx="2509982" cy="2193339"/>
          </a:xfrm>
        </p:grpSpPr>
        <p:sp>
          <p:nvSpPr>
            <p:cNvPr id="17" name="pole tekstowe 16"/>
            <p:cNvSpPr txBox="1"/>
            <p:nvPr/>
          </p:nvSpPr>
          <p:spPr>
            <a:xfrm>
              <a:off x="3214146" y="5838363"/>
              <a:ext cx="25099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dirty="0" smtClean="0"/>
                <a:t>Języki funkcyjne</a:t>
              </a:r>
              <a:br>
                <a:rPr lang="pl-PL" sz="2800" dirty="0" smtClean="0"/>
              </a:b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np. </a:t>
              </a:r>
              <a:r>
                <a:rPr lang="pl-PL" sz="2000" dirty="0" err="1" smtClean="0">
                  <a:solidFill>
                    <a:schemeClr val="bg1">
                      <a:lumMod val="50000"/>
                    </a:schemeClr>
                  </a:solidFill>
                </a:rPr>
                <a:t>Ocaml</a:t>
              </a: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, F#</a:t>
              </a:r>
              <a:endParaRPr lang="pl-PL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28" name="Łącznik prosty ze strzałką 27"/>
            <p:cNvCxnSpPr/>
            <p:nvPr/>
          </p:nvCxnSpPr>
          <p:spPr>
            <a:xfrm flipH="1">
              <a:off x="4589748" y="4476021"/>
              <a:ext cx="936058" cy="13623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a 36"/>
          <p:cNvGrpSpPr/>
          <p:nvPr/>
        </p:nvGrpSpPr>
        <p:grpSpPr>
          <a:xfrm>
            <a:off x="5741680" y="4476021"/>
            <a:ext cx="3078792" cy="2193339"/>
            <a:chOff x="5741680" y="4476021"/>
            <a:chExt cx="3078792" cy="2193339"/>
          </a:xfrm>
        </p:grpSpPr>
        <p:sp>
          <p:nvSpPr>
            <p:cNvPr id="19" name="pole tekstowe 18"/>
            <p:cNvSpPr txBox="1"/>
            <p:nvPr/>
          </p:nvSpPr>
          <p:spPr>
            <a:xfrm>
              <a:off x="5741680" y="5838363"/>
              <a:ext cx="307879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dirty="0" smtClean="0"/>
                <a:t>Języki modelowania</a:t>
              </a:r>
              <a:br>
                <a:rPr lang="pl-PL" sz="2800" dirty="0" smtClean="0"/>
              </a:b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np. UML</a:t>
              </a:r>
              <a:endParaRPr lang="pl-PL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0" name="Łącznik prosty ze strzałką 29"/>
            <p:cNvCxnSpPr>
              <a:endCxn id="19" idx="0"/>
            </p:cNvCxnSpPr>
            <p:nvPr/>
          </p:nvCxnSpPr>
          <p:spPr>
            <a:xfrm>
              <a:off x="7153833" y="4476021"/>
              <a:ext cx="127243" cy="13623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a 38"/>
          <p:cNvGrpSpPr/>
          <p:nvPr/>
        </p:nvGrpSpPr>
        <p:grpSpPr>
          <a:xfrm>
            <a:off x="7989795" y="4464254"/>
            <a:ext cx="830677" cy="856118"/>
            <a:chOff x="7989795" y="4464254"/>
            <a:chExt cx="830677" cy="856118"/>
          </a:xfrm>
        </p:grpSpPr>
        <p:sp>
          <p:nvSpPr>
            <p:cNvPr id="20" name="pole tekstowe 19"/>
            <p:cNvSpPr txBox="1"/>
            <p:nvPr/>
          </p:nvSpPr>
          <p:spPr>
            <a:xfrm>
              <a:off x="7989795" y="4797152"/>
              <a:ext cx="8306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dirty="0" smtClean="0"/>
                <a:t>Inne</a:t>
              </a:r>
              <a:endParaRPr lang="pl-PL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2" name="Łącznik prosty ze strzałką 31"/>
            <p:cNvCxnSpPr/>
            <p:nvPr/>
          </p:nvCxnSpPr>
          <p:spPr>
            <a:xfrm>
              <a:off x="8249226" y="4464254"/>
              <a:ext cx="67190" cy="4049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a 37"/>
          <p:cNvGrpSpPr/>
          <p:nvPr/>
        </p:nvGrpSpPr>
        <p:grpSpPr>
          <a:xfrm>
            <a:off x="4836673" y="4509120"/>
            <a:ext cx="3046027" cy="1119029"/>
            <a:chOff x="4836673" y="4509120"/>
            <a:chExt cx="3046027" cy="1119029"/>
          </a:xfrm>
        </p:grpSpPr>
        <p:sp>
          <p:nvSpPr>
            <p:cNvPr id="18" name="pole tekstowe 17"/>
            <p:cNvSpPr txBox="1"/>
            <p:nvPr/>
          </p:nvSpPr>
          <p:spPr>
            <a:xfrm>
              <a:off x="4836673" y="4797152"/>
              <a:ext cx="3046027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2800" b="1" dirty="0" smtClean="0"/>
                <a:t>Języki znaczników</a:t>
              </a:r>
              <a:br>
                <a:rPr lang="pl-PL" sz="2800" b="1" dirty="0" smtClean="0"/>
              </a:b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np. HTML, </a:t>
              </a:r>
              <a:r>
                <a:rPr lang="pl-PL" sz="2000" b="1" dirty="0"/>
                <a:t>XAML</a:t>
              </a:r>
              <a:r>
                <a:rPr lang="pl-PL" sz="2000" dirty="0" smtClean="0">
                  <a:solidFill>
                    <a:schemeClr val="bg1">
                      <a:lumMod val="50000"/>
                    </a:schemeClr>
                  </a:solidFill>
                </a:rPr>
                <a:t>, </a:t>
              </a:r>
              <a:r>
                <a:rPr lang="pl-PL" sz="2000" dirty="0" err="1" smtClean="0">
                  <a:solidFill>
                    <a:schemeClr val="bg1">
                      <a:lumMod val="50000"/>
                    </a:schemeClr>
                  </a:solidFill>
                </a:rPr>
                <a:t>TeX</a:t>
              </a:r>
              <a:endParaRPr lang="pl-PL" sz="2000" b="1" dirty="0"/>
            </a:p>
          </p:txBody>
        </p:sp>
        <p:cxnSp>
          <p:nvCxnSpPr>
            <p:cNvPr id="34" name="Łącznik prosty ze strzałką 33"/>
            <p:cNvCxnSpPr/>
            <p:nvPr/>
          </p:nvCxnSpPr>
          <p:spPr>
            <a:xfrm>
              <a:off x="6372200" y="4509120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9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15380</TotalTime>
  <Words>6624</Words>
  <Application>Microsoft Office PowerPoint</Application>
  <PresentationFormat>Pokaz na ekranie (4:3)</PresentationFormat>
  <Paragraphs>1229</Paragraphs>
  <Slides>67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67</vt:i4>
      </vt:variant>
    </vt:vector>
  </HeadingPairs>
  <TitlesOfParts>
    <vt:vector size="68" baseType="lpstr">
      <vt:lpstr>Projekt domyślny</vt:lpstr>
      <vt:lpstr>Platformy .NET,  .NET Core i  UWP  Język XAML</vt:lpstr>
      <vt:lpstr>Platformy zarządzane w Windows</vt:lpstr>
      <vt:lpstr>Platformy zarządzane w Windows</vt:lpstr>
      <vt:lpstr>Platformy zarządzane (multiplatform)</vt:lpstr>
      <vt:lpstr>Implementacje .NET Standard</vt:lpstr>
      <vt:lpstr>Projekty Windows Desktop</vt:lpstr>
      <vt:lpstr>Projekty UWP</vt:lpstr>
      <vt:lpstr>Projekty .NET Core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  <vt:lpstr>Język XAML</vt:lpstr>
    </vt:vector>
  </TitlesOfParts>
  <Company>UMK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Windows (Win32)</dc:title>
  <dc:creator>Jacek Matulewski</dc:creator>
  <cp:lastModifiedBy>Jacek Matulewski</cp:lastModifiedBy>
  <cp:revision>169</cp:revision>
  <dcterms:created xsi:type="dcterms:W3CDTF">2012-09-13T13:08:12Z</dcterms:created>
  <dcterms:modified xsi:type="dcterms:W3CDTF">2019-10-16T17:36:54Z</dcterms:modified>
</cp:coreProperties>
</file>