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7" r:id="rId6"/>
    <p:sldId id="269" r:id="rId7"/>
    <p:sldId id="268" r:id="rId8"/>
    <p:sldId id="270" r:id="rId9"/>
    <p:sldId id="271" r:id="rId10"/>
    <p:sldId id="259" r:id="rId11"/>
    <p:sldId id="261" r:id="rId12"/>
    <p:sldId id="262" r:id="rId13"/>
    <p:sldId id="263" r:id="rId14"/>
    <p:sldId id="264" r:id="rId15"/>
    <p:sldId id="265" r:id="rId16"/>
    <p:sldId id="272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8C0C41-505D-4C53-925B-556C035E4205}" type="datetimeFigureOut">
              <a:rPr lang="pl-PL" smtClean="0"/>
              <a:t>2019-02-25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5E50AE-BCA3-47E5-8BEC-F742F80B56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C0C41-505D-4C53-925B-556C035E4205}" type="datetimeFigureOut">
              <a:rPr lang="pl-PL" smtClean="0"/>
              <a:t>2019-02-25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5E50AE-BCA3-47E5-8BEC-F742F80B56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C0C41-505D-4C53-925B-556C035E4205}" type="datetimeFigureOut">
              <a:rPr lang="pl-PL" smtClean="0"/>
              <a:t>2019-02-25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5E50AE-BCA3-47E5-8BEC-F742F80B56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C0C41-505D-4C53-925B-556C035E4205}" type="datetimeFigureOut">
              <a:rPr lang="pl-PL" smtClean="0"/>
              <a:t>2019-02-25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5E50AE-BCA3-47E5-8BEC-F742F80B560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C0C41-505D-4C53-925B-556C035E4205}" type="datetimeFigureOut">
              <a:rPr lang="pl-PL" smtClean="0"/>
              <a:t>2019-02-25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5E50AE-BCA3-47E5-8BEC-F742F80B560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C0C41-505D-4C53-925B-556C035E4205}" type="datetimeFigureOut">
              <a:rPr lang="pl-PL" smtClean="0"/>
              <a:t>2019-02-25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5E50AE-BCA3-47E5-8BEC-F742F80B560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C0C41-505D-4C53-925B-556C035E4205}" type="datetimeFigureOut">
              <a:rPr lang="pl-PL" smtClean="0"/>
              <a:t>2019-02-25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5E50AE-BCA3-47E5-8BEC-F742F80B560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C0C41-505D-4C53-925B-556C035E4205}" type="datetimeFigureOut">
              <a:rPr lang="pl-PL" smtClean="0"/>
              <a:t>2019-02-25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5E50AE-BCA3-47E5-8BEC-F742F80B5603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C0C41-505D-4C53-925B-556C035E4205}" type="datetimeFigureOut">
              <a:rPr lang="pl-PL" smtClean="0"/>
              <a:t>2019-02-25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5E50AE-BCA3-47E5-8BEC-F742F80B560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48C0C41-505D-4C53-925B-556C035E4205}" type="datetimeFigureOut">
              <a:rPr lang="pl-PL" smtClean="0"/>
              <a:t>2019-02-25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5E50AE-BCA3-47E5-8BEC-F742F80B560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8C0C41-505D-4C53-925B-556C035E4205}" type="datetimeFigureOut">
              <a:rPr lang="pl-PL" smtClean="0"/>
              <a:t>2019-02-25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5E50AE-BCA3-47E5-8BEC-F742F80B5603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48C0C41-505D-4C53-925B-556C035E4205}" type="datetimeFigureOut">
              <a:rPr lang="pl-PL" smtClean="0"/>
              <a:t>2019-02-25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55E50AE-BCA3-47E5-8BEC-F742F80B560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Asynchroniczne operacje I/O za pomocą IOCP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Patrycja Brzozowska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Wszystkie operacje I/O mogą być zarejestrowane do tego samego portu zakończenia operacji I/O.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Unikamy blokowania własnych wątków oraz wątków roboczych ThreadPool.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Otrzymujemy automatyczne zarządzanie wątkami, które minimalizuje przełączanie kontekstów oraz daje głównemu wątkowi więcej czasu procesora.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Zalety IOCP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Należy utworzyć port zakończenia operacji I/O oraz zachować do niego uchwyt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r>
              <a:rPr lang="pl-PL" sz="2600" dirty="0" smtClean="0"/>
              <a:t>//create completion code</a:t>
            </a:r>
          </a:p>
          <a:p>
            <a:r>
              <a:rPr lang="pl-PL" sz="2600" dirty="0" smtClean="0"/>
              <a:t>v</a:t>
            </a:r>
            <a:r>
              <a:rPr lang="pl-PL" sz="2600" dirty="0" smtClean="0"/>
              <a:t>ar </a:t>
            </a:r>
            <a:r>
              <a:rPr lang="pl-PL" sz="2600" b="1" dirty="0" smtClean="0"/>
              <a:t>completionPortHandle</a:t>
            </a:r>
            <a:r>
              <a:rPr lang="pl-PL" sz="2600" dirty="0" smtClean="0"/>
              <a:t> </a:t>
            </a:r>
            <a:r>
              <a:rPr lang="pl-PL" sz="2600" dirty="0" smtClean="0"/>
              <a:t>=   </a:t>
            </a:r>
          </a:p>
          <a:p>
            <a:r>
              <a:rPr lang="pl-PL" sz="2600" dirty="0" smtClean="0"/>
              <a:t>     Interop.</a:t>
            </a:r>
            <a:r>
              <a:rPr lang="pl-PL" sz="2600" b="1" dirty="0" smtClean="0"/>
              <a:t>CreateIoCompletionPort</a:t>
            </a:r>
            <a:r>
              <a:rPr lang="pl-PL" sz="2600" dirty="0" smtClean="0"/>
              <a:t>(new IntPtr(-</a:t>
            </a:r>
            <a:r>
              <a:rPr lang="pl-PL" sz="2600" dirty="0" smtClean="0"/>
              <a:t>1</a:t>
            </a:r>
            <a:r>
              <a:rPr lang="pl-PL" sz="2600" dirty="0" smtClean="0"/>
              <a:t>), </a:t>
            </a:r>
          </a:p>
          <a:p>
            <a:r>
              <a:rPr lang="pl-PL" sz="2600" dirty="0" smtClean="0"/>
              <a:t> </a:t>
            </a:r>
            <a:r>
              <a:rPr lang="pl-PL" sz="2600" dirty="0" smtClean="0"/>
              <a:t>    IntPtr.Zero</a:t>
            </a:r>
            <a:r>
              <a:rPr lang="pl-PL" sz="2600" dirty="0" smtClean="0"/>
              <a:t>, 0, 0);</a:t>
            </a:r>
            <a:endParaRPr lang="pl-PL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Trochę kodu...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58186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Następnie po utworzeniu </a:t>
            </a:r>
            <a:r>
              <a:rPr lang="pl-PL" i="1" dirty="0" smtClean="0"/>
              <a:t>file handle </a:t>
            </a:r>
            <a:r>
              <a:rPr lang="pl-PL" dirty="0" smtClean="0"/>
              <a:t>dla asynchronicznej operacji I/O należy powiązać go do IOCP.</a:t>
            </a:r>
          </a:p>
          <a:p>
            <a:pPr>
              <a:buNone/>
            </a:pPr>
            <a:endParaRPr lang="pl-PL" dirty="0" smtClean="0"/>
          </a:p>
          <a:p>
            <a:r>
              <a:rPr lang="pl-PL" sz="1800" dirty="0" smtClean="0"/>
              <a:t>const </a:t>
            </a:r>
            <a:r>
              <a:rPr lang="pl-PL" sz="1800" dirty="0" smtClean="0"/>
              <a:t>uint Flags = 128 | (uint)1 &lt;&lt; 30; </a:t>
            </a: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r>
              <a:rPr lang="pl-PL" sz="1800" dirty="0" smtClean="0"/>
              <a:t>var </a:t>
            </a:r>
            <a:r>
              <a:rPr lang="pl-PL" sz="1800" b="1" dirty="0" smtClean="0"/>
              <a:t>fileHandle</a:t>
            </a:r>
            <a:r>
              <a:rPr lang="pl-PL" sz="1800" dirty="0" smtClean="0"/>
              <a:t> = Interop.</a:t>
            </a:r>
            <a:r>
              <a:rPr lang="pl-PL" sz="1800" b="1" dirty="0" smtClean="0"/>
              <a:t>CreateFile</a:t>
            </a:r>
            <a:r>
              <a:rPr lang="pl-PL" sz="1800" dirty="0" smtClean="0"/>
              <a:t>("test.txt", (uint)1 &lt;&lt; 31, 0, </a:t>
            </a:r>
            <a:r>
              <a:rPr lang="pl-PL" sz="1800" dirty="0" smtClean="0"/>
              <a:t>IntPtr.Zero, 3</a:t>
            </a:r>
            <a:r>
              <a:rPr lang="pl-PL" sz="1800" dirty="0" smtClean="0"/>
              <a:t>, </a:t>
            </a:r>
            <a:endParaRPr lang="pl-PL" sz="1800" dirty="0" smtClean="0"/>
          </a:p>
          <a:p>
            <a:r>
              <a:rPr lang="pl-PL" sz="1800" dirty="0" smtClean="0"/>
              <a:t>      /*</a:t>
            </a:r>
            <a:r>
              <a:rPr lang="pl-PL" sz="1800" dirty="0" smtClean="0"/>
              <a:t>FILE_ATTRIBUTE_NORMAL | FILE_FLAG_OVERLAPPED */ Flags, </a:t>
            </a:r>
            <a:endParaRPr lang="pl-PL" sz="1800" dirty="0" smtClean="0"/>
          </a:p>
          <a:p>
            <a:r>
              <a:rPr lang="pl-PL" sz="1800" dirty="0" smtClean="0"/>
              <a:t>      IntPtr.Zero);</a:t>
            </a:r>
          </a:p>
          <a:p>
            <a:pPr>
              <a:buNone/>
            </a:pPr>
            <a:endParaRPr lang="pl-PL" sz="1800" dirty="0" smtClean="0"/>
          </a:p>
          <a:p>
            <a:r>
              <a:rPr lang="pl-PL" sz="1800" dirty="0" smtClean="0"/>
              <a:t>Interop.</a:t>
            </a:r>
            <a:r>
              <a:rPr lang="pl-PL" sz="1800" b="1" dirty="0" smtClean="0"/>
              <a:t>CreateIoCompletionPort</a:t>
            </a:r>
            <a:r>
              <a:rPr lang="pl-PL" sz="1800" dirty="0" smtClean="0"/>
              <a:t>( </a:t>
            </a:r>
          </a:p>
          <a:p>
            <a:r>
              <a:rPr lang="pl-PL" sz="1800" dirty="0" smtClean="0"/>
              <a:t>      </a:t>
            </a:r>
            <a:r>
              <a:rPr lang="pl-PL" sz="1800" b="1" dirty="0" smtClean="0"/>
              <a:t>fileHandle</a:t>
            </a:r>
            <a:r>
              <a:rPr lang="pl-PL" sz="1800" dirty="0" smtClean="0"/>
              <a:t>, </a:t>
            </a:r>
            <a:endParaRPr lang="pl-PL" sz="1800" dirty="0" smtClean="0"/>
          </a:p>
          <a:p>
            <a:r>
              <a:rPr lang="pl-PL" sz="1800" dirty="0" smtClean="0"/>
              <a:t>      </a:t>
            </a:r>
            <a:r>
              <a:rPr lang="pl-PL" sz="1800" b="1" dirty="0" smtClean="0"/>
              <a:t>completionPortHandle</a:t>
            </a:r>
            <a:r>
              <a:rPr lang="pl-PL" sz="1800" dirty="0" smtClean="0"/>
              <a:t>, </a:t>
            </a:r>
            <a:endParaRPr lang="pl-PL" sz="1800" dirty="0" smtClean="0"/>
          </a:p>
          <a:p>
            <a:r>
              <a:rPr lang="pl-PL" sz="1800" dirty="0" smtClean="0"/>
              <a:t>      (</a:t>
            </a:r>
            <a:r>
              <a:rPr lang="pl-PL" sz="1800" dirty="0" smtClean="0"/>
              <a:t>uint)</a:t>
            </a:r>
            <a:r>
              <a:rPr lang="pl-PL" sz="1800" b="1" dirty="0" smtClean="0"/>
              <a:t>fileHandle</a:t>
            </a:r>
            <a:r>
              <a:rPr lang="pl-PL" sz="1800" dirty="0" smtClean="0"/>
              <a:t>.ToInt64(), </a:t>
            </a:r>
            <a:endParaRPr lang="pl-PL" sz="1800" dirty="0" smtClean="0"/>
          </a:p>
          <a:p>
            <a:r>
              <a:rPr lang="pl-PL" sz="1800" dirty="0" smtClean="0"/>
              <a:t>      0</a:t>
            </a:r>
            <a:r>
              <a:rPr lang="pl-PL" sz="1800" dirty="0" smtClean="0"/>
              <a:t>);</a:t>
            </a: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7606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sz="4200" dirty="0" smtClean="0"/>
              <a:t>Wreszcie, za każdym razem wykonując operację należy podać wywołanie zwrotne oraz uzyskać wskaźnik do struktury </a:t>
            </a:r>
            <a:r>
              <a:rPr lang="pl-PL" sz="4200" b="1" dirty="0" smtClean="0"/>
              <a:t>NativeOverlapped*</a:t>
            </a:r>
            <a:r>
              <a:rPr lang="pl-PL" sz="4200" dirty="0" smtClean="0"/>
              <a:t>. 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sz="2900" dirty="0" smtClean="0"/>
              <a:t>var </a:t>
            </a:r>
            <a:r>
              <a:rPr lang="pl-PL" sz="2900" dirty="0" smtClean="0"/>
              <a:t>readBuffer = new byte[1024]; </a:t>
            </a:r>
            <a:endParaRPr lang="pl-PL" sz="2900" dirty="0" smtClean="0"/>
          </a:p>
          <a:p>
            <a:endParaRPr lang="pl-PL" sz="2900" dirty="0" smtClean="0"/>
          </a:p>
          <a:p>
            <a:r>
              <a:rPr lang="pl-PL" sz="2900" dirty="0" smtClean="0"/>
              <a:t>uint </a:t>
            </a:r>
            <a:r>
              <a:rPr lang="pl-PL" sz="2900" dirty="0" smtClean="0"/>
              <a:t>bytesRead; </a:t>
            </a:r>
            <a:endParaRPr lang="pl-PL" sz="2900" dirty="0" smtClean="0"/>
          </a:p>
          <a:p>
            <a:endParaRPr lang="pl-PL" sz="2900" dirty="0" smtClean="0"/>
          </a:p>
          <a:p>
            <a:r>
              <a:rPr lang="pl-PL" sz="2900" dirty="0" smtClean="0"/>
              <a:t>var </a:t>
            </a:r>
            <a:r>
              <a:rPr lang="pl-PL" sz="2900" dirty="0" smtClean="0"/>
              <a:t>overlapped = new Overlapped </a:t>
            </a:r>
            <a:endParaRPr lang="pl-PL" sz="2900" dirty="0" smtClean="0"/>
          </a:p>
          <a:p>
            <a:r>
              <a:rPr lang="pl-PL" sz="2900" dirty="0" smtClean="0"/>
              <a:t>{ </a:t>
            </a:r>
          </a:p>
          <a:p>
            <a:r>
              <a:rPr lang="pl-PL" sz="2900" dirty="0" smtClean="0"/>
              <a:t> </a:t>
            </a:r>
            <a:r>
              <a:rPr lang="pl-PL" sz="2900" dirty="0" smtClean="0"/>
              <a:t>  AsyncResult </a:t>
            </a:r>
            <a:r>
              <a:rPr lang="pl-PL" sz="2900" dirty="0" smtClean="0"/>
              <a:t>= new FileReadAsyncResult() </a:t>
            </a:r>
            <a:endParaRPr lang="pl-PL" sz="2900" dirty="0" smtClean="0"/>
          </a:p>
          <a:p>
            <a:r>
              <a:rPr lang="pl-PL" sz="2900" dirty="0" smtClean="0"/>
              <a:t> </a:t>
            </a:r>
            <a:r>
              <a:rPr lang="pl-PL" sz="2900" dirty="0" smtClean="0"/>
              <a:t>  { </a:t>
            </a:r>
          </a:p>
          <a:p>
            <a:r>
              <a:rPr lang="pl-PL" sz="2900" dirty="0" smtClean="0"/>
              <a:t>      ReadCallback </a:t>
            </a:r>
            <a:r>
              <a:rPr lang="pl-PL" sz="2900" dirty="0" smtClean="0"/>
              <a:t>= (bytesCount, buffer) =&gt; </a:t>
            </a:r>
            <a:endParaRPr lang="pl-PL" sz="2900" dirty="0" smtClean="0"/>
          </a:p>
          <a:p>
            <a:r>
              <a:rPr lang="pl-PL" sz="2900" dirty="0" smtClean="0"/>
              <a:t> </a:t>
            </a:r>
            <a:r>
              <a:rPr lang="pl-PL" sz="2900" dirty="0" smtClean="0"/>
              <a:t>        { </a:t>
            </a:r>
          </a:p>
          <a:p>
            <a:r>
              <a:rPr lang="pl-PL" sz="2900" dirty="0" smtClean="0"/>
              <a:t> </a:t>
            </a:r>
            <a:r>
              <a:rPr lang="pl-PL" sz="2900" dirty="0" smtClean="0"/>
              <a:t>           var </a:t>
            </a:r>
            <a:r>
              <a:rPr lang="pl-PL" sz="2900" dirty="0" smtClean="0"/>
              <a:t>contentRead = Encoding.UTF8.GetString(buffer, 0, (int)bytesCount</a:t>
            </a:r>
            <a:r>
              <a:rPr lang="pl-PL" sz="2900" dirty="0" smtClean="0"/>
              <a:t>);</a:t>
            </a:r>
          </a:p>
          <a:p>
            <a:r>
              <a:rPr lang="pl-PL" sz="2900" dirty="0" smtClean="0"/>
              <a:t> </a:t>
            </a:r>
            <a:r>
              <a:rPr lang="pl-PL" sz="2900" dirty="0" smtClean="0"/>
              <a:t>        }, </a:t>
            </a:r>
          </a:p>
          <a:p>
            <a:r>
              <a:rPr lang="pl-PL" sz="2900" dirty="0" smtClean="0"/>
              <a:t> </a:t>
            </a:r>
            <a:r>
              <a:rPr lang="pl-PL" sz="2900" dirty="0" smtClean="0"/>
              <a:t>     Buffer </a:t>
            </a:r>
            <a:r>
              <a:rPr lang="pl-PL" sz="2900" dirty="0" smtClean="0"/>
              <a:t>= readBuffer </a:t>
            </a:r>
            <a:endParaRPr lang="pl-PL" sz="2900" dirty="0" smtClean="0"/>
          </a:p>
          <a:p>
            <a:r>
              <a:rPr lang="pl-PL" sz="2900" dirty="0" smtClean="0"/>
              <a:t> </a:t>
            </a:r>
            <a:r>
              <a:rPr lang="pl-PL" sz="2900" dirty="0" smtClean="0"/>
              <a:t>  } </a:t>
            </a:r>
          </a:p>
          <a:p>
            <a:r>
              <a:rPr lang="pl-PL" sz="2900" dirty="0" smtClean="0"/>
              <a:t>}; </a:t>
            </a:r>
          </a:p>
          <a:p>
            <a:endParaRPr lang="pl-PL" sz="2900" dirty="0" smtClean="0"/>
          </a:p>
          <a:p>
            <a:r>
              <a:rPr lang="pl-PL" sz="2900" b="1" dirty="0" smtClean="0"/>
              <a:t>NativeOverlapped</a:t>
            </a:r>
            <a:r>
              <a:rPr lang="pl-PL" sz="2900" b="1" dirty="0" smtClean="0"/>
              <a:t>*</a:t>
            </a:r>
            <a:r>
              <a:rPr lang="pl-PL" sz="2900" dirty="0" smtClean="0"/>
              <a:t> nativeOverlapped = overlapped.UnsafePack(null, readBuffer); </a:t>
            </a:r>
            <a:endParaRPr lang="pl-PL" sz="2900" dirty="0" smtClean="0"/>
          </a:p>
          <a:p>
            <a:endParaRPr lang="pl-PL" sz="2900" dirty="0" smtClean="0"/>
          </a:p>
          <a:p>
            <a:r>
              <a:rPr lang="pl-PL" sz="2900" dirty="0" smtClean="0"/>
              <a:t>Interop.ReadFile(fileHandle</a:t>
            </a:r>
            <a:r>
              <a:rPr lang="pl-PL" sz="2900" dirty="0" smtClean="0"/>
              <a:t>, readBuffer, (uint)readBuffer.Length, out bytesRead, </a:t>
            </a:r>
            <a:endParaRPr lang="pl-PL" sz="2900" dirty="0" smtClean="0"/>
          </a:p>
          <a:p>
            <a:r>
              <a:rPr lang="pl-PL" sz="2900" dirty="0" smtClean="0"/>
              <a:t> </a:t>
            </a:r>
            <a:r>
              <a:rPr lang="pl-PL" sz="2900" dirty="0" smtClean="0"/>
              <a:t>     nativeOverlapped</a:t>
            </a:r>
            <a:r>
              <a:rPr lang="pl-PL" sz="2900" dirty="0" smtClean="0"/>
              <a:t>);</a:t>
            </a:r>
            <a:endParaRPr lang="pl-PL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/>
              <a:t>Poprzedni kod zapewnia tylko wywołanie zwrotne, ale nigdy go nie wywołuje. Jest to rola oddzielnego składnika, którego używamy do symulacji wątku portu zakończenia.</a:t>
            </a:r>
          </a:p>
          <a:p>
            <a:endParaRPr lang="pl-PL" dirty="0" smtClean="0"/>
          </a:p>
          <a:p>
            <a:r>
              <a:rPr lang="pl-PL" sz="2000" dirty="0" smtClean="0"/>
              <a:t>var </a:t>
            </a:r>
            <a:r>
              <a:rPr lang="pl-PL" sz="2000" dirty="0" smtClean="0"/>
              <a:t>completionPortThread = new Thread(() =&gt; </a:t>
            </a:r>
            <a:endParaRPr lang="pl-PL" sz="2000" dirty="0" smtClean="0"/>
          </a:p>
          <a:p>
            <a:r>
              <a:rPr lang="pl-PL" sz="2000" dirty="0" smtClean="0"/>
              <a:t> </a:t>
            </a:r>
            <a:r>
              <a:rPr lang="pl-PL" sz="2000" dirty="0" smtClean="0"/>
              <a:t>     new </a:t>
            </a:r>
            <a:r>
              <a:rPr lang="pl-PL" sz="2000" b="1" dirty="0" smtClean="0"/>
              <a:t>IOCompletionWorker</a:t>
            </a:r>
            <a:r>
              <a:rPr lang="pl-PL" sz="2000" dirty="0" smtClean="0"/>
              <a:t>().Start(completionPortHandle</a:t>
            </a:r>
            <a:r>
              <a:rPr lang="pl-PL" sz="2000" dirty="0" smtClean="0"/>
              <a:t>))</a:t>
            </a:r>
          </a:p>
          <a:p>
            <a:r>
              <a:rPr lang="pl-PL" sz="2000" dirty="0" smtClean="0"/>
              <a:t>{ </a:t>
            </a:r>
          </a:p>
          <a:p>
            <a:r>
              <a:rPr lang="pl-PL" sz="2000" dirty="0" smtClean="0"/>
              <a:t> </a:t>
            </a:r>
            <a:r>
              <a:rPr lang="pl-PL" sz="2000" dirty="0" smtClean="0"/>
              <a:t>  IsBackground = true</a:t>
            </a:r>
          </a:p>
          <a:p>
            <a:r>
              <a:rPr lang="pl-PL" sz="2000" dirty="0" smtClean="0"/>
              <a:t>};</a:t>
            </a:r>
          </a:p>
          <a:p>
            <a:r>
              <a:rPr lang="pl-PL" sz="2000" dirty="0" smtClean="0"/>
              <a:t>completionPortThread.Start</a:t>
            </a:r>
            <a:r>
              <a:rPr lang="pl-PL" sz="2000" dirty="0" smtClean="0"/>
              <a:t>();</a:t>
            </a:r>
            <a:endParaRPr lang="pl-PL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Jak wykonywane jest wywołanie zwrotne ?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8132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sz="4000" dirty="0" smtClean="0"/>
              <a:t>Ten komponent jest odpowiedzialny za sprawdzenie portu zakończenia dla elementów w kolejce i wywołanie powiązanego asynchronicznego wywołania zwrotnego (a także pewne czyszczenie).</a:t>
            </a:r>
            <a:endParaRPr lang="pl-PL" sz="4000" dirty="0" smtClean="0"/>
          </a:p>
          <a:p>
            <a:endParaRPr lang="pl-PL" sz="3700" dirty="0" smtClean="0"/>
          </a:p>
          <a:p>
            <a:r>
              <a:rPr lang="pl-PL" sz="3700" dirty="0" smtClean="0"/>
              <a:t>public class </a:t>
            </a:r>
            <a:r>
              <a:rPr lang="pl-PL" sz="3700" b="1" dirty="0" smtClean="0"/>
              <a:t>IOCompletionWorker</a:t>
            </a:r>
          </a:p>
          <a:p>
            <a:r>
              <a:rPr lang="pl-PL" sz="3700" dirty="0" smtClean="0"/>
              <a:t>{ </a:t>
            </a:r>
          </a:p>
          <a:p>
            <a:r>
              <a:rPr lang="pl-PL" sz="3700" dirty="0" smtClean="0"/>
              <a:t> </a:t>
            </a:r>
            <a:r>
              <a:rPr lang="pl-PL" sz="3700" dirty="0" smtClean="0"/>
              <a:t>  public </a:t>
            </a:r>
            <a:r>
              <a:rPr lang="pl-PL" sz="3700" dirty="0" smtClean="0"/>
              <a:t>unsafe void Start(IntPtr completionPort) </a:t>
            </a:r>
            <a:endParaRPr lang="pl-PL" sz="3700" dirty="0" smtClean="0"/>
          </a:p>
          <a:p>
            <a:r>
              <a:rPr lang="pl-PL" sz="3700" dirty="0" smtClean="0"/>
              <a:t> </a:t>
            </a:r>
            <a:r>
              <a:rPr lang="pl-PL" sz="3700" dirty="0" smtClean="0"/>
              <a:t>  { </a:t>
            </a:r>
          </a:p>
          <a:p>
            <a:r>
              <a:rPr lang="pl-PL" sz="3700" dirty="0" smtClean="0"/>
              <a:t> </a:t>
            </a:r>
            <a:r>
              <a:rPr lang="pl-PL" sz="3700" dirty="0" smtClean="0"/>
              <a:t>     while </a:t>
            </a:r>
            <a:r>
              <a:rPr lang="pl-PL" sz="3700" dirty="0" smtClean="0"/>
              <a:t>(true) </a:t>
            </a:r>
            <a:endParaRPr lang="pl-PL" sz="3700" dirty="0" smtClean="0"/>
          </a:p>
          <a:p>
            <a:r>
              <a:rPr lang="pl-PL" sz="3700" dirty="0" smtClean="0"/>
              <a:t> </a:t>
            </a:r>
            <a:r>
              <a:rPr lang="pl-PL" sz="3700" dirty="0" smtClean="0"/>
              <a:t>     { </a:t>
            </a:r>
          </a:p>
          <a:p>
            <a:r>
              <a:rPr lang="pl-PL" sz="3700" dirty="0" smtClean="0"/>
              <a:t> </a:t>
            </a:r>
            <a:r>
              <a:rPr lang="pl-PL" sz="3700" dirty="0" smtClean="0"/>
              <a:t>        uint </a:t>
            </a:r>
            <a:r>
              <a:rPr lang="pl-PL" sz="3700" dirty="0" smtClean="0"/>
              <a:t>bytesRead; </a:t>
            </a:r>
            <a:endParaRPr lang="pl-PL" sz="3700" dirty="0" smtClean="0"/>
          </a:p>
          <a:p>
            <a:r>
              <a:rPr lang="pl-PL" sz="3700" dirty="0" smtClean="0"/>
              <a:t> </a:t>
            </a:r>
            <a:r>
              <a:rPr lang="pl-PL" sz="3700" dirty="0" smtClean="0"/>
              <a:t>        uint </a:t>
            </a:r>
            <a:r>
              <a:rPr lang="pl-PL" sz="3700" dirty="0" smtClean="0"/>
              <a:t>completionKey; </a:t>
            </a:r>
            <a:endParaRPr lang="pl-PL" sz="3700" dirty="0" smtClean="0"/>
          </a:p>
          <a:p>
            <a:r>
              <a:rPr lang="pl-PL" sz="3700" dirty="0" smtClean="0"/>
              <a:t> </a:t>
            </a:r>
            <a:r>
              <a:rPr lang="pl-PL" sz="3700" dirty="0" smtClean="0"/>
              <a:t>        </a:t>
            </a:r>
            <a:r>
              <a:rPr lang="pl-PL" sz="3700" b="1" dirty="0" smtClean="0"/>
              <a:t>NativeOverlapped</a:t>
            </a:r>
            <a:r>
              <a:rPr lang="pl-PL" sz="3700" b="1" dirty="0" smtClean="0"/>
              <a:t>* </a:t>
            </a:r>
            <a:r>
              <a:rPr lang="pl-PL" sz="3700" dirty="0" smtClean="0"/>
              <a:t>nativeOverlapped; </a:t>
            </a:r>
            <a:endParaRPr lang="pl-PL" sz="3700" dirty="0" smtClean="0"/>
          </a:p>
          <a:p>
            <a:endParaRPr lang="pl-PL" sz="3700" dirty="0" smtClean="0"/>
          </a:p>
          <a:p>
            <a:r>
              <a:rPr lang="pl-PL" sz="3700" dirty="0" smtClean="0"/>
              <a:t>         var </a:t>
            </a:r>
            <a:r>
              <a:rPr lang="pl-PL" sz="3700" dirty="0" smtClean="0"/>
              <a:t>result = Interop.</a:t>
            </a:r>
            <a:r>
              <a:rPr lang="pl-PL" sz="3700" b="1" dirty="0" smtClean="0"/>
              <a:t>GetQueuedCompletionStatus</a:t>
            </a:r>
            <a:r>
              <a:rPr lang="pl-PL" sz="3700" dirty="0" smtClean="0"/>
              <a:t>( </a:t>
            </a:r>
            <a:endParaRPr lang="pl-PL" sz="3700" dirty="0" smtClean="0"/>
          </a:p>
          <a:p>
            <a:r>
              <a:rPr lang="pl-PL" sz="3700" dirty="0" smtClean="0"/>
              <a:t> </a:t>
            </a:r>
            <a:r>
              <a:rPr lang="pl-PL" sz="3700" dirty="0" smtClean="0"/>
              <a:t>           completionPort</a:t>
            </a:r>
            <a:r>
              <a:rPr lang="pl-PL" sz="3700" dirty="0" smtClean="0"/>
              <a:t>, </a:t>
            </a:r>
            <a:endParaRPr lang="pl-PL" sz="3700" dirty="0" smtClean="0"/>
          </a:p>
          <a:p>
            <a:r>
              <a:rPr lang="pl-PL" sz="3700" dirty="0" smtClean="0"/>
              <a:t>            out </a:t>
            </a:r>
            <a:r>
              <a:rPr lang="pl-PL" sz="3700" dirty="0" smtClean="0"/>
              <a:t>bytesRead, </a:t>
            </a:r>
            <a:endParaRPr lang="pl-PL" sz="3700" dirty="0" smtClean="0"/>
          </a:p>
          <a:p>
            <a:r>
              <a:rPr lang="pl-PL" sz="3700" dirty="0" smtClean="0"/>
              <a:t> </a:t>
            </a:r>
            <a:r>
              <a:rPr lang="pl-PL" sz="3700" dirty="0" smtClean="0"/>
              <a:t>           out </a:t>
            </a:r>
            <a:r>
              <a:rPr lang="pl-PL" sz="3700" dirty="0" smtClean="0"/>
              <a:t>completionKey, </a:t>
            </a:r>
            <a:endParaRPr lang="pl-PL" sz="3700" dirty="0" smtClean="0"/>
          </a:p>
          <a:p>
            <a:r>
              <a:rPr lang="pl-PL" sz="3700" dirty="0" smtClean="0"/>
              <a:t> </a:t>
            </a:r>
            <a:r>
              <a:rPr lang="pl-PL" sz="3700" dirty="0" smtClean="0"/>
              <a:t>           &amp;</a:t>
            </a:r>
            <a:r>
              <a:rPr lang="pl-PL" sz="3700" dirty="0" smtClean="0"/>
              <a:t>nativeOverlapped, </a:t>
            </a:r>
            <a:endParaRPr lang="pl-PL" sz="3700" dirty="0" smtClean="0"/>
          </a:p>
          <a:p>
            <a:r>
              <a:rPr lang="pl-PL" sz="3700" dirty="0" smtClean="0"/>
              <a:t> </a:t>
            </a:r>
            <a:r>
              <a:rPr lang="pl-PL" sz="3700" dirty="0" smtClean="0"/>
              <a:t>           uint.MaxValue</a:t>
            </a:r>
            <a:r>
              <a:rPr lang="pl-PL" sz="3700" dirty="0" smtClean="0"/>
              <a:t>); </a:t>
            </a:r>
            <a:endParaRPr lang="pl-PL" sz="3700" dirty="0" smtClean="0"/>
          </a:p>
          <a:p>
            <a:pPr>
              <a:buNone/>
            </a:pPr>
            <a:endParaRPr lang="pl-PL" sz="3700" dirty="0" smtClean="0"/>
          </a:p>
          <a:p>
            <a:r>
              <a:rPr lang="pl-PL" sz="3700" dirty="0" smtClean="0"/>
              <a:t> </a:t>
            </a:r>
            <a:r>
              <a:rPr lang="pl-PL" sz="3700" dirty="0" smtClean="0"/>
              <a:t>                      (...)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620688"/>
            <a:ext cx="8229600" cy="5386603"/>
          </a:xfrm>
        </p:spPr>
        <p:txBody>
          <a:bodyPr>
            <a:normAutofit fontScale="55000" lnSpcReduction="20000"/>
          </a:bodyPr>
          <a:lstStyle/>
          <a:p>
            <a:r>
              <a:rPr lang="pl-PL" sz="2800" dirty="0" smtClean="0"/>
              <a:t>         (...)</a:t>
            </a:r>
          </a:p>
          <a:p>
            <a:pPr>
              <a:buNone/>
            </a:pPr>
            <a:endParaRPr lang="pl-PL" sz="2800" dirty="0" smtClean="0"/>
          </a:p>
          <a:p>
            <a:r>
              <a:rPr lang="pl-PL" sz="2800" dirty="0" smtClean="0"/>
              <a:t>         var overlapped = Overlapped.Unpack(nativeOverlapped); </a:t>
            </a:r>
          </a:p>
          <a:p>
            <a:endParaRPr lang="pl-PL" sz="2800" dirty="0" smtClean="0"/>
          </a:p>
          <a:p>
            <a:r>
              <a:rPr lang="pl-PL" sz="2800" dirty="0" smtClean="0"/>
              <a:t>         if (result) </a:t>
            </a:r>
          </a:p>
          <a:p>
            <a:r>
              <a:rPr lang="pl-PL" sz="2800" dirty="0" smtClean="0"/>
              <a:t>         { </a:t>
            </a:r>
          </a:p>
          <a:p>
            <a:r>
              <a:rPr lang="pl-PL" sz="2800" dirty="0" smtClean="0"/>
              <a:t>            var asyncResult = ((FileReadAsyncResult)overlapped.AsyncResult); </a:t>
            </a:r>
          </a:p>
          <a:p>
            <a:r>
              <a:rPr lang="pl-PL" sz="2800" dirty="0" smtClean="0"/>
              <a:t>            asyncResult.</a:t>
            </a:r>
            <a:r>
              <a:rPr lang="pl-PL" sz="2800" b="1" dirty="0" smtClean="0"/>
              <a:t>ReadCallback</a:t>
            </a:r>
            <a:r>
              <a:rPr lang="pl-PL" sz="2800" dirty="0" smtClean="0"/>
              <a:t>(bytesRead, asyncResult.Buffer); </a:t>
            </a:r>
          </a:p>
          <a:p>
            <a:r>
              <a:rPr lang="pl-PL" sz="2800" dirty="0" smtClean="0"/>
              <a:t>         } </a:t>
            </a:r>
          </a:p>
          <a:p>
            <a:r>
              <a:rPr lang="pl-PL" sz="2800" dirty="0" smtClean="0"/>
              <a:t>         else </a:t>
            </a:r>
          </a:p>
          <a:p>
            <a:r>
              <a:rPr lang="pl-PL" sz="2800" dirty="0" smtClean="0"/>
              <a:t>         { </a:t>
            </a:r>
          </a:p>
          <a:p>
            <a:r>
              <a:rPr lang="pl-PL" sz="2800" dirty="0" smtClean="0"/>
              <a:t>            ThreadLogger.Log(Interop.GetLastError().ToString()); </a:t>
            </a:r>
          </a:p>
          <a:p>
            <a:r>
              <a:rPr lang="pl-PL" sz="2800" dirty="0" smtClean="0"/>
              <a:t>         } </a:t>
            </a:r>
          </a:p>
          <a:p>
            <a:endParaRPr lang="pl-PL" sz="2800" dirty="0" smtClean="0"/>
          </a:p>
          <a:p>
            <a:r>
              <a:rPr lang="pl-PL" sz="2800" dirty="0" smtClean="0"/>
              <a:t>         Overlapped.Free(nativeOverlapped); </a:t>
            </a:r>
          </a:p>
          <a:p>
            <a:endParaRPr lang="pl-PL" sz="2800" dirty="0" smtClean="0"/>
          </a:p>
          <a:p>
            <a:r>
              <a:rPr lang="pl-PL" sz="2800" dirty="0" smtClean="0"/>
              <a:t>      } </a:t>
            </a:r>
          </a:p>
          <a:p>
            <a:r>
              <a:rPr lang="pl-PL" sz="2800" dirty="0" smtClean="0"/>
              <a:t>   }</a:t>
            </a:r>
          </a:p>
          <a:p>
            <a:r>
              <a:rPr lang="pl-PL" sz="2800" dirty="0" smtClean="0"/>
              <a:t>}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Porty zakończenia operacji </a:t>
            </a:r>
            <a:r>
              <a:rPr lang="pl-PL" dirty="0" smtClean="0"/>
              <a:t>I/O zapewniają </a:t>
            </a:r>
            <a:r>
              <a:rPr lang="pl-PL" dirty="0" smtClean="0"/>
              <a:t>wydajny model wątkowania do przetwarzania wielu asynchronicznych żądań </a:t>
            </a:r>
            <a:r>
              <a:rPr lang="pl-PL" dirty="0" smtClean="0"/>
              <a:t>I/O w </a:t>
            </a:r>
            <a:r>
              <a:rPr lang="pl-PL" dirty="0" smtClean="0"/>
              <a:t>systemie wieloprocesorowym. 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Gdy </a:t>
            </a:r>
            <a:r>
              <a:rPr lang="pl-PL" dirty="0" smtClean="0"/>
              <a:t>proces tworzy port zakończenia operacji </a:t>
            </a:r>
            <a:r>
              <a:rPr lang="pl-PL" dirty="0" smtClean="0"/>
              <a:t>I/O, </a:t>
            </a:r>
            <a:r>
              <a:rPr lang="pl-PL" dirty="0" smtClean="0"/>
              <a:t>system tworzy powiązany obiekt kolejki dla żądań, których jedynym celem jest obsługa tych żądań.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I/O Completion Ports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644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Funkcja </a:t>
            </a:r>
            <a:r>
              <a:rPr lang="pl-PL" b="1" dirty="0" smtClean="0"/>
              <a:t>CreateIoCompletionPort</a:t>
            </a:r>
            <a:r>
              <a:rPr lang="pl-PL" dirty="0" smtClean="0"/>
              <a:t> tworzy port zakończenia </a:t>
            </a:r>
            <a:r>
              <a:rPr lang="pl-PL" dirty="0" smtClean="0"/>
              <a:t>I/O </a:t>
            </a:r>
            <a:r>
              <a:rPr lang="pl-PL" dirty="0" smtClean="0"/>
              <a:t>i kojarzy jeden lub więcej uchwytów pliku z tym portem. 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Gdy </a:t>
            </a:r>
            <a:r>
              <a:rPr lang="pl-PL" dirty="0" smtClean="0"/>
              <a:t>zakończy się asynchroniczna operacja </a:t>
            </a:r>
            <a:r>
              <a:rPr lang="pl-PL" dirty="0" smtClean="0"/>
              <a:t>I/O na </a:t>
            </a:r>
            <a:r>
              <a:rPr lang="pl-PL" dirty="0" smtClean="0"/>
              <a:t>jednym z tych uchwytów pliku, pakiet zakończenia </a:t>
            </a:r>
            <a:r>
              <a:rPr lang="pl-PL" dirty="0" smtClean="0"/>
              <a:t>I/O </a:t>
            </a:r>
            <a:r>
              <a:rPr lang="pl-PL" dirty="0" smtClean="0"/>
              <a:t>jest umieszczany w kolejce w </a:t>
            </a:r>
            <a:r>
              <a:rPr lang="pl-PL" dirty="0" smtClean="0"/>
              <a:t>kolejności FIFO </a:t>
            </a:r>
            <a:r>
              <a:rPr lang="pl-PL" dirty="0" smtClean="0"/>
              <a:t>(first-in-first-out) do powiązanego portu zakończenia operacji </a:t>
            </a:r>
            <a:r>
              <a:rPr lang="pl-PL" dirty="0" smtClean="0"/>
              <a:t>I/O.</a:t>
            </a:r>
            <a:r>
              <a:rPr lang="pl-PL" dirty="0" smtClean="0"/>
              <a:t> 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 działa IOCP ?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Jednym </a:t>
            </a:r>
            <a:r>
              <a:rPr lang="pl-PL" dirty="0" smtClean="0"/>
              <a:t>z potężnych zastosowań tego mechanizmu jest połączenie punktu synchronizacji dla wielu uchwytów plików w jeden obiekt, chociaż istnieją również inne użyteczne aplikacje. 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Należy </a:t>
            </a:r>
            <a:r>
              <a:rPr lang="pl-PL" dirty="0" smtClean="0"/>
              <a:t>zwrócić uwagę, że podczas gdy pakiety są umieszczane w kolejce w kolejności FIFO, mogą one zostać z niej usunięte w innej kolejności.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8"/>
            <a:ext cx="8424936" cy="4306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Gdy uchwyt pliku jest powiązany z portem zakończenia, przekazany blok statusu nie zostanie zaktualizowany, dopóki pakiet nie zostanie usunięty z portu zakończenia. 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Jedynym </a:t>
            </a:r>
            <a:r>
              <a:rPr lang="pl-PL" dirty="0" smtClean="0"/>
              <a:t>wyjątkiem jest sytuacja, gdy pierwotna operacja powraca synchronicznie z błędem. </a:t>
            </a:r>
            <a:endParaRPr lang="pl-PL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Wątek (utworzony przez główny wątek lub sam wątek główny) używa funkcji </a:t>
            </a:r>
            <a:r>
              <a:rPr lang="pl-PL" b="1" dirty="0" smtClean="0"/>
              <a:t>GetQueuedCompletionStatus</a:t>
            </a:r>
            <a:r>
              <a:rPr lang="pl-PL" dirty="0" smtClean="0"/>
              <a:t>, aby poczekać, aż pakiet zakończenia zostanie dodany do kolejki portu zakończenia operacji I/O, zamiast oczekiwać bezpośrednio na zakończenie asynchronicznych operacji I/O.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Wątki, które blokują ich wykonywanie na porcie zakończenia operacji </a:t>
            </a:r>
            <a:r>
              <a:rPr lang="pl-PL" dirty="0" smtClean="0"/>
              <a:t>I/O, </a:t>
            </a:r>
            <a:r>
              <a:rPr lang="pl-PL" dirty="0" smtClean="0"/>
              <a:t>są wydawane w kolejności </a:t>
            </a:r>
            <a:r>
              <a:rPr lang="pl-PL" dirty="0" smtClean="0"/>
              <a:t>„last-in-first-out" </a:t>
            </a:r>
            <a:r>
              <a:rPr lang="pl-PL" dirty="0" smtClean="0"/>
              <a:t>(LIFO), a następny pakiet ukończenia jest pobierany z kolejki FIFO portu zakończenia operacji </a:t>
            </a:r>
            <a:r>
              <a:rPr lang="pl-PL" dirty="0" smtClean="0"/>
              <a:t>I/O </a:t>
            </a:r>
            <a:r>
              <a:rPr lang="pl-PL" dirty="0" smtClean="0"/>
              <a:t>dla tego wątku. 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Oznacza </a:t>
            </a:r>
            <a:r>
              <a:rPr lang="pl-PL" dirty="0" smtClean="0"/>
              <a:t>to, że po wypuszczeniu pakietu ukończenia do wątku system zwalnia ostatni (najnowszy) wątek powiązany z tym portem, przekazując mu informację o ukończeniu najstarszego zakończenia </a:t>
            </a:r>
            <a:r>
              <a:rPr lang="pl-PL" dirty="0" smtClean="0"/>
              <a:t>I/O.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8326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l-PL" dirty="0" smtClean="0"/>
              <a:t>Mimo, </a:t>
            </a:r>
            <a:r>
              <a:rPr lang="pl-PL" dirty="0" smtClean="0"/>
              <a:t>że dowolna liczba wątków może wywołać funkcję</a:t>
            </a:r>
            <a:r>
              <a:rPr lang="pl-PL" b="1" dirty="0" smtClean="0"/>
              <a:t> GetQueuedCompletionStatus</a:t>
            </a:r>
            <a:r>
              <a:rPr lang="pl-PL" dirty="0" smtClean="0"/>
              <a:t> dla określonego portu zakończenia operacji </a:t>
            </a:r>
            <a:r>
              <a:rPr lang="pl-PL" dirty="0" smtClean="0"/>
              <a:t>I/O, </a:t>
            </a:r>
            <a:r>
              <a:rPr lang="pl-PL" dirty="0" smtClean="0"/>
              <a:t>gdy określony wątek </a:t>
            </a:r>
            <a:r>
              <a:rPr lang="pl-PL" dirty="0" smtClean="0"/>
              <a:t>wywoła </a:t>
            </a:r>
            <a:r>
              <a:rPr lang="pl-PL" b="1" dirty="0" smtClean="0"/>
              <a:t>GetQueuedCompletionStatus</a:t>
            </a:r>
            <a:r>
              <a:rPr lang="pl-PL" dirty="0" smtClean="0"/>
              <a:t> po raz pierwszy, zostanie powiązany z określonym portem zakończenia operacji </a:t>
            </a:r>
            <a:r>
              <a:rPr lang="pl-PL" dirty="0" smtClean="0"/>
              <a:t>I/O do </a:t>
            </a:r>
            <a:r>
              <a:rPr lang="pl-PL" dirty="0" smtClean="0"/>
              <a:t>momentu wystąpienia jednej z trzech rzeczy: </a:t>
            </a:r>
            <a:endParaRPr lang="pl-PL" dirty="0" smtClean="0"/>
          </a:p>
          <a:p>
            <a:r>
              <a:rPr lang="pl-PL" dirty="0" smtClean="0"/>
              <a:t>wyjście </a:t>
            </a:r>
            <a:r>
              <a:rPr lang="pl-PL" dirty="0" smtClean="0"/>
              <a:t>wątku, </a:t>
            </a:r>
            <a:endParaRPr lang="pl-PL" dirty="0" smtClean="0"/>
          </a:p>
          <a:p>
            <a:r>
              <a:rPr lang="pl-PL" dirty="0" smtClean="0"/>
              <a:t>wątek określa </a:t>
            </a:r>
            <a:r>
              <a:rPr lang="pl-PL" dirty="0" smtClean="0"/>
              <a:t>inny port zakończenia operacji </a:t>
            </a:r>
            <a:r>
              <a:rPr lang="pl-PL" dirty="0" smtClean="0"/>
              <a:t>I/O, </a:t>
            </a:r>
          </a:p>
          <a:p>
            <a:r>
              <a:rPr lang="pl-PL" dirty="0" smtClean="0"/>
              <a:t>wątek zamyka </a:t>
            </a:r>
            <a:r>
              <a:rPr lang="pl-PL" dirty="0" smtClean="0"/>
              <a:t>port zakończenia operacji </a:t>
            </a:r>
            <a:r>
              <a:rPr lang="pl-PL" dirty="0" smtClean="0"/>
              <a:t>I/O.</a:t>
            </a:r>
            <a:r>
              <a:rPr lang="pl-PL" dirty="0" smtClean="0"/>
              <a:t> 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Innymi </a:t>
            </a:r>
            <a:r>
              <a:rPr lang="pl-PL" dirty="0" smtClean="0"/>
              <a:t>słowy, pojedynczy wątek może być powiązany z najwyżej </a:t>
            </a:r>
            <a:r>
              <a:rPr lang="pl-PL" b="1" dirty="0" smtClean="0"/>
              <a:t>jednym</a:t>
            </a:r>
            <a:r>
              <a:rPr lang="pl-PL" dirty="0" smtClean="0"/>
              <a:t> portem zakończenia </a:t>
            </a:r>
            <a:r>
              <a:rPr lang="pl-PL" dirty="0" smtClean="0"/>
              <a:t>I/O.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6004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Gdy pakiet </a:t>
            </a:r>
            <a:r>
              <a:rPr lang="pl-PL" dirty="0" smtClean="0"/>
              <a:t>zakończenia </a:t>
            </a:r>
            <a:r>
              <a:rPr lang="pl-PL" dirty="0" smtClean="0"/>
              <a:t>jest umieszczany w kolejce do portu zakończenia </a:t>
            </a:r>
            <a:r>
              <a:rPr lang="pl-PL" dirty="0" smtClean="0"/>
              <a:t>I/O, </a:t>
            </a:r>
            <a:r>
              <a:rPr lang="pl-PL" dirty="0" smtClean="0"/>
              <a:t>system najpierw </a:t>
            </a:r>
            <a:r>
              <a:rPr lang="pl-PL" dirty="0" smtClean="0"/>
              <a:t>sprawdza </a:t>
            </a:r>
            <a:r>
              <a:rPr lang="pl-PL" dirty="0" smtClean="0"/>
              <a:t>ile wątków powiązanych z tym portem jest uruchomionych. 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Jeśli </a:t>
            </a:r>
            <a:r>
              <a:rPr lang="pl-PL" dirty="0" smtClean="0"/>
              <a:t>liczba uruchomionych wątków jest mniejsza niż wartość współbieżności </a:t>
            </a:r>
            <a:r>
              <a:rPr lang="pl-PL" dirty="0" smtClean="0"/>
              <a:t>, to jeden </a:t>
            </a:r>
            <a:r>
              <a:rPr lang="pl-PL" dirty="0" smtClean="0"/>
              <a:t>z oczekujących wątków (najnowszy) może przetwarzać pakiet zakończenia. 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Gdy </a:t>
            </a:r>
            <a:r>
              <a:rPr lang="pl-PL" dirty="0" smtClean="0"/>
              <a:t>uruchomiony wątek zakończy przetwarzanie, </a:t>
            </a:r>
            <a:r>
              <a:rPr lang="pl-PL" dirty="0" smtClean="0"/>
              <a:t>zwykle wywołuje ponownie </a:t>
            </a:r>
            <a:r>
              <a:rPr lang="pl-PL" b="1" dirty="0" smtClean="0"/>
              <a:t>GetQueuedCompletionStatus</a:t>
            </a:r>
            <a:r>
              <a:rPr lang="pl-PL" dirty="0" smtClean="0"/>
              <a:t>, </a:t>
            </a:r>
            <a:r>
              <a:rPr lang="pl-PL" dirty="0" smtClean="0"/>
              <a:t>w którym to </a:t>
            </a:r>
            <a:r>
              <a:rPr lang="pl-PL" dirty="0" smtClean="0"/>
              <a:t>momencie albo zwraca </a:t>
            </a:r>
            <a:r>
              <a:rPr lang="pl-PL" dirty="0" smtClean="0"/>
              <a:t>z następnym pakietem ukończenia </a:t>
            </a:r>
            <a:r>
              <a:rPr lang="pl-PL" dirty="0" smtClean="0"/>
              <a:t>albo czeka (jeśli </a:t>
            </a:r>
            <a:r>
              <a:rPr lang="pl-PL" dirty="0" smtClean="0"/>
              <a:t>kolejka jest </a:t>
            </a:r>
            <a:r>
              <a:rPr lang="pl-PL" dirty="0" smtClean="0"/>
              <a:t>pusta).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592</Words>
  <Application>Microsoft Office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Asynchroniczne operacje I/O za pomocą IOCP</vt:lpstr>
      <vt:lpstr>I/O Completion Ports</vt:lpstr>
      <vt:lpstr>Jak działa IOCP ?</vt:lpstr>
      <vt:lpstr>Slide 4</vt:lpstr>
      <vt:lpstr>Slide 5</vt:lpstr>
      <vt:lpstr>Slide 6</vt:lpstr>
      <vt:lpstr>Slide 7</vt:lpstr>
      <vt:lpstr>Slide 8</vt:lpstr>
      <vt:lpstr>Slide 9</vt:lpstr>
      <vt:lpstr>Zalety IOCP</vt:lpstr>
      <vt:lpstr>Trochę kodu...</vt:lpstr>
      <vt:lpstr>Slide 12</vt:lpstr>
      <vt:lpstr>Slide 13</vt:lpstr>
      <vt:lpstr>Jak wykonywane jest wywołanie zwrotne ?</vt:lpstr>
      <vt:lpstr>Slide 15</vt:lpstr>
      <vt:lpstr>Slide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Asynchroniczne operacje I/O za pomocą IOCP</dc:title>
  <dc:creator>Shiro</dc:creator>
  <cp:lastModifiedBy>Shiro</cp:lastModifiedBy>
  <cp:revision>9</cp:revision>
  <dcterms:created xsi:type="dcterms:W3CDTF">2019-02-25T19:27:17Z</dcterms:created>
  <dcterms:modified xsi:type="dcterms:W3CDTF">2019-02-25T20:38:23Z</dcterms:modified>
</cp:coreProperties>
</file>