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6333" y="-8467"/>
            <a:ext cx="3005667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9601200" y="-8467"/>
            <a:ext cx="2590800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8932333" y="3048000"/>
            <a:ext cx="3259667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9338733" y="-8467"/>
            <a:ext cx="2853267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0905067" y="-8467"/>
            <a:ext cx="1286933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0938934" y="-8468"/>
            <a:ext cx="1270244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0" y="-16933"/>
            <a:ext cx="863600" cy="5698067"/>
          </a:xfrm>
          <a:custGeom>
            <a:avLst/>
            <a:gdLst>
              <a:gd name="connsiteX0" fmla="*/ 0 w 863600"/>
              <a:gd name="connsiteY0" fmla="*/ 8467 h 5698067"/>
              <a:gd name="connsiteX1" fmla="*/ 863600 w 863600"/>
              <a:gd name="connsiteY1" fmla="*/ 0 h 5698067"/>
              <a:gd name="connsiteX2" fmla="*/ 863600 w 863600"/>
              <a:gd name="connsiteY2" fmla="*/ 16934 h 5698067"/>
              <a:gd name="connsiteX3" fmla="*/ 0 w 863600"/>
              <a:gd name="connsiteY3" fmla="*/ 5698067 h 5698067"/>
              <a:gd name="connsiteX4" fmla="*/ 0 w 863600"/>
              <a:gd name="connsiteY4" fmla="*/ 8467 h 5698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600" h="5698067">
                <a:moveTo>
                  <a:pt x="0" y="8467"/>
                </a:moveTo>
                <a:lnTo>
                  <a:pt x="863600" y="0"/>
                </a:lnTo>
                <a:lnTo>
                  <a:pt x="863600" y="16934"/>
                </a:lnTo>
                <a:lnTo>
                  <a:pt x="0" y="5698067"/>
                </a:lnTo>
                <a:lnTo>
                  <a:pt x="0" y="8467"/>
                </a:ln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10395628" y="3597854"/>
            <a:ext cx="1820333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9186333" y="-8467"/>
            <a:ext cx="3005667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9601200" y="-8467"/>
            <a:ext cx="2590800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932333" y="3048000"/>
            <a:ext cx="3259667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9338733" y="-8467"/>
            <a:ext cx="2853267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0905067" y="-8467"/>
            <a:ext cx="1286933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0938934" y="-8468"/>
            <a:ext cx="1270244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 26"/>
          <p:cNvSpPr/>
          <p:nvPr/>
        </p:nvSpPr>
        <p:spPr>
          <a:xfrm>
            <a:off x="10395628" y="3597854"/>
            <a:ext cx="1820333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2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Freeform 25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9186333" y="-8467"/>
            <a:ext cx="3005667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9601200" y="-8467"/>
            <a:ext cx="2590800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932333" y="3048000"/>
            <a:ext cx="3259667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9338733" y="-8467"/>
            <a:ext cx="2853267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10905067" y="-8467"/>
            <a:ext cx="1286933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10938934" y="-8468"/>
            <a:ext cx="1270244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 32"/>
          <p:cNvSpPr/>
          <p:nvPr/>
        </p:nvSpPr>
        <p:spPr>
          <a:xfrm>
            <a:off x="10395628" y="3597854"/>
            <a:ext cx="1820333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308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9186333" y="-8467"/>
            <a:ext cx="3005667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9601200" y="-8467"/>
            <a:ext cx="2590800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932333" y="3048000"/>
            <a:ext cx="3259667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9338733" y="-8467"/>
            <a:ext cx="2853267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0905067" y="-8467"/>
            <a:ext cx="1286933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0938934" y="-8468"/>
            <a:ext cx="1270244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 26"/>
          <p:cNvSpPr/>
          <p:nvPr/>
        </p:nvSpPr>
        <p:spPr>
          <a:xfrm>
            <a:off x="10395628" y="3597854"/>
            <a:ext cx="1820333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612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Freeform 25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9186333" y="-8467"/>
            <a:ext cx="3005667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9601200" y="-8467"/>
            <a:ext cx="2590800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932333" y="3048000"/>
            <a:ext cx="3259667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9338733" y="-8467"/>
            <a:ext cx="2853267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10905067" y="-8467"/>
            <a:ext cx="1286933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10938934" y="-8468"/>
            <a:ext cx="1270244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 32"/>
          <p:cNvSpPr/>
          <p:nvPr/>
        </p:nvSpPr>
        <p:spPr>
          <a:xfrm>
            <a:off x="10395628" y="3597854"/>
            <a:ext cx="1820333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baseline="0" dirty="0" smtClean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146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9186333" y="-8467"/>
            <a:ext cx="3005667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9601200" y="-8467"/>
            <a:ext cx="2590800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932333" y="3048000"/>
            <a:ext cx="3259667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9338733" y="-8467"/>
            <a:ext cx="2853267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10905067" y="-8467"/>
            <a:ext cx="1286933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10938934" y="-8468"/>
            <a:ext cx="1270244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 28"/>
          <p:cNvSpPr/>
          <p:nvPr/>
        </p:nvSpPr>
        <p:spPr>
          <a:xfrm>
            <a:off x="10395628" y="3597854"/>
            <a:ext cx="1820333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7996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9186333" y="-8467"/>
            <a:ext cx="3005667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9601200" y="-8467"/>
            <a:ext cx="2590800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932333" y="3048000"/>
            <a:ext cx="3259667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9338733" y="-8467"/>
            <a:ext cx="2853267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0905067" y="-8467"/>
            <a:ext cx="1286933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0938934" y="-8468"/>
            <a:ext cx="1270244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 26"/>
          <p:cNvSpPr/>
          <p:nvPr/>
        </p:nvSpPr>
        <p:spPr>
          <a:xfrm>
            <a:off x="10395628" y="3597854"/>
            <a:ext cx="1820333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9186333" y="-8467"/>
            <a:ext cx="3005667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9601200" y="-8467"/>
            <a:ext cx="2590800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932333" y="3048000"/>
            <a:ext cx="3259667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9338733" y="-8467"/>
            <a:ext cx="2853267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0905067" y="-8467"/>
            <a:ext cx="1286933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0938934" y="-8468"/>
            <a:ext cx="1270244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 26"/>
          <p:cNvSpPr/>
          <p:nvPr/>
        </p:nvSpPr>
        <p:spPr>
          <a:xfrm>
            <a:off x="10395628" y="3597854"/>
            <a:ext cx="1820333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43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9186333" y="-8467"/>
            <a:ext cx="3005667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9601200" y="-8467"/>
            <a:ext cx="2590800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932333" y="3048000"/>
            <a:ext cx="3259667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9338733" y="-8467"/>
            <a:ext cx="2853267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10905067" y="-8467"/>
            <a:ext cx="1286933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0938934" y="-8468"/>
            <a:ext cx="1270244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 28"/>
          <p:cNvSpPr/>
          <p:nvPr/>
        </p:nvSpPr>
        <p:spPr>
          <a:xfrm>
            <a:off x="10395628" y="3597854"/>
            <a:ext cx="1820333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9186333" y="-8467"/>
            <a:ext cx="3005667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9601200" y="-8467"/>
            <a:ext cx="2590800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932333" y="3048000"/>
            <a:ext cx="3259667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9338733" y="-8467"/>
            <a:ext cx="2853267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0905067" y="-8467"/>
            <a:ext cx="1286933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0938934" y="-8468"/>
            <a:ext cx="1270244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 26"/>
          <p:cNvSpPr/>
          <p:nvPr/>
        </p:nvSpPr>
        <p:spPr>
          <a:xfrm>
            <a:off x="10395628" y="3597854"/>
            <a:ext cx="1820333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9186333" y="-8467"/>
            <a:ext cx="3005667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9601200" y="-8467"/>
            <a:ext cx="2590800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932333" y="3048000"/>
            <a:ext cx="3259667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9338733" y="-8467"/>
            <a:ext cx="2853267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0905067" y="-8467"/>
            <a:ext cx="1286933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10938934" y="-8468"/>
            <a:ext cx="1270244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 27"/>
          <p:cNvSpPr/>
          <p:nvPr/>
        </p:nvSpPr>
        <p:spPr>
          <a:xfrm>
            <a:off x="10395628" y="3597854"/>
            <a:ext cx="1820333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2160589"/>
            <a:ext cx="4184034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9186333" y="-8467"/>
            <a:ext cx="3005667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9601200" y="-8467"/>
            <a:ext cx="2590800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932333" y="3048000"/>
            <a:ext cx="3259667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9338733" y="-8467"/>
            <a:ext cx="2853267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10905067" y="-8467"/>
            <a:ext cx="1286933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10938934" y="-8468"/>
            <a:ext cx="1270244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 29"/>
          <p:cNvSpPr/>
          <p:nvPr/>
        </p:nvSpPr>
        <p:spPr>
          <a:xfrm>
            <a:off x="10395628" y="3597854"/>
            <a:ext cx="1820333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2153" y="2160983"/>
            <a:ext cx="382921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43205" y="2160983"/>
            <a:ext cx="38307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11/27/2012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9186333" y="-8467"/>
            <a:ext cx="3005667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9601200" y="-8467"/>
            <a:ext cx="2590800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932333" y="3048000"/>
            <a:ext cx="3259667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9338733" y="-8467"/>
            <a:ext cx="2853267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10905067" y="-8467"/>
            <a:ext cx="1286933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0938934" y="-8468"/>
            <a:ext cx="1270244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 25"/>
          <p:cNvSpPr/>
          <p:nvPr/>
        </p:nvSpPr>
        <p:spPr>
          <a:xfrm>
            <a:off x="10395628" y="3597854"/>
            <a:ext cx="1820333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11/27/2012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9186333" y="-8467"/>
            <a:ext cx="3005667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9601200" y="-8467"/>
            <a:ext cx="2590800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932333" y="3048000"/>
            <a:ext cx="3259667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9338733" y="-8467"/>
            <a:ext cx="2853267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10905067" y="-8467"/>
            <a:ext cx="1286933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0938934" y="-8468"/>
            <a:ext cx="1270244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 25"/>
          <p:cNvSpPr/>
          <p:nvPr/>
        </p:nvSpPr>
        <p:spPr>
          <a:xfrm>
            <a:off x="10395628" y="3597854"/>
            <a:ext cx="1820333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9186333" y="-8467"/>
            <a:ext cx="3005667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9601200" y="-8467"/>
            <a:ext cx="2590800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932333" y="3048000"/>
            <a:ext cx="3259667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9338733" y="-8467"/>
            <a:ext cx="2853267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0905067" y="-8467"/>
            <a:ext cx="1286933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10938934" y="-8468"/>
            <a:ext cx="1270244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 27"/>
          <p:cNvSpPr/>
          <p:nvPr/>
        </p:nvSpPr>
        <p:spPr>
          <a:xfrm>
            <a:off x="10395628" y="3597854"/>
            <a:ext cx="1820333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2" y="514924"/>
            <a:ext cx="4513540" cy="5526437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70"/>
            <a:ext cx="3854528" cy="25844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-8467" y="4013200"/>
            <a:ext cx="457200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9186333" y="-8467"/>
            <a:ext cx="3005667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9601200" y="-8467"/>
            <a:ext cx="2590800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932333" y="3048000"/>
            <a:ext cx="3259667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9338733" y="-8467"/>
            <a:ext cx="2853267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0905067" y="-8467"/>
            <a:ext cx="1286933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10938934" y="-8468"/>
            <a:ext cx="1270244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 27"/>
          <p:cNvSpPr/>
          <p:nvPr/>
        </p:nvSpPr>
        <p:spPr>
          <a:xfrm>
            <a:off x="10395628" y="3597854"/>
            <a:ext cx="1820333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75000"/>
              <a:alpha val="6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049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Win32 i DirectX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395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Device, chain &amp; context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6375"/>
            <a:ext cx="8596668" cy="45649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 smtClean="0"/>
              <a:t>    DXGI_SWAP_CHAIN_DESC </a:t>
            </a:r>
            <a:r>
              <a:rPr lang="pl-PL" dirty="0"/>
              <a:t>sd;</a:t>
            </a:r>
          </a:p>
          <a:p>
            <a:pPr marL="0" indent="0">
              <a:buNone/>
            </a:pPr>
            <a:r>
              <a:rPr lang="pl-PL" dirty="0"/>
              <a:t>    ZeroMemory( &amp;sd, sizeof(sd) );</a:t>
            </a:r>
          </a:p>
          <a:p>
            <a:pPr marL="0" indent="0">
              <a:buNone/>
            </a:pPr>
            <a:r>
              <a:rPr lang="pl-PL" dirty="0"/>
              <a:t>    sd.BufferCount = 1;</a:t>
            </a:r>
          </a:p>
          <a:p>
            <a:pPr marL="0" indent="0">
              <a:buNone/>
            </a:pPr>
            <a:r>
              <a:rPr lang="pl-PL" dirty="0"/>
              <a:t>    sd.BufferDesc.Width = 640;</a:t>
            </a:r>
          </a:p>
          <a:p>
            <a:pPr marL="0" indent="0">
              <a:buNone/>
            </a:pPr>
            <a:r>
              <a:rPr lang="pl-PL" dirty="0"/>
              <a:t>    sd.BufferDesc.Height = 480;</a:t>
            </a:r>
          </a:p>
          <a:p>
            <a:pPr marL="0" indent="0">
              <a:buNone/>
            </a:pPr>
            <a:r>
              <a:rPr lang="pl-PL" dirty="0"/>
              <a:t>    sd.BufferDesc.Format = DXGI_FORMAT_R8G8B8A8_UNORM;</a:t>
            </a:r>
          </a:p>
          <a:p>
            <a:pPr marL="0" indent="0">
              <a:buNone/>
            </a:pPr>
            <a:r>
              <a:rPr lang="pl-PL" dirty="0"/>
              <a:t>    sd.BufferDesc.RefreshRate.Numerator = 60;</a:t>
            </a:r>
          </a:p>
          <a:p>
            <a:pPr marL="0" indent="0">
              <a:buNone/>
            </a:pPr>
            <a:r>
              <a:rPr lang="pl-PL" dirty="0"/>
              <a:t>    sd.BufferDesc.RefreshRate.Denominator = 1;</a:t>
            </a:r>
          </a:p>
          <a:p>
            <a:pPr marL="0" indent="0">
              <a:buNone/>
            </a:pPr>
            <a:r>
              <a:rPr lang="pl-PL" dirty="0"/>
              <a:t>    sd.BufferUsage = DXGI_USAGE_RENDER_TARGET_OUTPUT;</a:t>
            </a:r>
          </a:p>
          <a:p>
            <a:pPr marL="0" indent="0">
              <a:buNone/>
            </a:pPr>
            <a:r>
              <a:rPr lang="pl-PL" dirty="0"/>
              <a:t>    sd.OutputWindow = g_hWnd;</a:t>
            </a:r>
          </a:p>
          <a:p>
            <a:pPr marL="0" indent="0">
              <a:buNone/>
            </a:pPr>
            <a:r>
              <a:rPr lang="pl-PL" dirty="0"/>
              <a:t>    sd.SampleDesc.Count = 1;</a:t>
            </a:r>
          </a:p>
          <a:p>
            <a:pPr marL="0" indent="0">
              <a:buNone/>
            </a:pPr>
            <a:r>
              <a:rPr lang="pl-PL" dirty="0"/>
              <a:t>    sd.SampleDesc.Quality = 0;</a:t>
            </a:r>
          </a:p>
          <a:p>
            <a:pPr marL="0" indent="0">
              <a:buNone/>
            </a:pPr>
            <a:r>
              <a:rPr lang="pl-PL" dirty="0"/>
              <a:t>    sd.Windowed = TRUE;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   if( FAILED( D3D11CreateDeviceAndSwapChain( NULL, D3D_DRIVER_TYPE_HARDWARE, NULL, 0, featureLevels, numFeatureLevels,</a:t>
            </a:r>
          </a:p>
          <a:p>
            <a:pPr marL="0" indent="0">
              <a:buNone/>
            </a:pPr>
            <a:r>
              <a:rPr lang="pl-PL" dirty="0"/>
              <a:t>                     D3D11_SDK_VERSION, &amp;sd, &amp;g_pSwapChain, &amp;g_pd3dDevice, NULL, &amp;g_pImmediateContext ) ) )</a:t>
            </a:r>
          </a:p>
          <a:p>
            <a:pPr marL="0" indent="0">
              <a:buNone/>
            </a:pPr>
            <a:r>
              <a:rPr lang="pl-PL" dirty="0"/>
              <a:t>    {</a:t>
            </a:r>
          </a:p>
          <a:p>
            <a:pPr marL="0" indent="0">
              <a:buNone/>
            </a:pPr>
            <a:r>
              <a:rPr lang="pl-PL" dirty="0"/>
              <a:t>        return FALSE;</a:t>
            </a:r>
          </a:p>
          <a:p>
            <a:pPr marL="0" indent="0">
              <a:buNone/>
            </a:pPr>
            <a:r>
              <a:rPr lang="pl-PL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40641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Viewport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    D3D11_VIEWPORT </a:t>
            </a:r>
            <a:r>
              <a:rPr lang="pl-PL" dirty="0"/>
              <a:t>vp;</a:t>
            </a:r>
          </a:p>
          <a:p>
            <a:pPr marL="0" indent="0">
              <a:buNone/>
            </a:pPr>
            <a:r>
              <a:rPr lang="pl-PL" dirty="0"/>
              <a:t>    vp.Width = (FLOAT)width;</a:t>
            </a:r>
          </a:p>
          <a:p>
            <a:pPr marL="0" indent="0">
              <a:buNone/>
            </a:pPr>
            <a:r>
              <a:rPr lang="pl-PL" dirty="0"/>
              <a:t>    vp.Height = (FLOAT)height;</a:t>
            </a:r>
          </a:p>
          <a:p>
            <a:pPr marL="0" indent="0">
              <a:buNone/>
            </a:pPr>
            <a:r>
              <a:rPr lang="pl-PL" dirty="0"/>
              <a:t>    vp.MinDepth = 0.0f;</a:t>
            </a:r>
          </a:p>
          <a:p>
            <a:pPr marL="0" indent="0">
              <a:buNone/>
            </a:pPr>
            <a:r>
              <a:rPr lang="pl-PL" dirty="0"/>
              <a:t>    vp.MaxDepth = 1.0f;</a:t>
            </a:r>
          </a:p>
          <a:p>
            <a:pPr marL="0" indent="0">
              <a:buNone/>
            </a:pPr>
            <a:r>
              <a:rPr lang="pl-PL" dirty="0"/>
              <a:t>    vp.TopLeftX = 0;</a:t>
            </a:r>
          </a:p>
          <a:p>
            <a:pPr marL="0" indent="0">
              <a:buNone/>
            </a:pPr>
            <a:r>
              <a:rPr lang="pl-PL" dirty="0"/>
              <a:t>    vp.TopLeftY = 0;</a:t>
            </a:r>
          </a:p>
          <a:p>
            <a:pPr marL="0" indent="0">
              <a:buNone/>
            </a:pPr>
            <a:r>
              <a:rPr lang="pl-PL" dirty="0"/>
              <a:t>    g_pImmediateContext-&gt;RSSetViewports( 1, &amp;vp );</a:t>
            </a:r>
          </a:p>
        </p:txBody>
      </p:sp>
    </p:spTree>
    <p:extLst>
      <p:ext uri="{BB962C8B-B14F-4D97-AF65-F5344CB8AC3E}">
        <p14:creationId xmlns:p14="http://schemas.microsoft.com/office/powerpoint/2010/main" val="122214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Efekty/shadery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//--------------------------------------------------------------------------------------</a:t>
            </a:r>
          </a:p>
          <a:p>
            <a:pPr marL="0" indent="0">
              <a:buNone/>
            </a:pPr>
            <a:r>
              <a:rPr lang="pl-PL" dirty="0"/>
              <a:t>// Vertex Shader</a:t>
            </a:r>
          </a:p>
          <a:p>
            <a:pPr marL="0" indent="0">
              <a:buNone/>
            </a:pPr>
            <a:r>
              <a:rPr lang="pl-PL" dirty="0"/>
              <a:t>//--------------------------------------------------------------------------------------</a:t>
            </a:r>
          </a:p>
          <a:p>
            <a:pPr marL="0" indent="0">
              <a:buNone/>
            </a:pPr>
            <a:r>
              <a:rPr lang="pl-PL" dirty="0"/>
              <a:t>float4 VS( float4 Pos : POSITION ) : SV_POSITION</a:t>
            </a:r>
          </a:p>
          <a:p>
            <a:pPr marL="0" indent="0">
              <a:buNone/>
            </a:pPr>
            <a:r>
              <a:rPr lang="pl-PL" dirty="0"/>
              <a:t>{</a:t>
            </a:r>
          </a:p>
          <a:p>
            <a:pPr marL="0" indent="0">
              <a:buNone/>
            </a:pPr>
            <a:r>
              <a:rPr lang="pl-PL" dirty="0"/>
              <a:t>    return Pos;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//--------------------------------------------------------------------------------------</a:t>
            </a:r>
          </a:p>
          <a:p>
            <a:pPr marL="0" indent="0">
              <a:buNone/>
            </a:pPr>
            <a:r>
              <a:rPr lang="pl-PL" dirty="0"/>
              <a:t>// Pixel Shader</a:t>
            </a:r>
          </a:p>
          <a:p>
            <a:pPr marL="0" indent="0">
              <a:buNone/>
            </a:pPr>
            <a:r>
              <a:rPr lang="pl-PL" dirty="0"/>
              <a:t>//--------------------------------------------------------------------------------------</a:t>
            </a:r>
          </a:p>
          <a:p>
            <a:pPr marL="0" indent="0">
              <a:buNone/>
            </a:pPr>
            <a:r>
              <a:rPr lang="pl-PL" dirty="0"/>
              <a:t>float4 PS( float4 Pos : SV_POSITION ) : SV_Target</a:t>
            </a:r>
          </a:p>
          <a:p>
            <a:pPr marL="0" indent="0">
              <a:buNone/>
            </a:pPr>
            <a:r>
              <a:rPr lang="pl-PL" dirty="0"/>
              <a:t>{</a:t>
            </a:r>
          </a:p>
          <a:p>
            <a:pPr marL="0" indent="0">
              <a:buNone/>
            </a:pPr>
            <a:r>
              <a:rPr lang="en-US" dirty="0"/>
              <a:t>    return float4( 1.0f, 1.0f, 0.0f, 1.0f );    // Yellow, with Alpha = 1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035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Efekty/shadery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0201"/>
            <a:ext cx="8596668" cy="444116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HRESULT CompileShaderFromFile( WCHAR* szFileName, LPCSTR szEntryPoint, LPCSTR szShaderModel, ID3DBlob** ppBlobOut )</a:t>
            </a:r>
          </a:p>
          <a:p>
            <a:pPr marL="0" indent="0">
              <a:buNone/>
            </a:pPr>
            <a:r>
              <a:rPr lang="pl-PL" dirty="0"/>
              <a:t>{</a:t>
            </a:r>
          </a:p>
          <a:p>
            <a:pPr marL="0" indent="0">
              <a:buNone/>
            </a:pPr>
            <a:r>
              <a:rPr lang="pl-PL" dirty="0"/>
              <a:t>    HRESULT hr = S_OK;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   DWORD dwShaderFlags = D3DCOMPILE_ENABLE_STRICTNESS;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   ID3DBlob* pErrorBlob;</a:t>
            </a:r>
          </a:p>
          <a:p>
            <a:pPr marL="0" indent="0">
              <a:buNone/>
            </a:pPr>
            <a:r>
              <a:rPr lang="pl-PL" dirty="0"/>
              <a:t>    hr = D3DX11CompileFromFile( szFileName, NULL, NULL, szEntryPoint, szShaderModel, </a:t>
            </a:r>
          </a:p>
          <a:p>
            <a:pPr marL="0" indent="0">
              <a:buNone/>
            </a:pPr>
            <a:r>
              <a:rPr lang="pl-PL" dirty="0"/>
              <a:t>        dwShaderFlags, 0, NULL, ppBlobOut, &amp;pErrorBlob, NULL );</a:t>
            </a:r>
          </a:p>
          <a:p>
            <a:pPr marL="0" indent="0">
              <a:buNone/>
            </a:pPr>
            <a:r>
              <a:rPr lang="pl-PL" dirty="0"/>
              <a:t>    if( FAILED(hr) )</a:t>
            </a:r>
          </a:p>
          <a:p>
            <a:pPr marL="0" indent="0">
              <a:buNone/>
            </a:pPr>
            <a:r>
              <a:rPr lang="pl-PL" dirty="0"/>
              <a:t>    {</a:t>
            </a:r>
          </a:p>
          <a:p>
            <a:pPr marL="0" indent="0">
              <a:buNone/>
            </a:pPr>
            <a:r>
              <a:rPr lang="pl-PL" dirty="0"/>
              <a:t>        if( pErrorBlob != NULL )</a:t>
            </a:r>
          </a:p>
          <a:p>
            <a:pPr marL="0" indent="0">
              <a:buNone/>
            </a:pPr>
            <a:r>
              <a:rPr lang="pl-PL" dirty="0"/>
              <a:t>            OutputDebugStringA( (char*)pErrorBlob-&gt;GetBufferPointer() );</a:t>
            </a:r>
          </a:p>
          <a:p>
            <a:pPr marL="0" indent="0">
              <a:buNone/>
            </a:pPr>
            <a:r>
              <a:rPr lang="pl-PL" dirty="0"/>
              <a:t>        if( pErrorBlob ) pErrorBlob-&gt;Release();</a:t>
            </a:r>
          </a:p>
          <a:p>
            <a:pPr marL="0" indent="0">
              <a:buNone/>
            </a:pPr>
            <a:r>
              <a:rPr lang="pl-PL" dirty="0"/>
              <a:t>        return hr;</a:t>
            </a:r>
          </a:p>
          <a:p>
            <a:pPr marL="0" indent="0">
              <a:buNone/>
            </a:pPr>
            <a:r>
              <a:rPr lang="pl-PL" dirty="0"/>
              <a:t>    }</a:t>
            </a:r>
          </a:p>
          <a:p>
            <a:pPr marL="0" indent="0">
              <a:buNone/>
            </a:pPr>
            <a:r>
              <a:rPr lang="pl-PL" dirty="0"/>
              <a:t>    if( pErrorBlob ) pErrorBlob-&gt;Release();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   return S_OK;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2936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Rysowanie werteksów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pl-PL" dirty="0"/>
              <a:t>struct SimpleVertex</a:t>
            </a:r>
          </a:p>
          <a:p>
            <a:pPr marL="0" indent="0">
              <a:buNone/>
            </a:pPr>
            <a:r>
              <a:rPr lang="pl-PL" dirty="0"/>
              <a:t>{</a:t>
            </a:r>
          </a:p>
          <a:p>
            <a:pPr marL="0" indent="0">
              <a:buNone/>
            </a:pPr>
            <a:r>
              <a:rPr lang="pl-PL" dirty="0"/>
              <a:t>    XMFLOAT3 Pos;</a:t>
            </a:r>
          </a:p>
          <a:p>
            <a:pPr marL="0" indent="0">
              <a:buNone/>
            </a:pPr>
            <a:r>
              <a:rPr lang="pl-PL" dirty="0"/>
              <a:t>};</a:t>
            </a:r>
          </a:p>
          <a:p>
            <a:pPr marL="0" indent="0">
              <a:buNone/>
            </a:pPr>
            <a:r>
              <a:rPr lang="pl-PL" dirty="0"/>
              <a:t>void Render()</a:t>
            </a:r>
          </a:p>
          <a:p>
            <a:pPr marL="0" indent="0">
              <a:buNone/>
            </a:pPr>
            <a:r>
              <a:rPr lang="pl-PL" dirty="0"/>
              <a:t>{</a:t>
            </a:r>
          </a:p>
          <a:p>
            <a:pPr marL="0" indent="0">
              <a:buNone/>
            </a:pPr>
            <a:r>
              <a:rPr lang="pl-PL" dirty="0"/>
              <a:t>    // Clear the back buffer </a:t>
            </a:r>
          </a:p>
          <a:p>
            <a:pPr marL="0" indent="0">
              <a:buNone/>
            </a:pPr>
            <a:r>
              <a:rPr lang="en-US" dirty="0"/>
              <a:t>    float </a:t>
            </a:r>
            <a:r>
              <a:rPr lang="en-US" dirty="0" err="1"/>
              <a:t>ClearColor</a:t>
            </a:r>
            <a:r>
              <a:rPr lang="en-US" dirty="0"/>
              <a:t>[4] = { 0.0f, 0.125f, 0.3f, 1.0f }; // </a:t>
            </a:r>
            <a:r>
              <a:rPr lang="en-US" dirty="0" err="1"/>
              <a:t>red,green,blue,alpha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    g_pImmediateContext-&gt;ClearRenderTargetView( g_pRenderTargetView, ClearColor );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   // Render a triangle</a:t>
            </a:r>
          </a:p>
          <a:p>
            <a:pPr marL="0" indent="0">
              <a:buNone/>
            </a:pPr>
            <a:r>
              <a:rPr lang="pl-PL" dirty="0"/>
              <a:t>g_pImmediateContext-&gt;VSSetShader( g_pVertexShader, NULL, 0 );</a:t>
            </a:r>
          </a:p>
          <a:p>
            <a:pPr marL="0" indent="0">
              <a:buNone/>
            </a:pPr>
            <a:r>
              <a:rPr lang="pl-PL" dirty="0"/>
              <a:t>g_pImmediateContext-&gt;PSSetShader( g_pPixelShader, NULL, 0 );</a:t>
            </a:r>
          </a:p>
          <a:p>
            <a:pPr marL="0" indent="0">
              <a:buNone/>
            </a:pPr>
            <a:r>
              <a:rPr lang="pl-PL" dirty="0"/>
              <a:t>    g_pImmediateContext-&gt;Draw( 3, 0 );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    // Present the information rendered to the back buffer to the front buffer (the screen)</a:t>
            </a:r>
          </a:p>
          <a:p>
            <a:pPr marL="0" indent="0">
              <a:buNone/>
            </a:pPr>
            <a:r>
              <a:rPr lang="pl-PL" dirty="0"/>
              <a:t>    g_pSwapChain-&gt;Present( 0, 0 );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882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Efekt końcowy</a:t>
            </a:r>
            <a:endParaRPr lang="pl-PL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3011" y="2160588"/>
            <a:ext cx="4906016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38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Czym jest DirectX ?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API umożliwiające/ułatwiające zarządzanie głównie grafiką (2D/3D) i dźwiękiem zazwyczaj wykorzystywane w grach.</a:t>
            </a:r>
            <a:endParaRPr lang="pl-P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802" y="5052351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23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Komponenty DirectX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03400"/>
            <a:ext cx="9228666" cy="4237963"/>
          </a:xfrm>
        </p:spPr>
        <p:txBody>
          <a:bodyPr>
            <a:normAutofit fontScale="92500" lnSpcReduction="20000"/>
          </a:bodyPr>
          <a:lstStyle/>
          <a:p>
            <a:r>
              <a:rPr lang="pl-PL" b="1" dirty="0" smtClean="0"/>
              <a:t>DirectDraw</a:t>
            </a:r>
            <a:r>
              <a:rPr lang="pl-PL" dirty="0" smtClean="0"/>
              <a:t> </a:t>
            </a:r>
            <a:r>
              <a:rPr lang="pl-PL" dirty="0"/>
              <a:t>– obsługuje grafikę rastrową (bitmapową), następcą jest Direct2D,</a:t>
            </a:r>
          </a:p>
          <a:p>
            <a:r>
              <a:rPr lang="pl-PL" b="1" dirty="0"/>
              <a:t>Direct3D (D3D) </a:t>
            </a:r>
            <a:r>
              <a:rPr lang="pl-PL" dirty="0"/>
              <a:t>– obsługuje grafikę 3D,</a:t>
            </a:r>
          </a:p>
          <a:p>
            <a:r>
              <a:rPr lang="pl-PL" b="1" dirty="0"/>
              <a:t>DirectGI </a:t>
            </a:r>
            <a:r>
              <a:rPr lang="pl-PL" dirty="0"/>
              <a:t>– umożliwia bezpośrednią obsługę sprzętu do grafiki,</a:t>
            </a:r>
          </a:p>
          <a:p>
            <a:r>
              <a:rPr lang="pl-PL" b="1" dirty="0"/>
              <a:t>DirectInput</a:t>
            </a:r>
            <a:r>
              <a:rPr lang="pl-PL" dirty="0"/>
              <a:t> – przetwarza dane pochodzące z klawiatury, myszy, dżojstika lub innych kontrolerów,</a:t>
            </a:r>
          </a:p>
          <a:p>
            <a:r>
              <a:rPr lang="pl-PL" b="1" dirty="0"/>
              <a:t>DirectPlay </a:t>
            </a:r>
            <a:r>
              <a:rPr lang="pl-PL" dirty="0"/>
              <a:t>– wykorzystywany w grach sieciowych,</a:t>
            </a:r>
          </a:p>
          <a:p>
            <a:r>
              <a:rPr lang="pl-PL" b="1" dirty="0"/>
              <a:t>DirectSound</a:t>
            </a:r>
            <a:r>
              <a:rPr lang="pl-PL" dirty="0"/>
              <a:t> – służy do odtwarzania i nagrywania dźwięku,</a:t>
            </a:r>
          </a:p>
          <a:p>
            <a:r>
              <a:rPr lang="pl-PL" b="1" dirty="0"/>
              <a:t>DirectMusic</a:t>
            </a:r>
            <a:r>
              <a:rPr lang="pl-PL" dirty="0"/>
              <a:t> – odtwarza muzykę stworzoną przy użyciu programu DirectMusic Producer,</a:t>
            </a:r>
          </a:p>
          <a:p>
            <a:r>
              <a:rPr lang="pl-PL" b="1" dirty="0"/>
              <a:t>DirectShow</a:t>
            </a:r>
            <a:r>
              <a:rPr lang="pl-PL" dirty="0"/>
              <a:t> – służy do odtwarzania plików audio i wideo,</a:t>
            </a:r>
          </a:p>
          <a:p>
            <a:r>
              <a:rPr lang="pl-PL" b="1" dirty="0"/>
              <a:t>DirectSetup</a:t>
            </a:r>
            <a:r>
              <a:rPr lang="pl-PL" dirty="0"/>
              <a:t> – obsługuje instalację poszczególnych komponentów DirectX,</a:t>
            </a:r>
          </a:p>
          <a:p>
            <a:r>
              <a:rPr lang="pl-PL" b="1" dirty="0"/>
              <a:t>DirectX Media Objects </a:t>
            </a:r>
            <a:r>
              <a:rPr lang="pl-PL" dirty="0"/>
              <a:t>– spełnia podobne zadania, jak DirectShow,</a:t>
            </a:r>
          </a:p>
          <a:p>
            <a:r>
              <a:rPr lang="pl-PL" b="1" dirty="0"/>
              <a:t>DirectWrite</a:t>
            </a:r>
            <a:r>
              <a:rPr lang="pl-PL" dirty="0"/>
              <a:t> - wspomaga renderowanie tekstu.</a:t>
            </a:r>
          </a:p>
          <a:p>
            <a:r>
              <a:rPr lang="pl-PL" b="1" dirty="0"/>
              <a:t>DirectCompute</a:t>
            </a:r>
            <a:r>
              <a:rPr lang="pl-PL" dirty="0"/>
              <a:t> - umożliwia wykorzystanie DirectX do obsługi techniki GPGPU.</a:t>
            </a:r>
          </a:p>
        </p:txBody>
      </p:sp>
    </p:spTree>
    <p:extLst>
      <p:ext uri="{BB962C8B-B14F-4D97-AF65-F5344CB8AC3E}">
        <p14:creationId xmlns:p14="http://schemas.microsoft.com/office/powerpoint/2010/main" val="12339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 wyświetlić kolorowy trójkąt?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Okno</a:t>
            </a:r>
          </a:p>
          <a:p>
            <a:r>
              <a:rPr lang="pl-PL" dirty="0" smtClean="0"/>
              <a:t>GraphicsDevice</a:t>
            </a:r>
          </a:p>
          <a:p>
            <a:r>
              <a:rPr lang="pl-PL" dirty="0" smtClean="0"/>
              <a:t>Efekt</a:t>
            </a:r>
          </a:p>
          <a:p>
            <a:r>
              <a:rPr lang="pl-PL" dirty="0" smtClean="0"/>
              <a:t>Trójkąt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208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Referencje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#include &lt;windows.h&gt;</a:t>
            </a:r>
          </a:p>
          <a:p>
            <a:r>
              <a:rPr lang="pl-PL" dirty="0"/>
              <a:t>#include &lt;d3d11.h&gt;</a:t>
            </a:r>
          </a:p>
          <a:p>
            <a:r>
              <a:rPr lang="pl-PL" dirty="0"/>
              <a:t>#include &lt;d3dx11.h&gt;</a:t>
            </a:r>
          </a:p>
          <a:p>
            <a:r>
              <a:rPr lang="pl-PL" dirty="0"/>
              <a:t>#include &lt;d3dcompiler.h&gt;</a:t>
            </a:r>
          </a:p>
          <a:p>
            <a:r>
              <a:rPr lang="pl-PL" dirty="0"/>
              <a:t>#include &lt;xnamath.h&gt;</a:t>
            </a:r>
          </a:p>
          <a:p>
            <a:r>
              <a:rPr lang="pl-PL" dirty="0"/>
              <a:t>#include "resource.h"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58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Wyświetlenie okna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95401"/>
            <a:ext cx="8596668" cy="545374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700" dirty="0"/>
              <a:t>int WINAPI wWinMain( HINSTANCE hInstance, HINSTANCE hPrevInstance, LPWSTR lpCmdLine, int nCmdShow 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700" dirty="0" smtClean="0"/>
              <a:t>{</a:t>
            </a:r>
            <a:endParaRPr lang="pl-PL" sz="7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700" dirty="0"/>
              <a:t>    if( FAILED( </a:t>
            </a:r>
            <a:r>
              <a:rPr lang="en-US" sz="700" dirty="0" err="1"/>
              <a:t>InitWindow</a:t>
            </a:r>
            <a:r>
              <a:rPr lang="en-US" sz="700" dirty="0"/>
              <a:t>( </a:t>
            </a:r>
            <a:r>
              <a:rPr lang="en-US" sz="700" dirty="0" err="1"/>
              <a:t>hInstance</a:t>
            </a:r>
            <a:r>
              <a:rPr lang="en-US" sz="700" dirty="0"/>
              <a:t>, </a:t>
            </a:r>
            <a:r>
              <a:rPr lang="en-US" sz="700" dirty="0" err="1"/>
              <a:t>nCmdShow</a:t>
            </a:r>
            <a:r>
              <a:rPr lang="en-US" sz="700" dirty="0"/>
              <a:t> ) ) 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700" dirty="0"/>
              <a:t>        return 0;</a:t>
            </a:r>
          </a:p>
          <a:p>
            <a:pPr marL="0" indent="0">
              <a:lnSpc>
                <a:spcPct val="120000"/>
              </a:lnSpc>
              <a:buNone/>
            </a:pPr>
            <a:endParaRPr lang="pl-PL" sz="700" dirty="0"/>
          </a:p>
          <a:p>
            <a:pPr marL="0" indent="0">
              <a:lnSpc>
                <a:spcPct val="120000"/>
              </a:lnSpc>
              <a:buNone/>
            </a:pPr>
            <a:r>
              <a:rPr lang="pl-PL" sz="700" dirty="0"/>
              <a:t>    // Main message loop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700" dirty="0"/>
              <a:t>    MSG msg = {0};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700" dirty="0"/>
              <a:t>    while( WM_QUIT != msg.message 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700" dirty="0"/>
              <a:t>    {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700" dirty="0"/>
              <a:t>        if( </a:t>
            </a:r>
            <a:r>
              <a:rPr lang="en-US" sz="700" dirty="0" err="1"/>
              <a:t>PeekMessage</a:t>
            </a:r>
            <a:r>
              <a:rPr lang="en-US" sz="700" dirty="0"/>
              <a:t>( &amp;</a:t>
            </a:r>
            <a:r>
              <a:rPr lang="en-US" sz="700" dirty="0" err="1"/>
              <a:t>msg</a:t>
            </a:r>
            <a:r>
              <a:rPr lang="en-US" sz="700" dirty="0"/>
              <a:t>, NULL, 0, 0, PM_REMOVE ) 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700" dirty="0"/>
              <a:t>        {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700" dirty="0"/>
              <a:t>            TranslateMessage( &amp;msg );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700" dirty="0"/>
              <a:t>            DispatchMessage( &amp;msg );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700" dirty="0"/>
              <a:t>        }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700" dirty="0"/>
              <a:t>        else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700" dirty="0"/>
              <a:t>        {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700" dirty="0"/>
              <a:t>            Render();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700" dirty="0"/>
              <a:t>        }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700" dirty="0"/>
              <a:t>    }</a:t>
            </a:r>
          </a:p>
          <a:p>
            <a:pPr marL="0" indent="0">
              <a:lnSpc>
                <a:spcPct val="120000"/>
              </a:lnSpc>
              <a:buNone/>
            </a:pPr>
            <a:endParaRPr lang="pl-PL" sz="700" dirty="0"/>
          </a:p>
          <a:p>
            <a:pPr marL="0" indent="0">
              <a:lnSpc>
                <a:spcPct val="120000"/>
              </a:lnSpc>
              <a:buNone/>
            </a:pPr>
            <a:r>
              <a:rPr lang="pl-PL" sz="700" dirty="0"/>
              <a:t>    CleanupDevice();</a:t>
            </a:r>
          </a:p>
          <a:p>
            <a:pPr marL="0" indent="0">
              <a:lnSpc>
                <a:spcPct val="120000"/>
              </a:lnSpc>
              <a:buNone/>
            </a:pPr>
            <a:endParaRPr lang="pl-PL" sz="700" dirty="0"/>
          </a:p>
          <a:p>
            <a:pPr marL="0" indent="0">
              <a:lnSpc>
                <a:spcPct val="120000"/>
              </a:lnSpc>
              <a:buNone/>
            </a:pPr>
            <a:r>
              <a:rPr lang="pl-PL" sz="700" dirty="0"/>
              <a:t>    return ( int )msg.wParam;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7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547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Wyświetlenie okna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95401"/>
            <a:ext cx="8596668" cy="54537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700" dirty="0" smtClean="0"/>
              <a:t>HRESULT </a:t>
            </a:r>
            <a:r>
              <a:rPr lang="en-US" sz="700" dirty="0" err="1" smtClean="0"/>
              <a:t>InitWindow</a:t>
            </a:r>
            <a:r>
              <a:rPr lang="en-US" sz="700" dirty="0" smtClean="0"/>
              <a:t>( HINSTANCE </a:t>
            </a:r>
            <a:r>
              <a:rPr lang="en-US" sz="700" dirty="0" err="1" smtClean="0"/>
              <a:t>hInstance</a:t>
            </a:r>
            <a:r>
              <a:rPr lang="en-US" sz="700" dirty="0" smtClean="0"/>
              <a:t>, </a:t>
            </a:r>
            <a:r>
              <a:rPr lang="en-US" sz="700" dirty="0" err="1" smtClean="0"/>
              <a:t>int</a:t>
            </a:r>
            <a:r>
              <a:rPr lang="en-US" sz="700" dirty="0" smtClean="0"/>
              <a:t> </a:t>
            </a:r>
            <a:r>
              <a:rPr lang="en-US" sz="700" dirty="0" err="1" smtClean="0"/>
              <a:t>nCmdShow</a:t>
            </a:r>
            <a:r>
              <a:rPr lang="en-US" sz="700" dirty="0" smtClean="0"/>
              <a:t> )</a:t>
            </a:r>
          </a:p>
          <a:p>
            <a:pPr marL="0" indent="0">
              <a:buNone/>
            </a:pPr>
            <a:r>
              <a:rPr lang="pl-PL" sz="700" dirty="0" smtClean="0"/>
              <a:t>{</a:t>
            </a:r>
          </a:p>
          <a:p>
            <a:pPr marL="0" indent="0">
              <a:buNone/>
            </a:pPr>
            <a:r>
              <a:rPr lang="pl-PL" sz="700" dirty="0" smtClean="0"/>
              <a:t>    WNDCLASSEX wcex;</a:t>
            </a:r>
          </a:p>
          <a:p>
            <a:pPr marL="0" indent="0">
              <a:buNone/>
            </a:pPr>
            <a:r>
              <a:rPr lang="pl-PL" sz="700" dirty="0" smtClean="0"/>
              <a:t>    wcex.cbSize </a:t>
            </a:r>
            <a:r>
              <a:rPr lang="pl-PL" sz="700" dirty="0"/>
              <a:t>= sizeof( WNDCLASSEX );</a:t>
            </a:r>
          </a:p>
          <a:p>
            <a:pPr marL="0" indent="0">
              <a:buNone/>
            </a:pPr>
            <a:r>
              <a:rPr lang="pl-PL" sz="700" dirty="0"/>
              <a:t>    wcex.style = CS_HREDRAW | CS_VREDRAW</a:t>
            </a:r>
            <a:r>
              <a:rPr lang="pl-PL" sz="700" dirty="0" smtClean="0"/>
              <a:t>;</a:t>
            </a:r>
          </a:p>
          <a:p>
            <a:pPr marL="0" indent="0">
              <a:buNone/>
            </a:pPr>
            <a:r>
              <a:rPr lang="pl-PL" sz="700" dirty="0"/>
              <a:t> </a:t>
            </a:r>
            <a:r>
              <a:rPr lang="pl-PL" sz="700" dirty="0" smtClean="0"/>
              <a:t>   wcex.lpfnWndProc </a:t>
            </a:r>
            <a:r>
              <a:rPr lang="pl-PL" sz="700" dirty="0"/>
              <a:t>= WndProc;</a:t>
            </a:r>
          </a:p>
          <a:p>
            <a:pPr marL="0" indent="0">
              <a:buNone/>
            </a:pPr>
            <a:r>
              <a:rPr lang="pl-PL" sz="700" dirty="0"/>
              <a:t>    wcex.cbClsExtra = 0;</a:t>
            </a:r>
          </a:p>
          <a:p>
            <a:pPr marL="0" indent="0">
              <a:buNone/>
            </a:pPr>
            <a:r>
              <a:rPr lang="pl-PL" sz="700" dirty="0"/>
              <a:t>    wcex.cbWndExtra = 0;</a:t>
            </a:r>
          </a:p>
          <a:p>
            <a:pPr marL="0" indent="0">
              <a:buNone/>
            </a:pPr>
            <a:r>
              <a:rPr lang="pl-PL" sz="700" dirty="0"/>
              <a:t>    wcex.hInstance = hInstance;</a:t>
            </a:r>
          </a:p>
          <a:p>
            <a:pPr marL="0" indent="0">
              <a:buNone/>
            </a:pPr>
            <a:endParaRPr lang="pl-PL" sz="700" dirty="0" smtClean="0"/>
          </a:p>
          <a:p>
            <a:pPr marL="0" indent="0">
              <a:buNone/>
            </a:pPr>
            <a:r>
              <a:rPr lang="pl-PL" sz="700" dirty="0" smtClean="0"/>
              <a:t>    wcex.lpszMenuName </a:t>
            </a:r>
            <a:r>
              <a:rPr lang="pl-PL" sz="700" dirty="0"/>
              <a:t>= NULL;</a:t>
            </a:r>
          </a:p>
          <a:p>
            <a:pPr marL="0" indent="0">
              <a:buNone/>
            </a:pPr>
            <a:r>
              <a:rPr lang="pl-PL" sz="700" dirty="0"/>
              <a:t>    wcex.lpszClassName = L"TutorialWindowClass";</a:t>
            </a:r>
          </a:p>
          <a:p>
            <a:pPr marL="0" indent="0">
              <a:buNone/>
            </a:pPr>
            <a:endParaRPr lang="pl-PL" sz="700" dirty="0" smtClean="0"/>
          </a:p>
          <a:p>
            <a:pPr marL="0" indent="0">
              <a:buNone/>
            </a:pPr>
            <a:r>
              <a:rPr lang="pl-PL" sz="700" dirty="0" smtClean="0"/>
              <a:t>     if</a:t>
            </a:r>
            <a:r>
              <a:rPr lang="pl-PL" sz="700" dirty="0"/>
              <a:t>( !RegisterClassEx( &amp;wcex ) )</a:t>
            </a:r>
          </a:p>
          <a:p>
            <a:pPr marL="0" indent="0">
              <a:buNone/>
            </a:pPr>
            <a:r>
              <a:rPr lang="pl-PL" sz="700" dirty="0"/>
              <a:t>        return E_FAIL;</a:t>
            </a:r>
          </a:p>
          <a:p>
            <a:pPr marL="0" indent="0">
              <a:buNone/>
            </a:pPr>
            <a:r>
              <a:rPr lang="pl-PL" sz="700" dirty="0" smtClean="0"/>
              <a:t>	</a:t>
            </a:r>
            <a:endParaRPr lang="pl-PL" sz="700" b="1" dirty="0" smtClean="0"/>
          </a:p>
          <a:p>
            <a:pPr marL="0" indent="0">
              <a:buNone/>
            </a:pPr>
            <a:r>
              <a:rPr lang="pl-PL" sz="700" dirty="0" smtClean="0"/>
              <a:t>    // Create window</a:t>
            </a:r>
          </a:p>
          <a:p>
            <a:pPr marL="0" indent="0">
              <a:buNone/>
            </a:pPr>
            <a:r>
              <a:rPr lang="pl-PL" sz="700" dirty="0" smtClean="0"/>
              <a:t>    g_hInst = hInstance;</a:t>
            </a:r>
          </a:p>
          <a:p>
            <a:pPr marL="0" indent="0">
              <a:buNone/>
            </a:pPr>
            <a:r>
              <a:rPr lang="pl-PL" sz="700" dirty="0" smtClean="0"/>
              <a:t>    RECT rc = { 0, 0, 640, 480 };</a:t>
            </a:r>
          </a:p>
          <a:p>
            <a:pPr marL="0" indent="0">
              <a:buNone/>
            </a:pPr>
            <a:r>
              <a:rPr lang="pl-PL" sz="700" dirty="0" smtClean="0"/>
              <a:t>    AdjustWindowRect( &amp;rc, WS_OVERLAPPEDWINDOW, FALSE );</a:t>
            </a:r>
          </a:p>
          <a:p>
            <a:pPr marL="0" indent="0">
              <a:buNone/>
            </a:pPr>
            <a:r>
              <a:rPr lang="en-US" sz="700" dirty="0" smtClean="0"/>
              <a:t>    </a:t>
            </a:r>
            <a:r>
              <a:rPr lang="en-US" sz="700" dirty="0" err="1" smtClean="0"/>
              <a:t>g_hWnd</a:t>
            </a:r>
            <a:r>
              <a:rPr lang="en-US" sz="700" dirty="0" smtClean="0"/>
              <a:t> = </a:t>
            </a:r>
            <a:r>
              <a:rPr lang="en-US" sz="700" dirty="0" err="1" smtClean="0"/>
              <a:t>CreateWindow</a:t>
            </a:r>
            <a:r>
              <a:rPr lang="en-US" sz="700" dirty="0" smtClean="0"/>
              <a:t>( </a:t>
            </a:r>
            <a:r>
              <a:rPr lang="en-US" sz="700" dirty="0" err="1" smtClean="0"/>
              <a:t>L"TutorialWindowClass</a:t>
            </a:r>
            <a:r>
              <a:rPr lang="en-US" sz="700" dirty="0" smtClean="0"/>
              <a:t>", L"Direct3D 11 Tutorial 2: Rendering a Triangle",</a:t>
            </a:r>
          </a:p>
          <a:p>
            <a:pPr marL="0" indent="0">
              <a:buNone/>
            </a:pPr>
            <a:r>
              <a:rPr lang="pl-PL" sz="700" dirty="0" smtClean="0"/>
              <a:t>                           WS_OVERLAPPEDWINDOW,</a:t>
            </a:r>
          </a:p>
          <a:p>
            <a:pPr marL="0" indent="0">
              <a:buNone/>
            </a:pPr>
            <a:r>
              <a:rPr lang="pl-PL" sz="700" dirty="0" smtClean="0"/>
              <a:t>                           CW_USEDEFAULT, CW_USEDEFAULT, rc.right - rc.left, rc.bottom - rc.top, NULL, NULL, hInstance,</a:t>
            </a:r>
          </a:p>
          <a:p>
            <a:pPr marL="0" indent="0">
              <a:buNone/>
            </a:pPr>
            <a:r>
              <a:rPr lang="pl-PL" sz="700" dirty="0" smtClean="0"/>
              <a:t>                           NULL );</a:t>
            </a:r>
          </a:p>
          <a:p>
            <a:pPr marL="0" indent="0">
              <a:buNone/>
            </a:pPr>
            <a:r>
              <a:rPr lang="pl-PL" sz="700" dirty="0" smtClean="0"/>
              <a:t>    if( !g_hWnd )</a:t>
            </a:r>
          </a:p>
          <a:p>
            <a:pPr marL="0" indent="0">
              <a:buNone/>
            </a:pPr>
            <a:r>
              <a:rPr lang="pl-PL" sz="700" dirty="0" smtClean="0"/>
              <a:t>        return E_FAIL;</a:t>
            </a:r>
          </a:p>
          <a:p>
            <a:pPr marL="0" indent="0">
              <a:buNone/>
            </a:pPr>
            <a:endParaRPr lang="pl-PL" sz="700" dirty="0" smtClean="0"/>
          </a:p>
          <a:p>
            <a:pPr marL="0" indent="0">
              <a:buNone/>
            </a:pPr>
            <a:r>
              <a:rPr lang="pl-PL" sz="700" dirty="0" smtClean="0"/>
              <a:t>    ShowWindow( g_hWnd, nCmdShow );</a:t>
            </a:r>
          </a:p>
          <a:p>
            <a:pPr marL="0" indent="0">
              <a:buNone/>
            </a:pPr>
            <a:endParaRPr lang="pl-PL" sz="700" dirty="0" smtClean="0"/>
          </a:p>
          <a:p>
            <a:pPr marL="0" indent="0">
              <a:buNone/>
            </a:pPr>
            <a:r>
              <a:rPr lang="pl-PL" sz="700" dirty="0" smtClean="0"/>
              <a:t>    return S_OK;</a:t>
            </a:r>
          </a:p>
          <a:p>
            <a:pPr marL="0" indent="0">
              <a:buNone/>
            </a:pPr>
            <a:r>
              <a:rPr lang="pl-PL" sz="700" dirty="0" smtClean="0"/>
              <a:t>}</a:t>
            </a:r>
          </a:p>
          <a:p>
            <a:pPr marL="0" indent="0">
              <a:lnSpc>
                <a:spcPct val="120000"/>
              </a:lnSpc>
              <a:buNone/>
            </a:pPr>
            <a:endParaRPr lang="pl-PL" sz="700" dirty="0"/>
          </a:p>
        </p:txBody>
      </p:sp>
    </p:spTree>
    <p:extLst>
      <p:ext uri="{BB962C8B-B14F-4D97-AF65-F5344CB8AC3E}">
        <p14:creationId xmlns:p14="http://schemas.microsoft.com/office/powerpoint/2010/main" val="271153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Wyświetlenie okna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95401"/>
            <a:ext cx="8596668" cy="54537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800" dirty="0"/>
              <a:t>LRESULT CALLBACK </a:t>
            </a:r>
            <a:r>
              <a:rPr lang="en-US" sz="800" dirty="0" err="1"/>
              <a:t>WndProc</a:t>
            </a:r>
            <a:r>
              <a:rPr lang="en-US" sz="800" dirty="0"/>
              <a:t>( HWND </a:t>
            </a:r>
            <a:r>
              <a:rPr lang="en-US" sz="800" dirty="0" err="1"/>
              <a:t>hWnd</a:t>
            </a:r>
            <a:r>
              <a:rPr lang="en-US" sz="800" dirty="0"/>
              <a:t>, UINT message, WPARAM </a:t>
            </a:r>
            <a:r>
              <a:rPr lang="en-US" sz="800" dirty="0" err="1"/>
              <a:t>wParam</a:t>
            </a:r>
            <a:r>
              <a:rPr lang="en-US" sz="800" dirty="0"/>
              <a:t>, LPARAM </a:t>
            </a:r>
            <a:r>
              <a:rPr lang="en-US" sz="800" dirty="0" err="1"/>
              <a:t>lParam</a:t>
            </a:r>
            <a:r>
              <a:rPr lang="en-US" sz="800" dirty="0"/>
              <a:t> )</a:t>
            </a:r>
          </a:p>
          <a:p>
            <a:pPr marL="0" indent="0">
              <a:buNone/>
            </a:pPr>
            <a:r>
              <a:rPr lang="pl-PL" sz="800" dirty="0"/>
              <a:t>{</a:t>
            </a:r>
          </a:p>
          <a:p>
            <a:pPr marL="0" indent="0">
              <a:buNone/>
            </a:pPr>
            <a:r>
              <a:rPr lang="pl-PL" sz="800" dirty="0"/>
              <a:t>    PAINTSTRUCT ps;</a:t>
            </a:r>
          </a:p>
          <a:p>
            <a:pPr marL="0" indent="0">
              <a:buNone/>
            </a:pPr>
            <a:r>
              <a:rPr lang="pl-PL" sz="800" dirty="0"/>
              <a:t>    HDC hdc;</a:t>
            </a:r>
          </a:p>
          <a:p>
            <a:pPr marL="0" indent="0">
              <a:buNone/>
            </a:pPr>
            <a:endParaRPr lang="pl-PL" sz="800" dirty="0"/>
          </a:p>
          <a:p>
            <a:pPr marL="0" indent="0">
              <a:buNone/>
            </a:pPr>
            <a:r>
              <a:rPr lang="pl-PL" sz="800" dirty="0"/>
              <a:t>    switch( message )</a:t>
            </a:r>
          </a:p>
          <a:p>
            <a:pPr marL="0" indent="0">
              <a:buNone/>
            </a:pPr>
            <a:r>
              <a:rPr lang="pl-PL" sz="800" dirty="0"/>
              <a:t>    {</a:t>
            </a:r>
          </a:p>
          <a:p>
            <a:pPr marL="0" indent="0">
              <a:buNone/>
            </a:pPr>
            <a:r>
              <a:rPr lang="pl-PL" sz="800" dirty="0"/>
              <a:t>        case WM_PAINT:</a:t>
            </a:r>
          </a:p>
          <a:p>
            <a:pPr marL="0" indent="0">
              <a:buNone/>
            </a:pPr>
            <a:r>
              <a:rPr lang="pl-PL" sz="800" dirty="0"/>
              <a:t>            hdc = BeginPaint( hWnd, &amp;ps );</a:t>
            </a:r>
          </a:p>
          <a:p>
            <a:pPr marL="0" indent="0">
              <a:buNone/>
            </a:pPr>
            <a:r>
              <a:rPr lang="pl-PL" sz="800" dirty="0"/>
              <a:t>            EndPaint( hWnd, &amp;ps );</a:t>
            </a:r>
          </a:p>
          <a:p>
            <a:pPr marL="0" indent="0">
              <a:buNone/>
            </a:pPr>
            <a:r>
              <a:rPr lang="pl-PL" sz="800" dirty="0"/>
              <a:t>            break;</a:t>
            </a:r>
          </a:p>
          <a:p>
            <a:pPr marL="0" indent="0">
              <a:buNone/>
            </a:pPr>
            <a:endParaRPr lang="pl-PL" sz="800" dirty="0"/>
          </a:p>
          <a:p>
            <a:pPr marL="0" indent="0">
              <a:buNone/>
            </a:pPr>
            <a:r>
              <a:rPr lang="pl-PL" sz="800" dirty="0"/>
              <a:t>        case WM_DESTROY:</a:t>
            </a:r>
          </a:p>
          <a:p>
            <a:pPr marL="0" indent="0">
              <a:buNone/>
            </a:pPr>
            <a:r>
              <a:rPr lang="pl-PL" sz="800" dirty="0"/>
              <a:t>            PostQuitMessage( 0 );</a:t>
            </a:r>
          </a:p>
          <a:p>
            <a:pPr marL="0" indent="0">
              <a:buNone/>
            </a:pPr>
            <a:r>
              <a:rPr lang="pl-PL" sz="800" dirty="0"/>
              <a:t>            break;</a:t>
            </a:r>
          </a:p>
          <a:p>
            <a:pPr marL="0" indent="0">
              <a:buNone/>
            </a:pPr>
            <a:endParaRPr lang="pl-PL" sz="800" dirty="0"/>
          </a:p>
          <a:p>
            <a:pPr marL="0" indent="0">
              <a:buNone/>
            </a:pPr>
            <a:r>
              <a:rPr lang="pl-PL" sz="800" dirty="0"/>
              <a:t>        default:</a:t>
            </a:r>
          </a:p>
          <a:p>
            <a:pPr marL="0" indent="0">
              <a:buNone/>
            </a:pPr>
            <a:r>
              <a:rPr lang="pl-PL" sz="800" dirty="0"/>
              <a:t>            return DefWindowProc( hWnd, message, wParam, lParam );</a:t>
            </a:r>
          </a:p>
          <a:p>
            <a:pPr marL="0" indent="0">
              <a:buNone/>
            </a:pPr>
            <a:r>
              <a:rPr lang="pl-PL" sz="800" dirty="0"/>
              <a:t>    }</a:t>
            </a:r>
          </a:p>
          <a:p>
            <a:pPr marL="0" indent="0">
              <a:buNone/>
            </a:pPr>
            <a:endParaRPr lang="pl-PL" sz="800" dirty="0"/>
          </a:p>
          <a:p>
            <a:pPr marL="0" indent="0">
              <a:buNone/>
            </a:pPr>
            <a:r>
              <a:rPr lang="pl-PL" sz="800" dirty="0"/>
              <a:t>    return 0;</a:t>
            </a:r>
          </a:p>
          <a:p>
            <a:pPr marL="0" indent="0">
              <a:buNone/>
            </a:pPr>
            <a:r>
              <a:rPr lang="pl-PL" sz="800" dirty="0"/>
              <a:t>}</a:t>
            </a:r>
          </a:p>
          <a:p>
            <a:pPr marL="0" indent="0">
              <a:lnSpc>
                <a:spcPct val="120000"/>
              </a:lnSpc>
              <a:buNone/>
            </a:pPr>
            <a:endParaRPr lang="pl-PL" sz="700" dirty="0"/>
          </a:p>
        </p:txBody>
      </p:sp>
    </p:spTree>
    <p:extLst>
      <p:ext uri="{BB962C8B-B14F-4D97-AF65-F5344CB8AC3E}">
        <p14:creationId xmlns:p14="http://schemas.microsoft.com/office/powerpoint/2010/main" val="19004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GraphicsDevice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Należy stworzyć 4 obiekty:</a:t>
            </a:r>
          </a:p>
          <a:p>
            <a:pPr>
              <a:buFontTx/>
              <a:buChar char="-"/>
            </a:pPr>
            <a:r>
              <a:rPr lang="pl-PL" dirty="0" smtClean="0"/>
              <a:t>Device</a:t>
            </a:r>
          </a:p>
          <a:p>
            <a:pPr>
              <a:buFontTx/>
              <a:buChar char="-"/>
            </a:pPr>
            <a:r>
              <a:rPr lang="pl-PL" dirty="0" smtClean="0"/>
              <a:t>Immediate context</a:t>
            </a:r>
          </a:p>
          <a:p>
            <a:pPr>
              <a:buFontTx/>
              <a:buChar char="-"/>
            </a:pPr>
            <a:r>
              <a:rPr lang="pl-PL" dirty="0" smtClean="0"/>
              <a:t>Swap chain</a:t>
            </a:r>
          </a:p>
          <a:p>
            <a:pPr>
              <a:buFontTx/>
              <a:buChar char="-"/>
            </a:pPr>
            <a:r>
              <a:rPr lang="pl-PL" dirty="0" smtClean="0"/>
              <a:t>Viewport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99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 HD - cor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 HD - core">
      <a:majorFont>
        <a:latin typeface="Trebuchet MS" panose="020B0603020202020204"/>
        <a:ea typeface=""/>
        <a:cs typeface=""/>
      </a:majorFont>
      <a:minorFont>
        <a:latin typeface="Trebuchet MS" panose="020B0603020202020204"/>
        <a:ea typeface=""/>
        <a:cs typeface=""/>
      </a:minorFont>
    </a:fontScheme>
    <a:fmtScheme name="Facet HD - cor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169</TotalTime>
  <Words>925</Words>
  <Application>Microsoft Office PowerPoint</Application>
  <PresentationFormat>Custom</PresentationFormat>
  <Paragraphs>201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Win32 i DirectX</vt:lpstr>
      <vt:lpstr>Czym jest DirectX ?</vt:lpstr>
      <vt:lpstr>Komponenty DirectX</vt:lpstr>
      <vt:lpstr>Jak wyświetlić kolorowy trójkąt?</vt:lpstr>
      <vt:lpstr>Referencje</vt:lpstr>
      <vt:lpstr>Wyświetlenie okna</vt:lpstr>
      <vt:lpstr>Wyświetlenie okna</vt:lpstr>
      <vt:lpstr>Wyświetlenie okna</vt:lpstr>
      <vt:lpstr>GraphicsDevice</vt:lpstr>
      <vt:lpstr>Device, chain &amp; context</vt:lpstr>
      <vt:lpstr>Viewport</vt:lpstr>
      <vt:lpstr>Efekty/shadery</vt:lpstr>
      <vt:lpstr>Efekty/shadery</vt:lpstr>
      <vt:lpstr>Rysowanie werteksów</vt:lpstr>
      <vt:lpstr>Efekt końcowy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Win32 i DirectX</dc:title>
  <dc:creator>J. K.</dc:creator>
  <cp:lastModifiedBy>J. K.</cp:lastModifiedBy>
  <cp:revision>13</cp:revision>
  <dcterms:created xsi:type="dcterms:W3CDTF">2012-11-27T09:25:05Z</dcterms:created>
  <dcterms:modified xsi:type="dcterms:W3CDTF">2012-11-27T12:14:18Z</dcterms:modified>
</cp:coreProperties>
</file>