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  <p:sldId id="304" r:id="rId5"/>
    <p:sldId id="313" r:id="rId6"/>
    <p:sldId id="316" r:id="rId7"/>
    <p:sldId id="321" r:id="rId8"/>
    <p:sldId id="294" r:id="rId9"/>
    <p:sldId id="318" r:id="rId10"/>
    <p:sldId id="319" r:id="rId11"/>
    <p:sldId id="320" r:id="rId12"/>
    <p:sldId id="322" r:id="rId13"/>
    <p:sldId id="323" r:id="rId14"/>
    <p:sldId id="324" r:id="rId15"/>
    <p:sldId id="326" r:id="rId16"/>
    <p:sldId id="325" r:id="rId17"/>
    <p:sldId id="328" r:id="rId18"/>
    <p:sldId id="327" r:id="rId19"/>
    <p:sldId id="330" r:id="rId20"/>
    <p:sldId id="329" r:id="rId21"/>
    <p:sldId id="331" r:id="rId22"/>
    <p:sldId id="332" r:id="rId23"/>
    <p:sldId id="334" r:id="rId24"/>
    <p:sldId id="333" r:id="rId25"/>
    <p:sldId id="335" r:id="rId26"/>
    <p:sldId id="336" r:id="rId27"/>
    <p:sldId id="338" r:id="rId28"/>
    <p:sldId id="339" r:id="rId29"/>
    <p:sldId id="337" r:id="rId3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6D2F-7930-4C56-9984-85295BFC11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86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3F64-81EA-4CCC-B892-6667E6D3AA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46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8AAA-D23F-492E-A375-10F1687311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5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8F4E-90C5-4311-ADC3-ED36B72EB0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97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21F4-701B-4821-A5CE-00FCFA3669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74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BC7C5-4994-4E02-B511-783153731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11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AF57-BD0D-4B11-8F21-CC34869754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1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3F81E-8E03-4836-A8F0-05BD934DF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2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F6C55-D2C0-4908-A080-4B963019D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C25F-52C9-4930-A792-9D5A73C3B6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9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54F1-9459-4700-9F64-764916242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16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DC4A75B-1496-42E1-87ED-61EA3BBD7F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01253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8000" dirty="0" smtClean="0">
                <a:latin typeface="Times New Roman" pitchFamily="18" charset="0"/>
              </a:rPr>
              <a:t>MVVM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181625"/>
            <a:ext cx="6400800" cy="1055687"/>
          </a:xfrm>
        </p:spPr>
        <p:txBody>
          <a:bodyPr/>
          <a:lstStyle/>
          <a:p>
            <a:pPr eaLnBrk="1" hangingPunct="1"/>
            <a:r>
              <a:rPr lang="pl-PL" altLang="pl-PL" sz="2800" dirty="0" smtClean="0">
                <a:latin typeface="Times New Roman" pitchFamily="18" charset="0"/>
              </a:rPr>
              <a:t>Jacek </a:t>
            </a:r>
            <a:r>
              <a:rPr lang="pl-PL" altLang="pl-PL" sz="2800" dirty="0" err="1" smtClean="0">
                <a:latin typeface="Times New Roman" pitchFamily="18" charset="0"/>
              </a:rPr>
              <a:t>Matulewski</a:t>
            </a:r>
            <a:endParaRPr lang="pl-PL" altLang="pl-PL" sz="2800" dirty="0" smtClean="0">
              <a:latin typeface="Times New Roman" pitchFamily="18" charset="0"/>
            </a:endParaRPr>
          </a:p>
          <a:p>
            <a:pPr eaLnBrk="1" hangingPunct="1"/>
            <a:r>
              <a:rPr lang="pl-PL" altLang="pl-PL" sz="1800" dirty="0">
                <a:latin typeface="Times New Roman" pitchFamily="18" charset="0"/>
              </a:rPr>
              <a:t>7</a:t>
            </a:r>
            <a:r>
              <a:rPr lang="pl-PL" altLang="pl-PL" sz="1800" dirty="0" smtClean="0">
                <a:latin typeface="Times New Roman" pitchFamily="18" charset="0"/>
              </a:rPr>
              <a:t> maja 2020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78049" y="333375"/>
            <a:ext cx="8570416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pl-PL" sz="1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Podyplomowe Studium Programowani i Zastosowań Komputerów</a:t>
            </a:r>
          </a:p>
          <a:p>
            <a:pPr algn="ctr" eaLnBrk="1" hangingPunct="1">
              <a:buFontTx/>
              <a:buNone/>
            </a:pPr>
            <a:r>
              <a:rPr lang="pl-PL" altLang="pl-PL" sz="1800" dirty="0" smtClean="0">
                <a:latin typeface="Times New Roman" pitchFamily="18" charset="0"/>
              </a:rPr>
              <a:t>Wydział Fizyki, Astronomii i Informatyki Stosowanej</a:t>
            </a:r>
            <a:br>
              <a:rPr lang="pl-PL" altLang="pl-PL" sz="1800" dirty="0" smtClean="0">
                <a:latin typeface="Times New Roman" pitchFamily="18" charset="0"/>
              </a:rPr>
            </a:br>
            <a:r>
              <a:rPr lang="pl-PL" altLang="pl-PL" sz="1800" dirty="0" smtClean="0">
                <a:latin typeface="Times New Roman" pitchFamily="18" charset="0"/>
              </a:rPr>
              <a:t>Uniwersytet Mikołaja Kopernika w Toruniu</a:t>
            </a:r>
            <a:endParaRPr lang="pl-PL" altLang="pl-PL" sz="1800" dirty="0">
              <a:latin typeface="Times New Roman" pitchFamily="18" charset="0"/>
            </a:endParaRP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2201212" y="6308725"/>
            <a:ext cx="48622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Times New Roman" pitchFamily="18" charset="0"/>
                <a:cs typeface="Times New Roman" pitchFamily="18" charset="0"/>
              </a:rPr>
              <a:t>http://fizyka.umk.pl/~jacek/dydaktyka/spdypl_net</a:t>
            </a:r>
            <a:r>
              <a:rPr lang="pl-PL" altLang="pl-PL" sz="18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pl-PL" alt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073878" y="4499828"/>
            <a:ext cx="2871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/>
              <a:t>… ale najpierw MVC i MVP</a:t>
            </a:r>
            <a:endParaRPr lang="pl-PL" dirty="0"/>
          </a:p>
        </p:txBody>
      </p:sp>
      <p:pic>
        <p:nvPicPr>
          <p:cNvPr id="8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65164"/>
            <a:ext cx="1110863" cy="111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fizyka.umk.pl/wfaiis/files/pspizk_logo_423x27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02" y="1688956"/>
            <a:ext cx="2232248" cy="126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018" y="1650167"/>
            <a:ext cx="1340860" cy="13408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wzorca MVVM</a:t>
            </a:r>
          </a:p>
        </p:txBody>
      </p:sp>
      <p:pic>
        <p:nvPicPr>
          <p:cNvPr id="4099" name="Picture 3" descr="N:\www\dydaktyka\winprog_v2\prezentacje\R02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1254"/>
            <a:ext cx="51117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wias klamrowy zamykający 1"/>
          <p:cNvSpPr/>
          <p:nvPr/>
        </p:nvSpPr>
        <p:spPr>
          <a:xfrm>
            <a:off x="3931966" y="3501008"/>
            <a:ext cx="936104" cy="2736304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4860032" y="3846527"/>
            <a:ext cx="43524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Odpowiedzialność programisty C#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Testy jednostkowe (także VM)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Model może być pasywny lub aktywny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Rozwój M i VM nie wymaga widoku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     (ustalane są tylko udostępniane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      w VM własności i polecenia).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Mniejsza zależność i liczba kontaktów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167536" y="1412776"/>
            <a:ext cx="4940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Odpowiedzialność grafika (kod XAML)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Osobne narzędzie Blend for VS 2017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Nie wymaga VM, a jedynie wiązań (kontrakt)</a:t>
            </a:r>
            <a:endParaRPr lang="pl-PL" sz="2000" dirty="0">
              <a:solidFill>
                <a:srgbClr val="002060"/>
              </a:solidFill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987824" y="1920607"/>
            <a:ext cx="1152128" cy="6823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075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System;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Limit {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Suma {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limit,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suma = 0)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this.Limit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limit;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this.Suma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suma;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4136831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14116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System;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CzyKwotaJestPoprawna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kwota)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czyDodatnia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kwota &gt; 0;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czyPrzekroczyLimit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Suma + kwota &gt; Limit;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czyDodatnia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!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czyPrzekroczyLimit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4284580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System;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Dodaj(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kwota)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CzyKwotaJestPoprawna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(kwota))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ArgumentOutOfRangeException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"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Kwota zbyt duża lub ujemna");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Suma += kwota;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kern="0" dirty="0"/>
          </a:p>
        </p:txBody>
      </p:sp>
    </p:spTree>
    <p:extLst>
      <p:ext uri="{BB962C8B-B14F-4D97-AF65-F5344CB8AC3E}">
        <p14:creationId xmlns:p14="http://schemas.microsoft.com/office/powerpoint/2010/main" val="3444544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</p:txBody>
      </p:sp>
      <p:grpSp>
        <p:nvGrpSpPr>
          <p:cNvPr id="13" name="Grupa 12"/>
          <p:cNvGrpSpPr/>
          <p:nvPr/>
        </p:nvGrpSpPr>
        <p:grpSpPr>
          <a:xfrm>
            <a:off x="755576" y="2348880"/>
            <a:ext cx="7200800" cy="3600400"/>
            <a:chOff x="1979712" y="2681585"/>
            <a:chExt cx="4973637" cy="2187575"/>
          </a:xfrm>
        </p:grpSpPr>
        <p:pic>
          <p:nvPicPr>
            <p:cNvPr id="6145" name="Picture 1" descr="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1137" y="2681585"/>
              <a:ext cx="2179638" cy="2187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" name="Group 5"/>
            <p:cNvGrpSpPr>
              <a:grpSpLocks/>
            </p:cNvGrpSpPr>
            <p:nvPr/>
          </p:nvGrpSpPr>
          <p:grpSpPr bwMode="auto">
            <a:xfrm>
              <a:off x="1979712" y="3689547"/>
              <a:ext cx="1824037" cy="249238"/>
              <a:chOff x="7302" y="1777"/>
              <a:chExt cx="2872" cy="392"/>
            </a:xfrm>
          </p:grpSpPr>
          <p:sp>
            <p:nvSpPr>
              <p:cNvPr id="3" name="AutoShape 7"/>
              <p:cNvSpPr>
                <a:spLocks noChangeShapeType="1"/>
              </p:cNvSpPr>
              <p:nvPr/>
            </p:nvSpPr>
            <p:spPr bwMode="auto">
              <a:xfrm flipH="1">
                <a:off x="9369" y="1954"/>
                <a:ext cx="8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4" name="Text Box 6"/>
              <p:cNvSpPr txBox="1">
                <a:spLocks noChangeArrowheads="1"/>
              </p:cNvSpPr>
              <p:nvPr/>
            </p:nvSpPr>
            <p:spPr bwMode="auto">
              <a:xfrm>
                <a:off x="7302" y="1777"/>
                <a:ext cx="2067" cy="3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ourier New" pitchFamily="49" charset="0"/>
                    <a:ea typeface="Times New Roman" pitchFamily="18" charset="0"/>
                    <a:cs typeface="Times New Roman" pitchFamily="18" charset="0"/>
                  </a:rPr>
                  <a:t>TextBox</a:t>
                </a: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</a:t>
                </a: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ourier New" pitchFamily="49" charset="0"/>
                    <a:ea typeface="Times New Roman" pitchFamily="18" charset="0"/>
                    <a:cs typeface="Times New Roman" pitchFamily="18" charset="0"/>
                  </a:rPr>
                  <a:t>tbKwota</a:t>
                </a:r>
                <a:endParaRPr kumimoji="0" lang="pl-PL" altLang="pl-P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2514699" y="2719585"/>
              <a:ext cx="1216025" cy="468312"/>
              <a:chOff x="6387" y="645"/>
              <a:chExt cx="1916" cy="738"/>
            </a:xfrm>
          </p:grpSpPr>
          <p:sp>
            <p:nvSpPr>
              <p:cNvPr id="6" name="AutoShape 4"/>
              <p:cNvSpPr>
                <a:spLocks noChangeShapeType="1"/>
              </p:cNvSpPr>
              <p:nvPr/>
            </p:nvSpPr>
            <p:spPr bwMode="auto">
              <a:xfrm flipH="1" flipV="1">
                <a:off x="7715" y="1037"/>
                <a:ext cx="588" cy="34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6387" y="645"/>
                <a:ext cx="1328" cy="3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ourier New" pitchFamily="49" charset="0"/>
                    <a:ea typeface="Times New Roman" pitchFamily="18" charset="0"/>
                    <a:cs typeface="Times New Roman" pitchFamily="18" charset="0"/>
                  </a:rPr>
                  <a:t>TextBlock</a:t>
                </a:r>
                <a:endParaRPr kumimoji="0" lang="pl-PL" altLang="pl-PL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5292824" y="3889572"/>
              <a:ext cx="1660525" cy="481013"/>
              <a:chOff x="5835" y="2843"/>
              <a:chExt cx="2385" cy="757"/>
            </a:xfrm>
          </p:grpSpPr>
          <p:sp>
            <p:nvSpPr>
              <p:cNvPr id="10" name="AutoShape 10"/>
              <p:cNvSpPr>
                <a:spLocks noChangeShapeType="1"/>
              </p:cNvSpPr>
              <p:nvPr/>
            </p:nvSpPr>
            <p:spPr bwMode="auto">
              <a:xfrm flipV="1">
                <a:off x="5835" y="3235"/>
                <a:ext cx="580" cy="3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6415" y="2843"/>
                <a:ext cx="1805" cy="3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ourier New" pitchFamily="49" charset="0"/>
                    <a:ea typeface="Times New Roman" pitchFamily="18" charset="0"/>
                    <a:cs typeface="Times New Roman" pitchFamily="18" charset="0"/>
                  </a:rPr>
                  <a:t>Button</a:t>
                </a: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</a:t>
                </a:r>
                <a:r>
                  <a:rPr kumimoji="0" lang="pl-PL" altLang="pl-PL" sz="1400" b="0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ourier New" pitchFamily="49" charset="0"/>
                    <a:ea typeface="Times New Roman" pitchFamily="18" charset="0"/>
                    <a:cs typeface="Times New Roman" pitchFamily="18" charset="0"/>
                  </a:rPr>
                  <a:t>btnDodaj</a:t>
                </a:r>
                <a:endParaRPr kumimoji="0" lang="pl-PL" altLang="pl-PL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966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</a:t>
            </a:r>
            <a:endParaRPr lang="pl-PL" sz="2800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x:Class="AsystentZakupówWPF.MainWindow"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/blend/2008"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markup-compatibility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clr-namespace:AsystentZakupówWPF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ResizeMode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NoResize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="Asystent zakupów"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="1*"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="1*"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RowDefinition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="1*"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07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49251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</a:t>
            </a:r>
            <a:endParaRPr lang="pl-PL" sz="2800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AsystentZakupówWPF.MainWindow" ...&gt;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...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Grid.RowDefinitions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Suma: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&lt;Run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FontFamily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="Courier New"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x:Name="tbKwota"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FontFamily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="Courier New"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&lt;Button 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x:Name="btnDodaj"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Content="Dodaj"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30571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System.Windows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System.Windows.Input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System.ComponentModel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AsystentZakupówWPF.ModelWidoku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Model;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model =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SumowanieKwot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(1000);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string Suma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return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model.Suma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.ToString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228184" y="3903947"/>
            <a:ext cx="2292615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Instancja modelu</a:t>
            </a:r>
            <a:endParaRPr lang="pl-PL" sz="24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081876" y="5589240"/>
            <a:ext cx="3924472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Udostępnianie danych modelu</a:t>
            </a:r>
            <a:endParaRPr lang="pl-PL" sz="24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081876" y="6165304"/>
            <a:ext cx="3890809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Zamiast konwersji konwerter!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3862321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AsystentZakupówWPF.ModelWidoku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Model;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l-PL" sz="13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3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event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PropertyChangedEventHandler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?.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PropertyChangedEventArgs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nazwaWłasnoscinazwaWłasności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843808" y="3111351"/>
            <a:ext cx="5854488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Powiadamianie widoku o zmianach własności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617837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00049" y="3719281"/>
            <a:ext cx="4604146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Polecenie (reagowanie na działania </a:t>
            </a:r>
            <a:br>
              <a:rPr lang="pl-PL" sz="2400" dirty="0" smtClean="0"/>
            </a:br>
            <a:r>
              <a:rPr lang="pl-PL" sz="2400" dirty="0" smtClean="0"/>
              <a:t>                  użytkownika w widoku)</a:t>
            </a:r>
            <a:endParaRPr lang="pl-PL" sz="24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635896" y="5661248"/>
            <a:ext cx="5335115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Klasa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2400" dirty="0" smtClean="0"/>
              <a:t> (nie ma w .NET)</a:t>
            </a:r>
          </a:p>
          <a:p>
            <a:r>
              <a:rPr lang="pl-PL" sz="2400" dirty="0" smtClean="0"/>
              <a:t>Jej implementacja będzie na ćwiczeniach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40551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MVC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069160"/>
          </a:xfrm>
        </p:spPr>
        <p:txBody>
          <a:bodyPr>
            <a:normAutofit/>
          </a:bodyPr>
          <a:lstStyle/>
          <a:p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Model-</a:t>
            </a:r>
            <a:r>
              <a:rPr lang="pl-PL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Controler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Oryginalnie dla aplikacji konsolowych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Ostatnio też do aplikacji internetowych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(ASP.NET MVC, ASP.NET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dane 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logika programu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Widok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moduł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obsługujący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wyświetlanie w konsoli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Kontroler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przyjmuje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wejście z klawiatury,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modyfikuje model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5437756" y="3573016"/>
            <a:ext cx="3350560" cy="2808312"/>
            <a:chOff x="2051720" y="3140968"/>
            <a:chExt cx="3638592" cy="3312368"/>
          </a:xfrm>
        </p:grpSpPr>
        <p:sp>
          <p:nvSpPr>
            <p:cNvPr id="8" name="Prostokąt 7"/>
            <p:cNvSpPr/>
            <p:nvPr/>
          </p:nvSpPr>
          <p:spPr>
            <a:xfrm>
              <a:off x="3275856" y="5877272"/>
              <a:ext cx="1152128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Model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4139952" y="4581128"/>
              <a:ext cx="1152128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Widok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Łącznik prosty ze strzałką 9"/>
            <p:cNvCxnSpPr/>
            <p:nvPr/>
          </p:nvCxnSpPr>
          <p:spPr>
            <a:xfrm flipV="1">
              <a:off x="4254041" y="5229200"/>
              <a:ext cx="461975" cy="57606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Prostokąt 10"/>
            <p:cNvSpPr/>
            <p:nvPr/>
          </p:nvSpPr>
          <p:spPr>
            <a:xfrm>
              <a:off x="2195736" y="4581128"/>
              <a:ext cx="1368152" cy="5760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Kontroler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Łącznik prosty ze strzałką 11"/>
            <p:cNvCxnSpPr/>
            <p:nvPr/>
          </p:nvCxnSpPr>
          <p:spPr>
            <a:xfrm>
              <a:off x="2879812" y="5229200"/>
              <a:ext cx="54006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ole tekstowe 12"/>
            <p:cNvSpPr txBox="1"/>
            <p:nvPr/>
          </p:nvSpPr>
          <p:spPr>
            <a:xfrm>
              <a:off x="4572000" y="5431187"/>
              <a:ext cx="974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aktualizuje</a:t>
              </a:r>
              <a:endParaRPr lang="pl-PL" sz="1400" dirty="0"/>
            </a:p>
          </p:txBody>
        </p:sp>
        <p:sp>
          <p:nvSpPr>
            <p:cNvPr id="14" name="pole tekstowe 13"/>
            <p:cNvSpPr txBox="1"/>
            <p:nvPr/>
          </p:nvSpPr>
          <p:spPr>
            <a:xfrm>
              <a:off x="2051720" y="5431187"/>
              <a:ext cx="10023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modyfikuje</a:t>
              </a:r>
              <a:endParaRPr lang="pl-PL" sz="1400" dirty="0"/>
            </a:p>
          </p:txBody>
        </p:sp>
        <p:sp>
          <p:nvSpPr>
            <p:cNvPr id="15" name="Elipsa 14"/>
            <p:cNvSpPr/>
            <p:nvPr/>
          </p:nvSpPr>
          <p:spPr>
            <a:xfrm>
              <a:off x="2896643" y="3140968"/>
              <a:ext cx="1890211" cy="57606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Użytkownik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Łącznik prosty ze strzałką 15"/>
            <p:cNvCxnSpPr/>
            <p:nvPr/>
          </p:nvCxnSpPr>
          <p:spPr>
            <a:xfrm flipH="1">
              <a:off x="2933818" y="3789040"/>
              <a:ext cx="342038" cy="6480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ze strzałką 16"/>
            <p:cNvCxnSpPr/>
            <p:nvPr/>
          </p:nvCxnSpPr>
          <p:spPr>
            <a:xfrm flipH="1" flipV="1">
              <a:off x="4355976" y="3805299"/>
              <a:ext cx="360040" cy="6318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ole tekstowe 17"/>
            <p:cNvSpPr txBox="1"/>
            <p:nvPr/>
          </p:nvSpPr>
          <p:spPr>
            <a:xfrm>
              <a:off x="2459727" y="3813428"/>
              <a:ext cx="6434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używa</a:t>
              </a:r>
              <a:endParaRPr lang="pl-PL" sz="1400" dirty="0"/>
            </a:p>
          </p:txBody>
        </p:sp>
        <p:sp>
          <p:nvSpPr>
            <p:cNvPr id="19" name="pole tekstowe 18"/>
            <p:cNvSpPr txBox="1"/>
            <p:nvPr/>
          </p:nvSpPr>
          <p:spPr>
            <a:xfrm>
              <a:off x="4541151" y="3815212"/>
              <a:ext cx="11491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j</a:t>
              </a:r>
              <a:r>
                <a:rPr lang="pl-PL" sz="1400" dirty="0" smtClean="0"/>
                <a:t>est oglądany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35823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AsystentZakupówWPF.ModelWidoku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Model;</a:t>
            </a: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czyŁańcuchKwotyJestPoprawny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string.IsNullOrWhiteSpace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(s))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kwota;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decimal.TryParse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(s, out kwota))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model.CzyKwotaJestPoprawna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(kwota);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940152" y="4077072"/>
            <a:ext cx="2685351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Metoda pomocnicza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2840027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3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i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i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00049" y="3719281"/>
            <a:ext cx="4604146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Polecenie (reagowanie na działania </a:t>
            </a:r>
            <a:br>
              <a:rPr lang="pl-PL" sz="2400" dirty="0" smtClean="0"/>
            </a:br>
            <a:r>
              <a:rPr lang="pl-PL" sz="2400" dirty="0" smtClean="0"/>
              <a:t>                  użytkownika w widoku)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368822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</a:t>
            </a: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None/>
            </a:pP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dodajKwotęCommand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argument)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=&gt; //</a:t>
            </a:r>
            <a:r>
              <a:rPr lang="pl-PL" sz="1300" i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endParaRPr lang="pl-PL" sz="1300" i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decimal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kwota =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decimal.Parse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((string)argument);</a:t>
            </a: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model.Dodaj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(kwota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("Suma");</a:t>
            </a: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pPr marL="0" indent="0"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argument)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=&gt; //</a:t>
            </a:r>
            <a:r>
              <a:rPr lang="pl-PL" sz="1300" i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</a:t>
            </a:r>
            <a:r>
              <a:rPr lang="pl-PL" sz="1300" i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i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execute</a:t>
            </a:r>
            <a:endParaRPr lang="pl-PL" sz="1300" i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CzyŁańcuchKwotyJestPoprawny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((string)argument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355976" y="2276872"/>
            <a:ext cx="4639412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Przekazanie działania do modelu</a:t>
            </a:r>
          </a:p>
          <a:p>
            <a:r>
              <a:rPr lang="pl-PL" sz="2400" dirty="0" smtClean="0"/>
              <a:t>(model odpowiada za stan aplikacji)</a:t>
            </a:r>
            <a:endParaRPr lang="pl-PL" sz="2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597039" y="5373216"/>
            <a:ext cx="6367449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Weryfikacja możliwości wykonania działania</a:t>
            </a:r>
          </a:p>
          <a:p>
            <a:r>
              <a:rPr lang="pl-PL" sz="2400" dirty="0" smtClean="0"/>
              <a:t>(wynik zwracany poprzez własność</a:t>
            </a:r>
          </a:p>
          <a:p>
            <a:r>
              <a:rPr lang="pl-PL" sz="2400" dirty="0">
                <a:cs typeface="Times New Roman" panose="02020603050405020304" pitchFamily="18" charset="0"/>
              </a:rPr>
              <a:t>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pl-PL" sz="2400" dirty="0" smtClean="0"/>
              <a:t> → informacja zwrotna w widoku)</a:t>
            </a:r>
            <a:endParaRPr lang="pl-PL" sz="2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355976" y="1700808"/>
            <a:ext cx="440133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Wyrażenia Lambda: 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=&gt; { }</a:t>
            </a:r>
            <a:endParaRPr lang="pl-P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967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wiązania</a:t>
            </a:r>
            <a:endParaRPr lang="pl-PL" sz="2800" b="1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x:Class="AsystentZakupówWPF.MainWindow"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/blend/2008"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markup-compatibility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clr-namespace:AsystentZakupówWPF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xmlns:mw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clr-namespace:AsystentZakupówWPF.ModelWidoku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="Asystent zakupów"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mw:ModelWidoku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629000" y="5733256"/>
            <a:ext cx="4592924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Instancja modelu widoku w widoku</a:t>
            </a:r>
            <a:endParaRPr lang="pl-P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756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wiązania</a:t>
            </a:r>
            <a:endParaRPr lang="pl-PL" sz="2800" b="1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="10,10,10,10"&gt;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Suma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="Black"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FontFamily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="Courier New"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=Suma,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x:Name="tbKwota"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FontFamily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="Courier New"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="10,10,10,10"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x:Name="btnDodaj" Content="Dodaj"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="10,10,10,10"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DodajKwotę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tbKwota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marL="0" indent="0">
              <a:buFontTx/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99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konwerter</a:t>
            </a:r>
            <a:endParaRPr lang="pl-PL" sz="2800" b="1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3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AsystentZakupówWPF</a:t>
            </a: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BoolToBrushConverter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IValueConverter</a:t>
            </a:r>
            <a:endParaRPr lang="pl-PL" sz="13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System.Globalization.CultureInfo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culture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b = (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b ?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Brushes.Black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Brushes.Red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ConvertBack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3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pl-PL" sz="13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3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System.Globalization.CultureInfo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culture</a:t>
            </a:r>
            <a:r>
              <a:rPr lang="pl-PL" sz="13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NotImplementedException</a:t>
            </a: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27963" y="6021288"/>
            <a:ext cx="7364517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Konwertery także można testować testami jednostkowymi</a:t>
            </a:r>
            <a:endParaRPr lang="pl-P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056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Przykład aplikacji MVVM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2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konwerter</a:t>
            </a:r>
            <a:endParaRPr lang="pl-PL" sz="2800" b="1" kern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pl-PL" sz="1200" kern="0" dirty="0" smtClean="0"/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x:Class="AsystentZakupówWPF.MainWindow"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presentation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xmlns:d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/blend/2008"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xmlns:mc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="http://schemas.openxmlformats.org/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markup-compatibility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clr-namespace:AsystentZakupówWPF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xmlns:mw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clr-namespace:AsystentZakupówWPF.ModelWidoku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mc:Ignorable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="d"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="Asystent zakupów"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="200"&gt;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local:BoolToBrushConverter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x:Key="boolToBrush" /&gt;</a:t>
            </a: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Window.Resources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x:Name="tbKwota"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FontFamily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="Courier New"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TextAlignment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="10,10,10,10"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="1"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="0"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Foreground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btnDodaj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IsEnabled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300" b="1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pl-PL" sz="1300" b="1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300" b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300" b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boolToBrush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}}"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 marL="0" indent="0">
              <a:buFontTx/>
              <a:buNone/>
            </a:pPr>
            <a:r>
              <a:rPr lang="pl-PL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FontTx/>
              <a:buNone/>
            </a:pPr>
            <a:endParaRPr lang="pl-PL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 descr="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1844452" cy="190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0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276872"/>
            <a:ext cx="1844451" cy="190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0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76872"/>
            <a:ext cx="1844452" cy="190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02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76872"/>
            <a:ext cx="1844452" cy="1908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611560" y="6165304"/>
            <a:ext cx="8148384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err="1" smtClean="0"/>
              <a:t>Multibinding</a:t>
            </a:r>
            <a:r>
              <a:rPr lang="pl-PL" sz="2400" dirty="0" smtClean="0"/>
              <a:t> –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IMultiValueConverter</a:t>
            </a:r>
            <a:r>
              <a:rPr lang="pl-PL" sz="2400" dirty="0" smtClean="0"/>
              <a:t> → na ćwiczeniach</a:t>
            </a:r>
            <a:endParaRPr lang="pl-P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38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Wiązania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źródło},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Własność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Converter={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konwerter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=Cena (zł):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{0:C}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własność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(zależności) obiektu „dowiązywanego”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pl-PL" sz="1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źródło wiązania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i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</a:t>
            </a:r>
            <a:r>
              <a:rPr lang="pl-PL" sz="1800" i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nazwa atrybutu może być pominięta</a:t>
            </a:r>
          </a:p>
          <a:p>
            <a:pPr marL="0" indent="0">
              <a:buNone/>
            </a:pPr>
            <a:r>
              <a:rPr lang="pl-PL" sz="18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jawne wskazanie na źródło wiązania (np. z zasobów);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domyślnie odczytywany z </a:t>
            </a:r>
            <a:r>
              <a:rPr lang="pl-PL" sz="1800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DataContext</a:t>
            </a:r>
            <a:endParaRPr lang="pl-PL" sz="18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źródło w drzewie widoku np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pl-PL" sz="14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pl-PL" sz="14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=Własność}"</a:t>
            </a:r>
            <a:endParaRPr lang="pl-PL" sz="1800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wskazanie na element XAML/kontrolkę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(zamiast użycia kontekstu danych); wiązanie w obrębie widoku</a:t>
            </a: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8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TwoWay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(domyślne WPF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(domyślne UWP) |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OneWayToSource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OneTime</a:t>
            </a:r>
            <a:endParaRPr lang="pl-PL" sz="180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FallbackValue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wartość domyślna</a:t>
            </a: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UpdateSourceTrigger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LostFocus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Explicit</a:t>
            </a:r>
            <a:endParaRPr lang="pl-PL" sz="18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(tylko w powiadamianiu z widoku do źródła wiązania)</a:t>
            </a:r>
            <a:endParaRPr lang="pl-PL" sz="240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0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Wiązania</a:t>
            </a: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57200" y="1600200"/>
            <a:ext cx="8229600" cy="50691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źródło},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Własność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Converter={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i="1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konwerter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Tx/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=Cena (zł):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{0:C}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pPr marL="0" indent="0">
              <a:buFontTx/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formatowanie łańcuchów (por. </a:t>
            </a:r>
            <a:r>
              <a:rPr lang="pl-PL" sz="18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string.Format</a:t>
            </a: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Przykłady:</a:t>
            </a: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=Liczba: {0} metrów</a:t>
            </a: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=Liczba: {0:F2}  //1234.56</a:t>
            </a:r>
          </a:p>
          <a:p>
            <a:pPr marL="0" indent="0">
              <a:buNone/>
            </a:pP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=Liczba: {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0:F0} 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1235</a:t>
            </a:r>
          </a:p>
          <a:p>
            <a:pPr marL="0" indent="0">
              <a:buNone/>
            </a:pP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=Liczba: {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0:N2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//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1,234.56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=Liczba: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{0:#,#.0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z przecinkiem</a:t>
            </a: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=Cena: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{0:C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zł</a:t>
            </a: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=Data: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{0:dddd, MMMM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dd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ConverterCulture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-PL</a:t>
            </a:r>
            <a:endParaRPr lang="pl-PL" sz="130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=Czas: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{0:HH:mm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300" b="1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{0:#,#.0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&lt;-- gdy nie ma dodatkowe tekstu z przodu!!</a:t>
            </a:r>
          </a:p>
          <a:p>
            <a:pPr marL="0" indent="0"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Source={</a:t>
            </a:r>
            <a:r>
              <a:rPr lang="pl-PL" sz="1300" b="1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x:Static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system:DateTime.Now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</a:p>
          <a:p>
            <a:pPr marL="0" indent="0">
              <a:buNone/>
            </a:pP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ConverterCulture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-PL', </a:t>
            </a:r>
          </a:p>
          <a:p>
            <a:pPr marL="0" indent="0">
              <a:buNone/>
            </a:pP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pl-PL" sz="13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=Polska data: </a:t>
            </a:r>
            <a:r>
              <a:rPr lang="pl-PL" sz="13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{0:D}}" </a:t>
            </a:r>
            <a:r>
              <a:rPr lang="pl-PL" sz="130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 marL="0" indent="0">
              <a:buNone/>
            </a:pPr>
            <a:endParaRPr lang="pl-PL" sz="13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115616" y="1940639"/>
            <a:ext cx="6914072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Liczba </a:t>
            </a:r>
            <a:r>
              <a:rPr lang="pl-PL" sz="2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{0}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to numeru 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wiązanej </a:t>
            </a: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własności, </a:t>
            </a:r>
            <a:b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ważne 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przy </a:t>
            </a:r>
            <a:r>
              <a:rPr lang="pl-PL" sz="2400" kern="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multibindingu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 – kolejne własności 1, 2, </a:t>
            </a: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np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pl-PL" sz="2400" kern="0" dirty="0" err="1">
                <a:solidFill>
                  <a:srgbClr val="00206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StringFormat</a:t>
            </a:r>
            <a:r>
              <a:rPr lang="pl-PL" sz="2400" kern="0" dirty="0">
                <a:solidFill>
                  <a:srgbClr val="00206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="{}{0} + {1}"</a:t>
            </a:r>
            <a:endParaRPr lang="pl-PL" sz="24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115616" y="3534615"/>
            <a:ext cx="6910866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pl-PL" sz="24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IDataErrorInfo</a:t>
            </a: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(od .NET 3.5),</a:t>
            </a:r>
            <a:r>
              <a:rPr lang="pl-PL" sz="2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pl-PL" sz="2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l-PL" sz="240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INotifyDataError</a:t>
            </a:r>
            <a:r>
              <a:rPr lang="pl-PL" sz="24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  </a:t>
            </a: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(od .NET 4.5)</a:t>
            </a:r>
          </a:p>
          <a:p>
            <a:pPr marL="0" indent="0">
              <a:buNone/>
            </a:pPr>
            <a:r>
              <a:rPr lang="pl-PL" sz="2400" kern="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umożliwiają monitorowanie danych w ramach wiązań </a:t>
            </a:r>
            <a:endParaRPr lang="pl-PL" sz="240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962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wzorca MVVM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844824"/>
            <a:ext cx="5760640" cy="423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457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MVC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oraz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przepływ informacji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między modułami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aplikacji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architekturze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MVC</a:t>
            </a:r>
          </a:p>
        </p:txBody>
      </p:sp>
      <p:grpSp>
        <p:nvGrpSpPr>
          <p:cNvPr id="30" name="Grupa 29"/>
          <p:cNvGrpSpPr/>
          <p:nvPr/>
        </p:nvGrpSpPr>
        <p:grpSpPr>
          <a:xfrm>
            <a:off x="3419872" y="2018506"/>
            <a:ext cx="4828594" cy="4392488"/>
            <a:chOff x="2051720" y="3140968"/>
            <a:chExt cx="3388760" cy="3312368"/>
          </a:xfrm>
        </p:grpSpPr>
        <p:sp>
          <p:nvSpPr>
            <p:cNvPr id="5" name="Prostokąt 4"/>
            <p:cNvSpPr/>
            <p:nvPr/>
          </p:nvSpPr>
          <p:spPr>
            <a:xfrm>
              <a:off x="3275856" y="5877272"/>
              <a:ext cx="1152128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 smtClean="0">
                  <a:solidFill>
                    <a:schemeClr val="tx1"/>
                  </a:solidFill>
                </a:rPr>
                <a:t>Model</a:t>
              </a:r>
              <a:endParaRPr lang="pl-PL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Prostokąt 6"/>
            <p:cNvSpPr/>
            <p:nvPr/>
          </p:nvSpPr>
          <p:spPr>
            <a:xfrm>
              <a:off x="4139952" y="4581128"/>
              <a:ext cx="1152128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 smtClean="0">
                  <a:solidFill>
                    <a:schemeClr val="tx1"/>
                  </a:solidFill>
                </a:rPr>
                <a:t>Widok</a:t>
              </a:r>
              <a:endParaRPr lang="pl-PL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Łącznik prosty ze strzałką 8"/>
            <p:cNvCxnSpPr/>
            <p:nvPr/>
          </p:nvCxnSpPr>
          <p:spPr>
            <a:xfrm flipV="1">
              <a:off x="4254041" y="5229200"/>
              <a:ext cx="461975" cy="57606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Prostokąt 9"/>
            <p:cNvSpPr/>
            <p:nvPr/>
          </p:nvSpPr>
          <p:spPr>
            <a:xfrm>
              <a:off x="2195736" y="4581128"/>
              <a:ext cx="1368152" cy="5760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 smtClean="0">
                  <a:solidFill>
                    <a:schemeClr val="tx1"/>
                  </a:solidFill>
                </a:rPr>
                <a:t>Kontroler</a:t>
              </a:r>
              <a:endParaRPr lang="pl-PL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Łącznik prosty ze strzałką 10"/>
            <p:cNvCxnSpPr/>
            <p:nvPr/>
          </p:nvCxnSpPr>
          <p:spPr>
            <a:xfrm>
              <a:off x="2879812" y="5229200"/>
              <a:ext cx="540060" cy="576064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pole tekstowe 18"/>
            <p:cNvSpPr txBox="1"/>
            <p:nvPr/>
          </p:nvSpPr>
          <p:spPr>
            <a:xfrm>
              <a:off x="4572000" y="5431187"/>
              <a:ext cx="759289" cy="255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aktualizuje</a:t>
              </a:r>
              <a:endParaRPr lang="pl-PL" sz="1600" dirty="0"/>
            </a:p>
          </p:txBody>
        </p:sp>
        <p:sp>
          <p:nvSpPr>
            <p:cNvPr id="20" name="pole tekstowe 19"/>
            <p:cNvSpPr txBox="1"/>
            <p:nvPr/>
          </p:nvSpPr>
          <p:spPr>
            <a:xfrm>
              <a:off x="2051720" y="5431187"/>
              <a:ext cx="784354" cy="255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modyfikuje</a:t>
              </a:r>
              <a:endParaRPr lang="pl-PL" sz="1600" dirty="0"/>
            </a:p>
          </p:txBody>
        </p:sp>
        <p:sp>
          <p:nvSpPr>
            <p:cNvPr id="21" name="Elipsa 20"/>
            <p:cNvSpPr/>
            <p:nvPr/>
          </p:nvSpPr>
          <p:spPr>
            <a:xfrm>
              <a:off x="2933818" y="3140968"/>
              <a:ext cx="1836204" cy="57606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 smtClean="0">
                  <a:solidFill>
                    <a:schemeClr val="tx1"/>
                  </a:solidFill>
                </a:rPr>
                <a:t>Użytkownik</a:t>
              </a:r>
              <a:endParaRPr lang="pl-PL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Łącznik prosty ze strzałką 21"/>
            <p:cNvCxnSpPr/>
            <p:nvPr/>
          </p:nvCxnSpPr>
          <p:spPr>
            <a:xfrm flipH="1">
              <a:off x="2933818" y="3789040"/>
              <a:ext cx="342038" cy="64807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/>
            <p:cNvCxnSpPr/>
            <p:nvPr/>
          </p:nvCxnSpPr>
          <p:spPr>
            <a:xfrm flipH="1" flipV="1">
              <a:off x="4355976" y="3805299"/>
              <a:ext cx="360040" cy="631813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pole tekstowe 25"/>
            <p:cNvSpPr txBox="1"/>
            <p:nvPr/>
          </p:nvSpPr>
          <p:spPr>
            <a:xfrm>
              <a:off x="2459727" y="3813428"/>
              <a:ext cx="497432" cy="255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używa</a:t>
              </a:r>
              <a:endParaRPr lang="pl-PL" sz="1600" dirty="0"/>
            </a:p>
          </p:txBody>
        </p:sp>
        <p:sp>
          <p:nvSpPr>
            <p:cNvPr id="29" name="pole tekstowe 28"/>
            <p:cNvSpPr txBox="1"/>
            <p:nvPr/>
          </p:nvSpPr>
          <p:spPr>
            <a:xfrm>
              <a:off x="4541151" y="3815212"/>
              <a:ext cx="899329" cy="255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/>
                <a:t>j</a:t>
              </a:r>
              <a:r>
                <a:rPr lang="pl-PL" sz="1600" dirty="0" smtClean="0"/>
                <a:t>est oglądany</a:t>
              </a:r>
              <a:endParaRPr lang="pl-PL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72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MVC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Jest wiele wersji samego MVC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Często używana wersja z pasywnymi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modelem i widokiem (</a:t>
            </a:r>
            <a:r>
              <a:rPr lang="pl-PL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nadzorującym kontrolerem (</a:t>
            </a:r>
            <a:r>
              <a:rPr lang="pl-PL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supervising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5147659" y="3861048"/>
            <a:ext cx="3640657" cy="2808312"/>
            <a:chOff x="1736685" y="3140968"/>
            <a:chExt cx="3953627" cy="3312368"/>
          </a:xfrm>
        </p:grpSpPr>
        <p:sp>
          <p:nvSpPr>
            <p:cNvPr id="5" name="Prostokąt 4"/>
            <p:cNvSpPr/>
            <p:nvPr/>
          </p:nvSpPr>
          <p:spPr>
            <a:xfrm>
              <a:off x="3275856" y="5877272"/>
              <a:ext cx="1152128" cy="5760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Model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Prostokąt 5"/>
            <p:cNvSpPr/>
            <p:nvPr/>
          </p:nvSpPr>
          <p:spPr>
            <a:xfrm>
              <a:off x="4502056" y="4581128"/>
              <a:ext cx="1152128" cy="5760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Widok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Łącznik prosty ze strzałką 6"/>
            <p:cNvCxnSpPr/>
            <p:nvPr/>
          </p:nvCxnSpPr>
          <p:spPr>
            <a:xfrm flipV="1">
              <a:off x="3275856" y="4863042"/>
              <a:ext cx="1080120" cy="61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rostokąt 7"/>
            <p:cNvSpPr/>
            <p:nvPr/>
          </p:nvSpPr>
          <p:spPr>
            <a:xfrm>
              <a:off x="1736685" y="4581128"/>
              <a:ext cx="1368152" cy="5760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Kontroler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Łącznik prosty ze strzałką 8"/>
            <p:cNvCxnSpPr/>
            <p:nvPr/>
          </p:nvCxnSpPr>
          <p:spPr>
            <a:xfrm>
              <a:off x="2879812" y="5229200"/>
              <a:ext cx="540060" cy="5760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pole tekstowe 9"/>
            <p:cNvSpPr txBox="1"/>
            <p:nvPr/>
          </p:nvSpPr>
          <p:spPr>
            <a:xfrm>
              <a:off x="3275874" y="4554309"/>
              <a:ext cx="9747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aktualizuje</a:t>
              </a:r>
              <a:endParaRPr lang="pl-PL" sz="1400" dirty="0"/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2051720" y="5431187"/>
              <a:ext cx="10023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modyfikuje</a:t>
              </a:r>
              <a:endParaRPr lang="pl-PL" sz="1400" dirty="0"/>
            </a:p>
          </p:txBody>
        </p:sp>
        <p:sp>
          <p:nvSpPr>
            <p:cNvPr id="12" name="Elipsa 11"/>
            <p:cNvSpPr/>
            <p:nvPr/>
          </p:nvSpPr>
          <p:spPr>
            <a:xfrm>
              <a:off x="2896644" y="3140968"/>
              <a:ext cx="1890210" cy="57606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>
                  <a:solidFill>
                    <a:schemeClr val="tx1"/>
                  </a:solidFill>
                </a:rPr>
                <a:t>Użytkownik</a:t>
              </a:r>
              <a:endParaRPr lang="pl-PL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Łącznik prosty ze strzałką 12"/>
            <p:cNvCxnSpPr/>
            <p:nvPr/>
          </p:nvCxnSpPr>
          <p:spPr>
            <a:xfrm flipH="1">
              <a:off x="2933818" y="3789040"/>
              <a:ext cx="342038" cy="6480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ze strzałką 13"/>
            <p:cNvCxnSpPr/>
            <p:nvPr/>
          </p:nvCxnSpPr>
          <p:spPr>
            <a:xfrm flipH="1" flipV="1">
              <a:off x="4355976" y="3805299"/>
              <a:ext cx="360040" cy="6318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ole tekstowe 14"/>
            <p:cNvSpPr txBox="1"/>
            <p:nvPr/>
          </p:nvSpPr>
          <p:spPr>
            <a:xfrm>
              <a:off x="2459727" y="3813428"/>
              <a:ext cx="6434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używa</a:t>
              </a:r>
              <a:endParaRPr lang="pl-PL" sz="1400" dirty="0"/>
            </a:p>
          </p:txBody>
        </p:sp>
        <p:sp>
          <p:nvSpPr>
            <p:cNvPr id="16" name="pole tekstowe 15"/>
            <p:cNvSpPr txBox="1"/>
            <p:nvPr/>
          </p:nvSpPr>
          <p:spPr>
            <a:xfrm>
              <a:off x="4541151" y="3815212"/>
              <a:ext cx="11491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j</a:t>
              </a:r>
              <a:r>
                <a:rPr lang="pl-PL" sz="1400" dirty="0" smtClean="0"/>
                <a:t>est oglądany</a:t>
              </a:r>
              <a:endParaRPr lang="pl-PL" dirty="0"/>
            </a:p>
          </p:txBody>
        </p:sp>
      </p:grpSp>
      <p:cxnSp>
        <p:nvCxnSpPr>
          <p:cNvPr id="24" name="Łącznik prosty ze strzałką 23"/>
          <p:cNvCxnSpPr/>
          <p:nvPr/>
        </p:nvCxnSpPr>
        <p:spPr>
          <a:xfrm flipV="1">
            <a:off x="7559606" y="5631506"/>
            <a:ext cx="540786" cy="43219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5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Wzorzec MVP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125273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b="1" dirty="0" smtClean="0">
                <a:latin typeface="Times New Roman" pitchFamily="18" charset="0"/>
              </a:rPr>
              <a:t>MVP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i="1" dirty="0" smtClean="0">
                <a:latin typeface="Times New Roman" pitchFamily="18" charset="0"/>
              </a:rPr>
              <a:t>model-</a:t>
            </a:r>
            <a:r>
              <a:rPr lang="pl-PL" altLang="pl-PL" sz="2400" i="1" dirty="0" err="1" smtClean="0">
                <a:latin typeface="Times New Roman" pitchFamily="18" charset="0"/>
              </a:rPr>
              <a:t>view</a:t>
            </a:r>
            <a:r>
              <a:rPr lang="pl-PL" altLang="pl-PL" sz="2400" i="1" dirty="0" smtClean="0">
                <a:latin typeface="Times New Roman" pitchFamily="18" charset="0"/>
              </a:rPr>
              <a:t>-</a:t>
            </a:r>
            <a:r>
              <a:rPr lang="pl-PL" altLang="pl-PL" sz="2400" i="1" dirty="0" err="1" smtClean="0">
                <a:latin typeface="Times New Roman" pitchFamily="18" charset="0"/>
              </a:rPr>
              <a:t>presenter</a:t>
            </a:r>
            <a:r>
              <a:rPr lang="pl-PL" altLang="pl-PL" sz="2400" dirty="0" smtClean="0">
                <a:latin typeface="Times New Roman" pitchFamily="18" charset="0"/>
              </a:rPr>
              <a:t>) </a:t>
            </a:r>
            <a:r>
              <a:rPr lang="pl-PL" altLang="pl-PL" sz="2400" dirty="0">
                <a:latin typeface="Times New Roman" pitchFamily="18" charset="0"/>
              </a:rPr>
              <a:t>- </a:t>
            </a:r>
            <a:r>
              <a:rPr lang="pl-PL" altLang="pl-PL" sz="2400" dirty="0" smtClean="0">
                <a:latin typeface="Times New Roman" pitchFamily="18" charset="0"/>
              </a:rPr>
              <a:t>wzorzec </a:t>
            </a:r>
            <a:r>
              <a:rPr lang="pl-PL" altLang="pl-PL" sz="2400" dirty="0">
                <a:latin typeface="Times New Roman" pitchFamily="18" charset="0"/>
              </a:rPr>
              <a:t>architektoniczny </a:t>
            </a:r>
            <a:br>
              <a:rPr lang="pl-PL" altLang="pl-PL" sz="2400" dirty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dla </a:t>
            </a:r>
            <a:r>
              <a:rPr lang="pl-PL" altLang="pl-PL" sz="2400" dirty="0">
                <a:latin typeface="Times New Roman" pitchFamily="18" charset="0"/>
              </a:rPr>
              <a:t>aplikacji z </a:t>
            </a:r>
            <a:r>
              <a:rPr lang="pl-PL" altLang="pl-PL" sz="2400" dirty="0" smtClean="0">
                <a:latin typeface="Times New Roman" pitchFamily="18" charset="0"/>
              </a:rPr>
              <a:t>graficznym interfejsem użytkownika (GUI)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stworzony w Microsoft na potrzeby aplikacji Windows </a:t>
            </a:r>
            <a:r>
              <a:rPr lang="pl-PL" altLang="pl-PL" sz="2400" dirty="0" err="1" smtClean="0">
                <a:latin typeface="Times New Roman" pitchFamily="18" charset="0"/>
              </a:rPr>
              <a:t>Forms</a:t>
            </a:r>
            <a:endParaRPr lang="pl-PL" altLang="pl-PL" sz="2400" dirty="0" smtClean="0">
              <a:latin typeface="Times New Roman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9369" y="3046308"/>
            <a:ext cx="856195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defRPr/>
            </a:pPr>
            <a:r>
              <a:rPr lang="pl-PL" altLang="pl-PL" sz="2400" b="1" dirty="0"/>
              <a:t>Model</a:t>
            </a:r>
            <a:r>
              <a:rPr lang="pl-PL" altLang="pl-PL" sz="2400" dirty="0"/>
              <a:t> – przechowuje dane (stan aplikacji), które mogą być </a:t>
            </a:r>
            <a:endParaRPr lang="pl-PL" altLang="pl-PL" sz="2400" dirty="0" smtClean="0"/>
          </a:p>
          <a:p>
            <a:pPr eaLnBrk="1" hangingPunct="1">
              <a:defRPr/>
            </a:pPr>
            <a:r>
              <a:rPr lang="pl-PL" altLang="pl-PL" sz="2400" dirty="0"/>
              <a:t> </a:t>
            </a:r>
            <a:r>
              <a:rPr lang="pl-PL" altLang="pl-PL" sz="2400" dirty="0" smtClean="0"/>
              <a:t>              prezentowane </a:t>
            </a:r>
            <a:r>
              <a:rPr lang="pl-PL" altLang="pl-PL" sz="2400" dirty="0"/>
              <a:t>lub edytowane w GUI</a:t>
            </a:r>
          </a:p>
          <a:p>
            <a:pPr eaLnBrk="1" hangingPunct="1">
              <a:defRPr/>
            </a:pPr>
            <a:r>
              <a:rPr lang="pl-PL" altLang="pl-PL" sz="2400" b="1" dirty="0"/>
              <a:t>Widok</a:t>
            </a:r>
            <a:r>
              <a:rPr lang="pl-PL" altLang="pl-PL" sz="2400" dirty="0"/>
              <a:t> – pasywny moduł prezentujący dane i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               przyjmująca </a:t>
            </a:r>
            <a:r>
              <a:rPr lang="pl-PL" altLang="pl-PL" sz="2400" dirty="0"/>
              <a:t>żądania </a:t>
            </a:r>
            <a:r>
              <a:rPr lang="pl-PL" altLang="pl-PL" sz="2400" dirty="0" smtClean="0"/>
              <a:t>użytkownika </a:t>
            </a:r>
            <a:r>
              <a:rPr lang="pl-PL" altLang="pl-PL" sz="2400" dirty="0"/>
              <a:t>poprzez kontrolki</a:t>
            </a:r>
          </a:p>
          <a:p>
            <a:pPr eaLnBrk="1" hangingPunct="1">
              <a:defRPr/>
            </a:pPr>
            <a:r>
              <a:rPr lang="pl-PL" altLang="pl-PL" sz="2400" b="1" dirty="0" err="1"/>
              <a:t>Presenter</a:t>
            </a:r>
            <a:r>
              <a:rPr lang="pl-PL" altLang="pl-PL" sz="2400" dirty="0"/>
              <a:t> – świadomy modelu i widoku, pośredniczy między nimi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                   – </a:t>
            </a:r>
            <a:r>
              <a:rPr lang="pl-PL" altLang="pl-PL" sz="2400" dirty="0"/>
              <a:t>wiąże model w z widokiem rozszerzając zakres kodu,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                   który </a:t>
            </a:r>
            <a:r>
              <a:rPr lang="pl-PL" altLang="pl-PL" sz="2400" dirty="0"/>
              <a:t>może być objęty testami jednostkowymi,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                   tworzy </a:t>
            </a:r>
            <a:r>
              <a:rPr lang="pl-PL" altLang="pl-PL" sz="2400" dirty="0"/>
              <a:t>wiązania.</a:t>
            </a: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913041" y="4365104"/>
            <a:ext cx="5051447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W projekcie może być wiele widoków, </a:t>
            </a:r>
            <a:br>
              <a:rPr lang="pl-PL" sz="2400" dirty="0" smtClean="0"/>
            </a:br>
            <a:r>
              <a:rPr lang="pl-PL" sz="2400" dirty="0" smtClean="0"/>
              <a:t>a każdy ma swój jeden </a:t>
            </a:r>
            <a:r>
              <a:rPr lang="pl-PL" sz="2400" i="1" dirty="0" err="1" smtClean="0"/>
              <a:t>presenter</a:t>
            </a:r>
            <a:endParaRPr lang="pl-PL" sz="2400" i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923928" y="5355551"/>
            <a:ext cx="3964355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altLang="pl-PL" sz="2400" dirty="0"/>
              <a:t>Widok nie zna źródła danych,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umie </a:t>
            </a:r>
            <a:r>
              <a:rPr lang="pl-PL" altLang="pl-PL" sz="2400" dirty="0"/>
              <a:t>je </a:t>
            </a:r>
            <a:r>
              <a:rPr lang="pl-PL" altLang="pl-PL" sz="2400" dirty="0" smtClean="0"/>
              <a:t>tylko </a:t>
            </a:r>
            <a:r>
              <a:rPr lang="pl-PL" altLang="pl-PL" sz="2400" dirty="0"/>
              <a:t>pokazywać. </a:t>
            </a: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dirty="0" smtClean="0"/>
              <a:t>Danymi </a:t>
            </a:r>
            <a:r>
              <a:rPr lang="pl-PL" altLang="pl-PL" sz="2400" dirty="0"/>
              <a:t>zapełnia go </a:t>
            </a:r>
            <a:r>
              <a:rPr lang="pl-PL" altLang="pl-PL" sz="2400" i="1" dirty="0" err="1" smtClean="0"/>
              <a:t>presenter</a:t>
            </a:r>
            <a:r>
              <a:rPr lang="pl-PL" altLang="pl-PL" sz="2400" dirty="0"/>
              <a:t>.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245909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Wzorzec MVP</a:t>
            </a:r>
          </a:p>
        </p:txBody>
      </p:sp>
      <p:pic>
        <p:nvPicPr>
          <p:cNvPr id="2050" name="Picture 2" descr="MVC vs MV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32" y="1628800"/>
            <a:ext cx="797528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5240197" y="6176337"/>
            <a:ext cx="3580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/>
              <a:t>http://</a:t>
            </a:r>
            <a:r>
              <a:rPr lang="pl-PL" sz="1200" i="1" dirty="0" smtClean="0"/>
              <a:t>msdn.microsoft.com/en-us/library/ff647859.aspx</a:t>
            </a:r>
            <a:endParaRPr lang="pl-PL" sz="1200" i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203848" y="1624236"/>
            <a:ext cx="6848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800" dirty="0" smtClean="0">
                <a:solidFill>
                  <a:srgbClr val="FF0000"/>
                </a:solidFill>
              </a:rPr>
              <a:t>?</a:t>
            </a:r>
            <a:endParaRPr lang="pl-PL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06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wzorca MVVM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700808"/>
            <a:ext cx="5350638" cy="44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337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wzorca MVVM</a:t>
            </a:r>
          </a:p>
        </p:txBody>
      </p:sp>
      <p:pic>
        <p:nvPicPr>
          <p:cNvPr id="4099" name="Picture 3" descr="N:\www\dydaktyka\winprog_v2\prezentacje\R02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1254"/>
            <a:ext cx="51117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995936" y="1517883"/>
            <a:ext cx="4440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Widok</a:t>
            </a:r>
            <a:r>
              <a:rPr lang="pl-PL" sz="2400" dirty="0" smtClean="0">
                <a:solidFill>
                  <a:srgbClr val="002060"/>
                </a:solidFill>
              </a:rPr>
              <a:t> – kod XAML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               (bez własnego kodu C#!)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51920" y="5370364"/>
            <a:ext cx="5232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Model</a:t>
            </a:r>
            <a:r>
              <a:rPr lang="pl-PL" sz="2400" dirty="0" smtClean="0">
                <a:solidFill>
                  <a:srgbClr val="002060"/>
                </a:solidFill>
              </a:rPr>
              <a:t> – czysty kod C#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               (nie jest świadomy ani wzorca,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                ani wyższych „technologii”)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wzorca MVVM</a:t>
            </a:r>
          </a:p>
        </p:txBody>
      </p:sp>
      <p:pic>
        <p:nvPicPr>
          <p:cNvPr id="4099" name="Picture 3" descr="N:\www\dydaktyka\winprog_v2\prezentacje\R02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1254"/>
            <a:ext cx="511175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851920" y="3712964"/>
            <a:ext cx="53447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Model widoku</a:t>
            </a:r>
            <a:r>
              <a:rPr lang="pl-PL" sz="2400" dirty="0" smtClean="0">
                <a:solidFill>
                  <a:srgbClr val="002060"/>
                </a:solidFill>
              </a:rPr>
              <a:t> – reprezentuje model </a:t>
            </a:r>
          </a:p>
          <a:p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400" dirty="0" smtClean="0">
                <a:solidFill>
                  <a:srgbClr val="002060"/>
                </a:solidFill>
              </a:rPr>
              <a:t>                            przed widokiem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                             (filtrowanie, </a:t>
            </a:r>
          </a:p>
          <a:p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400" dirty="0" smtClean="0">
                <a:solidFill>
                  <a:srgbClr val="002060"/>
                </a:solidFill>
              </a:rPr>
              <a:t>                             przekształcanie i </a:t>
            </a:r>
          </a:p>
          <a:p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400" dirty="0" smtClean="0">
                <a:solidFill>
                  <a:srgbClr val="002060"/>
                </a:solidFill>
              </a:rPr>
              <a:t>                             udostępnianie danych).</a:t>
            </a:r>
          </a:p>
          <a:p>
            <a:r>
              <a:rPr lang="pl-PL" sz="2400" dirty="0" smtClean="0">
                <a:solidFill>
                  <a:srgbClr val="002060"/>
                </a:solidFill>
              </a:rPr>
              <a:t>Jednocześnie jest </a:t>
            </a:r>
            <a:r>
              <a:rPr lang="pl-PL" sz="2400" b="1" dirty="0" smtClean="0">
                <a:solidFill>
                  <a:srgbClr val="002060"/>
                </a:solidFill>
              </a:rPr>
              <a:t>abstrakcją widoku</a:t>
            </a:r>
            <a:r>
              <a:rPr lang="pl-PL" sz="2400" dirty="0" smtClean="0">
                <a:solidFill>
                  <a:srgbClr val="002060"/>
                </a:solidFill>
              </a:rPr>
              <a:t>.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56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14855</TotalTime>
  <Words>1630</Words>
  <Application>Microsoft Office PowerPoint</Application>
  <PresentationFormat>Pokaz na ekranie (4:3)</PresentationFormat>
  <Paragraphs>439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Projekt domyślny</vt:lpstr>
      <vt:lpstr>MVVM</vt:lpstr>
      <vt:lpstr>Architektura MVC</vt:lpstr>
      <vt:lpstr>Architektura MVC</vt:lpstr>
      <vt:lpstr>Architektura MVC</vt:lpstr>
      <vt:lpstr>Wzorzec MVP</vt:lpstr>
      <vt:lpstr>Wzorzec MVP</vt:lpstr>
      <vt:lpstr>Warstwy wzorca MVVM</vt:lpstr>
      <vt:lpstr>Warstwy wzorca MVVM</vt:lpstr>
      <vt:lpstr>Warstwy wzorca MVVM</vt:lpstr>
      <vt:lpstr>Warstwy wzorca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Przykład aplikacji MVVM</vt:lpstr>
      <vt:lpstr>Wiązania</vt:lpstr>
      <vt:lpstr>Wiązania</vt:lpstr>
      <vt:lpstr>Warstwy wzorca MVVM</vt:lpstr>
    </vt:vector>
  </TitlesOfParts>
  <Company>UMK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Windows (Win32)</dc:title>
  <dc:creator>Jacek Matulewski</dc:creator>
  <cp:lastModifiedBy>Jacek Matulewski</cp:lastModifiedBy>
  <cp:revision>161</cp:revision>
  <dcterms:created xsi:type="dcterms:W3CDTF">2012-09-13T13:08:12Z</dcterms:created>
  <dcterms:modified xsi:type="dcterms:W3CDTF">2020-05-07T10:45:24Z</dcterms:modified>
</cp:coreProperties>
</file>