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7" r:id="rId5"/>
    <p:sldId id="270" r:id="rId6"/>
    <p:sldId id="271" r:id="rId7"/>
    <p:sldId id="265" r:id="rId8"/>
    <p:sldId id="259" r:id="rId9"/>
    <p:sldId id="260" r:id="rId10"/>
    <p:sldId id="261" r:id="rId11"/>
    <p:sldId id="272" r:id="rId12"/>
    <p:sldId id="273" r:id="rId13"/>
    <p:sldId id="262" r:id="rId14"/>
    <p:sldId id="274" r:id="rId15"/>
    <p:sldId id="263" r:id="rId16"/>
    <p:sldId id="264" r:id="rId17"/>
    <p:sldId id="266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713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00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32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7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755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340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75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81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839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95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80E0D-EACB-42CE-ADB5-3401E556C223}" type="datetimeFigureOut">
              <a:rPr lang="pl-PL" smtClean="0"/>
              <a:t>2014-10-10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B567-E0A5-4A2D-B503-EDF5B84702C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682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77072"/>
            <a:ext cx="7772400" cy="1470025"/>
          </a:xfrm>
        </p:spPr>
        <p:txBody>
          <a:bodyPr>
            <a:normAutofit/>
          </a:bodyPr>
          <a:lstStyle/>
          <a:p>
            <a:r>
              <a:rPr lang="pl-PL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Inauguracja 2014/2015</a:t>
            </a:r>
            <a:endParaRPr lang="pl-PL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7704856" cy="1512168"/>
          </a:xfrm>
        </p:spPr>
        <p:txBody>
          <a:bodyPr>
            <a:normAutofit lnSpcReduction="10000"/>
          </a:bodyPr>
          <a:lstStyle/>
          <a:p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Podyplomowe Studium 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Programowania i Zastosowań Komputerów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odtytuł 2"/>
          <p:cNvSpPr txBox="1">
            <a:spLocks/>
          </p:cNvSpPr>
          <p:nvPr/>
        </p:nvSpPr>
        <p:spPr>
          <a:xfrm>
            <a:off x="683568" y="2420888"/>
            <a:ext cx="7704856" cy="15121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Projektowanie i tworzenie 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aplikacji dla platformy .NET</a:t>
            </a:r>
            <a:b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-NET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tytuł 2"/>
          <p:cNvSpPr txBox="1">
            <a:spLocks/>
          </p:cNvSpPr>
          <p:nvPr/>
        </p:nvSpPr>
        <p:spPr>
          <a:xfrm>
            <a:off x="755576" y="5949280"/>
            <a:ext cx="7704856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endParaRPr lang="pl-PL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7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7210" y="1474392"/>
            <a:ext cx="8461254" cy="481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semestru zimowego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upa 4"/>
          <p:cNvGrpSpPr/>
          <p:nvPr/>
        </p:nvGrpSpPr>
        <p:grpSpPr>
          <a:xfrm>
            <a:off x="2139384" y="2284000"/>
            <a:ext cx="6016428" cy="3677408"/>
            <a:chOff x="2139384" y="2284000"/>
            <a:chExt cx="6016428" cy="3677408"/>
          </a:xfrm>
        </p:grpSpPr>
        <p:sp>
          <p:nvSpPr>
            <p:cNvPr id="6" name="Elipsa 5"/>
            <p:cNvSpPr/>
            <p:nvPr/>
          </p:nvSpPr>
          <p:spPr>
            <a:xfrm>
              <a:off x="2143192" y="2850928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" name="Elipsa 6"/>
            <p:cNvSpPr/>
            <p:nvPr/>
          </p:nvSpPr>
          <p:spPr>
            <a:xfrm>
              <a:off x="2139384" y="310648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" name="Elipsa 8"/>
            <p:cNvSpPr/>
            <p:nvPr/>
          </p:nvSpPr>
          <p:spPr>
            <a:xfrm>
              <a:off x="5002216" y="2546128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Elipsa 9"/>
            <p:cNvSpPr/>
            <p:nvPr/>
          </p:nvSpPr>
          <p:spPr>
            <a:xfrm>
              <a:off x="5002216" y="2820448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" name="Elipsa 10"/>
            <p:cNvSpPr/>
            <p:nvPr/>
          </p:nvSpPr>
          <p:spPr>
            <a:xfrm>
              <a:off x="4990024" y="307648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2" name="Elipsa 11"/>
            <p:cNvSpPr/>
            <p:nvPr/>
          </p:nvSpPr>
          <p:spPr>
            <a:xfrm>
              <a:off x="4990024" y="335204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3" name="Elipsa 12"/>
            <p:cNvSpPr/>
            <p:nvPr/>
          </p:nvSpPr>
          <p:spPr>
            <a:xfrm>
              <a:off x="7855144" y="228400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4" name="Elipsa 13"/>
            <p:cNvSpPr/>
            <p:nvPr/>
          </p:nvSpPr>
          <p:spPr>
            <a:xfrm>
              <a:off x="7836856" y="255832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5" name="Elipsa 14"/>
            <p:cNvSpPr/>
            <p:nvPr/>
          </p:nvSpPr>
          <p:spPr>
            <a:xfrm>
              <a:off x="2164536" y="4890496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6" name="Elipsa 15"/>
            <p:cNvSpPr/>
            <p:nvPr/>
          </p:nvSpPr>
          <p:spPr>
            <a:xfrm>
              <a:off x="2161480" y="5149120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7" name="Elipsa 16"/>
            <p:cNvSpPr/>
            <p:nvPr/>
          </p:nvSpPr>
          <p:spPr>
            <a:xfrm>
              <a:off x="2161480" y="5417344"/>
              <a:ext cx="288032" cy="288032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8" name="Elipsa 17"/>
            <p:cNvSpPr/>
            <p:nvPr/>
          </p:nvSpPr>
          <p:spPr>
            <a:xfrm>
              <a:off x="2144993" y="2590740"/>
              <a:ext cx="288032" cy="28803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Elipsa 18"/>
            <p:cNvSpPr/>
            <p:nvPr/>
          </p:nvSpPr>
          <p:spPr>
            <a:xfrm>
              <a:off x="2143192" y="5673376"/>
              <a:ext cx="288032" cy="288032"/>
            </a:xfrm>
            <a:prstGeom prst="ellipse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0" name="Elipsa 19"/>
            <p:cNvSpPr/>
            <p:nvPr/>
          </p:nvSpPr>
          <p:spPr>
            <a:xfrm>
              <a:off x="5008312" y="5673376"/>
              <a:ext cx="288032" cy="288032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2" name="Elipsa 21"/>
            <p:cNvSpPr/>
            <p:nvPr/>
          </p:nvSpPr>
          <p:spPr>
            <a:xfrm>
              <a:off x="7867780" y="4877508"/>
              <a:ext cx="288032" cy="288032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3" name="Elipsa 22"/>
            <p:cNvSpPr/>
            <p:nvPr/>
          </p:nvSpPr>
          <p:spPr>
            <a:xfrm>
              <a:off x="7850572" y="5124736"/>
              <a:ext cx="288032" cy="288032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4" name="Elipsa 23"/>
            <p:cNvSpPr/>
            <p:nvPr/>
          </p:nvSpPr>
          <p:spPr>
            <a:xfrm>
              <a:off x="7835332" y="5399056"/>
              <a:ext cx="288032" cy="288032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5" name="Elipsa 24"/>
            <p:cNvSpPr/>
            <p:nvPr/>
          </p:nvSpPr>
          <p:spPr>
            <a:xfrm>
              <a:off x="7842952" y="5665756"/>
              <a:ext cx="288032" cy="288032"/>
            </a:xfrm>
            <a:prstGeom prst="ellipse">
              <a:avLst/>
            </a:prstGeom>
            <a:no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372971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Wystawianie faktur VAT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3168352"/>
          </a:xfrm>
        </p:spPr>
        <p:txBody>
          <a:bodyPr>
            <a:normAutofit/>
          </a:bodyPr>
          <a:lstStyle/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Faktura VAT za studia podyplomowe może być wystawiona tylko na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nabywcę usługi edukacyjnej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(osobę, z którą UMK zawiera umowę) tj. studenta.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można wystawić faktury na firmę!</a:t>
            </a:r>
          </a:p>
          <a:p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Firma może być jednak wpisana na fakturze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jako </a:t>
            </a: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płatnik</a:t>
            </a:r>
          </a:p>
          <a:p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7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Opłata za czesne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Kamilla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 (p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358)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Termin: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października 2014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Wybór systemu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płatności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rezygnacji </a:t>
            </a:r>
            <a:b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(konsekwencje finansowe)</a:t>
            </a:r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Odsetki i upomnienia (20 zł)</a:t>
            </a:r>
          </a:p>
        </p:txBody>
      </p:sp>
    </p:spTree>
    <p:extLst>
      <p:ext uri="{BB962C8B-B14F-4D97-AF65-F5344CB8AC3E}">
        <p14:creationId xmlns:p14="http://schemas.microsoft.com/office/powerpoint/2010/main" val="114052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Numery umów, USOS, </a:t>
            </a:r>
            <a:r>
              <a:rPr lang="pl-PL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podkąta</a:t>
            </a:r>
            <a:endParaRPr lang="pl-PL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pl-PL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USOS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08710200-2S</a:t>
            </a:r>
            <a:endParaRPr lang="pl-PL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 umowy: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pl-PL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 USOS/PESEL słuchacza/rok </a:t>
            </a:r>
            <a:r>
              <a:rPr lang="pl-PL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studiów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08710200-2S/86022200435/2014</a:t>
            </a:r>
            <a:endParaRPr lang="pl-PL" sz="24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 elektronicznego indeksu słuchacza w USOS:</a:t>
            </a:r>
          </a:p>
          <a:p>
            <a:pPr marL="0" indent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6XX XXX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np.: 608381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konto wysyłamy pocztę dot. studium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marL="0" indent="0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nr indeksu elektronicznego w USOS@stud.umk.pl</a:t>
            </a:r>
          </a:p>
          <a:p>
            <a:pPr marL="0" indent="0"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608381@stud.umk.pl</a:t>
            </a:r>
            <a:endParaRPr lang="pl-PL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 subkonta bankowego: indywidualny dla każdego słuchacza, kończy się 5 od końca cyframi indeksu elektronicznego słuchacza:</a:t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np. </a:t>
            </a:r>
            <a:r>
              <a:rPr lang="pl-PL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11602244002 08710200 </a:t>
            </a:r>
            <a:r>
              <a:rPr lang="pl-PL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08381</a:t>
            </a:r>
            <a:endParaRPr lang="pl-PL" sz="2400" b="1" i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9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Miejsca rezerwowe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629000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Duża liczba chętnych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Przyjętych (20) &gt; miejsc (15)</a:t>
            </a: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Jeżeli nie zmniejszy się liczba studiujących, osoby z miejsc rezerwowych noszą własne notebooki z zainstalowanym VS 2013</a:t>
            </a:r>
          </a:p>
        </p:txBody>
      </p:sp>
    </p:spTree>
    <p:extLst>
      <p:ext uri="{BB962C8B-B14F-4D97-AF65-F5344CB8AC3E}">
        <p14:creationId xmlns:p14="http://schemas.microsoft.com/office/powerpoint/2010/main" val="16965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Regulacje prawne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stronie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są dostępne: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Zasady wystawiania faktur VAT za studia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Regulamin studiów podyplomowych na UMK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Uchwała w sprawie pobierania opłat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studiach podyplomowych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Zarządzenie rektora o wysokości czesnego</a:t>
            </a:r>
          </a:p>
        </p:txBody>
      </p:sp>
    </p:spTree>
    <p:extLst>
      <p:ext uri="{BB962C8B-B14F-4D97-AF65-F5344CB8AC3E}">
        <p14:creationId xmlns:p14="http://schemas.microsoft.com/office/powerpoint/2010/main" val="305271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słuchacza UMK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392488"/>
          </a:xfrm>
        </p:spPr>
        <p:txBody>
          <a:bodyPr>
            <a:norm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Dostęp do biblioteki (IF, BU na Gagarina)</a:t>
            </a:r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Darmowe oprogramowanie w ramach licencji </a:t>
            </a:r>
            <a:r>
              <a:rPr lang="pl-PL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DreamSpark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Premium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(Microsoft),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zarządca: Michał Zieliński (zasada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Holywood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pl-PL" sz="1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domu należy jak najszybciej zainstalować: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8.1 (zalecane, konieczne w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letnim)</a:t>
            </a:r>
          </a:p>
          <a:p>
            <a:pPr lvl="1"/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Studio 2013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(konieczne)</a:t>
            </a:r>
          </a:p>
          <a:p>
            <a:pPr lvl="1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53136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Kamilla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kamillan@fizyka.umk.pl</a:t>
            </a:r>
            <a:endParaRPr lang="pl-PL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WWW: 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</p:txBody>
      </p:sp>
      <p:sp>
        <p:nvSpPr>
          <p:cNvPr id="4" name="Prostokąt 3"/>
          <p:cNvSpPr/>
          <p:nvPr/>
        </p:nvSpPr>
        <p:spPr>
          <a:xfrm>
            <a:off x="2333624" y="2708920"/>
            <a:ext cx="3609976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476500" y="5373216"/>
            <a:ext cx="3905250" cy="4586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31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Strona WWW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</a:p>
          <a:p>
            <a:pPr marL="0" indent="0">
              <a:buNone/>
            </a:pP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http://www.fizyka.umk.pl/wfaiis/?q=node/822</a:t>
            </a:r>
            <a:endParaRPr lang="pl-PL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83952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12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Administracja / Kontakt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53136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Kamilla </a:t>
            </a:r>
            <a:r>
              <a:rPr lang="pl-PL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Nielek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-Zawadzka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358 (dziekanat)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kamillan@fizyka.umk.pl</a:t>
            </a:r>
            <a:endParaRPr lang="pl-PL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telefon: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056 611 32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</a:p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kontakt na zajęciach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pspizk@fizyka.umk.pl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WWW: 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http://pspizk.fizyka.umk.pl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(ogłoszenia i ew. zmiany planów)</a:t>
            </a:r>
          </a:p>
        </p:txBody>
      </p:sp>
    </p:spTree>
    <p:extLst>
      <p:ext uri="{BB962C8B-B14F-4D97-AF65-F5344CB8AC3E}">
        <p14:creationId xmlns:p14="http://schemas.microsoft.com/office/powerpoint/2010/main" val="286697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4050286"/>
              </p:ext>
            </p:extLst>
          </p:nvPr>
        </p:nvGraphicFramePr>
        <p:xfrm>
          <a:off x="251520" y="1484784"/>
          <a:ext cx="8712968" cy="477013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978384"/>
                <a:gridCol w="1170188"/>
                <a:gridCol w="3564396"/>
              </a:tblGrid>
              <a:tr h="3397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prowadzący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5.0 i środowisko Visual Studio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81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7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Biblioteka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WPF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SQL Serwer i aplikacje bazodanowe, cz. I. 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SQL Server i aplikacje bazodanowe, cz. II.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1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Aplikacje mobilne Windows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b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projekt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umieszczony w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Market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Blend for Visual Studio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podstawie obecności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7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Aplikacje z interfejsem Modern UI dla Windows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b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projekt 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umieszczony w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Windows </a:t>
                      </a:r>
                      <a:r>
                        <a:rPr lang="pl-PL" sz="1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Store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19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Zaawansowane narzędzia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deweloperskie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ocenę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pl-PL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kolokwium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Wykłady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prowadzone przez trenerów </a:t>
                      </a:r>
                      <a:r>
                        <a:rPr lang="pl-PL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Microsoft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zaliczenie na podstawie obecności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88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Razem</a:t>
                      </a:r>
                      <a:endParaRPr lang="pl-PL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r>
                        <a:rPr lang="pl-PL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180h</a:t>
                      </a: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27250" algn="l"/>
                        </a:tabLst>
                      </a:pPr>
                      <a:endParaRPr lang="pl-PL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853" marR="44853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94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pretekstem </a:t>
            </a:r>
            <a:b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nauki w domu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programow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źródło wiarygodnej wiedzy:</a:t>
            </a:r>
          </a:p>
          <a:p>
            <a:pPr lvl="1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MVA</a:t>
            </a:r>
          </a:p>
          <a:p>
            <a:pPr lvl="1"/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0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Nauka w domu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/>
          <a:lstStyle/>
          <a:p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Zajęcia w IF powinny być pretekstem </a:t>
            </a:r>
            <a:b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nauki w domu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Szybkie 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adrabianie zaległości w </a:t>
            </a:r>
            <a:r>
              <a:rPr lang="pl-PL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programow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Eksperymentowanie!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Projekty – najlepsze, gdy potrzebne (w pracy)</a:t>
            </a:r>
          </a:p>
          <a:p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– źródło wiarygodnej wiedzy:</a:t>
            </a:r>
          </a:p>
          <a:p>
            <a:pPr lvl="1"/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MSDN (</a:t>
            </a:r>
            <a:r>
              <a:rPr lang="pl-PL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http://msdn.microsoft.com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MVA</a:t>
            </a:r>
          </a:p>
          <a:p>
            <a:pPr lvl="1"/>
            <a:r>
              <a:rPr lang="pl-PL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Project (</a:t>
            </a:r>
            <a:r>
              <a:rPr lang="pl-PL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http://www.codeproject.com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pl-PL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Stack</a:t>
            </a:r>
            <a:r>
              <a:rPr lang="pl-P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Overflow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l-PL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http://stackoverflow.com</a:t>
            </a:r>
            <a:r>
              <a:rPr lang="pl-PL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8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Obsada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240360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Rafał Adamczak (C#)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Jacek Matulewski (WF, WPF, W8, WP8)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Piotr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Pepłowski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(bazy danych + ASP.NET)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Miłosz Michalski (grafika 2D / Blend)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Marek Grochowski (R#, TFS)</a:t>
            </a:r>
          </a:p>
        </p:txBody>
      </p:sp>
    </p:spTree>
    <p:extLst>
      <p:ext uri="{BB962C8B-B14F-4D97-AF65-F5344CB8AC3E}">
        <p14:creationId xmlns:p14="http://schemas.microsoft.com/office/powerpoint/2010/main" val="204403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dnia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Pracownia Komputerowa 2 (PK2)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Godziny: </a:t>
            </a:r>
          </a:p>
          <a:p>
            <a:pPr marL="457200" lvl="1" indent="0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10:00 – 11:30</a:t>
            </a: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11:45 – 13:15</a:t>
            </a:r>
          </a:p>
          <a:p>
            <a:pPr marL="457200" lvl="1" indent="0">
              <a:buNone/>
            </a:pPr>
            <a:endParaRPr lang="pl-PL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14:00 – 15:30</a:t>
            </a:r>
          </a:p>
          <a:p>
            <a:pPr marL="457200" lvl="1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15:45 – 17:15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Tylko soboty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Dziś wyjątkowo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upa 12"/>
          <p:cNvGrpSpPr/>
          <p:nvPr/>
        </p:nvGrpSpPr>
        <p:grpSpPr>
          <a:xfrm>
            <a:off x="3198128" y="2780928"/>
            <a:ext cx="2165960" cy="2229192"/>
            <a:chOff x="3198128" y="2780928"/>
            <a:chExt cx="2165960" cy="2229192"/>
          </a:xfrm>
        </p:grpSpPr>
        <p:sp>
          <p:nvSpPr>
            <p:cNvPr id="4" name="Prostokąt 3"/>
            <p:cNvSpPr/>
            <p:nvPr/>
          </p:nvSpPr>
          <p:spPr>
            <a:xfrm>
              <a:off x="3203848" y="278092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" name="Prostokąt 4"/>
            <p:cNvSpPr/>
            <p:nvPr/>
          </p:nvSpPr>
          <p:spPr>
            <a:xfrm>
              <a:off x="3198128" y="4002008"/>
              <a:ext cx="2160240" cy="10081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7" name="Łącznik prostoliniowy 6"/>
            <p:cNvCxnSpPr>
              <a:stCxn id="4" idx="1"/>
              <a:endCxn id="4" idx="3"/>
            </p:cNvCxnSpPr>
            <p:nvPr/>
          </p:nvCxnSpPr>
          <p:spPr>
            <a:xfrm>
              <a:off x="3203848" y="328498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Łącznik prostoliniowy 7"/>
            <p:cNvCxnSpPr>
              <a:stCxn id="5" idx="1"/>
              <a:endCxn id="5" idx="3"/>
            </p:cNvCxnSpPr>
            <p:nvPr/>
          </p:nvCxnSpPr>
          <p:spPr>
            <a:xfrm>
              <a:off x="3198128" y="4506064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815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Zjazdy i plan zajęć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07508"/>
              </p:ext>
            </p:extLst>
          </p:nvPr>
        </p:nvGraphicFramePr>
        <p:xfrm>
          <a:off x="467544" y="4581128"/>
          <a:ext cx="7848872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Forms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 – 15:30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5.0 i środowisko Visual Studio 2013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15:45 – 17:15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5.0 i środowisko Visual Studio 2013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631526"/>
              </p:ext>
            </p:extLst>
          </p:nvPr>
        </p:nvGraphicFramePr>
        <p:xfrm>
          <a:off x="467544" y="2264202"/>
          <a:ext cx="7848872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644"/>
                <a:gridCol w="4346753"/>
                <a:gridCol w="1328743"/>
                <a:gridCol w="75173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Godzina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Przedmiot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Prowadzący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– 11:30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5.0 i środowisko Visual Studio 2013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11:45 – 13:15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Język C# 5.0 i środowisko Visual Studio 2013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R. Adamczak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14:00 – 15:30</a:t>
                      </a:r>
                      <a:endParaRPr lang="pl-PL" sz="1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15:45 – 17:15</a:t>
                      </a:r>
                      <a:endParaRPr lang="pl-PL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Platforma .NET 4.5 i biblioteka Windows </a:t>
                      </a:r>
                      <a:r>
                        <a:rPr lang="pl-PL" sz="1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Forms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J. Matulewski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 2</a:t>
                      </a:r>
                      <a:endParaRPr lang="pl-PL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467544" y="1719496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października 2014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pole tekstowe 12"/>
          <p:cNvSpPr txBox="1"/>
          <p:nvPr/>
        </p:nvSpPr>
        <p:spPr>
          <a:xfrm>
            <a:off x="467544" y="407707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 października 2014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30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</TotalTime>
  <Words>577</Words>
  <Application>Microsoft Office PowerPoint</Application>
  <PresentationFormat>Pokaz na ekranie (4:3)</PresentationFormat>
  <Paragraphs>175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Inauguracja 2014/2015</vt:lpstr>
      <vt:lpstr>Strona WWW</vt:lpstr>
      <vt:lpstr>Administracja / Kontakt</vt:lpstr>
      <vt:lpstr>Program</vt:lpstr>
      <vt:lpstr>Nauka w domu</vt:lpstr>
      <vt:lpstr>Nauka w domu</vt:lpstr>
      <vt:lpstr>Obsada</vt:lpstr>
      <vt:lpstr>Organizacja dnia</vt:lpstr>
      <vt:lpstr>Zjazdy i plan zajęć</vt:lpstr>
      <vt:lpstr>Organizacja semestru zimowego</vt:lpstr>
      <vt:lpstr>Wystawianie faktur VAT</vt:lpstr>
      <vt:lpstr>Opłata za czesne</vt:lpstr>
      <vt:lpstr>Numery umów, USOS, podkąta</vt:lpstr>
      <vt:lpstr>Miejsca rezerwowe</vt:lpstr>
      <vt:lpstr>Regulacje prawne</vt:lpstr>
      <vt:lpstr>Status słuchacza UMK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Inauguracja 2014/2015</dc:title>
  <dc:creator>Jacek Matulewski</dc:creator>
  <cp:lastModifiedBy>Jacek Matulewski</cp:lastModifiedBy>
  <cp:revision>45</cp:revision>
  <dcterms:created xsi:type="dcterms:W3CDTF">2014-09-30T22:53:32Z</dcterms:created>
  <dcterms:modified xsi:type="dcterms:W3CDTF">2014-10-10T16:13:42Z</dcterms:modified>
</cp:coreProperties>
</file>