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571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78AE7-046A-4A7F-B8F0-A860110F3FBE}" type="datetimeFigureOut">
              <a:rPr lang="pl-PL" smtClean="0"/>
              <a:t>11.06.2022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AFE2-A380-4060-AA88-5302F2A6F8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1604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78AE7-046A-4A7F-B8F0-A860110F3FBE}" type="datetimeFigureOut">
              <a:rPr lang="pl-PL" smtClean="0"/>
              <a:t>11.06.2022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AFE2-A380-4060-AA88-5302F2A6F8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0682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78AE7-046A-4A7F-B8F0-A860110F3FBE}" type="datetimeFigureOut">
              <a:rPr lang="pl-PL" smtClean="0"/>
              <a:t>11.06.2022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AFE2-A380-4060-AA88-5302F2A6F8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9568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78AE7-046A-4A7F-B8F0-A860110F3FBE}" type="datetimeFigureOut">
              <a:rPr lang="pl-PL" smtClean="0"/>
              <a:t>11.06.2022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AFE2-A380-4060-AA88-5302F2A6F8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7954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78AE7-046A-4A7F-B8F0-A860110F3FBE}" type="datetimeFigureOut">
              <a:rPr lang="pl-PL" smtClean="0"/>
              <a:t>11.06.2022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AFE2-A380-4060-AA88-5302F2A6F8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4821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78AE7-046A-4A7F-B8F0-A860110F3FBE}" type="datetimeFigureOut">
              <a:rPr lang="pl-PL" smtClean="0"/>
              <a:t>11.06.2022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AFE2-A380-4060-AA88-5302F2A6F8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7081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78AE7-046A-4A7F-B8F0-A860110F3FBE}" type="datetimeFigureOut">
              <a:rPr lang="pl-PL" smtClean="0"/>
              <a:t>11.06.2022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AFE2-A380-4060-AA88-5302F2A6F8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7705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78AE7-046A-4A7F-B8F0-A860110F3FBE}" type="datetimeFigureOut">
              <a:rPr lang="pl-PL" smtClean="0"/>
              <a:t>11.06.2022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AFE2-A380-4060-AA88-5302F2A6F8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5609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78AE7-046A-4A7F-B8F0-A860110F3FBE}" type="datetimeFigureOut">
              <a:rPr lang="pl-PL" smtClean="0"/>
              <a:t>11.06.2022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AFE2-A380-4060-AA88-5302F2A6F8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538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78AE7-046A-4A7F-B8F0-A860110F3FBE}" type="datetimeFigureOut">
              <a:rPr lang="pl-PL" smtClean="0"/>
              <a:t>11.06.2022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AFE2-A380-4060-AA88-5302F2A6F8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3098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78AE7-046A-4A7F-B8F0-A860110F3FBE}" type="datetimeFigureOut">
              <a:rPr lang="pl-PL" smtClean="0"/>
              <a:t>11.06.2022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AFE2-A380-4060-AA88-5302F2A6F8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4609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78AE7-046A-4A7F-B8F0-A860110F3FBE}" type="datetimeFigureOut">
              <a:rPr lang="pl-PL" smtClean="0"/>
              <a:t>11.06.2022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1AFE2-A380-4060-AA88-5302F2A6F8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1840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fizyka.umk.pl/~jacek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hyperlink" Target="http://www.umk.pl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ójkąt prostokątny 5"/>
          <p:cNvSpPr/>
          <p:nvPr/>
        </p:nvSpPr>
        <p:spPr>
          <a:xfrm rot="5400000">
            <a:off x="3061357" y="-3061351"/>
            <a:ext cx="1545635" cy="7668343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Trójkąt prostokątny 4"/>
          <p:cNvSpPr/>
          <p:nvPr/>
        </p:nvSpPr>
        <p:spPr>
          <a:xfrm rot="5400000">
            <a:off x="2053244" y="-2053241"/>
            <a:ext cx="1329611" cy="5436097"/>
          </a:xfrm>
          <a:prstGeom prst="rt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286133" y="1437625"/>
            <a:ext cx="4636872" cy="1102519"/>
          </a:xfrm>
        </p:spPr>
        <p:txBody>
          <a:bodyPr>
            <a:normAutofit/>
          </a:bodyPr>
          <a:lstStyle/>
          <a:p>
            <a:r>
              <a:rPr lang="pl-PL" sz="6600" dirty="0"/>
              <a:t>R Course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28218" y="2355726"/>
            <a:ext cx="8148238" cy="1008112"/>
          </a:xfrm>
        </p:spPr>
        <p:txBody>
          <a:bodyPr>
            <a:noAutofit/>
          </a:bodyPr>
          <a:lstStyle/>
          <a:p>
            <a:r>
              <a:rPr lang="pl-PL" sz="6000" dirty="0" err="1">
                <a:solidFill>
                  <a:srgbClr val="002060"/>
                </a:solidFill>
              </a:rPr>
              <a:t>Hypothesis</a:t>
            </a:r>
            <a:r>
              <a:rPr lang="pl-PL" sz="6000" dirty="0">
                <a:solidFill>
                  <a:srgbClr val="002060"/>
                </a:solidFill>
              </a:rPr>
              <a:t> </a:t>
            </a:r>
            <a:r>
              <a:rPr lang="pl-PL" sz="6000" dirty="0" err="1">
                <a:solidFill>
                  <a:srgbClr val="002060"/>
                </a:solidFill>
              </a:rPr>
              <a:t>testing</a:t>
            </a:r>
            <a:endParaRPr lang="pl-PL" sz="60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rójkąt prostokątny 3"/>
          <p:cNvSpPr/>
          <p:nvPr/>
        </p:nvSpPr>
        <p:spPr>
          <a:xfrm rot="5400000">
            <a:off x="1410305" y="-1410303"/>
            <a:ext cx="1103320" cy="3923928"/>
          </a:xfrm>
          <a:prstGeom prst="rt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2783330" y="3874645"/>
            <a:ext cx="3555332" cy="11233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400" dirty="0">
                <a:cs typeface="Times New Roman" panose="02020603050405020304" pitchFamily="18" charset="0"/>
              </a:rPr>
              <a:t>Jacek Matulewski</a:t>
            </a:r>
          </a:p>
          <a:p>
            <a:pPr algn="ctr"/>
            <a:r>
              <a:rPr lang="pl-PL" sz="14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Faculty</a:t>
            </a:r>
            <a:r>
              <a:rPr lang="pl-PL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 of </a:t>
            </a:r>
            <a:r>
              <a:rPr lang="pl-PL" sz="14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Physics</a:t>
            </a:r>
            <a:r>
              <a:rPr lang="pl-PL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, </a:t>
            </a:r>
            <a:r>
              <a:rPr lang="pl-PL" sz="14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Astronomy</a:t>
            </a:r>
            <a:r>
              <a:rPr lang="pl-PL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 and </a:t>
            </a:r>
            <a:r>
              <a:rPr lang="pl-PL" sz="14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Informatics</a:t>
            </a:r>
            <a:r>
              <a:rPr lang="pl-PL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br>
              <a:rPr lang="pl-PL" sz="1400" dirty="0">
                <a:solidFill>
                  <a:srgbClr val="002060"/>
                </a:solidFill>
                <a:cs typeface="Times New Roman" panose="02020603050405020304" pitchFamily="18" charset="0"/>
              </a:rPr>
            </a:br>
            <a:r>
              <a:rPr lang="pl-PL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Nicolaus Copernicus University</a:t>
            </a:r>
          </a:p>
          <a:p>
            <a:pPr algn="ctr"/>
            <a:endParaRPr lang="pl-PL" sz="3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algn="ctr"/>
            <a:r>
              <a:rPr lang="pl-PL" sz="1100" dirty="0">
                <a:solidFill>
                  <a:srgbClr val="002060"/>
                </a:solidFill>
                <a:cs typeface="Times New Roman" panose="02020603050405020304" pitchFamily="18" charset="0"/>
              </a:rPr>
              <a:t>WWW: </a:t>
            </a:r>
            <a:r>
              <a:rPr lang="pl-PL" sz="1100" i="1" dirty="0">
                <a:solidFill>
                  <a:srgbClr val="002060"/>
                </a:solidFill>
                <a:cs typeface="Times New Roman" panose="02020603050405020304" pitchFamily="18" charset="0"/>
              </a:rPr>
              <a:t>http://jacekmatulewski.fizyka.umk.pl/</a:t>
            </a:r>
          </a:p>
          <a:p>
            <a:pPr algn="ctr"/>
            <a:r>
              <a:rPr lang="pl-PL" sz="1100" dirty="0">
                <a:solidFill>
                  <a:srgbClr val="002060"/>
                </a:solidFill>
                <a:cs typeface="Times New Roman" panose="02020603050405020304" pitchFamily="18" charset="0"/>
              </a:rPr>
              <a:t>E-mail:</a:t>
            </a:r>
            <a:r>
              <a:rPr lang="pl-PL" sz="1100" i="1" dirty="0">
                <a:solidFill>
                  <a:srgbClr val="002060"/>
                </a:solidFill>
                <a:cs typeface="Times New Roman" panose="02020603050405020304" pitchFamily="18" charset="0"/>
              </a:rPr>
              <a:t> jacekmatulewski@umk.pl</a:t>
            </a:r>
            <a:endParaRPr lang="pl-PL" sz="1400" i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pic>
        <p:nvPicPr>
          <p:cNvPr id="9" name="Picture 2" descr="Kod Q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011153"/>
            <a:ext cx="864097" cy="833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://www.biol.umk.pl/ochr_srod_zam-2/grafika/UMK%20logo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921902"/>
            <a:ext cx="981114" cy="964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Łącznik prostoliniowy 10"/>
          <p:cNvCxnSpPr/>
          <p:nvPr/>
        </p:nvCxnSpPr>
        <p:spPr>
          <a:xfrm>
            <a:off x="2456767" y="3597864"/>
            <a:ext cx="4295604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Obraz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86982"/>
            <a:ext cx="1224136" cy="1171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65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ójkąt prostokątny 5"/>
          <p:cNvSpPr/>
          <p:nvPr/>
        </p:nvSpPr>
        <p:spPr>
          <a:xfrm rot="5400000">
            <a:off x="2088740" y="-3441929"/>
            <a:ext cx="1545635" cy="7668343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rójkąt prostokątny 4"/>
          <p:cNvSpPr/>
          <p:nvPr/>
        </p:nvSpPr>
        <p:spPr>
          <a:xfrm rot="5400000">
            <a:off x="1080627" y="-2433819"/>
            <a:ext cx="1329611" cy="5436097"/>
          </a:xfrm>
          <a:prstGeom prst="rt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rójkąt prostokątny 3"/>
          <p:cNvSpPr/>
          <p:nvPr/>
        </p:nvSpPr>
        <p:spPr>
          <a:xfrm rot="5400000">
            <a:off x="437688" y="-1790881"/>
            <a:ext cx="1103320" cy="3923928"/>
          </a:xfrm>
          <a:prstGeom prst="rt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3491880" y="618390"/>
            <a:ext cx="2448272" cy="5847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How many data sets</a:t>
            </a:r>
            <a:br>
              <a:rPr lang="en-US" sz="1600" dirty="0"/>
            </a:br>
            <a:r>
              <a:rPr lang="en-US" sz="1600" dirty="0"/>
              <a:t>(statistical samples)?</a:t>
            </a:r>
          </a:p>
        </p:txBody>
      </p:sp>
      <p:cxnSp>
        <p:nvCxnSpPr>
          <p:cNvPr id="19" name="Łącznik prostoliniowy 18"/>
          <p:cNvCxnSpPr/>
          <p:nvPr/>
        </p:nvCxnSpPr>
        <p:spPr>
          <a:xfrm>
            <a:off x="3131840" y="1491630"/>
            <a:ext cx="0" cy="3384376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ole tekstowe 21"/>
          <p:cNvSpPr txBox="1"/>
          <p:nvPr/>
        </p:nvSpPr>
        <p:spPr>
          <a:xfrm>
            <a:off x="956486" y="915566"/>
            <a:ext cx="1148071" cy="33855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one sample</a:t>
            </a:r>
          </a:p>
        </p:txBody>
      </p:sp>
      <p:grpSp>
        <p:nvGrpSpPr>
          <p:cNvPr id="8" name="Grupa 7">
            <a:extLst>
              <a:ext uri="{FF2B5EF4-FFF2-40B4-BE49-F238E27FC236}">
                <a16:creationId xmlns:a16="http://schemas.microsoft.com/office/drawing/2014/main" id="{0E8B1BB1-9100-48ED-86EA-9015C54C9A98}"/>
              </a:ext>
            </a:extLst>
          </p:cNvPr>
          <p:cNvGrpSpPr/>
          <p:nvPr/>
        </p:nvGrpSpPr>
        <p:grpSpPr>
          <a:xfrm>
            <a:off x="395536" y="910778"/>
            <a:ext cx="3096344" cy="1303690"/>
            <a:chOff x="395536" y="910778"/>
            <a:chExt cx="3096344" cy="1303690"/>
          </a:xfrm>
        </p:grpSpPr>
        <p:cxnSp>
          <p:nvCxnSpPr>
            <p:cNvPr id="21" name="Łącznik prosty ze strzałką 20"/>
            <p:cNvCxnSpPr>
              <a:stCxn id="16" idx="1"/>
              <a:endCxn id="31" idx="0"/>
            </p:cNvCxnSpPr>
            <p:nvPr/>
          </p:nvCxnSpPr>
          <p:spPr>
            <a:xfrm flipH="1">
              <a:off x="1439652" y="910778"/>
              <a:ext cx="2052228" cy="872803"/>
            </a:xfrm>
            <a:prstGeom prst="straightConnector1">
              <a:avLst/>
            </a:prstGeom>
            <a:ln w="1905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pole tekstowe 30"/>
            <p:cNvSpPr txBox="1"/>
            <p:nvPr/>
          </p:nvSpPr>
          <p:spPr>
            <a:xfrm>
              <a:off x="395536" y="1783581"/>
              <a:ext cx="2088232" cy="430887"/>
            </a:xfrm>
            <a:prstGeom prst="rect">
              <a:avLst/>
            </a:prstGeom>
            <a:noFill/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 err="1"/>
                <a:t>Is</a:t>
              </a:r>
              <a:r>
                <a:rPr lang="pl-PL" sz="1200" dirty="0"/>
                <a:t> the </a:t>
              </a:r>
              <a:r>
                <a:rPr lang="pl-PL" sz="1200" dirty="0" err="1"/>
                <a:t>distribution</a:t>
              </a:r>
              <a:r>
                <a:rPr lang="pl-PL" sz="1200" dirty="0"/>
                <a:t> </a:t>
              </a:r>
              <a:r>
                <a:rPr lang="pl-PL" sz="1200" dirty="0" err="1"/>
                <a:t>normal</a:t>
              </a:r>
              <a:r>
                <a:rPr lang="en-US" sz="1200" dirty="0"/>
                <a:t>?</a:t>
              </a:r>
            </a:p>
            <a:p>
              <a:r>
                <a:rPr lang="en-US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shapiro.test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set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en-US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45" name="pole tekstowe 44"/>
          <p:cNvSpPr txBox="1"/>
          <p:nvPr/>
        </p:nvSpPr>
        <p:spPr>
          <a:xfrm>
            <a:off x="154997" y="4830420"/>
            <a:ext cx="28184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0070C0"/>
                </a:solidFill>
              </a:rPr>
              <a:t>Is the set mean the same as the theoretical?</a:t>
            </a:r>
          </a:p>
        </p:txBody>
      </p:sp>
      <p:sp>
        <p:nvSpPr>
          <p:cNvPr id="50" name="pole tekstowe 49"/>
          <p:cNvSpPr txBox="1"/>
          <p:nvPr/>
        </p:nvSpPr>
        <p:spPr>
          <a:xfrm>
            <a:off x="4829202" y="4830420"/>
            <a:ext cx="29931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solidFill>
                  <a:srgbClr val="0070C0"/>
                </a:solidFill>
              </a:rPr>
              <a:t>Are two sets of values (of one feature) different?</a:t>
            </a:r>
          </a:p>
        </p:txBody>
      </p:sp>
      <p:grpSp>
        <p:nvGrpSpPr>
          <p:cNvPr id="2" name="Grupa 1">
            <a:extLst>
              <a:ext uri="{FF2B5EF4-FFF2-40B4-BE49-F238E27FC236}">
                <a16:creationId xmlns:a16="http://schemas.microsoft.com/office/drawing/2014/main" id="{0A9BEEB9-537C-4100-B7D8-7AC1B49F8E33}"/>
              </a:ext>
            </a:extLst>
          </p:cNvPr>
          <p:cNvGrpSpPr/>
          <p:nvPr/>
        </p:nvGrpSpPr>
        <p:grpSpPr>
          <a:xfrm>
            <a:off x="3357948" y="1203165"/>
            <a:ext cx="1753621" cy="1270579"/>
            <a:chOff x="3357948" y="1203165"/>
            <a:chExt cx="1753621" cy="1270579"/>
          </a:xfrm>
        </p:grpSpPr>
        <p:sp>
          <p:nvSpPr>
            <p:cNvPr id="51" name="pole tekstowe 50"/>
            <p:cNvSpPr txBox="1"/>
            <p:nvPr/>
          </p:nvSpPr>
          <p:spPr>
            <a:xfrm>
              <a:off x="3357948" y="2073634"/>
              <a:ext cx="1753621" cy="400110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Are </a:t>
              </a:r>
              <a:r>
                <a:rPr lang="pl-PL" sz="1200" dirty="0" err="1"/>
                <a:t>samples</a:t>
              </a:r>
              <a:r>
                <a:rPr lang="en-US" sz="1200" dirty="0"/>
                <a:t> dependent?</a:t>
              </a:r>
            </a:p>
            <a:p>
              <a:r>
                <a:rPr lang="en-US" sz="800" dirty="0">
                  <a:solidFill>
                    <a:srgbClr val="0070C0"/>
                  </a:solidFill>
                </a:rPr>
                <a:t>np. </a:t>
              </a:r>
              <a:r>
                <a:rPr lang="en-US" sz="800" dirty="0" err="1">
                  <a:solidFill>
                    <a:srgbClr val="0070C0"/>
                  </a:solidFill>
                </a:rPr>
                <a:t>czy</a:t>
              </a:r>
              <a:r>
                <a:rPr lang="en-US" sz="800" dirty="0">
                  <a:solidFill>
                    <a:srgbClr val="0070C0"/>
                  </a:solidFill>
                </a:rPr>
                <a:t> </a:t>
              </a:r>
              <a:r>
                <a:rPr lang="en-US" sz="800" dirty="0" err="1">
                  <a:solidFill>
                    <a:srgbClr val="0070C0"/>
                  </a:solidFill>
                </a:rPr>
                <a:t>dwa</a:t>
              </a:r>
              <a:r>
                <a:rPr lang="en-US" sz="800" dirty="0">
                  <a:solidFill>
                    <a:srgbClr val="0070C0"/>
                  </a:solidFill>
                </a:rPr>
                <a:t> </a:t>
              </a:r>
              <a:r>
                <a:rPr lang="en-US" sz="800" dirty="0" err="1">
                  <a:solidFill>
                    <a:srgbClr val="0070C0"/>
                  </a:solidFill>
                </a:rPr>
                <a:t>pomiary</a:t>
              </a:r>
              <a:r>
                <a:rPr lang="en-US" sz="800" dirty="0">
                  <a:solidFill>
                    <a:srgbClr val="0070C0"/>
                  </a:solidFill>
                </a:rPr>
                <a:t> </a:t>
              </a:r>
              <a:r>
                <a:rPr lang="en-US" sz="800" dirty="0" err="1">
                  <a:solidFill>
                    <a:srgbClr val="0070C0"/>
                  </a:solidFill>
                </a:rPr>
                <a:t>jednej</a:t>
              </a:r>
              <a:r>
                <a:rPr lang="en-US" sz="800" dirty="0">
                  <a:solidFill>
                    <a:srgbClr val="0070C0"/>
                  </a:solidFill>
                </a:rPr>
                <a:t> </a:t>
              </a:r>
              <a:r>
                <a:rPr lang="en-US" sz="800" dirty="0" err="1">
                  <a:solidFill>
                    <a:srgbClr val="0070C0"/>
                  </a:solidFill>
                </a:rPr>
                <a:t>cechy</a:t>
              </a:r>
              <a:r>
                <a:rPr lang="en-US" sz="800" dirty="0">
                  <a:solidFill>
                    <a:srgbClr val="0070C0"/>
                  </a:solidFill>
                </a:rPr>
                <a:t>?</a:t>
              </a:r>
              <a:endParaRPr lang="en-US" sz="1200" dirty="0">
                <a:solidFill>
                  <a:srgbClr val="0070C0"/>
                </a:solidFill>
              </a:endParaRPr>
            </a:p>
          </p:txBody>
        </p:sp>
        <p:cxnSp>
          <p:nvCxnSpPr>
            <p:cNvPr id="55" name="Łącznik prosty ze strzałką 54"/>
            <p:cNvCxnSpPr>
              <a:cxnSpLocks/>
              <a:endCxn id="51" idx="0"/>
            </p:cNvCxnSpPr>
            <p:nvPr/>
          </p:nvCxnSpPr>
          <p:spPr>
            <a:xfrm>
              <a:off x="4180991" y="1203165"/>
              <a:ext cx="53768" cy="870469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pole tekstowe 51"/>
          <p:cNvSpPr txBox="1"/>
          <p:nvPr/>
        </p:nvSpPr>
        <p:spPr>
          <a:xfrm>
            <a:off x="3533686" y="1448907"/>
            <a:ext cx="1232710" cy="33855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two samples</a:t>
            </a:r>
          </a:p>
        </p:txBody>
      </p:sp>
      <p:grpSp>
        <p:nvGrpSpPr>
          <p:cNvPr id="9" name="Grupa 8">
            <a:extLst>
              <a:ext uri="{FF2B5EF4-FFF2-40B4-BE49-F238E27FC236}">
                <a16:creationId xmlns:a16="http://schemas.microsoft.com/office/drawing/2014/main" id="{D858C826-E96A-472B-854C-E2989B67DAA4}"/>
              </a:ext>
            </a:extLst>
          </p:cNvPr>
          <p:cNvGrpSpPr/>
          <p:nvPr/>
        </p:nvGrpSpPr>
        <p:grpSpPr>
          <a:xfrm>
            <a:off x="129878" y="2214468"/>
            <a:ext cx="1376231" cy="1395716"/>
            <a:chOff x="129878" y="2214468"/>
            <a:chExt cx="1376231" cy="1395716"/>
          </a:xfrm>
        </p:grpSpPr>
        <p:cxnSp>
          <p:nvCxnSpPr>
            <p:cNvPr id="35" name="Łącznik prosty ze strzałką 34"/>
            <p:cNvCxnSpPr>
              <a:endCxn id="39" idx="0"/>
            </p:cNvCxnSpPr>
            <p:nvPr/>
          </p:nvCxnSpPr>
          <p:spPr>
            <a:xfrm flipH="1">
              <a:off x="817994" y="2214468"/>
              <a:ext cx="70846" cy="518553"/>
            </a:xfrm>
            <a:prstGeom prst="straightConnector1">
              <a:avLst/>
            </a:prstGeom>
            <a:ln w="1905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pole tekstowe 38"/>
            <p:cNvSpPr txBox="1"/>
            <p:nvPr/>
          </p:nvSpPr>
          <p:spPr>
            <a:xfrm>
              <a:off x="129878" y="2733021"/>
              <a:ext cx="1376231" cy="877163"/>
            </a:xfrm>
            <a:prstGeom prst="rect">
              <a:avLst/>
            </a:prstGeom>
            <a:noFill/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Student t-t</a:t>
              </a:r>
              <a:r>
                <a:rPr lang="en-US" sz="1200" dirty="0" err="1"/>
                <a:t>est</a:t>
              </a:r>
              <a:endParaRPr lang="en-US" sz="1200" dirty="0"/>
            </a:p>
            <a:p>
              <a:r>
                <a:rPr lang="pl-PL" sz="1200" dirty="0"/>
                <a:t>for one </a:t>
              </a:r>
              <a:r>
                <a:rPr lang="pl-PL" sz="1200" dirty="0" err="1"/>
                <a:t>sample</a:t>
              </a:r>
              <a:endParaRPr lang="en-US" sz="1200" dirty="0"/>
            </a:p>
            <a:p>
              <a:r>
                <a:rPr lang="en-US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t.test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</a:p>
            <a:p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set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 </a:t>
              </a:r>
            </a:p>
            <a:p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mu=</a:t>
              </a:r>
              <a:r>
                <a:rPr lang="pl-PL" sz="900" i="1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mean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en-US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73" name="pole tekstowe 72"/>
            <p:cNvSpPr txBox="1"/>
            <p:nvPr/>
          </p:nvSpPr>
          <p:spPr>
            <a:xfrm>
              <a:off x="454764" y="2342939"/>
              <a:ext cx="37382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100" dirty="0" err="1"/>
                <a:t>yes</a:t>
              </a:r>
              <a:endParaRPr lang="en-US" sz="1100" dirty="0"/>
            </a:p>
          </p:txBody>
        </p:sp>
      </p:grpSp>
      <p:grpSp>
        <p:nvGrpSpPr>
          <p:cNvPr id="10" name="Grupa 9">
            <a:extLst>
              <a:ext uri="{FF2B5EF4-FFF2-40B4-BE49-F238E27FC236}">
                <a16:creationId xmlns:a16="http://schemas.microsoft.com/office/drawing/2014/main" id="{88A460CF-F088-4825-B9E4-B71BECB90835}"/>
              </a:ext>
            </a:extLst>
          </p:cNvPr>
          <p:cNvGrpSpPr/>
          <p:nvPr/>
        </p:nvGrpSpPr>
        <p:grpSpPr>
          <a:xfrm>
            <a:off x="1619671" y="2214468"/>
            <a:ext cx="1376231" cy="1407931"/>
            <a:chOff x="1619671" y="2214468"/>
            <a:chExt cx="1376231" cy="1407931"/>
          </a:xfrm>
        </p:grpSpPr>
        <p:cxnSp>
          <p:nvCxnSpPr>
            <p:cNvPr id="41" name="Łącznik prosty ze strzałką 40"/>
            <p:cNvCxnSpPr>
              <a:endCxn id="42" idx="0"/>
            </p:cNvCxnSpPr>
            <p:nvPr/>
          </p:nvCxnSpPr>
          <p:spPr>
            <a:xfrm>
              <a:off x="2076943" y="2214468"/>
              <a:ext cx="230844" cy="530768"/>
            </a:xfrm>
            <a:prstGeom prst="straightConnector1">
              <a:avLst/>
            </a:prstGeom>
            <a:ln w="1905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pole tekstowe 41"/>
            <p:cNvSpPr txBox="1"/>
            <p:nvPr/>
          </p:nvSpPr>
          <p:spPr>
            <a:xfrm>
              <a:off x="1619671" y="2745236"/>
              <a:ext cx="1376231" cy="877163"/>
            </a:xfrm>
            <a:prstGeom prst="rect">
              <a:avLst/>
            </a:prstGeom>
            <a:noFill/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Wilcoxon</a:t>
              </a:r>
              <a:r>
                <a:rPr lang="pl-PL" sz="1200" dirty="0"/>
                <a:t> test</a:t>
              </a:r>
              <a:endParaRPr lang="en-US" sz="1200" dirty="0"/>
            </a:p>
            <a:p>
              <a:r>
                <a:rPr lang="pl-PL" sz="1200" dirty="0"/>
                <a:t>for one </a:t>
              </a:r>
              <a:r>
                <a:rPr lang="pl-PL" sz="1200" dirty="0" err="1"/>
                <a:t>sample</a:t>
              </a:r>
              <a:endParaRPr lang="en-US" sz="1200" dirty="0"/>
            </a:p>
            <a:p>
              <a:r>
                <a:rPr lang="en-US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wilcox.test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</a:p>
            <a:p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set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  </a:t>
              </a:r>
            </a:p>
            <a:p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mu=</a:t>
              </a:r>
              <a:r>
                <a:rPr lang="pl-PL" sz="900" i="1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mean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en-US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79" name="pole tekstowe 78"/>
            <p:cNvSpPr txBox="1"/>
            <p:nvPr/>
          </p:nvSpPr>
          <p:spPr>
            <a:xfrm>
              <a:off x="1834740" y="2349047"/>
              <a:ext cx="33214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n</a:t>
              </a:r>
              <a:r>
                <a:rPr lang="pl-PL" sz="1100" dirty="0"/>
                <a:t>o</a:t>
              </a:r>
              <a:endParaRPr lang="en-US" sz="1100" dirty="0"/>
            </a:p>
          </p:txBody>
        </p:sp>
      </p:grpSp>
      <p:grpSp>
        <p:nvGrpSpPr>
          <p:cNvPr id="3" name="Grupa 2">
            <a:extLst>
              <a:ext uri="{FF2B5EF4-FFF2-40B4-BE49-F238E27FC236}">
                <a16:creationId xmlns:a16="http://schemas.microsoft.com/office/drawing/2014/main" id="{2D204557-8BD5-4752-A183-FE7578D5F346}"/>
              </a:ext>
            </a:extLst>
          </p:cNvPr>
          <p:cNvGrpSpPr/>
          <p:nvPr/>
        </p:nvGrpSpPr>
        <p:grpSpPr>
          <a:xfrm>
            <a:off x="3347864" y="2473744"/>
            <a:ext cx="1834680" cy="801536"/>
            <a:chOff x="3347864" y="2473744"/>
            <a:chExt cx="1834680" cy="801536"/>
          </a:xfrm>
        </p:grpSpPr>
        <p:sp>
          <p:nvSpPr>
            <p:cNvPr id="66" name="pole tekstowe 65"/>
            <p:cNvSpPr txBox="1"/>
            <p:nvPr/>
          </p:nvSpPr>
          <p:spPr>
            <a:xfrm>
              <a:off x="3347864" y="2859782"/>
              <a:ext cx="1834680" cy="415498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 err="1"/>
                <a:t>Is</a:t>
              </a:r>
              <a:r>
                <a:rPr lang="pl-PL" sz="1200" dirty="0"/>
                <a:t> the </a:t>
              </a:r>
              <a:r>
                <a:rPr lang="pl-PL" sz="1200" dirty="0" err="1"/>
                <a:t>distribution</a:t>
              </a:r>
              <a:r>
                <a:rPr lang="pl-PL" sz="1200" dirty="0"/>
                <a:t> </a:t>
              </a:r>
              <a:r>
                <a:rPr lang="pl-PL" sz="1200" dirty="0" err="1"/>
                <a:t>normal</a:t>
              </a:r>
              <a:r>
                <a:rPr lang="en-US" sz="1200" dirty="0"/>
                <a:t>?</a:t>
              </a:r>
              <a:endParaRPr lang="en-US" sz="1100" dirty="0"/>
            </a:p>
            <a:p>
              <a:r>
                <a:rPr lang="en-US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shapiro.test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set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1/2)</a:t>
              </a:r>
              <a:endParaRPr lang="en-US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80" name="Łącznik prosty ze strzałką 79"/>
            <p:cNvCxnSpPr/>
            <p:nvPr/>
          </p:nvCxnSpPr>
          <p:spPr>
            <a:xfrm>
              <a:off x="4150038" y="2473744"/>
              <a:ext cx="0" cy="386038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pole tekstowe 81"/>
            <p:cNvSpPr txBox="1"/>
            <p:nvPr/>
          </p:nvSpPr>
          <p:spPr>
            <a:xfrm>
              <a:off x="4139952" y="2526164"/>
              <a:ext cx="37382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100" dirty="0" err="1"/>
                <a:t>yes</a:t>
              </a:r>
              <a:endParaRPr lang="en-US" sz="1100" dirty="0"/>
            </a:p>
          </p:txBody>
        </p:sp>
      </p:grpSp>
      <p:grpSp>
        <p:nvGrpSpPr>
          <p:cNvPr id="12" name="Grupa 11">
            <a:extLst>
              <a:ext uri="{FF2B5EF4-FFF2-40B4-BE49-F238E27FC236}">
                <a16:creationId xmlns:a16="http://schemas.microsoft.com/office/drawing/2014/main" id="{04D4E0E3-55AE-4E54-A823-E8CC7A4C5D31}"/>
              </a:ext>
            </a:extLst>
          </p:cNvPr>
          <p:cNvGrpSpPr/>
          <p:nvPr/>
        </p:nvGrpSpPr>
        <p:grpSpPr>
          <a:xfrm>
            <a:off x="5111569" y="2273689"/>
            <a:ext cx="3358456" cy="1016979"/>
            <a:chOff x="5111569" y="2273689"/>
            <a:chExt cx="3358456" cy="1016979"/>
          </a:xfrm>
        </p:grpSpPr>
        <p:sp>
          <p:nvSpPr>
            <p:cNvPr id="86" name="pole tekstowe 85"/>
            <p:cNvSpPr txBox="1"/>
            <p:nvPr/>
          </p:nvSpPr>
          <p:spPr>
            <a:xfrm>
              <a:off x="6381793" y="2859781"/>
              <a:ext cx="2088232" cy="430887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 err="1"/>
                <a:t>Is</a:t>
              </a:r>
              <a:r>
                <a:rPr lang="pl-PL" sz="1200" dirty="0"/>
                <a:t> the </a:t>
              </a:r>
              <a:r>
                <a:rPr lang="pl-PL" sz="1200" dirty="0" err="1"/>
                <a:t>distribution</a:t>
              </a:r>
              <a:r>
                <a:rPr lang="pl-PL" sz="1200" dirty="0"/>
                <a:t> </a:t>
              </a:r>
              <a:r>
                <a:rPr lang="pl-PL" sz="1200" dirty="0" err="1"/>
                <a:t>normal</a:t>
              </a:r>
              <a:r>
                <a:rPr lang="en-US" sz="1200" dirty="0"/>
                <a:t>?</a:t>
              </a:r>
            </a:p>
            <a:p>
              <a:r>
                <a:rPr lang="en-US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shapiro.test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set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1/2)</a:t>
              </a:r>
              <a:endParaRPr lang="en-US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92" name="Łącznik łamany 91"/>
            <p:cNvCxnSpPr>
              <a:cxnSpLocks/>
              <a:stCxn id="51" idx="3"/>
              <a:endCxn id="86" idx="0"/>
            </p:cNvCxnSpPr>
            <p:nvPr/>
          </p:nvCxnSpPr>
          <p:spPr>
            <a:xfrm>
              <a:off x="5111569" y="2273689"/>
              <a:ext cx="2314340" cy="586092"/>
            </a:xfrm>
            <a:prstGeom prst="bentConnector2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pole tekstowe 92"/>
            <p:cNvSpPr txBox="1"/>
            <p:nvPr/>
          </p:nvSpPr>
          <p:spPr>
            <a:xfrm>
              <a:off x="5759654" y="2283718"/>
              <a:ext cx="33214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n</a:t>
              </a:r>
              <a:r>
                <a:rPr lang="pl-PL" sz="1100" dirty="0"/>
                <a:t>o</a:t>
              </a:r>
              <a:endParaRPr lang="en-US" sz="1100" dirty="0"/>
            </a:p>
          </p:txBody>
        </p:sp>
      </p:grpSp>
      <p:grpSp>
        <p:nvGrpSpPr>
          <p:cNvPr id="15" name="Grupa 14">
            <a:extLst>
              <a:ext uri="{FF2B5EF4-FFF2-40B4-BE49-F238E27FC236}">
                <a16:creationId xmlns:a16="http://schemas.microsoft.com/office/drawing/2014/main" id="{5E51E413-568A-4C1B-BB76-9B6065338508}"/>
              </a:ext>
            </a:extLst>
          </p:cNvPr>
          <p:cNvGrpSpPr/>
          <p:nvPr/>
        </p:nvGrpSpPr>
        <p:grpSpPr>
          <a:xfrm>
            <a:off x="5940152" y="910778"/>
            <a:ext cx="1776623" cy="1207533"/>
            <a:chOff x="5940152" y="910778"/>
            <a:chExt cx="1776623" cy="1207533"/>
          </a:xfrm>
        </p:grpSpPr>
        <p:cxnSp>
          <p:nvCxnSpPr>
            <p:cNvPr id="96" name="Łącznik prosty ze strzałką 95"/>
            <p:cNvCxnSpPr>
              <a:cxnSpLocks/>
              <a:stCxn id="16" idx="3"/>
              <a:endCxn id="100" idx="0"/>
            </p:cNvCxnSpPr>
            <p:nvPr/>
          </p:nvCxnSpPr>
          <p:spPr>
            <a:xfrm>
              <a:off x="5940152" y="910778"/>
              <a:ext cx="1512152" cy="684313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pole tekstowe 99"/>
            <p:cNvSpPr txBox="1"/>
            <p:nvPr/>
          </p:nvSpPr>
          <p:spPr>
            <a:xfrm>
              <a:off x="7187833" y="1595091"/>
              <a:ext cx="528942" cy="523220"/>
            </a:xfrm>
            <a:prstGeom prst="rect">
              <a:avLst/>
            </a:prstGeom>
            <a:noFill/>
            <a:ln w="19050"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...</a:t>
              </a:r>
              <a:endParaRPr lang="en-US" sz="20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7" name="Grupa 6">
            <a:extLst>
              <a:ext uri="{FF2B5EF4-FFF2-40B4-BE49-F238E27FC236}">
                <a16:creationId xmlns:a16="http://schemas.microsoft.com/office/drawing/2014/main" id="{072BD575-A5E4-4712-87F6-C8E4A043E2D9}"/>
              </a:ext>
            </a:extLst>
          </p:cNvPr>
          <p:cNvGrpSpPr/>
          <p:nvPr/>
        </p:nvGrpSpPr>
        <p:grpSpPr>
          <a:xfrm>
            <a:off x="3273341" y="3290669"/>
            <a:ext cx="1376231" cy="1286000"/>
            <a:chOff x="3273341" y="3290669"/>
            <a:chExt cx="1376231" cy="1286000"/>
          </a:xfrm>
        </p:grpSpPr>
        <p:cxnSp>
          <p:nvCxnSpPr>
            <p:cNvPr id="67" name="Łącznik prosty ze strzałką 66"/>
            <p:cNvCxnSpPr>
              <a:endCxn id="68" idx="0"/>
            </p:cNvCxnSpPr>
            <p:nvPr/>
          </p:nvCxnSpPr>
          <p:spPr>
            <a:xfrm>
              <a:off x="3961456" y="3290669"/>
              <a:ext cx="1" cy="408837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pole tekstowe 67"/>
            <p:cNvSpPr txBox="1"/>
            <p:nvPr/>
          </p:nvSpPr>
          <p:spPr>
            <a:xfrm>
              <a:off x="3273341" y="3699506"/>
              <a:ext cx="1376231" cy="877163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Student t-t</a:t>
              </a:r>
              <a:r>
                <a:rPr lang="en-US" sz="1200" dirty="0" err="1"/>
                <a:t>est</a:t>
              </a:r>
              <a:endParaRPr lang="en-US" sz="1200" dirty="0"/>
            </a:p>
            <a:p>
              <a:r>
                <a:rPr lang="pl-PL" sz="1200" dirty="0"/>
                <a:t>for </a:t>
              </a:r>
              <a:r>
                <a:rPr lang="pl-PL" sz="1200" dirty="0" err="1"/>
                <a:t>two</a:t>
              </a:r>
              <a:r>
                <a:rPr lang="pl-PL" sz="1200" dirty="0"/>
                <a:t> </a:t>
              </a:r>
              <a:r>
                <a:rPr lang="pl-PL" sz="1200" dirty="0" err="1"/>
                <a:t>samples</a:t>
              </a:r>
              <a:endParaRPr lang="en-US" sz="1200" dirty="0"/>
            </a:p>
            <a:p>
              <a:r>
                <a:rPr lang="en-US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t.test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</a:p>
            <a:p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set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1,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set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</a:p>
            <a:p>
              <a:r>
                <a:rPr lang="en-US" sz="9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paired = TRUE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en-US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03" name="pole tekstowe 102"/>
            <p:cNvSpPr txBox="1"/>
            <p:nvPr/>
          </p:nvSpPr>
          <p:spPr>
            <a:xfrm>
              <a:off x="3563888" y="3352604"/>
              <a:ext cx="37382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100" dirty="0" err="1"/>
                <a:t>yes</a:t>
              </a:r>
              <a:endParaRPr lang="en-US" sz="1100" dirty="0"/>
            </a:p>
          </p:txBody>
        </p:sp>
      </p:grpSp>
      <p:grpSp>
        <p:nvGrpSpPr>
          <p:cNvPr id="11" name="Grupa 10">
            <a:extLst>
              <a:ext uri="{FF2B5EF4-FFF2-40B4-BE49-F238E27FC236}">
                <a16:creationId xmlns:a16="http://schemas.microsoft.com/office/drawing/2014/main" id="{38D06967-1145-46A7-8413-703390AA7F69}"/>
              </a:ext>
            </a:extLst>
          </p:cNvPr>
          <p:cNvGrpSpPr/>
          <p:nvPr/>
        </p:nvGrpSpPr>
        <p:grpSpPr>
          <a:xfrm>
            <a:off x="4763134" y="3272883"/>
            <a:ext cx="1376231" cy="1131335"/>
            <a:chOff x="4763134" y="3272883"/>
            <a:chExt cx="1376231" cy="1131335"/>
          </a:xfrm>
        </p:grpSpPr>
        <p:cxnSp>
          <p:nvCxnSpPr>
            <p:cNvPr id="69" name="Łącznik prosty ze strzałką 68"/>
            <p:cNvCxnSpPr/>
            <p:nvPr/>
          </p:nvCxnSpPr>
          <p:spPr>
            <a:xfrm>
              <a:off x="4873933" y="3272883"/>
              <a:ext cx="0" cy="421052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pole tekstowe 69"/>
            <p:cNvSpPr txBox="1"/>
            <p:nvPr/>
          </p:nvSpPr>
          <p:spPr>
            <a:xfrm>
              <a:off x="4763134" y="3711721"/>
              <a:ext cx="1376231" cy="692497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err="1"/>
                <a:t>Wilcoxona</a:t>
              </a:r>
              <a:r>
                <a:rPr lang="pl-PL" sz="1200" dirty="0"/>
                <a:t> test</a:t>
              </a:r>
              <a:endParaRPr lang="en-US" sz="1200" dirty="0"/>
            </a:p>
            <a:p>
              <a:r>
                <a:rPr lang="en-US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wilcox.test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</a:p>
            <a:p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set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1,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set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2,</a:t>
              </a:r>
            </a:p>
            <a:p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en-US" sz="9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paired = TRUE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  </a:t>
              </a:r>
            </a:p>
          </p:txBody>
        </p:sp>
        <p:sp>
          <p:nvSpPr>
            <p:cNvPr id="104" name="pole tekstowe 103"/>
            <p:cNvSpPr txBox="1"/>
            <p:nvPr/>
          </p:nvSpPr>
          <p:spPr>
            <a:xfrm>
              <a:off x="4859076" y="3363838"/>
              <a:ext cx="33214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n</a:t>
              </a:r>
              <a:r>
                <a:rPr lang="pl-PL" sz="1100" dirty="0"/>
                <a:t>o</a:t>
              </a:r>
              <a:endParaRPr lang="en-US" sz="1100" dirty="0"/>
            </a:p>
          </p:txBody>
        </p:sp>
      </p:grpSp>
      <p:grpSp>
        <p:nvGrpSpPr>
          <p:cNvPr id="13" name="Grupa 12">
            <a:extLst>
              <a:ext uri="{FF2B5EF4-FFF2-40B4-BE49-F238E27FC236}">
                <a16:creationId xmlns:a16="http://schemas.microsoft.com/office/drawing/2014/main" id="{83D79EB2-13A9-4E33-B075-F25B57910EC3}"/>
              </a:ext>
            </a:extLst>
          </p:cNvPr>
          <p:cNvGrpSpPr/>
          <p:nvPr/>
        </p:nvGrpSpPr>
        <p:grpSpPr>
          <a:xfrm>
            <a:off x="6228185" y="3290668"/>
            <a:ext cx="1376232" cy="1424500"/>
            <a:chOff x="6228185" y="3290668"/>
            <a:chExt cx="1376232" cy="1424500"/>
          </a:xfrm>
        </p:grpSpPr>
        <p:cxnSp>
          <p:nvCxnSpPr>
            <p:cNvPr id="87" name="Łącznik prosty ze strzałką 86"/>
            <p:cNvCxnSpPr>
              <a:cxnSpLocks/>
            </p:cNvCxnSpPr>
            <p:nvPr/>
          </p:nvCxnSpPr>
          <p:spPr>
            <a:xfrm>
              <a:off x="6948264" y="3290668"/>
              <a:ext cx="0" cy="408837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pole tekstowe 87"/>
            <p:cNvSpPr txBox="1"/>
            <p:nvPr/>
          </p:nvSpPr>
          <p:spPr>
            <a:xfrm>
              <a:off x="6228185" y="3699505"/>
              <a:ext cx="1376232" cy="1015663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Student t-t</a:t>
              </a:r>
              <a:r>
                <a:rPr lang="en-US" sz="1200" dirty="0" err="1"/>
                <a:t>est</a:t>
              </a:r>
              <a:endParaRPr lang="en-US" sz="1200" dirty="0"/>
            </a:p>
            <a:p>
              <a:r>
                <a:rPr lang="pl-PL" sz="1200" dirty="0" err="1"/>
                <a:t>Walsh</a:t>
              </a:r>
              <a:r>
                <a:rPr lang="pl-PL" sz="1200" dirty="0"/>
                <a:t> t-t</a:t>
              </a:r>
              <a:r>
                <a:rPr lang="en-US" sz="1200" dirty="0" err="1"/>
                <a:t>est</a:t>
              </a:r>
              <a:endParaRPr lang="en-US" sz="1200" dirty="0"/>
            </a:p>
            <a:p>
              <a:r>
                <a:rPr lang="en-US" sz="90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var.test</a:t>
              </a:r>
              <a:r>
                <a:rPr lang="en-US" sz="9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-&gt; </a:t>
              </a:r>
              <a:r>
                <a:rPr lang="en-US" sz="900" i="1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ve</a:t>
              </a:r>
              <a:endParaRPr lang="en-US" sz="900" i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t.test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</a:p>
            <a:p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set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1,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set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2  </a:t>
              </a:r>
            </a:p>
            <a:p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en-US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var.equal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</a:t>
              </a:r>
              <a:r>
                <a:rPr lang="en-US" sz="900" i="1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ve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</p:txBody>
        </p:sp>
        <p:sp>
          <p:nvSpPr>
            <p:cNvPr id="105" name="pole tekstowe 104"/>
            <p:cNvSpPr txBox="1"/>
            <p:nvPr/>
          </p:nvSpPr>
          <p:spPr>
            <a:xfrm>
              <a:off x="6607458" y="3352604"/>
              <a:ext cx="36260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/>
                <a:t>tak</a:t>
              </a:r>
              <a:endParaRPr lang="en-US" sz="1100" dirty="0"/>
            </a:p>
          </p:txBody>
        </p:sp>
      </p:grpSp>
      <p:grpSp>
        <p:nvGrpSpPr>
          <p:cNvPr id="14" name="Grupa 13">
            <a:extLst>
              <a:ext uri="{FF2B5EF4-FFF2-40B4-BE49-F238E27FC236}">
                <a16:creationId xmlns:a16="http://schemas.microsoft.com/office/drawing/2014/main" id="{B7892280-328A-4EB9-947F-F005A30B82E2}"/>
              </a:ext>
            </a:extLst>
          </p:cNvPr>
          <p:cNvGrpSpPr/>
          <p:nvPr/>
        </p:nvGrpSpPr>
        <p:grpSpPr>
          <a:xfrm>
            <a:off x="7693237" y="3290668"/>
            <a:ext cx="1343259" cy="1159716"/>
            <a:chOff x="7693237" y="3290668"/>
            <a:chExt cx="1343259" cy="1159716"/>
          </a:xfrm>
        </p:grpSpPr>
        <p:cxnSp>
          <p:nvCxnSpPr>
            <p:cNvPr id="89" name="Łącznik prosty ze strzałką 88"/>
            <p:cNvCxnSpPr/>
            <p:nvPr/>
          </p:nvCxnSpPr>
          <p:spPr>
            <a:xfrm>
              <a:off x="8254335" y="3290668"/>
              <a:ext cx="0" cy="421052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pole tekstowe 89"/>
            <p:cNvSpPr txBox="1"/>
            <p:nvPr/>
          </p:nvSpPr>
          <p:spPr>
            <a:xfrm>
              <a:off x="7693237" y="3711720"/>
              <a:ext cx="1343259" cy="738664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Manna-</a:t>
              </a:r>
              <a:r>
                <a:rPr lang="en-US" sz="1200" dirty="0" err="1"/>
                <a:t>Whitneya</a:t>
              </a:r>
              <a:br>
                <a:rPr lang="pl-PL" sz="1200" dirty="0"/>
              </a:br>
              <a:r>
                <a:rPr lang="pl-PL" sz="1200" dirty="0"/>
                <a:t>test</a:t>
              </a:r>
              <a:endParaRPr lang="en-US" sz="1200" dirty="0"/>
            </a:p>
            <a:p>
              <a:r>
                <a:rPr lang="en-US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wilcox.test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</a:p>
            <a:p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set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1,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set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2)   </a:t>
              </a:r>
            </a:p>
          </p:txBody>
        </p:sp>
        <p:sp>
          <p:nvSpPr>
            <p:cNvPr id="106" name="pole tekstowe 105"/>
            <p:cNvSpPr txBox="1"/>
            <p:nvPr/>
          </p:nvSpPr>
          <p:spPr>
            <a:xfrm>
              <a:off x="7851778" y="3334967"/>
              <a:ext cx="36099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/>
                <a:t>nie</a:t>
              </a:r>
              <a:endParaRPr lang="en-US" sz="1100" dirty="0"/>
            </a:p>
          </p:txBody>
        </p:sp>
      </p:grpSp>
      <p:sp>
        <p:nvSpPr>
          <p:cNvPr id="53" name="pole tekstowe 52">
            <a:extLst>
              <a:ext uri="{FF2B5EF4-FFF2-40B4-BE49-F238E27FC236}">
                <a16:creationId xmlns:a16="http://schemas.microsoft.com/office/drawing/2014/main" id="{3DE3D197-2AB4-4F22-A34F-1044FD8E80EC}"/>
              </a:ext>
            </a:extLst>
          </p:cNvPr>
          <p:cNvSpPr txBox="1"/>
          <p:nvPr/>
        </p:nvSpPr>
        <p:spPr>
          <a:xfrm>
            <a:off x="177374" y="4011910"/>
            <a:ext cx="2738442" cy="430887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Based on the diagram </a:t>
            </a:r>
            <a:r>
              <a:rPr lang="pl-PL" sz="1400" dirty="0">
                <a:solidFill>
                  <a:schemeClr val="bg1"/>
                </a:solidFill>
              </a:rPr>
              <a:t>from</a:t>
            </a:r>
            <a:r>
              <a:rPr lang="en-US" sz="1400" dirty="0">
                <a:solidFill>
                  <a:schemeClr val="bg1"/>
                </a:solidFill>
              </a:rPr>
              <a:t> the site</a:t>
            </a:r>
            <a:endParaRPr lang="en-US" sz="1200" dirty="0">
              <a:solidFill>
                <a:schemeClr val="bg1"/>
              </a:solidFill>
            </a:endParaRPr>
          </a:p>
          <a:p>
            <a:r>
              <a:rPr lang="en-US" sz="800" i="1" dirty="0">
                <a:solidFill>
                  <a:schemeClr val="bg1"/>
                </a:solidFill>
              </a:rPr>
              <a:t>http://www.wawrowski.edu.pl/adr/testowanie-hipotez.html</a:t>
            </a:r>
            <a:endParaRPr lang="en-US" sz="1200" i="1" dirty="0">
              <a:solidFill>
                <a:schemeClr val="bg1"/>
              </a:solidFill>
            </a:endParaRPr>
          </a:p>
        </p:txBody>
      </p:sp>
      <p:sp>
        <p:nvSpPr>
          <p:cNvPr id="99" name="pole tekstowe 98"/>
          <p:cNvSpPr txBox="1"/>
          <p:nvPr/>
        </p:nvSpPr>
        <p:spPr>
          <a:xfrm>
            <a:off x="6364803" y="1009060"/>
            <a:ext cx="1951368" cy="33855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two or more samples</a:t>
            </a:r>
          </a:p>
        </p:txBody>
      </p:sp>
      <p:sp>
        <p:nvSpPr>
          <p:cNvPr id="54" name="pole tekstowe 53">
            <a:extLst>
              <a:ext uri="{FF2B5EF4-FFF2-40B4-BE49-F238E27FC236}">
                <a16:creationId xmlns:a16="http://schemas.microsoft.com/office/drawing/2014/main" id="{608A0756-9653-4BB1-895E-6C389DBD36D5}"/>
              </a:ext>
            </a:extLst>
          </p:cNvPr>
          <p:cNvSpPr txBox="1"/>
          <p:nvPr/>
        </p:nvSpPr>
        <p:spPr>
          <a:xfrm>
            <a:off x="5618188" y="4599587"/>
            <a:ext cx="3418308" cy="461665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r>
              <a:rPr lang="pl-PL" sz="1200" b="1" dirty="0" err="1">
                <a:solidFill>
                  <a:schemeClr val="bg1"/>
                </a:solidFill>
              </a:rPr>
              <a:t>Welsh</a:t>
            </a:r>
            <a:r>
              <a:rPr lang="pl-PL" sz="1200" dirty="0">
                <a:solidFill>
                  <a:schemeClr val="bg1"/>
                </a:solidFill>
              </a:rPr>
              <a:t> t-t</a:t>
            </a:r>
            <a:r>
              <a:rPr lang="en-US" sz="1200" dirty="0" err="1">
                <a:solidFill>
                  <a:schemeClr val="bg1"/>
                </a:solidFill>
              </a:rPr>
              <a:t>est</a:t>
            </a:r>
            <a:r>
              <a:rPr lang="pl-PL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</a:rPr>
              <a:t>– </a:t>
            </a:r>
            <a:r>
              <a:rPr lang="pl-PL" sz="1200" dirty="0" err="1">
                <a:solidFill>
                  <a:schemeClr val="bg1"/>
                </a:solidFill>
              </a:rPr>
              <a:t>generalisation</a:t>
            </a:r>
            <a:r>
              <a:rPr lang="pl-PL" sz="1200" dirty="0">
                <a:solidFill>
                  <a:schemeClr val="bg1"/>
                </a:solidFill>
              </a:rPr>
              <a:t> of </a:t>
            </a:r>
            <a:r>
              <a:rPr lang="en-US" sz="1200" b="1" dirty="0" err="1">
                <a:solidFill>
                  <a:schemeClr val="bg1"/>
                </a:solidFill>
              </a:rPr>
              <a:t>Studenta</a:t>
            </a:r>
            <a:r>
              <a:rPr lang="pl-PL" sz="1200" dirty="0">
                <a:solidFill>
                  <a:schemeClr val="bg1"/>
                </a:solidFill>
              </a:rPr>
              <a:t> t-test</a:t>
            </a:r>
            <a:endParaRPr lang="en-US" sz="1200" dirty="0">
              <a:solidFill>
                <a:schemeClr val="bg1"/>
              </a:solidFill>
            </a:endParaRPr>
          </a:p>
          <a:p>
            <a:r>
              <a:rPr lang="pl-PL" sz="1200" dirty="0">
                <a:solidFill>
                  <a:schemeClr val="bg1"/>
                </a:solidFill>
              </a:rPr>
              <a:t>for </a:t>
            </a:r>
            <a:r>
              <a:rPr lang="pl-PL" sz="1200" dirty="0" err="1">
                <a:solidFill>
                  <a:schemeClr val="bg1"/>
                </a:solidFill>
              </a:rPr>
              <a:t>samples</a:t>
            </a:r>
            <a:r>
              <a:rPr lang="pl-PL" sz="1200" dirty="0">
                <a:solidFill>
                  <a:schemeClr val="bg1"/>
                </a:solidFill>
              </a:rPr>
              <a:t> with </a:t>
            </a:r>
            <a:r>
              <a:rPr lang="pl-PL" sz="1200" dirty="0" err="1">
                <a:solidFill>
                  <a:schemeClr val="bg1"/>
                </a:solidFill>
              </a:rPr>
              <a:t>different</a:t>
            </a:r>
            <a:r>
              <a:rPr lang="pl-PL" sz="1200" dirty="0">
                <a:solidFill>
                  <a:schemeClr val="bg1"/>
                </a:solidFill>
              </a:rPr>
              <a:t> </a:t>
            </a:r>
            <a:r>
              <a:rPr lang="pl-PL" sz="1200" dirty="0" err="1">
                <a:solidFill>
                  <a:schemeClr val="bg1"/>
                </a:solidFill>
              </a:rPr>
              <a:t>variations</a:t>
            </a:r>
            <a:r>
              <a:rPr lang="en-US" sz="1200" dirty="0">
                <a:solidFill>
                  <a:schemeClr val="bg1"/>
                </a:solidFill>
              </a:rPr>
              <a:t> (</a:t>
            </a:r>
            <a:r>
              <a:rPr lang="en-US" sz="11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</a:t>
            </a:r>
            <a:r>
              <a:rPr lang="en-US" sz="11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  <a:r>
              <a:rPr lang="en-US" sz="12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56" name="pole tekstowe 55"/>
          <p:cNvSpPr txBox="1"/>
          <p:nvPr/>
        </p:nvSpPr>
        <p:spPr>
          <a:xfrm>
            <a:off x="6472175" y="114179"/>
            <a:ext cx="2434962" cy="276999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split</a:t>
            </a:r>
            <a:r>
              <a:rPr lang="en-US" sz="1200" dirty="0">
                <a:solidFill>
                  <a:schemeClr val="bg1"/>
                </a:solidFill>
              </a:rPr>
              <a:t> – splitting data </a:t>
            </a:r>
            <a:r>
              <a:rPr lang="pl-PL" sz="1200" dirty="0">
                <a:solidFill>
                  <a:schemeClr val="bg1"/>
                </a:solidFill>
              </a:rPr>
              <a:t>in</a:t>
            </a:r>
            <a:r>
              <a:rPr lang="en-US" sz="1200" dirty="0">
                <a:solidFill>
                  <a:schemeClr val="bg1"/>
                </a:solidFill>
              </a:rPr>
              <a:t>to samples</a:t>
            </a:r>
          </a:p>
        </p:txBody>
      </p:sp>
      <p:sp>
        <p:nvSpPr>
          <p:cNvPr id="57" name="pole tekstowe 56">
            <a:extLst>
              <a:ext uri="{FF2B5EF4-FFF2-40B4-BE49-F238E27FC236}">
                <a16:creationId xmlns:a16="http://schemas.microsoft.com/office/drawing/2014/main" id="{608A0756-9653-4BB1-895E-6C389DBD36D5}"/>
              </a:ext>
            </a:extLst>
          </p:cNvPr>
          <p:cNvSpPr txBox="1"/>
          <p:nvPr/>
        </p:nvSpPr>
        <p:spPr>
          <a:xfrm>
            <a:off x="4302320" y="3501194"/>
            <a:ext cx="4046892" cy="600164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pl-PL" sz="1200" dirty="0" err="1">
                <a:solidFill>
                  <a:schemeClr val="bg1"/>
                </a:solidFill>
              </a:rPr>
              <a:t>If</a:t>
            </a:r>
            <a:r>
              <a:rPr lang="en-US" sz="1200" dirty="0">
                <a:solidFill>
                  <a:schemeClr val="bg1"/>
                </a:solidFill>
              </a:rPr>
              <a:t> N &gt; 100, </a:t>
            </a:r>
            <a:r>
              <a:rPr lang="pl-PL" sz="1200" dirty="0">
                <a:solidFill>
                  <a:schemeClr val="bg1"/>
                </a:solidFill>
              </a:rPr>
              <a:t>one </a:t>
            </a:r>
            <a:r>
              <a:rPr lang="pl-PL" sz="1200" dirty="0" err="1">
                <a:solidFill>
                  <a:schemeClr val="bg1"/>
                </a:solidFill>
              </a:rPr>
              <a:t>shpuld</a:t>
            </a:r>
            <a:r>
              <a:rPr lang="pl-PL" sz="1200" dirty="0">
                <a:solidFill>
                  <a:schemeClr val="bg1"/>
                </a:solidFill>
              </a:rPr>
              <a:t> </a:t>
            </a:r>
            <a:r>
              <a:rPr lang="pl-PL" sz="1200" dirty="0" err="1">
                <a:solidFill>
                  <a:schemeClr val="bg1"/>
                </a:solidFill>
              </a:rPr>
              <a:t>use</a:t>
            </a:r>
            <a:r>
              <a:rPr lang="pl-PL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Kołmogotowa-Smirnowa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pl-PL" sz="1200" dirty="0">
                <a:solidFill>
                  <a:schemeClr val="bg1"/>
                </a:solidFill>
              </a:rPr>
              <a:t>test</a:t>
            </a:r>
          </a:p>
          <a:p>
            <a:r>
              <a:rPr lang="pl-PL" sz="1200" dirty="0">
                <a:solidFill>
                  <a:schemeClr val="bg1"/>
                </a:solidFill>
              </a:rPr>
              <a:t>to </a:t>
            </a:r>
            <a:r>
              <a:rPr lang="pl-PL" sz="1200" dirty="0" err="1">
                <a:solidFill>
                  <a:schemeClr val="bg1"/>
                </a:solidFill>
              </a:rPr>
              <a:t>check</a:t>
            </a:r>
            <a:r>
              <a:rPr lang="pl-PL" sz="1200" dirty="0">
                <a:solidFill>
                  <a:schemeClr val="bg1"/>
                </a:solidFill>
              </a:rPr>
              <a:t> </a:t>
            </a:r>
            <a:r>
              <a:rPr lang="pl-PL" sz="1200" dirty="0" err="1">
                <a:solidFill>
                  <a:schemeClr val="bg1"/>
                </a:solidFill>
              </a:rPr>
              <a:t>whether</a:t>
            </a:r>
            <a:r>
              <a:rPr lang="pl-PL" sz="1200" dirty="0">
                <a:solidFill>
                  <a:schemeClr val="bg1"/>
                </a:solidFill>
              </a:rPr>
              <a:t> </a:t>
            </a:r>
            <a:r>
              <a:rPr lang="pl-PL" sz="1200" dirty="0" err="1">
                <a:solidFill>
                  <a:schemeClr val="bg1"/>
                </a:solidFill>
              </a:rPr>
              <a:t>distribution</a:t>
            </a:r>
            <a:r>
              <a:rPr lang="pl-PL" sz="1200" dirty="0">
                <a:solidFill>
                  <a:schemeClr val="bg1"/>
                </a:solidFill>
              </a:rPr>
              <a:t> </a:t>
            </a:r>
            <a:r>
              <a:rPr lang="pl-PL" sz="1200" dirty="0" err="1">
                <a:solidFill>
                  <a:schemeClr val="bg1"/>
                </a:solidFill>
              </a:rPr>
              <a:t>is</a:t>
            </a:r>
            <a:r>
              <a:rPr lang="pl-PL" sz="1200" dirty="0">
                <a:solidFill>
                  <a:schemeClr val="bg1"/>
                </a:solidFill>
              </a:rPr>
              <a:t> </a:t>
            </a:r>
            <a:r>
              <a:rPr lang="pl-PL" sz="1200" dirty="0" err="1">
                <a:solidFill>
                  <a:schemeClr val="bg1"/>
                </a:solidFill>
              </a:rPr>
              <a:t>normal</a:t>
            </a:r>
            <a:r>
              <a:rPr lang="en-US" sz="1200" dirty="0">
                <a:solidFill>
                  <a:schemeClr val="bg1"/>
                </a:solidFill>
              </a:rPr>
              <a:t>:</a:t>
            </a:r>
          </a:p>
          <a:p>
            <a:r>
              <a:rPr lang="en-US" sz="9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ks.test</a:t>
            </a:r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(da</a:t>
            </a:r>
            <a:r>
              <a:rPr lang="pl-PL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</a:t>
            </a:r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,"</a:t>
            </a:r>
            <a:r>
              <a:rPr lang="en-US" sz="9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pnorm</a:t>
            </a:r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",mean(da</a:t>
            </a:r>
            <a:r>
              <a:rPr lang="pl-PL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</a:t>
            </a:r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  <a:r>
              <a:rPr lang="en-US" sz="9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sd</a:t>
            </a:r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(da</a:t>
            </a:r>
            <a:r>
              <a:rPr lang="pl-PL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</a:t>
            </a:r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endParaRPr lang="en-US" sz="1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84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52" grpId="0" animBg="1"/>
      <p:bldP spid="99" grpId="0" animBg="1"/>
      <p:bldP spid="54" grpId="0" animBg="1"/>
      <p:bldP spid="56" grpId="0" animBg="1"/>
      <p:bldP spid="5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ójkąt prostokątny 5"/>
          <p:cNvSpPr/>
          <p:nvPr/>
        </p:nvSpPr>
        <p:spPr>
          <a:xfrm rot="5400000">
            <a:off x="2088740" y="-3441929"/>
            <a:ext cx="1545635" cy="7668343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Trójkąt prostokątny 4"/>
          <p:cNvSpPr/>
          <p:nvPr/>
        </p:nvSpPr>
        <p:spPr>
          <a:xfrm rot="5400000">
            <a:off x="1080627" y="-2433819"/>
            <a:ext cx="1329611" cy="5436097"/>
          </a:xfrm>
          <a:prstGeom prst="rt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Trójkąt prostokątny 3"/>
          <p:cNvSpPr/>
          <p:nvPr/>
        </p:nvSpPr>
        <p:spPr>
          <a:xfrm rot="5400000">
            <a:off x="437688" y="-1790881"/>
            <a:ext cx="1103320" cy="3923928"/>
          </a:xfrm>
          <a:prstGeom prst="rt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ole tekstowe 15"/>
          <p:cNvSpPr txBox="1"/>
          <p:nvPr/>
        </p:nvSpPr>
        <p:spPr>
          <a:xfrm>
            <a:off x="3491880" y="618390"/>
            <a:ext cx="2448272" cy="584775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How many data sets</a:t>
            </a:r>
            <a:br>
              <a:rPr lang="en-US" sz="1600" dirty="0"/>
            </a:br>
            <a:r>
              <a:rPr lang="en-US" sz="1600" dirty="0"/>
              <a:t>(statistical samples)?</a:t>
            </a:r>
          </a:p>
        </p:txBody>
      </p:sp>
      <p:cxnSp>
        <p:nvCxnSpPr>
          <p:cNvPr id="19" name="Łącznik prostoliniowy 18"/>
          <p:cNvCxnSpPr/>
          <p:nvPr/>
        </p:nvCxnSpPr>
        <p:spPr>
          <a:xfrm>
            <a:off x="3131840" y="1491630"/>
            <a:ext cx="0" cy="3384376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ole tekstowe 21"/>
          <p:cNvSpPr txBox="1"/>
          <p:nvPr/>
        </p:nvSpPr>
        <p:spPr>
          <a:xfrm>
            <a:off x="937313" y="915566"/>
            <a:ext cx="1186415" cy="33855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one sample</a:t>
            </a:r>
          </a:p>
        </p:txBody>
      </p:sp>
      <p:grpSp>
        <p:nvGrpSpPr>
          <p:cNvPr id="2" name="Grupa 1">
            <a:extLst>
              <a:ext uri="{FF2B5EF4-FFF2-40B4-BE49-F238E27FC236}">
                <a16:creationId xmlns:a16="http://schemas.microsoft.com/office/drawing/2014/main" id="{793050AA-B9A2-4F1F-91A6-86174B04E8F6}"/>
              </a:ext>
            </a:extLst>
          </p:cNvPr>
          <p:cNvGrpSpPr/>
          <p:nvPr/>
        </p:nvGrpSpPr>
        <p:grpSpPr>
          <a:xfrm>
            <a:off x="395536" y="910778"/>
            <a:ext cx="3096344" cy="1303690"/>
            <a:chOff x="395536" y="910778"/>
            <a:chExt cx="3096344" cy="1303690"/>
          </a:xfrm>
        </p:grpSpPr>
        <p:cxnSp>
          <p:nvCxnSpPr>
            <p:cNvPr id="21" name="Łącznik prosty ze strzałką 20"/>
            <p:cNvCxnSpPr>
              <a:stCxn id="16" idx="1"/>
              <a:endCxn id="31" idx="0"/>
            </p:cNvCxnSpPr>
            <p:nvPr/>
          </p:nvCxnSpPr>
          <p:spPr>
            <a:xfrm flipH="1">
              <a:off x="1439652" y="910778"/>
              <a:ext cx="2052228" cy="872803"/>
            </a:xfrm>
            <a:prstGeom prst="straightConnector1">
              <a:avLst/>
            </a:prstGeom>
            <a:ln w="1905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pole tekstowe 30"/>
            <p:cNvSpPr txBox="1"/>
            <p:nvPr/>
          </p:nvSpPr>
          <p:spPr>
            <a:xfrm>
              <a:off x="395536" y="1783581"/>
              <a:ext cx="2088232" cy="430887"/>
            </a:xfrm>
            <a:prstGeom prst="rect">
              <a:avLst/>
            </a:prstGeom>
            <a:noFill/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 err="1"/>
                <a:t>Is</a:t>
              </a:r>
              <a:r>
                <a:rPr lang="pl-PL" sz="1200" dirty="0"/>
                <a:t> the </a:t>
              </a:r>
              <a:r>
                <a:rPr lang="pl-PL" sz="1200" dirty="0" err="1"/>
                <a:t>distribution</a:t>
              </a:r>
              <a:r>
                <a:rPr lang="pl-PL" sz="1200" dirty="0"/>
                <a:t> </a:t>
              </a:r>
              <a:r>
                <a:rPr lang="pl-PL" sz="1200" dirty="0" err="1"/>
                <a:t>normal</a:t>
              </a:r>
              <a:r>
                <a:rPr lang="en-US" sz="1200" dirty="0"/>
                <a:t>?</a:t>
              </a:r>
            </a:p>
            <a:p>
              <a:r>
                <a:rPr lang="en-US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shapiro.test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set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pl-PL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45" name="pole tekstowe 44"/>
          <p:cNvSpPr txBox="1"/>
          <p:nvPr/>
        </p:nvSpPr>
        <p:spPr>
          <a:xfrm>
            <a:off x="154997" y="4830420"/>
            <a:ext cx="27126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0070C0"/>
                </a:solidFill>
              </a:rPr>
              <a:t>Is the set mean the same as the theoretical?</a:t>
            </a:r>
            <a:endParaRPr lang="pl-PL" sz="1100" dirty="0">
              <a:solidFill>
                <a:srgbClr val="0070C0"/>
              </a:solidFill>
            </a:endParaRPr>
          </a:p>
        </p:txBody>
      </p:sp>
      <p:sp>
        <p:nvSpPr>
          <p:cNvPr id="50" name="pole tekstowe 49"/>
          <p:cNvSpPr txBox="1"/>
          <p:nvPr/>
        </p:nvSpPr>
        <p:spPr>
          <a:xfrm>
            <a:off x="4829202" y="4830420"/>
            <a:ext cx="29931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solidFill>
                  <a:srgbClr val="0070C0"/>
                </a:solidFill>
              </a:rPr>
              <a:t>Are two sets of values (of one feature) different?</a:t>
            </a:r>
            <a:endParaRPr lang="pl-PL" sz="1100" dirty="0">
              <a:solidFill>
                <a:srgbClr val="0070C0"/>
              </a:solidFill>
            </a:endParaRPr>
          </a:p>
        </p:txBody>
      </p:sp>
      <p:sp>
        <p:nvSpPr>
          <p:cNvPr id="51" name="pole tekstowe 50"/>
          <p:cNvSpPr txBox="1"/>
          <p:nvPr/>
        </p:nvSpPr>
        <p:spPr>
          <a:xfrm>
            <a:off x="3841820" y="2073634"/>
            <a:ext cx="678342" cy="52322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/>
              <a:t>…</a:t>
            </a:r>
          </a:p>
        </p:txBody>
      </p:sp>
      <p:cxnSp>
        <p:nvCxnSpPr>
          <p:cNvPr id="55" name="Łącznik prosty ze strzałką 54"/>
          <p:cNvCxnSpPr>
            <a:cxnSpLocks/>
            <a:endCxn id="51" idx="0"/>
          </p:cNvCxnSpPr>
          <p:nvPr/>
        </p:nvCxnSpPr>
        <p:spPr>
          <a:xfrm>
            <a:off x="4180991" y="1203165"/>
            <a:ext cx="0" cy="870469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pole tekstowe 51"/>
          <p:cNvSpPr txBox="1"/>
          <p:nvPr/>
        </p:nvSpPr>
        <p:spPr>
          <a:xfrm>
            <a:off x="3533686" y="1448907"/>
            <a:ext cx="1232710" cy="33855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l-PL" sz="1600" dirty="0" err="1"/>
              <a:t>two</a:t>
            </a:r>
            <a:r>
              <a:rPr lang="pl-PL" sz="1600" dirty="0"/>
              <a:t> </a:t>
            </a:r>
            <a:r>
              <a:rPr lang="pl-PL" sz="1600" dirty="0" err="1"/>
              <a:t>samples</a:t>
            </a:r>
            <a:endParaRPr lang="pl-PL" sz="1600" dirty="0"/>
          </a:p>
        </p:txBody>
      </p:sp>
      <p:grpSp>
        <p:nvGrpSpPr>
          <p:cNvPr id="3" name="Grupa 2">
            <a:extLst>
              <a:ext uri="{FF2B5EF4-FFF2-40B4-BE49-F238E27FC236}">
                <a16:creationId xmlns:a16="http://schemas.microsoft.com/office/drawing/2014/main" id="{7CA93CDB-8830-47AD-AE1B-ABAC0440AABC}"/>
              </a:ext>
            </a:extLst>
          </p:cNvPr>
          <p:cNvGrpSpPr/>
          <p:nvPr/>
        </p:nvGrpSpPr>
        <p:grpSpPr>
          <a:xfrm>
            <a:off x="129878" y="2214468"/>
            <a:ext cx="1376231" cy="1395716"/>
            <a:chOff x="129878" y="2214468"/>
            <a:chExt cx="1376231" cy="1395716"/>
          </a:xfrm>
        </p:grpSpPr>
        <p:cxnSp>
          <p:nvCxnSpPr>
            <p:cNvPr id="35" name="Łącznik prosty ze strzałką 34"/>
            <p:cNvCxnSpPr>
              <a:endCxn id="39" idx="0"/>
            </p:cNvCxnSpPr>
            <p:nvPr/>
          </p:nvCxnSpPr>
          <p:spPr>
            <a:xfrm flipH="1">
              <a:off x="817994" y="2214468"/>
              <a:ext cx="70846" cy="518553"/>
            </a:xfrm>
            <a:prstGeom prst="straightConnector1">
              <a:avLst/>
            </a:prstGeom>
            <a:ln w="1905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pole tekstowe 38"/>
            <p:cNvSpPr txBox="1"/>
            <p:nvPr/>
          </p:nvSpPr>
          <p:spPr>
            <a:xfrm>
              <a:off x="129878" y="2733021"/>
              <a:ext cx="1376231" cy="877163"/>
            </a:xfrm>
            <a:prstGeom prst="rect">
              <a:avLst/>
            </a:prstGeom>
            <a:noFill/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Student t-t</a:t>
              </a:r>
              <a:r>
                <a:rPr lang="en-US" sz="1200" dirty="0" err="1"/>
                <a:t>est</a:t>
              </a:r>
              <a:endParaRPr lang="en-US" sz="1200" dirty="0"/>
            </a:p>
            <a:p>
              <a:r>
                <a:rPr lang="pl-PL" sz="1200" dirty="0"/>
                <a:t>for one </a:t>
              </a:r>
              <a:r>
                <a:rPr lang="pl-PL" sz="1200" dirty="0" err="1"/>
                <a:t>sample</a:t>
              </a:r>
              <a:endParaRPr lang="en-US" sz="1200" dirty="0"/>
            </a:p>
            <a:p>
              <a:r>
                <a:rPr lang="en-US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t.test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</a:p>
            <a:p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set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 </a:t>
              </a:r>
            </a:p>
            <a:p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mu=</a:t>
              </a:r>
              <a:r>
                <a:rPr lang="pl-PL" sz="900" i="1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mean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en-US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73" name="pole tekstowe 72"/>
            <p:cNvSpPr txBox="1"/>
            <p:nvPr/>
          </p:nvSpPr>
          <p:spPr>
            <a:xfrm>
              <a:off x="454764" y="2342939"/>
              <a:ext cx="37382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100" dirty="0" err="1"/>
                <a:t>yes</a:t>
              </a:r>
              <a:endParaRPr lang="pl-PL" sz="1100" dirty="0"/>
            </a:p>
          </p:txBody>
        </p:sp>
      </p:grpSp>
      <p:grpSp>
        <p:nvGrpSpPr>
          <p:cNvPr id="7" name="Grupa 6">
            <a:extLst>
              <a:ext uri="{FF2B5EF4-FFF2-40B4-BE49-F238E27FC236}">
                <a16:creationId xmlns:a16="http://schemas.microsoft.com/office/drawing/2014/main" id="{703A15A9-D839-40F0-B0F1-9B569EF451A8}"/>
              </a:ext>
            </a:extLst>
          </p:cNvPr>
          <p:cNvGrpSpPr/>
          <p:nvPr/>
        </p:nvGrpSpPr>
        <p:grpSpPr>
          <a:xfrm>
            <a:off x="1619671" y="2214468"/>
            <a:ext cx="1376231" cy="1407931"/>
            <a:chOff x="1619671" y="2214468"/>
            <a:chExt cx="1376231" cy="1407931"/>
          </a:xfrm>
        </p:grpSpPr>
        <p:cxnSp>
          <p:nvCxnSpPr>
            <p:cNvPr id="41" name="Łącznik prosty ze strzałką 40"/>
            <p:cNvCxnSpPr>
              <a:endCxn id="42" idx="0"/>
            </p:cNvCxnSpPr>
            <p:nvPr/>
          </p:nvCxnSpPr>
          <p:spPr>
            <a:xfrm>
              <a:off x="2076943" y="2214468"/>
              <a:ext cx="230844" cy="530768"/>
            </a:xfrm>
            <a:prstGeom prst="straightConnector1">
              <a:avLst/>
            </a:prstGeom>
            <a:ln w="1905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pole tekstowe 41"/>
            <p:cNvSpPr txBox="1"/>
            <p:nvPr/>
          </p:nvSpPr>
          <p:spPr>
            <a:xfrm>
              <a:off x="1619671" y="2745236"/>
              <a:ext cx="1376231" cy="877163"/>
            </a:xfrm>
            <a:prstGeom prst="rect">
              <a:avLst/>
            </a:prstGeom>
            <a:noFill/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 err="1"/>
                <a:t>Wilcoxon</a:t>
              </a:r>
              <a:r>
                <a:rPr lang="pl-PL" sz="1200" dirty="0"/>
                <a:t> test</a:t>
              </a:r>
            </a:p>
            <a:p>
              <a:r>
                <a:rPr lang="pl-PL" sz="1200" dirty="0"/>
                <a:t>for one </a:t>
              </a:r>
              <a:r>
                <a:rPr lang="pl-PL" sz="1200" dirty="0" err="1"/>
                <a:t>sample</a:t>
              </a:r>
              <a:endParaRPr lang="pl-PL" sz="1200" dirty="0"/>
            </a:p>
            <a:p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wilcox.test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</a:p>
            <a:p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set,   </a:t>
              </a:r>
            </a:p>
            <a:p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mu=</a:t>
              </a:r>
              <a:r>
                <a:rPr lang="pl-PL" sz="900" i="1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mean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pl-PL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79" name="pole tekstowe 78"/>
            <p:cNvSpPr txBox="1"/>
            <p:nvPr/>
          </p:nvSpPr>
          <p:spPr>
            <a:xfrm>
              <a:off x="1834740" y="2349047"/>
              <a:ext cx="33214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100" dirty="0"/>
                <a:t>no</a:t>
              </a:r>
            </a:p>
          </p:txBody>
        </p:sp>
      </p:grpSp>
      <p:cxnSp>
        <p:nvCxnSpPr>
          <p:cNvPr id="47" name="Łącznik prosty ze strzałką 46">
            <a:extLst>
              <a:ext uri="{FF2B5EF4-FFF2-40B4-BE49-F238E27FC236}">
                <a16:creationId xmlns:a16="http://schemas.microsoft.com/office/drawing/2014/main" id="{136E7897-32FD-45A5-99DA-DC9E8CB6F3D0}"/>
              </a:ext>
            </a:extLst>
          </p:cNvPr>
          <p:cNvCxnSpPr>
            <a:cxnSpLocks/>
            <a:endCxn id="49" idx="0"/>
          </p:cNvCxnSpPr>
          <p:nvPr/>
        </p:nvCxnSpPr>
        <p:spPr>
          <a:xfrm>
            <a:off x="5940152" y="910778"/>
            <a:ext cx="1512152" cy="684313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ole tekstowe 47">
            <a:extLst>
              <a:ext uri="{FF2B5EF4-FFF2-40B4-BE49-F238E27FC236}">
                <a16:creationId xmlns:a16="http://schemas.microsoft.com/office/drawing/2014/main" id="{EC150026-E3D0-459F-AFDF-890C75BB504D}"/>
              </a:ext>
            </a:extLst>
          </p:cNvPr>
          <p:cNvSpPr txBox="1"/>
          <p:nvPr/>
        </p:nvSpPr>
        <p:spPr>
          <a:xfrm>
            <a:off x="6364801" y="1009060"/>
            <a:ext cx="1951368" cy="33855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two or more samples</a:t>
            </a:r>
          </a:p>
        </p:txBody>
      </p:sp>
      <p:sp>
        <p:nvSpPr>
          <p:cNvPr id="49" name="pole tekstowe 48">
            <a:extLst>
              <a:ext uri="{FF2B5EF4-FFF2-40B4-BE49-F238E27FC236}">
                <a16:creationId xmlns:a16="http://schemas.microsoft.com/office/drawing/2014/main" id="{A58E6484-81B1-4110-8F21-4A1AB4EF87E4}"/>
              </a:ext>
            </a:extLst>
          </p:cNvPr>
          <p:cNvSpPr txBox="1"/>
          <p:nvPr/>
        </p:nvSpPr>
        <p:spPr>
          <a:xfrm>
            <a:off x="7187833" y="1595091"/>
            <a:ext cx="528942" cy="523220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/>
              <a:t>...</a:t>
            </a:r>
            <a:endParaRPr lang="pl-PL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43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ójkąt prostokątny 5"/>
          <p:cNvSpPr/>
          <p:nvPr/>
        </p:nvSpPr>
        <p:spPr>
          <a:xfrm rot="5400000">
            <a:off x="2088740" y="-3441929"/>
            <a:ext cx="1545635" cy="7668343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rójkąt prostokątny 4"/>
          <p:cNvSpPr/>
          <p:nvPr/>
        </p:nvSpPr>
        <p:spPr>
          <a:xfrm rot="5400000">
            <a:off x="1080627" y="-2433819"/>
            <a:ext cx="1329611" cy="5436097"/>
          </a:xfrm>
          <a:prstGeom prst="rt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rójkąt prostokątny 3"/>
          <p:cNvSpPr/>
          <p:nvPr/>
        </p:nvSpPr>
        <p:spPr>
          <a:xfrm rot="5400000">
            <a:off x="437688" y="-1790881"/>
            <a:ext cx="1103320" cy="3923928"/>
          </a:xfrm>
          <a:prstGeom prst="rt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3491880" y="618390"/>
            <a:ext cx="2448272" cy="584775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How many data sets</a:t>
            </a:r>
            <a:br>
              <a:rPr lang="en-US" sz="1600" dirty="0"/>
            </a:br>
            <a:r>
              <a:rPr lang="en-US" sz="1600" dirty="0"/>
              <a:t>(statistical samples)?</a:t>
            </a:r>
          </a:p>
        </p:txBody>
      </p:sp>
      <p:cxnSp>
        <p:nvCxnSpPr>
          <p:cNvPr id="19" name="Łącznik prostoliniowy 18"/>
          <p:cNvCxnSpPr/>
          <p:nvPr/>
        </p:nvCxnSpPr>
        <p:spPr>
          <a:xfrm>
            <a:off x="3131840" y="1491630"/>
            <a:ext cx="0" cy="3384376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/>
          <p:cNvCxnSpPr>
            <a:stCxn id="16" idx="1"/>
            <a:endCxn id="31" idx="0"/>
          </p:cNvCxnSpPr>
          <p:nvPr/>
        </p:nvCxnSpPr>
        <p:spPr>
          <a:xfrm flipH="1">
            <a:off x="1439652" y="910778"/>
            <a:ext cx="2052228" cy="872803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ole tekstowe 21"/>
          <p:cNvSpPr txBox="1"/>
          <p:nvPr/>
        </p:nvSpPr>
        <p:spPr>
          <a:xfrm>
            <a:off x="937313" y="915566"/>
            <a:ext cx="1186415" cy="33855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one sample</a:t>
            </a:r>
          </a:p>
        </p:txBody>
      </p:sp>
      <p:sp>
        <p:nvSpPr>
          <p:cNvPr id="31" name="pole tekstowe 30"/>
          <p:cNvSpPr txBox="1"/>
          <p:nvPr/>
        </p:nvSpPr>
        <p:spPr>
          <a:xfrm>
            <a:off x="395536" y="1783581"/>
            <a:ext cx="2088232" cy="430887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Is the distribution normal?</a:t>
            </a:r>
          </a:p>
          <a:p>
            <a:r>
              <a:rPr lang="en-US" sz="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shapiro.test</a:t>
            </a: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(set)</a:t>
            </a:r>
            <a:endParaRPr lang="en-US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35" name="Łącznik prosty ze strzałką 34"/>
          <p:cNvCxnSpPr>
            <a:endCxn id="39" idx="0"/>
          </p:cNvCxnSpPr>
          <p:nvPr/>
        </p:nvCxnSpPr>
        <p:spPr>
          <a:xfrm flipH="1">
            <a:off x="817994" y="2214468"/>
            <a:ext cx="70846" cy="518553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pole tekstowe 38"/>
          <p:cNvSpPr txBox="1"/>
          <p:nvPr/>
        </p:nvSpPr>
        <p:spPr>
          <a:xfrm>
            <a:off x="129878" y="2733021"/>
            <a:ext cx="1376231" cy="877163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Student t-test</a:t>
            </a:r>
          </a:p>
          <a:p>
            <a:r>
              <a:rPr lang="en-US" sz="1200" dirty="0"/>
              <a:t>for one sample</a:t>
            </a:r>
          </a:p>
          <a:p>
            <a:r>
              <a:rPr lang="en-US" sz="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t.test</a:t>
            </a: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set,  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mu=</a:t>
            </a:r>
            <a:r>
              <a:rPr lang="en-US" sz="900" i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mean</a:t>
            </a: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41" name="Łącznik prosty ze strzałką 40"/>
          <p:cNvCxnSpPr>
            <a:endCxn id="42" idx="0"/>
          </p:cNvCxnSpPr>
          <p:nvPr/>
        </p:nvCxnSpPr>
        <p:spPr>
          <a:xfrm>
            <a:off x="2076943" y="2214468"/>
            <a:ext cx="230844" cy="530768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pole tekstowe 41"/>
          <p:cNvSpPr txBox="1"/>
          <p:nvPr/>
        </p:nvSpPr>
        <p:spPr>
          <a:xfrm>
            <a:off x="1619671" y="2745236"/>
            <a:ext cx="1376231" cy="877163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Wilcoxon test</a:t>
            </a:r>
          </a:p>
          <a:p>
            <a:r>
              <a:rPr lang="en-US" sz="1200" dirty="0"/>
              <a:t>for one sample</a:t>
            </a:r>
          </a:p>
          <a:p>
            <a:r>
              <a:rPr lang="en-US" sz="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wilcox.test</a:t>
            </a: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set,   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mu=</a:t>
            </a:r>
            <a:r>
              <a:rPr lang="en-US" sz="900" i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mean</a:t>
            </a: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5" name="pole tekstowe 44"/>
          <p:cNvSpPr txBox="1"/>
          <p:nvPr/>
        </p:nvSpPr>
        <p:spPr>
          <a:xfrm>
            <a:off x="154997" y="4830420"/>
            <a:ext cx="27126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0070C0"/>
                </a:solidFill>
              </a:rPr>
              <a:t>Is the set mean the same as the theoretical?</a:t>
            </a:r>
          </a:p>
        </p:txBody>
      </p:sp>
      <p:sp>
        <p:nvSpPr>
          <p:cNvPr id="50" name="pole tekstowe 49"/>
          <p:cNvSpPr txBox="1"/>
          <p:nvPr/>
        </p:nvSpPr>
        <p:spPr>
          <a:xfrm>
            <a:off x="4829202" y="4830420"/>
            <a:ext cx="29931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solidFill>
                  <a:srgbClr val="0070C0"/>
                </a:solidFill>
              </a:rPr>
              <a:t>Are two sets of values (of one feature) different?</a:t>
            </a:r>
          </a:p>
        </p:txBody>
      </p:sp>
      <p:sp>
        <p:nvSpPr>
          <p:cNvPr id="51" name="pole tekstowe 50"/>
          <p:cNvSpPr txBox="1"/>
          <p:nvPr/>
        </p:nvSpPr>
        <p:spPr>
          <a:xfrm>
            <a:off x="3841820" y="2073634"/>
            <a:ext cx="678342" cy="523220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…</a:t>
            </a:r>
          </a:p>
        </p:txBody>
      </p:sp>
      <p:cxnSp>
        <p:nvCxnSpPr>
          <p:cNvPr id="55" name="Łącznik prosty ze strzałką 54"/>
          <p:cNvCxnSpPr>
            <a:cxnSpLocks/>
            <a:endCxn id="51" idx="0"/>
          </p:cNvCxnSpPr>
          <p:nvPr/>
        </p:nvCxnSpPr>
        <p:spPr>
          <a:xfrm>
            <a:off x="4180991" y="1203165"/>
            <a:ext cx="0" cy="870469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pole tekstowe 51"/>
          <p:cNvSpPr txBox="1"/>
          <p:nvPr/>
        </p:nvSpPr>
        <p:spPr>
          <a:xfrm>
            <a:off x="3533686" y="1448907"/>
            <a:ext cx="1232710" cy="33855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two samples</a:t>
            </a:r>
          </a:p>
        </p:txBody>
      </p:sp>
      <p:sp>
        <p:nvSpPr>
          <p:cNvPr id="73" name="pole tekstowe 72"/>
          <p:cNvSpPr txBox="1"/>
          <p:nvPr/>
        </p:nvSpPr>
        <p:spPr>
          <a:xfrm>
            <a:off x="454764" y="2342939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yes</a:t>
            </a:r>
          </a:p>
        </p:txBody>
      </p:sp>
      <p:sp>
        <p:nvSpPr>
          <p:cNvPr id="79" name="pole tekstowe 78"/>
          <p:cNvSpPr txBox="1"/>
          <p:nvPr/>
        </p:nvSpPr>
        <p:spPr>
          <a:xfrm>
            <a:off x="1834740" y="2349047"/>
            <a:ext cx="3321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no</a:t>
            </a:r>
          </a:p>
        </p:txBody>
      </p:sp>
      <p:cxnSp>
        <p:nvCxnSpPr>
          <p:cNvPr id="47" name="Łącznik prosty ze strzałką 46">
            <a:extLst>
              <a:ext uri="{FF2B5EF4-FFF2-40B4-BE49-F238E27FC236}">
                <a16:creationId xmlns:a16="http://schemas.microsoft.com/office/drawing/2014/main" id="{136E7897-32FD-45A5-99DA-DC9E8CB6F3D0}"/>
              </a:ext>
            </a:extLst>
          </p:cNvPr>
          <p:cNvCxnSpPr>
            <a:cxnSpLocks/>
          </p:cNvCxnSpPr>
          <p:nvPr/>
        </p:nvCxnSpPr>
        <p:spPr>
          <a:xfrm>
            <a:off x="5940152" y="910778"/>
            <a:ext cx="1512152" cy="684313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ole tekstowe 47">
            <a:extLst>
              <a:ext uri="{FF2B5EF4-FFF2-40B4-BE49-F238E27FC236}">
                <a16:creationId xmlns:a16="http://schemas.microsoft.com/office/drawing/2014/main" id="{EC150026-E3D0-459F-AFDF-890C75BB504D}"/>
              </a:ext>
            </a:extLst>
          </p:cNvPr>
          <p:cNvSpPr txBox="1"/>
          <p:nvPr/>
        </p:nvSpPr>
        <p:spPr>
          <a:xfrm>
            <a:off x="6381793" y="915566"/>
            <a:ext cx="1951368" cy="461665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two or more samples</a:t>
            </a:r>
          </a:p>
          <a:p>
            <a:r>
              <a:rPr lang="pl-PL" sz="800" dirty="0">
                <a:solidFill>
                  <a:srgbClr val="0070C0"/>
                </a:solidFill>
              </a:rPr>
              <a:t>o</a:t>
            </a:r>
            <a:r>
              <a:rPr lang="en-US" sz="800" dirty="0">
                <a:solidFill>
                  <a:srgbClr val="0070C0"/>
                </a:solidFill>
              </a:rPr>
              <a:t>r one set with a factor column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25" name="pole tekstowe 24">
            <a:extLst>
              <a:ext uri="{FF2B5EF4-FFF2-40B4-BE49-F238E27FC236}">
                <a16:creationId xmlns:a16="http://schemas.microsoft.com/office/drawing/2014/main" id="{1D0F6DB8-2129-4D25-8B3C-29C131DE21A0}"/>
              </a:ext>
            </a:extLst>
          </p:cNvPr>
          <p:cNvSpPr txBox="1"/>
          <p:nvPr/>
        </p:nvSpPr>
        <p:spPr>
          <a:xfrm>
            <a:off x="6732241" y="1595091"/>
            <a:ext cx="1828166" cy="415498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Is the distribution normal?</a:t>
            </a:r>
          </a:p>
          <a:p>
            <a:r>
              <a:rPr lang="en-US" sz="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shapiro.test</a:t>
            </a: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900" dirty="0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..)</a:t>
            </a:r>
            <a:endParaRPr lang="en-US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3" name="Grupa 2">
            <a:extLst>
              <a:ext uri="{FF2B5EF4-FFF2-40B4-BE49-F238E27FC236}">
                <a16:creationId xmlns:a16="http://schemas.microsoft.com/office/drawing/2014/main" id="{0072590E-69E2-4AA4-B854-62AEBA56A513}"/>
              </a:ext>
            </a:extLst>
          </p:cNvPr>
          <p:cNvGrpSpPr/>
          <p:nvPr/>
        </p:nvGrpSpPr>
        <p:grpSpPr>
          <a:xfrm>
            <a:off x="7524330" y="2030967"/>
            <a:ext cx="1489792" cy="1148205"/>
            <a:chOff x="7524330" y="2030967"/>
            <a:chExt cx="1489792" cy="1148205"/>
          </a:xfrm>
        </p:grpSpPr>
        <p:sp>
          <p:nvSpPr>
            <p:cNvPr id="26" name="pole tekstowe 25">
              <a:extLst>
                <a:ext uri="{FF2B5EF4-FFF2-40B4-BE49-F238E27FC236}">
                  <a16:creationId xmlns:a16="http://schemas.microsoft.com/office/drawing/2014/main" id="{BBA7633E-EFF7-4257-B1B5-D8630AE1D3AA}"/>
                </a:ext>
              </a:extLst>
            </p:cNvPr>
            <p:cNvSpPr txBox="1"/>
            <p:nvPr/>
          </p:nvSpPr>
          <p:spPr>
            <a:xfrm>
              <a:off x="7524330" y="2486675"/>
              <a:ext cx="1489792" cy="692497"/>
            </a:xfrm>
            <a:prstGeom prst="rect">
              <a:avLst/>
            </a:prstGeom>
            <a:noFill/>
            <a:ln w="19050"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Kruskal-Wallis</a:t>
              </a:r>
              <a:r>
                <a:rPr lang="pl-PL" sz="1200" dirty="0"/>
                <a:t> test</a:t>
              </a:r>
              <a:endParaRPr lang="en-US" sz="1200" dirty="0"/>
            </a:p>
            <a:p>
              <a:r>
                <a:rPr lang="en-US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kruskal.test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</a:p>
            <a:p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factor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~</a:t>
              </a:r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sample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 </a:t>
              </a:r>
            </a:p>
            <a:p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data=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set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en-US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2" name="pole tekstowe 31">
              <a:extLst>
                <a:ext uri="{FF2B5EF4-FFF2-40B4-BE49-F238E27FC236}">
                  <a16:creationId xmlns:a16="http://schemas.microsoft.com/office/drawing/2014/main" id="{F3740127-C192-4934-ACA6-4921CE5B1B2A}"/>
                </a:ext>
              </a:extLst>
            </p:cNvPr>
            <p:cNvSpPr txBox="1"/>
            <p:nvPr/>
          </p:nvSpPr>
          <p:spPr>
            <a:xfrm>
              <a:off x="8060250" y="2094116"/>
              <a:ext cx="33214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n</a:t>
              </a:r>
              <a:r>
                <a:rPr lang="pl-PL" sz="1100" dirty="0"/>
                <a:t>o</a:t>
              </a:r>
              <a:endParaRPr lang="en-US" sz="1100" dirty="0"/>
            </a:p>
          </p:txBody>
        </p:sp>
        <p:cxnSp>
          <p:nvCxnSpPr>
            <p:cNvPr id="33" name="Łącznik prosty ze strzałką 32">
              <a:extLst>
                <a:ext uri="{FF2B5EF4-FFF2-40B4-BE49-F238E27FC236}">
                  <a16:creationId xmlns:a16="http://schemas.microsoft.com/office/drawing/2014/main" id="{F7B125D6-3C3D-4495-BB86-FA135558B25B}"/>
                </a:ext>
              </a:extLst>
            </p:cNvPr>
            <p:cNvCxnSpPr>
              <a:cxnSpLocks/>
            </p:cNvCxnSpPr>
            <p:nvPr/>
          </p:nvCxnSpPr>
          <p:spPr>
            <a:xfrm>
              <a:off x="8068589" y="2030967"/>
              <a:ext cx="0" cy="455708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upa 6">
            <a:extLst>
              <a:ext uri="{FF2B5EF4-FFF2-40B4-BE49-F238E27FC236}">
                <a16:creationId xmlns:a16="http://schemas.microsoft.com/office/drawing/2014/main" id="{EF97225E-D803-4540-AFF9-E4D2C213254D}"/>
              </a:ext>
            </a:extLst>
          </p:cNvPr>
          <p:cNvGrpSpPr/>
          <p:nvPr/>
        </p:nvGrpSpPr>
        <p:grpSpPr>
          <a:xfrm>
            <a:off x="6472175" y="2913709"/>
            <a:ext cx="1376231" cy="1451571"/>
            <a:chOff x="6472175" y="2913709"/>
            <a:chExt cx="1376231" cy="1451571"/>
          </a:xfrm>
        </p:grpSpPr>
        <p:cxnSp>
          <p:nvCxnSpPr>
            <p:cNvPr id="36" name="Łącznik prosty ze strzałką 35">
              <a:extLst>
                <a:ext uri="{FF2B5EF4-FFF2-40B4-BE49-F238E27FC236}">
                  <a16:creationId xmlns:a16="http://schemas.microsoft.com/office/drawing/2014/main" id="{CAB6D354-65B5-489A-8E1A-81F64DD0D897}"/>
                </a:ext>
              </a:extLst>
            </p:cNvPr>
            <p:cNvCxnSpPr>
              <a:cxnSpLocks/>
              <a:endCxn id="37" idx="0"/>
            </p:cNvCxnSpPr>
            <p:nvPr/>
          </p:nvCxnSpPr>
          <p:spPr>
            <a:xfrm>
              <a:off x="6948264" y="2913709"/>
              <a:ext cx="212027" cy="574408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pole tekstowe 36">
              <a:extLst>
                <a:ext uri="{FF2B5EF4-FFF2-40B4-BE49-F238E27FC236}">
                  <a16:creationId xmlns:a16="http://schemas.microsoft.com/office/drawing/2014/main" id="{2F6F9E37-7DC1-4E71-9661-9467171AFA10}"/>
                </a:ext>
              </a:extLst>
            </p:cNvPr>
            <p:cNvSpPr txBox="1"/>
            <p:nvPr/>
          </p:nvSpPr>
          <p:spPr>
            <a:xfrm>
              <a:off x="6472175" y="3488117"/>
              <a:ext cx="1376231" cy="877163"/>
            </a:xfrm>
            <a:prstGeom prst="rect">
              <a:avLst/>
            </a:prstGeom>
            <a:noFill/>
            <a:ln w="19050"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Student t-t</a:t>
              </a:r>
              <a:r>
                <a:rPr lang="en-US" sz="1200" dirty="0" err="1"/>
                <a:t>est</a:t>
              </a:r>
              <a:r>
                <a:rPr lang="en-US" sz="1200" dirty="0"/>
                <a:t> </a:t>
              </a:r>
              <a:r>
                <a:rPr lang="pl-PL" sz="1200" dirty="0" err="1"/>
                <a:t>done</a:t>
              </a:r>
              <a:r>
                <a:rPr lang="pl-PL" sz="1200" dirty="0"/>
                <a:t> for </a:t>
              </a:r>
              <a:r>
                <a:rPr lang="pl-PL" sz="1200" dirty="0" err="1"/>
                <a:t>pairs</a:t>
              </a:r>
              <a:endParaRPr lang="en-US" sz="1200" dirty="0"/>
            </a:p>
            <a:p>
              <a:r>
                <a:rPr lang="en-US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pairwise.t.test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</a:p>
            <a:p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set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 </a:t>
              </a:r>
            </a:p>
            <a:p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g=</a:t>
              </a:r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factor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en-US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8" name="pole tekstowe 37">
              <a:extLst>
                <a:ext uri="{FF2B5EF4-FFF2-40B4-BE49-F238E27FC236}">
                  <a16:creationId xmlns:a16="http://schemas.microsoft.com/office/drawing/2014/main" id="{7318438E-7F6E-4C9E-BD22-B4758D96C6BA}"/>
                </a:ext>
              </a:extLst>
            </p:cNvPr>
            <p:cNvSpPr txBox="1"/>
            <p:nvPr/>
          </p:nvSpPr>
          <p:spPr>
            <a:xfrm>
              <a:off x="6660232" y="3075806"/>
              <a:ext cx="33214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n</a:t>
              </a:r>
              <a:r>
                <a:rPr lang="pl-PL" sz="1100" dirty="0"/>
                <a:t>o</a:t>
              </a:r>
              <a:endParaRPr lang="en-US" sz="1100" dirty="0"/>
            </a:p>
          </p:txBody>
        </p:sp>
      </p:grpSp>
      <p:grpSp>
        <p:nvGrpSpPr>
          <p:cNvPr id="2" name="Grupa 1">
            <a:extLst>
              <a:ext uri="{FF2B5EF4-FFF2-40B4-BE49-F238E27FC236}">
                <a16:creationId xmlns:a16="http://schemas.microsoft.com/office/drawing/2014/main" id="{8402BBD9-10AF-44C7-B201-016D4F205567}"/>
              </a:ext>
            </a:extLst>
          </p:cNvPr>
          <p:cNvGrpSpPr/>
          <p:nvPr/>
        </p:nvGrpSpPr>
        <p:grpSpPr>
          <a:xfrm>
            <a:off x="5002535" y="1802840"/>
            <a:ext cx="2088232" cy="1110869"/>
            <a:chOff x="5002535" y="1802840"/>
            <a:chExt cx="2088232" cy="1110869"/>
          </a:xfrm>
        </p:grpSpPr>
        <p:sp>
          <p:nvSpPr>
            <p:cNvPr id="34" name="pole tekstowe 33">
              <a:extLst>
                <a:ext uri="{FF2B5EF4-FFF2-40B4-BE49-F238E27FC236}">
                  <a16:creationId xmlns:a16="http://schemas.microsoft.com/office/drawing/2014/main" id="{2B415B3D-159B-4007-9C14-223EC13BDFFF}"/>
                </a:ext>
              </a:extLst>
            </p:cNvPr>
            <p:cNvSpPr txBox="1"/>
            <p:nvPr/>
          </p:nvSpPr>
          <p:spPr>
            <a:xfrm>
              <a:off x="5002535" y="2482822"/>
              <a:ext cx="2088232" cy="430887"/>
            </a:xfrm>
            <a:prstGeom prst="rect">
              <a:avLst/>
            </a:prstGeom>
            <a:noFill/>
            <a:ln w="19050"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Are the variances equal?</a:t>
              </a:r>
            </a:p>
            <a:p>
              <a:r>
                <a:rPr lang="en-US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var.test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set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1,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set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2)</a:t>
              </a:r>
              <a:endParaRPr lang="en-US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40" name="Łącznik łamany 91">
              <a:extLst>
                <a:ext uri="{FF2B5EF4-FFF2-40B4-BE49-F238E27FC236}">
                  <a16:creationId xmlns:a16="http://schemas.microsoft.com/office/drawing/2014/main" id="{02BAD6F9-3089-44E7-913E-91138A325CA3}"/>
                </a:ext>
              </a:extLst>
            </p:cNvPr>
            <p:cNvCxnSpPr>
              <a:cxnSpLocks/>
              <a:stCxn id="25" idx="1"/>
              <a:endCxn id="34" idx="0"/>
            </p:cNvCxnSpPr>
            <p:nvPr/>
          </p:nvCxnSpPr>
          <p:spPr>
            <a:xfrm rot="10800000" flipV="1">
              <a:off x="6046651" y="1802840"/>
              <a:ext cx="685590" cy="679982"/>
            </a:xfrm>
            <a:prstGeom prst="bentConnector2">
              <a:avLst/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pole tekstowe 42">
              <a:extLst>
                <a:ext uri="{FF2B5EF4-FFF2-40B4-BE49-F238E27FC236}">
                  <a16:creationId xmlns:a16="http://schemas.microsoft.com/office/drawing/2014/main" id="{471DE97E-C609-41A5-8194-6B583E40DCB3}"/>
                </a:ext>
              </a:extLst>
            </p:cNvPr>
            <p:cNvSpPr txBox="1"/>
            <p:nvPr/>
          </p:nvSpPr>
          <p:spPr>
            <a:xfrm>
              <a:off x="6012160" y="1999024"/>
              <a:ext cx="37382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100" dirty="0" err="1"/>
                <a:t>yes</a:t>
              </a:r>
              <a:endParaRPr lang="en-US" sz="1100" dirty="0"/>
            </a:p>
          </p:txBody>
        </p:sp>
      </p:grpSp>
      <p:grpSp>
        <p:nvGrpSpPr>
          <p:cNvPr id="8" name="Grupa 7">
            <a:extLst>
              <a:ext uri="{FF2B5EF4-FFF2-40B4-BE49-F238E27FC236}">
                <a16:creationId xmlns:a16="http://schemas.microsoft.com/office/drawing/2014/main" id="{B0E358C0-12BB-482C-8F63-78E845D86DAA}"/>
              </a:ext>
            </a:extLst>
          </p:cNvPr>
          <p:cNvGrpSpPr/>
          <p:nvPr/>
        </p:nvGrpSpPr>
        <p:grpSpPr>
          <a:xfrm>
            <a:off x="4634416" y="2913709"/>
            <a:ext cx="1376231" cy="1266905"/>
            <a:chOff x="4634416" y="2913709"/>
            <a:chExt cx="1376231" cy="1266905"/>
          </a:xfrm>
        </p:grpSpPr>
        <p:cxnSp>
          <p:nvCxnSpPr>
            <p:cNvPr id="44" name="Łącznik prosty ze strzałką 43">
              <a:extLst>
                <a:ext uri="{FF2B5EF4-FFF2-40B4-BE49-F238E27FC236}">
                  <a16:creationId xmlns:a16="http://schemas.microsoft.com/office/drawing/2014/main" id="{0D85EC4E-3045-4A3C-AEE2-25554A98F64B}"/>
                </a:ext>
              </a:extLst>
            </p:cNvPr>
            <p:cNvCxnSpPr>
              <a:cxnSpLocks/>
              <a:endCxn id="46" idx="0"/>
            </p:cNvCxnSpPr>
            <p:nvPr/>
          </p:nvCxnSpPr>
          <p:spPr>
            <a:xfrm flipH="1">
              <a:off x="5322532" y="2913709"/>
              <a:ext cx="141356" cy="574408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pole tekstowe 45">
              <a:extLst>
                <a:ext uri="{FF2B5EF4-FFF2-40B4-BE49-F238E27FC236}">
                  <a16:creationId xmlns:a16="http://schemas.microsoft.com/office/drawing/2014/main" id="{3E7B0F23-353E-4E05-993A-BA55C453F7E3}"/>
                </a:ext>
              </a:extLst>
            </p:cNvPr>
            <p:cNvSpPr txBox="1"/>
            <p:nvPr/>
          </p:nvSpPr>
          <p:spPr>
            <a:xfrm>
              <a:off x="4634416" y="3488117"/>
              <a:ext cx="1376231" cy="692497"/>
            </a:xfrm>
            <a:prstGeom prst="rect">
              <a:avLst/>
            </a:prstGeom>
            <a:noFill/>
            <a:ln w="19050"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One-</a:t>
              </a:r>
              <a:r>
                <a:rPr lang="pl-PL" sz="1200" dirty="0" err="1"/>
                <a:t>way</a:t>
              </a:r>
              <a:r>
                <a:rPr lang="pl-PL" sz="1200" dirty="0"/>
                <a:t> </a:t>
              </a:r>
              <a:r>
                <a:rPr lang="en-US" sz="1200" dirty="0"/>
                <a:t>ANOVA</a:t>
              </a:r>
            </a:p>
            <a:p>
              <a:r>
                <a:rPr lang="en-US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aov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</a:p>
            <a:p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factor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~</a:t>
              </a:r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sample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 </a:t>
              </a:r>
            </a:p>
            <a:p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data=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set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en-US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53" name="pole tekstowe 52">
              <a:extLst>
                <a:ext uri="{FF2B5EF4-FFF2-40B4-BE49-F238E27FC236}">
                  <a16:creationId xmlns:a16="http://schemas.microsoft.com/office/drawing/2014/main" id="{A42C9A79-F93B-4A80-BF33-1E059F91B431}"/>
                </a:ext>
              </a:extLst>
            </p:cNvPr>
            <p:cNvSpPr txBox="1"/>
            <p:nvPr/>
          </p:nvSpPr>
          <p:spPr>
            <a:xfrm>
              <a:off x="4959302" y="3098035"/>
              <a:ext cx="37382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100" dirty="0" err="1"/>
                <a:t>yes</a:t>
              </a:r>
              <a:endParaRPr lang="en-US" sz="1100" dirty="0"/>
            </a:p>
          </p:txBody>
        </p:sp>
      </p:grpSp>
      <p:sp>
        <p:nvSpPr>
          <p:cNvPr id="54" name="pole tekstowe 53">
            <a:extLst>
              <a:ext uri="{FF2B5EF4-FFF2-40B4-BE49-F238E27FC236}">
                <a16:creationId xmlns:a16="http://schemas.microsoft.com/office/drawing/2014/main" id="{617780F3-FAF9-4096-A50D-B23EF9210D94}"/>
              </a:ext>
            </a:extLst>
          </p:cNvPr>
          <p:cNvSpPr txBox="1"/>
          <p:nvPr/>
        </p:nvSpPr>
        <p:spPr>
          <a:xfrm>
            <a:off x="3358942" y="4261033"/>
            <a:ext cx="3059556" cy="830997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If we are studying not one, but many features </a:t>
            </a:r>
            <a:endParaRPr lang="pl-PL" sz="1200" dirty="0">
              <a:solidFill>
                <a:schemeClr val="bg1"/>
              </a:solidFill>
            </a:endParaRPr>
          </a:p>
          <a:p>
            <a:r>
              <a:rPr lang="en-US" sz="1200" dirty="0">
                <a:solidFill>
                  <a:schemeClr val="bg1"/>
                </a:solidFill>
              </a:rPr>
              <a:t>(many dependent variables), then </a:t>
            </a:r>
            <a:r>
              <a:rPr lang="en-US" sz="1200" b="1" dirty="0">
                <a:solidFill>
                  <a:schemeClr val="bg1"/>
                </a:solidFill>
              </a:rPr>
              <a:t>MANOVA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endParaRPr lang="pl-PL" sz="1200" dirty="0">
              <a:solidFill>
                <a:schemeClr val="bg1"/>
              </a:solidFill>
            </a:endParaRPr>
          </a:p>
          <a:p>
            <a:r>
              <a:rPr lang="en-US" sz="1200" dirty="0">
                <a:solidFill>
                  <a:schemeClr val="bg1"/>
                </a:solidFill>
              </a:rPr>
              <a:t>(multivariate analysis of variance). </a:t>
            </a:r>
            <a:endParaRPr lang="pl-PL" sz="1200" dirty="0">
              <a:solidFill>
                <a:schemeClr val="bg1"/>
              </a:solidFill>
            </a:endParaRPr>
          </a:p>
          <a:p>
            <a:r>
              <a:rPr lang="en-US" sz="1200" dirty="0">
                <a:solidFill>
                  <a:schemeClr val="bg1"/>
                </a:solidFill>
              </a:rPr>
              <a:t>It can be univariate or multivariate</a:t>
            </a:r>
            <a:r>
              <a:rPr lang="pl-PL" sz="1200" dirty="0">
                <a:solidFill>
                  <a:schemeClr val="bg1"/>
                </a:solidFill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9" name="pole tekstowe 48">
            <a:extLst>
              <a:ext uri="{FF2B5EF4-FFF2-40B4-BE49-F238E27FC236}">
                <a16:creationId xmlns:a16="http://schemas.microsoft.com/office/drawing/2014/main" id="{608A0756-9653-4BB1-895E-6C389DBD36D5}"/>
              </a:ext>
            </a:extLst>
          </p:cNvPr>
          <p:cNvSpPr txBox="1"/>
          <p:nvPr/>
        </p:nvSpPr>
        <p:spPr>
          <a:xfrm>
            <a:off x="3360674" y="3729075"/>
            <a:ext cx="2690608" cy="461665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If the set is divided into subgroups </a:t>
            </a:r>
            <a:br>
              <a:rPr lang="pl-PL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due to many factors – multi</a:t>
            </a:r>
            <a:r>
              <a:rPr lang="pl-PL" sz="1200" dirty="0">
                <a:solidFill>
                  <a:schemeClr val="bg1"/>
                </a:solidFill>
              </a:rPr>
              <a:t>-</a:t>
            </a:r>
            <a:r>
              <a:rPr lang="pl-PL" sz="1200" dirty="0" err="1">
                <a:solidFill>
                  <a:schemeClr val="bg1"/>
                </a:solidFill>
              </a:rPr>
              <a:t>way</a:t>
            </a:r>
            <a:r>
              <a:rPr lang="en-US" sz="1200" dirty="0">
                <a:solidFill>
                  <a:schemeClr val="bg1"/>
                </a:solidFill>
              </a:rPr>
              <a:t> ANOVA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025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49" grpId="0" animBg="1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3812</TotalTime>
  <Words>645</Words>
  <Application>Microsoft Office PowerPoint</Application>
  <PresentationFormat>Pokaz na ekranie (16:9)</PresentationFormat>
  <Paragraphs>135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9" baseType="lpstr">
      <vt:lpstr>Arial</vt:lpstr>
      <vt:lpstr>Calibri</vt:lpstr>
      <vt:lpstr>Courier New</vt:lpstr>
      <vt:lpstr>Times New Roman</vt:lpstr>
      <vt:lpstr>Motyw pakietu Office</vt:lpstr>
      <vt:lpstr>R Course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Kurs języka R</dc:title>
  <dc:creator>Jacek Matulewski</dc:creator>
  <cp:lastModifiedBy>jacekmatulewski@o365.umk.pl</cp:lastModifiedBy>
  <cp:revision>66</cp:revision>
  <dcterms:created xsi:type="dcterms:W3CDTF">2020-04-20T16:51:52Z</dcterms:created>
  <dcterms:modified xsi:type="dcterms:W3CDTF">2022-06-11T12:13:59Z</dcterms:modified>
</cp:coreProperties>
</file>