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485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60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5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95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82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0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70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6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3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309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8AE7-046A-4A7F-B8F0-A860110F3FBE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84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3061357" y="-3061351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2053244" y="-2053241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133" y="1437625"/>
            <a:ext cx="4636872" cy="1102519"/>
          </a:xfrm>
        </p:spPr>
        <p:txBody>
          <a:bodyPr>
            <a:normAutofit/>
          </a:bodyPr>
          <a:lstStyle/>
          <a:p>
            <a:r>
              <a:rPr lang="pl-PL" sz="6600" dirty="0"/>
              <a:t>Kurs języka R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218" y="2355726"/>
            <a:ext cx="8148238" cy="1008112"/>
          </a:xfrm>
        </p:spPr>
        <p:txBody>
          <a:bodyPr>
            <a:noAutofit/>
          </a:bodyPr>
          <a:lstStyle/>
          <a:p>
            <a:r>
              <a:rPr lang="pl-PL" sz="6000" dirty="0">
                <a:solidFill>
                  <a:srgbClr val="002060"/>
                </a:solidFill>
              </a:rPr>
              <a:t>Testowanie hipotez</a:t>
            </a:r>
            <a:endParaRPr lang="pl-PL" sz="6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1410305" y="-1410303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286571" y="3874645"/>
            <a:ext cx="2548839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400" dirty="0"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Katedra Informatyki Stosowanej </a:t>
            </a:r>
            <a:b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WFAiIS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, UMK</a:t>
            </a:r>
          </a:p>
          <a:p>
            <a:pPr algn="ctr"/>
            <a:endParaRPr lang="pl-PL" sz="3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WWW: 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http://www.fizyka.umk.pl/~jacek</a:t>
            </a: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E-mail: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 jacek@fizyka.umk.pl</a:t>
            </a:r>
            <a:endParaRPr lang="pl-PL" sz="14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11153"/>
            <a:ext cx="864097" cy="83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21902"/>
            <a:ext cx="981114" cy="96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Łącznik prostoliniowy 10"/>
          <p:cNvCxnSpPr/>
          <p:nvPr/>
        </p:nvCxnSpPr>
        <p:spPr>
          <a:xfrm>
            <a:off x="2456767" y="3597864"/>
            <a:ext cx="42956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86982"/>
            <a:ext cx="1224136" cy="11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xmlns="" id="{0E8B1BB1-9100-48ED-86EA-9015C54C9A98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0A9BEEB9-537C-4100-B7D8-7AC1B49F8E33}"/>
              </a:ext>
            </a:extLst>
          </p:cNvPr>
          <p:cNvGrpSpPr/>
          <p:nvPr/>
        </p:nvGrpSpPr>
        <p:grpSpPr>
          <a:xfrm>
            <a:off x="3357949" y="1203165"/>
            <a:ext cx="1646083" cy="1270579"/>
            <a:chOff x="3357949" y="1203165"/>
            <a:chExt cx="1646083" cy="1270579"/>
          </a:xfrm>
        </p:grpSpPr>
        <p:sp>
          <p:nvSpPr>
            <p:cNvPr id="51" name="pole tekstowe 50"/>
            <p:cNvSpPr txBox="1"/>
            <p:nvPr/>
          </p:nvSpPr>
          <p:spPr>
            <a:xfrm>
              <a:off x="3357949" y="2073634"/>
              <a:ext cx="1646083" cy="40011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próby zależne?</a:t>
              </a:r>
            </a:p>
            <a:p>
              <a:r>
                <a:rPr lang="pl-PL" sz="800" dirty="0">
                  <a:solidFill>
                    <a:srgbClr val="0070C0"/>
                  </a:solidFill>
                </a:rPr>
                <a:t>np. czy dwa pomiary jednej cechy?</a:t>
              </a:r>
              <a:endParaRPr lang="pl-PL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55" name="Łącznik prosty ze strzałką 54"/>
            <p:cNvCxnSpPr>
              <a:cxnSpLocks/>
              <a:endCxn id="51" idx="0"/>
            </p:cNvCxnSpPr>
            <p:nvPr/>
          </p:nvCxnSpPr>
          <p:spPr>
            <a:xfrm>
              <a:off x="4180991" y="1203165"/>
              <a:ext cx="0" cy="870469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xmlns="" id="{D858C826-E96A-472B-854C-E2989B67DAA4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xmlns="" id="{88A460CF-F088-4825-B9E4-B71BECB90835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2D204557-8BD5-4752-A183-FE7578D5F346}"/>
              </a:ext>
            </a:extLst>
          </p:cNvPr>
          <p:cNvGrpSpPr/>
          <p:nvPr/>
        </p:nvGrpSpPr>
        <p:grpSpPr>
          <a:xfrm>
            <a:off x="3347864" y="2473744"/>
            <a:ext cx="1728191" cy="801536"/>
            <a:chOff x="3347864" y="2473744"/>
            <a:chExt cx="1728191" cy="801536"/>
          </a:xfrm>
        </p:grpSpPr>
        <p:sp>
          <p:nvSpPr>
            <p:cNvPr id="66" name="pole tekstowe 65"/>
            <p:cNvSpPr txBox="1"/>
            <p:nvPr/>
          </p:nvSpPr>
          <p:spPr>
            <a:xfrm>
              <a:off x="3347864" y="2859782"/>
              <a:ext cx="1728191" cy="415498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(zbior1/2)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80" name="Łącznik prosty ze strzałką 79"/>
            <p:cNvCxnSpPr/>
            <p:nvPr/>
          </p:nvCxnSpPr>
          <p:spPr>
            <a:xfrm>
              <a:off x="4150038" y="2473744"/>
              <a:ext cx="0" cy="38603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/>
            <p:cNvSpPr txBox="1"/>
            <p:nvPr/>
          </p:nvSpPr>
          <p:spPr>
            <a:xfrm>
              <a:off x="4139952" y="252616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04D4E0E3-55AE-4E54-A823-E8CC7A4C5D31}"/>
              </a:ext>
            </a:extLst>
          </p:cNvPr>
          <p:cNvGrpSpPr/>
          <p:nvPr/>
        </p:nvGrpSpPr>
        <p:grpSpPr>
          <a:xfrm>
            <a:off x="5004032" y="2273689"/>
            <a:ext cx="3465993" cy="1016979"/>
            <a:chOff x="5004032" y="2273689"/>
            <a:chExt cx="3465993" cy="1016979"/>
          </a:xfrm>
        </p:grpSpPr>
        <p:sp>
          <p:nvSpPr>
            <p:cNvPr id="86" name="pole tekstowe 85"/>
            <p:cNvSpPr txBox="1"/>
            <p:nvPr/>
          </p:nvSpPr>
          <p:spPr>
            <a:xfrm>
              <a:off x="6381793" y="2859781"/>
              <a:ext cx="2088232" cy="43088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(zbior1/2)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2" name="Łącznik łamany 91"/>
            <p:cNvCxnSpPr>
              <a:cxnSpLocks/>
              <a:stCxn id="51" idx="3"/>
              <a:endCxn id="86" idx="0"/>
            </p:cNvCxnSpPr>
            <p:nvPr/>
          </p:nvCxnSpPr>
          <p:spPr>
            <a:xfrm>
              <a:off x="5004032" y="2273689"/>
              <a:ext cx="2421877" cy="586092"/>
            </a:xfrm>
            <a:prstGeom prst="bentConnector2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pole tekstowe 92"/>
            <p:cNvSpPr txBox="1"/>
            <p:nvPr/>
          </p:nvSpPr>
          <p:spPr>
            <a:xfrm>
              <a:off x="5759654" y="2283718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xmlns="" id="{5E51E413-568A-4C1B-BB76-9B6065338508}"/>
              </a:ext>
            </a:extLst>
          </p:cNvPr>
          <p:cNvGrpSpPr/>
          <p:nvPr/>
        </p:nvGrpSpPr>
        <p:grpSpPr>
          <a:xfrm>
            <a:off x="5940152" y="910778"/>
            <a:ext cx="1776623" cy="1207533"/>
            <a:chOff x="5940152" y="910778"/>
            <a:chExt cx="1776623" cy="1207533"/>
          </a:xfrm>
        </p:grpSpPr>
        <p:cxnSp>
          <p:nvCxnSpPr>
            <p:cNvPr id="96" name="Łącznik prosty ze strzałką 95"/>
            <p:cNvCxnSpPr>
              <a:cxnSpLocks/>
              <a:stCxn id="16" idx="3"/>
              <a:endCxn id="100" idx="0"/>
            </p:cNvCxnSpPr>
            <p:nvPr/>
          </p:nvCxnSpPr>
          <p:spPr>
            <a:xfrm>
              <a:off x="5940152" y="910778"/>
              <a:ext cx="1512152" cy="68431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pole tekstowe 99"/>
            <p:cNvSpPr txBox="1"/>
            <p:nvPr/>
          </p:nvSpPr>
          <p:spPr>
            <a:xfrm>
              <a:off x="7187833" y="1595091"/>
              <a:ext cx="528942" cy="523220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/>
                <a:t>...</a:t>
              </a:r>
              <a:endParaRPr lang="pl-PL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072BD575-A5E4-4712-87F6-C8E4A043E2D9}"/>
              </a:ext>
            </a:extLst>
          </p:cNvPr>
          <p:cNvGrpSpPr/>
          <p:nvPr/>
        </p:nvGrpSpPr>
        <p:grpSpPr>
          <a:xfrm>
            <a:off x="3273341" y="3290669"/>
            <a:ext cx="1376231" cy="1286000"/>
            <a:chOff x="3273341" y="3290669"/>
            <a:chExt cx="1376231" cy="1286000"/>
          </a:xfrm>
        </p:grpSpPr>
        <p:cxnSp>
          <p:nvCxnSpPr>
            <p:cNvPr id="67" name="Łącznik prosty ze strzałką 66"/>
            <p:cNvCxnSpPr>
              <a:endCxn id="68" idx="0"/>
            </p:cNvCxnSpPr>
            <p:nvPr/>
          </p:nvCxnSpPr>
          <p:spPr>
            <a:xfrm>
              <a:off x="3961456" y="3290669"/>
              <a:ext cx="1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pole tekstowe 67"/>
            <p:cNvSpPr txBox="1"/>
            <p:nvPr/>
          </p:nvSpPr>
          <p:spPr>
            <a:xfrm>
              <a:off x="3273341" y="3699506"/>
              <a:ext cx="1376231" cy="8771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dwóch prób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</a:t>
              </a:r>
            </a:p>
            <a:p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paired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TRUE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3" name="pole tekstowe 102"/>
            <p:cNvSpPr txBox="1"/>
            <p:nvPr/>
          </p:nvSpPr>
          <p:spPr>
            <a:xfrm>
              <a:off x="3563888" y="335260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38D06967-1145-46A7-8413-703390AA7F69}"/>
              </a:ext>
            </a:extLst>
          </p:cNvPr>
          <p:cNvGrpSpPr/>
          <p:nvPr/>
        </p:nvGrpSpPr>
        <p:grpSpPr>
          <a:xfrm>
            <a:off x="4763134" y="3272883"/>
            <a:ext cx="1376231" cy="1131335"/>
            <a:chOff x="4763134" y="3272883"/>
            <a:chExt cx="1376231" cy="1131335"/>
          </a:xfrm>
        </p:grpSpPr>
        <p:cxnSp>
          <p:nvCxnSpPr>
            <p:cNvPr id="69" name="Łącznik prosty ze strzałką 68"/>
            <p:cNvCxnSpPr/>
            <p:nvPr/>
          </p:nvCxnSpPr>
          <p:spPr>
            <a:xfrm>
              <a:off x="4873933" y="3272883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pole tekstowe 69"/>
            <p:cNvSpPr txBox="1"/>
            <p:nvPr/>
          </p:nvSpPr>
          <p:spPr>
            <a:xfrm>
              <a:off x="4763134" y="3711721"/>
              <a:ext cx="1376231" cy="69249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zbior1,zbior2,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paired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pl-PL" sz="9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TRUE</a:t>
              </a:r>
              <a:r>
                <a:rPr lang="pl-PL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  </a:t>
              </a:r>
              <a:endParaRPr lang="pl-PL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pole tekstowe 103"/>
            <p:cNvSpPr txBox="1"/>
            <p:nvPr/>
          </p:nvSpPr>
          <p:spPr>
            <a:xfrm>
              <a:off x="4859076" y="3363838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xmlns="" id="{83D79EB2-13A9-4E33-B075-F25B57910EC3}"/>
              </a:ext>
            </a:extLst>
          </p:cNvPr>
          <p:cNvGrpSpPr/>
          <p:nvPr/>
        </p:nvGrpSpPr>
        <p:grpSpPr>
          <a:xfrm>
            <a:off x="6228185" y="3290668"/>
            <a:ext cx="1376232" cy="1424500"/>
            <a:chOff x="6228185" y="3290668"/>
            <a:chExt cx="1376232" cy="1424500"/>
          </a:xfrm>
        </p:grpSpPr>
        <p:cxnSp>
          <p:nvCxnSpPr>
            <p:cNvPr id="87" name="Łącznik prosty ze strzałką 86"/>
            <p:cNvCxnSpPr>
              <a:cxnSpLocks/>
            </p:cNvCxnSpPr>
            <p:nvPr/>
          </p:nvCxnSpPr>
          <p:spPr>
            <a:xfrm>
              <a:off x="6948264" y="3290668"/>
              <a:ext cx="0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ole tekstowe 87"/>
            <p:cNvSpPr txBox="1"/>
            <p:nvPr/>
          </p:nvSpPr>
          <p:spPr>
            <a:xfrm>
              <a:off x="6228185" y="3699505"/>
              <a:ext cx="1376232" cy="10156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Test t-</a:t>
              </a:r>
              <a:r>
                <a:rPr lang="pl-PL" sz="1200" dirty="0" err="1"/>
                <a:t>Walsha</a:t>
              </a:r>
              <a:endParaRPr lang="pl-PL" sz="1200" dirty="0"/>
            </a:p>
            <a:p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-&gt; 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endPara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var.equal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6607458" y="335260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xmlns="" id="{B7892280-328A-4EB9-947F-F005A30B82E2}"/>
              </a:ext>
            </a:extLst>
          </p:cNvPr>
          <p:cNvGrpSpPr/>
          <p:nvPr/>
        </p:nvGrpSpPr>
        <p:grpSpPr>
          <a:xfrm>
            <a:off x="7693237" y="3290668"/>
            <a:ext cx="1343259" cy="1159716"/>
            <a:chOff x="7693237" y="3290668"/>
            <a:chExt cx="1343259" cy="1159716"/>
          </a:xfrm>
        </p:grpSpPr>
        <p:cxnSp>
          <p:nvCxnSpPr>
            <p:cNvPr id="89" name="Łącznik prosty ze strzałką 88"/>
            <p:cNvCxnSpPr/>
            <p:nvPr/>
          </p:nvCxnSpPr>
          <p:spPr>
            <a:xfrm>
              <a:off x="8254335" y="3290668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pole tekstowe 89"/>
            <p:cNvSpPr txBox="1"/>
            <p:nvPr/>
          </p:nvSpPr>
          <p:spPr>
            <a:xfrm>
              <a:off x="7693237" y="3711720"/>
              <a:ext cx="1343259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br>
                <a:rPr lang="pl-PL" sz="1200" dirty="0"/>
              </a:br>
              <a:r>
                <a:rPr lang="pl-PL" sz="1200" dirty="0" err="1"/>
                <a:t>Manna-Whitneya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zbior1,zbior2)   </a:t>
              </a:r>
            </a:p>
          </p:txBody>
        </p:sp>
        <p:sp>
          <p:nvSpPr>
            <p:cNvPr id="106" name="pole tekstowe 105"/>
            <p:cNvSpPr txBox="1"/>
            <p:nvPr/>
          </p:nvSpPr>
          <p:spPr>
            <a:xfrm>
              <a:off x="7851778" y="333496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sp>
        <p:nvSpPr>
          <p:cNvPr id="53" name="pole tekstowe 52">
            <a:extLst>
              <a:ext uri="{FF2B5EF4-FFF2-40B4-BE49-F238E27FC236}">
                <a16:creationId xmlns:a16="http://schemas.microsoft.com/office/drawing/2014/main" xmlns="" id="{3DE3D197-2AB4-4F22-A34F-1044FD8E80EC}"/>
              </a:ext>
            </a:extLst>
          </p:cNvPr>
          <p:cNvSpPr txBox="1"/>
          <p:nvPr/>
        </p:nvSpPr>
        <p:spPr>
          <a:xfrm>
            <a:off x="177374" y="4011910"/>
            <a:ext cx="2738442" cy="43088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Wzorowane na diagramie ze strony</a:t>
            </a:r>
            <a:endParaRPr lang="pl-PL" sz="1200" dirty="0">
              <a:solidFill>
                <a:schemeClr val="bg1"/>
              </a:solidFill>
            </a:endParaRPr>
          </a:p>
          <a:p>
            <a:r>
              <a:rPr lang="pl-PL" sz="800" i="1" dirty="0">
                <a:solidFill>
                  <a:schemeClr val="bg1"/>
                </a:solidFill>
              </a:rPr>
              <a:t>http://www.wawrowski.edu.pl/adr/testowanie-hipotez.html</a:t>
            </a:r>
            <a:endParaRPr lang="pl-PL" sz="1200" i="1" dirty="0">
              <a:solidFill>
                <a:schemeClr val="bg1"/>
              </a:solidFill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6381793" y="1009060"/>
            <a:ext cx="1917384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xmlns="" id="{608A0756-9653-4BB1-895E-6C389DBD36D5}"/>
              </a:ext>
            </a:extLst>
          </p:cNvPr>
          <p:cNvSpPr txBox="1"/>
          <p:nvPr/>
        </p:nvSpPr>
        <p:spPr>
          <a:xfrm>
            <a:off x="5868144" y="4599587"/>
            <a:ext cx="3175100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Test </a:t>
            </a:r>
            <a:r>
              <a:rPr lang="pl-PL" sz="1200" b="1" dirty="0">
                <a:solidFill>
                  <a:schemeClr val="bg1"/>
                </a:solidFill>
              </a:rPr>
              <a:t>t-</a:t>
            </a:r>
            <a:r>
              <a:rPr lang="pl-PL" sz="1200" b="1" dirty="0" err="1">
                <a:solidFill>
                  <a:schemeClr val="bg1"/>
                </a:solidFill>
              </a:rPr>
              <a:t>Welsha</a:t>
            </a:r>
            <a:r>
              <a:rPr lang="pl-PL" sz="1200" dirty="0">
                <a:solidFill>
                  <a:schemeClr val="bg1"/>
                </a:solidFill>
              </a:rPr>
              <a:t> – uogólnienie testu </a:t>
            </a:r>
            <a:r>
              <a:rPr lang="pl-PL" sz="1200" b="1" dirty="0">
                <a:solidFill>
                  <a:schemeClr val="bg1"/>
                </a:solidFill>
              </a:rPr>
              <a:t>t-Studenta</a:t>
            </a:r>
          </a:p>
          <a:p>
            <a:r>
              <a:rPr lang="pl-PL" sz="1200" dirty="0">
                <a:solidFill>
                  <a:schemeClr val="bg1"/>
                </a:solidFill>
              </a:rPr>
              <a:t>dla prób o różnych wariancjach (</a:t>
            </a:r>
            <a:r>
              <a:rPr lang="pl-PL" sz="11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r>
              <a:rPr lang="pl-PL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6472175" y="114179"/>
            <a:ext cx="2422651" cy="27699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pl-PL" sz="1200" dirty="0">
                <a:solidFill>
                  <a:schemeClr val="bg1"/>
                </a:solidFill>
              </a:rPr>
              <a:t> – rozbicie danych na próby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xmlns="" id="{608A0756-9653-4BB1-895E-6C389DBD36D5}"/>
              </a:ext>
            </a:extLst>
          </p:cNvPr>
          <p:cNvSpPr txBox="1"/>
          <p:nvPr/>
        </p:nvSpPr>
        <p:spPr>
          <a:xfrm>
            <a:off x="4302320" y="3501194"/>
            <a:ext cx="4046892" cy="6001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N &gt; 100, to do testowania normalności rozkładu</a:t>
            </a:r>
          </a:p>
          <a:p>
            <a:r>
              <a:rPr lang="pl-PL" sz="1200" dirty="0">
                <a:solidFill>
                  <a:schemeClr val="bg1"/>
                </a:solidFill>
              </a:rPr>
              <a:t>należy użyć testu </a:t>
            </a:r>
            <a:r>
              <a:rPr lang="pl-PL" sz="1200" dirty="0" err="1">
                <a:solidFill>
                  <a:schemeClr val="bg1"/>
                </a:solidFill>
              </a:rPr>
              <a:t>Kołmogotowa-Smirnowa</a:t>
            </a:r>
            <a:r>
              <a:rPr lang="pl-PL" sz="1200" dirty="0">
                <a:solidFill>
                  <a:schemeClr val="bg1"/>
                </a:solidFill>
              </a:rPr>
              <a:t>:</a:t>
            </a:r>
          </a:p>
          <a:p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ks.test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(dane,"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pnorm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(dane),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(dane))</a:t>
            </a:r>
            <a:endParaRPr lang="pl-PL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2" grpId="0" animBg="1"/>
      <p:bldP spid="99" grpId="0" animBg="1"/>
      <p:bldP spid="54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793050AA-B9A2-4F1F-91A6-86174B04E8F6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7CA93CDB-8830-47AD-AE1B-ABAC0440AABC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703A15A9-D839-40F0-B0F1-9B569EF451A8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xmlns="" id="{136E7897-32FD-45A5-99DA-DC9E8CB6F3D0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xmlns="" id="{EC150026-E3D0-459F-AFDF-890C75BB504D}"/>
              </a:ext>
            </a:extLst>
          </p:cNvPr>
          <p:cNvSpPr txBox="1"/>
          <p:nvPr/>
        </p:nvSpPr>
        <p:spPr>
          <a:xfrm>
            <a:off x="6381793" y="1009060"/>
            <a:ext cx="1917384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xmlns="" id="{A58E6484-81B1-4110-8F21-4A1AB4EF87E4}"/>
              </a:ext>
            </a:extLst>
          </p:cNvPr>
          <p:cNvSpPr txBox="1"/>
          <p:nvPr/>
        </p:nvSpPr>
        <p:spPr>
          <a:xfrm>
            <a:off x="7187833" y="1595091"/>
            <a:ext cx="528942" cy="52322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...</a:t>
            </a:r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16" idx="1"/>
            <a:endCxn id="31" idx="0"/>
          </p:cNvCxnSpPr>
          <p:nvPr/>
        </p:nvCxnSpPr>
        <p:spPr>
          <a:xfrm flipH="1">
            <a:off x="1439652" y="910778"/>
            <a:ext cx="2052228" cy="8728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395536" y="1783581"/>
            <a:ext cx="2088232" cy="43088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Czy rozkład normalny?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Łącznik prosty ze strzałką 34"/>
          <p:cNvCxnSpPr>
            <a:endCxn id="39" idx="0"/>
          </p:cNvCxnSpPr>
          <p:nvPr/>
        </p:nvCxnSpPr>
        <p:spPr>
          <a:xfrm flipH="1">
            <a:off x="817994" y="2214468"/>
            <a:ext cx="70846" cy="51855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/>
          <p:nvPr/>
        </p:nvSpPr>
        <p:spPr>
          <a:xfrm>
            <a:off x="129878" y="2733021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Test t-Studenta</a:t>
            </a:r>
          </a:p>
          <a:p>
            <a:r>
              <a:rPr lang="pl-PL" sz="1200" dirty="0"/>
              <a:t>dla jednej próby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średnia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Łącznik prosty ze strzałką 40"/>
          <p:cNvCxnSpPr>
            <a:endCxn id="42" idx="0"/>
          </p:cNvCxnSpPr>
          <p:nvPr/>
        </p:nvCxnSpPr>
        <p:spPr>
          <a:xfrm>
            <a:off x="2076943" y="2214468"/>
            <a:ext cx="230844" cy="53076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1619671" y="2745236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Test </a:t>
            </a:r>
            <a:r>
              <a:rPr lang="pl-PL" sz="1200" dirty="0" err="1"/>
              <a:t>Wilcoxona</a:t>
            </a:r>
            <a:endParaRPr lang="pl-PL" sz="1200" dirty="0"/>
          </a:p>
          <a:p>
            <a:r>
              <a:rPr lang="pl-PL" sz="1200" dirty="0"/>
              <a:t>dla jednej próby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wilcox.test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średnia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454764" y="2342939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sp>
        <p:nvSpPr>
          <p:cNvPr id="79" name="pole tekstowe 78"/>
          <p:cNvSpPr txBox="1"/>
          <p:nvPr/>
        </p:nvSpPr>
        <p:spPr>
          <a:xfrm>
            <a:off x="1834740" y="2349047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nie</a:t>
            </a:r>
          </a:p>
        </p:txBody>
      </p: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xmlns="" id="{136E7897-32FD-45A5-99DA-DC9E8CB6F3D0}"/>
              </a:ext>
            </a:extLst>
          </p:cNvPr>
          <p:cNvCxnSpPr>
            <a:cxnSpLocks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xmlns="" id="{EC150026-E3D0-459F-AFDF-890C75BB504D}"/>
              </a:ext>
            </a:extLst>
          </p:cNvPr>
          <p:cNvSpPr txBox="1"/>
          <p:nvPr/>
        </p:nvSpPr>
        <p:spPr>
          <a:xfrm>
            <a:off x="6381793" y="915566"/>
            <a:ext cx="1917384" cy="4770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  <a:p>
            <a:r>
              <a:rPr lang="pl-PL" sz="800" dirty="0">
                <a:solidFill>
                  <a:srgbClr val="0070C0"/>
                </a:solidFill>
              </a:rPr>
              <a:t>jeden zbiór z kolumną będącą czynnikiem</a:t>
            </a:r>
            <a:endParaRPr lang="pl-PL" sz="1600" dirty="0">
              <a:solidFill>
                <a:srgbClr val="0070C0"/>
              </a:solidFill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xmlns="" id="{1D0F6DB8-2129-4D25-8B3C-29C131DE21A0}"/>
              </a:ext>
            </a:extLst>
          </p:cNvPr>
          <p:cNvSpPr txBox="1"/>
          <p:nvPr/>
        </p:nvSpPr>
        <p:spPr>
          <a:xfrm>
            <a:off x="6876255" y="1595091"/>
            <a:ext cx="1684151" cy="43088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Czy rozkład normalny?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..)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0072590E-69E2-4AA4-B854-62AEBA56A513}"/>
              </a:ext>
            </a:extLst>
          </p:cNvPr>
          <p:cNvGrpSpPr/>
          <p:nvPr/>
        </p:nvGrpSpPr>
        <p:grpSpPr>
          <a:xfrm>
            <a:off x="7524330" y="2030967"/>
            <a:ext cx="1489792" cy="1148205"/>
            <a:chOff x="7524330" y="2030967"/>
            <a:chExt cx="1489792" cy="1148205"/>
          </a:xfrm>
        </p:grpSpPr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xmlns="" id="{BBA7633E-EFF7-4257-B1B5-D8630AE1D3AA}"/>
                </a:ext>
              </a:extLst>
            </p:cNvPr>
            <p:cNvSpPr txBox="1"/>
            <p:nvPr/>
          </p:nvSpPr>
          <p:spPr>
            <a:xfrm>
              <a:off x="7524330" y="2486675"/>
              <a:ext cx="1489792" cy="69249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Kruskala-</a:t>
              </a:r>
              <a:r>
                <a:rPr lang="pl-PL" sz="1200" dirty="0" err="1"/>
                <a:t>Wallisa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kruskal.test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czynnik~proba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pole tekstowe 31">
              <a:extLst>
                <a:ext uri="{FF2B5EF4-FFF2-40B4-BE49-F238E27FC236}">
                  <a16:creationId xmlns:a16="http://schemas.microsoft.com/office/drawing/2014/main" xmlns="" id="{F3740127-C192-4934-ACA6-4921CE5B1B2A}"/>
                </a:ext>
              </a:extLst>
            </p:cNvPr>
            <p:cNvSpPr txBox="1"/>
            <p:nvPr/>
          </p:nvSpPr>
          <p:spPr>
            <a:xfrm>
              <a:off x="8060250" y="2094116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  <p:cxnSp>
          <p:nvCxnSpPr>
            <p:cNvPr id="33" name="Łącznik prosty ze strzałką 32">
              <a:extLst>
                <a:ext uri="{FF2B5EF4-FFF2-40B4-BE49-F238E27FC236}">
                  <a16:creationId xmlns:a16="http://schemas.microsoft.com/office/drawing/2014/main" xmlns="" id="{F7B125D6-3C3D-4495-BB86-FA135558B25B}"/>
                </a:ext>
              </a:extLst>
            </p:cNvPr>
            <p:cNvCxnSpPr>
              <a:cxnSpLocks/>
            </p:cNvCxnSpPr>
            <p:nvPr/>
          </p:nvCxnSpPr>
          <p:spPr>
            <a:xfrm>
              <a:off x="8068589" y="2030967"/>
              <a:ext cx="0" cy="4557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EF97225E-D803-4540-AFF9-E4D2C213254D}"/>
              </a:ext>
            </a:extLst>
          </p:cNvPr>
          <p:cNvGrpSpPr/>
          <p:nvPr/>
        </p:nvGrpSpPr>
        <p:grpSpPr>
          <a:xfrm>
            <a:off x="6472175" y="2913709"/>
            <a:ext cx="1376231" cy="1451571"/>
            <a:chOff x="6472175" y="2913709"/>
            <a:chExt cx="1376231" cy="1451571"/>
          </a:xfrm>
        </p:grpSpPr>
        <p:cxnSp>
          <p:nvCxnSpPr>
            <p:cNvPr id="36" name="Łącznik prosty ze strzałką 35">
              <a:extLst>
                <a:ext uri="{FF2B5EF4-FFF2-40B4-BE49-F238E27FC236}">
                  <a16:creationId xmlns:a16="http://schemas.microsoft.com/office/drawing/2014/main" xmlns="" id="{CAB6D354-65B5-489A-8E1A-81F64DD0D897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>
              <a:off x="6948264" y="2913709"/>
              <a:ext cx="212027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xmlns="" id="{2F6F9E37-7DC1-4E71-9661-9467171AFA10}"/>
                </a:ext>
              </a:extLst>
            </p:cNvPr>
            <p:cNvSpPr txBox="1"/>
            <p:nvPr/>
          </p:nvSpPr>
          <p:spPr>
            <a:xfrm>
              <a:off x="6472175" y="3488117"/>
              <a:ext cx="1376231" cy="877163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robiony parami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pairwise.t.test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g=czynnik)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pole tekstowe 37">
              <a:extLst>
                <a:ext uri="{FF2B5EF4-FFF2-40B4-BE49-F238E27FC236}">
                  <a16:creationId xmlns:a16="http://schemas.microsoft.com/office/drawing/2014/main" xmlns="" id="{7318438E-7F6E-4C9E-BD22-B4758D96C6BA}"/>
                </a:ext>
              </a:extLst>
            </p:cNvPr>
            <p:cNvSpPr txBox="1"/>
            <p:nvPr/>
          </p:nvSpPr>
          <p:spPr>
            <a:xfrm>
              <a:off x="6660232" y="3075806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8402BBD9-10AF-44C7-B201-016D4F205567}"/>
              </a:ext>
            </a:extLst>
          </p:cNvPr>
          <p:cNvGrpSpPr/>
          <p:nvPr/>
        </p:nvGrpSpPr>
        <p:grpSpPr>
          <a:xfrm>
            <a:off x="5002535" y="1810534"/>
            <a:ext cx="2088232" cy="1103175"/>
            <a:chOff x="5002535" y="1810534"/>
            <a:chExt cx="2088232" cy="1103175"/>
          </a:xfrm>
        </p:grpSpPr>
        <p:sp>
          <p:nvSpPr>
            <p:cNvPr id="34" name="pole tekstowe 33">
              <a:extLst>
                <a:ext uri="{FF2B5EF4-FFF2-40B4-BE49-F238E27FC236}">
                  <a16:creationId xmlns:a16="http://schemas.microsoft.com/office/drawing/2014/main" xmlns="" id="{2B415B3D-159B-4007-9C14-223EC13BDFFF}"/>
                </a:ext>
              </a:extLst>
            </p:cNvPr>
            <p:cNvSpPr txBox="1"/>
            <p:nvPr/>
          </p:nvSpPr>
          <p:spPr>
            <a:xfrm>
              <a:off x="5002535" y="2482822"/>
              <a:ext cx="2088232" cy="43088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wariancje są równe?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(zbior1,zbior2)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0" name="Łącznik łamany 91">
              <a:extLst>
                <a:ext uri="{FF2B5EF4-FFF2-40B4-BE49-F238E27FC236}">
                  <a16:creationId xmlns:a16="http://schemas.microsoft.com/office/drawing/2014/main" xmlns="" id="{02BAD6F9-3089-44E7-913E-91138A325CA3}"/>
                </a:ext>
              </a:extLst>
            </p:cNvPr>
            <p:cNvCxnSpPr>
              <a:cxnSpLocks/>
              <a:stCxn id="25" idx="1"/>
              <a:endCxn id="34" idx="0"/>
            </p:cNvCxnSpPr>
            <p:nvPr/>
          </p:nvCxnSpPr>
          <p:spPr>
            <a:xfrm rot="10800000" flipV="1">
              <a:off x="6046651" y="1810534"/>
              <a:ext cx="829604" cy="672287"/>
            </a:xfrm>
            <a:prstGeom prst="bentConnector2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ole tekstowe 42">
              <a:extLst>
                <a:ext uri="{FF2B5EF4-FFF2-40B4-BE49-F238E27FC236}">
                  <a16:creationId xmlns:a16="http://schemas.microsoft.com/office/drawing/2014/main" xmlns="" id="{471DE97E-C609-41A5-8194-6B583E40DCB3}"/>
                </a:ext>
              </a:extLst>
            </p:cNvPr>
            <p:cNvSpPr txBox="1"/>
            <p:nvPr/>
          </p:nvSpPr>
          <p:spPr>
            <a:xfrm>
              <a:off x="6012160" y="199902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xmlns="" id="{B0E358C0-12BB-482C-8F63-78E845D86DAA}"/>
              </a:ext>
            </a:extLst>
          </p:cNvPr>
          <p:cNvGrpSpPr/>
          <p:nvPr/>
        </p:nvGrpSpPr>
        <p:grpSpPr>
          <a:xfrm>
            <a:off x="4634416" y="2913709"/>
            <a:ext cx="1376231" cy="1451571"/>
            <a:chOff x="4634416" y="2913709"/>
            <a:chExt cx="1376231" cy="1451571"/>
          </a:xfrm>
        </p:grpSpPr>
        <p:cxnSp>
          <p:nvCxnSpPr>
            <p:cNvPr id="44" name="Łącznik prosty ze strzałką 43">
              <a:extLst>
                <a:ext uri="{FF2B5EF4-FFF2-40B4-BE49-F238E27FC236}">
                  <a16:creationId xmlns:a16="http://schemas.microsoft.com/office/drawing/2014/main" xmlns="" id="{0D85EC4E-3045-4A3C-AEE2-25554A98F64B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5322532" y="2913709"/>
              <a:ext cx="141356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xmlns="" id="{3E7B0F23-353E-4E05-993A-BA55C453F7E3}"/>
                </a:ext>
              </a:extLst>
            </p:cNvPr>
            <p:cNvSpPr txBox="1"/>
            <p:nvPr/>
          </p:nvSpPr>
          <p:spPr>
            <a:xfrm>
              <a:off x="4634416" y="3488117"/>
              <a:ext cx="1376231" cy="877163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Jednoczynnikowa</a:t>
              </a:r>
              <a:br>
                <a:rPr lang="pl-PL" sz="1200" dirty="0"/>
              </a:br>
              <a:r>
                <a:rPr lang="pl-PL" sz="1200" dirty="0"/>
                <a:t>ANOVA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aov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czynnik~proba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xmlns="" id="{A42C9A79-F93B-4A80-BF33-1E059F91B431}"/>
                </a:ext>
              </a:extLst>
            </p:cNvPr>
            <p:cNvSpPr txBox="1"/>
            <p:nvPr/>
          </p:nvSpPr>
          <p:spPr>
            <a:xfrm>
              <a:off x="4959302" y="3098035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sp>
        <p:nvSpPr>
          <p:cNvPr id="49" name="pole tekstowe 48">
            <a:extLst>
              <a:ext uri="{FF2B5EF4-FFF2-40B4-BE49-F238E27FC236}">
                <a16:creationId xmlns:a16="http://schemas.microsoft.com/office/drawing/2014/main" xmlns="" id="{608A0756-9653-4BB1-895E-6C389DBD36D5}"/>
              </a:ext>
            </a:extLst>
          </p:cNvPr>
          <p:cNvSpPr txBox="1"/>
          <p:nvPr/>
        </p:nvSpPr>
        <p:spPr>
          <a:xfrm>
            <a:off x="3360674" y="3729075"/>
            <a:ext cx="3140796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podział zbioru na podgrupy ze względu</a:t>
            </a:r>
          </a:p>
          <a:p>
            <a:r>
              <a:rPr lang="pl-PL" sz="1200" dirty="0">
                <a:solidFill>
                  <a:schemeClr val="bg1"/>
                </a:solidFill>
              </a:rPr>
              <a:t>na wiele czynników – </a:t>
            </a:r>
            <a:r>
              <a:rPr lang="pl-PL" sz="1200" b="1" dirty="0">
                <a:solidFill>
                  <a:schemeClr val="bg1"/>
                </a:solidFill>
              </a:rPr>
              <a:t>wieloczynnikowa ANOVA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xmlns="" id="{617780F3-FAF9-4096-A50D-B23EF9210D94}"/>
              </a:ext>
            </a:extLst>
          </p:cNvPr>
          <p:cNvSpPr txBox="1"/>
          <p:nvPr/>
        </p:nvSpPr>
        <p:spPr>
          <a:xfrm>
            <a:off x="3358942" y="4261033"/>
            <a:ext cx="2774927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badamy nie jedną, </a:t>
            </a:r>
            <a:r>
              <a:rPr lang="pl-PL" sz="1200">
                <a:solidFill>
                  <a:schemeClr val="bg1"/>
                </a:solidFill>
              </a:rPr>
              <a:t>a wiele </a:t>
            </a:r>
            <a:r>
              <a:rPr lang="pl-PL" sz="1200" dirty="0">
                <a:solidFill>
                  <a:schemeClr val="bg1"/>
                </a:solidFill>
              </a:rPr>
              <a:t>cech 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(wiele zmiennych zależnych), to </a:t>
            </a:r>
            <a:r>
              <a:rPr lang="pl-PL" sz="1200" b="1" dirty="0">
                <a:solidFill>
                  <a:schemeClr val="bg1"/>
                </a:solidFill>
              </a:rPr>
              <a:t>MANOVA</a:t>
            </a:r>
            <a:r>
              <a:rPr lang="pl-PL" sz="1200" dirty="0">
                <a:solidFill>
                  <a:schemeClr val="bg1"/>
                </a:solidFill>
              </a:rPr>
              <a:t/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(wielowymiarowa analiza wariancji).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Może być jedno- lub wieloczynnikowa</a:t>
            </a:r>
          </a:p>
        </p:txBody>
      </p:sp>
    </p:spTree>
    <p:extLst>
      <p:ext uri="{BB962C8B-B14F-4D97-AF65-F5344CB8AC3E}">
        <p14:creationId xmlns:p14="http://schemas.microsoft.com/office/powerpoint/2010/main" val="354502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405</Words>
  <Application>Microsoft Office PowerPoint</Application>
  <PresentationFormat>Pokaz na ekranie (16:9)</PresentationFormat>
  <Paragraphs>134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Kurs języka R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 języka R</dc:title>
  <dc:creator>Jacek Matulewski</dc:creator>
  <cp:lastModifiedBy>Jacek Matulewski</cp:lastModifiedBy>
  <cp:revision>64</cp:revision>
  <dcterms:created xsi:type="dcterms:W3CDTF">2020-04-20T16:51:52Z</dcterms:created>
  <dcterms:modified xsi:type="dcterms:W3CDTF">2024-07-10T08:37:36Z</dcterms:modified>
</cp:coreProperties>
</file>