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3" r:id="rId5"/>
    <p:sldId id="258" r:id="rId6"/>
    <p:sldId id="259" r:id="rId7"/>
    <p:sldId id="260" r:id="rId8"/>
    <p:sldId id="262" r:id="rId9"/>
    <p:sldId id="265" r:id="rId10"/>
    <p:sldId id="266" r:id="rId11"/>
    <p:sldId id="267" r:id="rId12"/>
    <p:sldId id="268" r:id="rId13"/>
    <p:sldId id="269" r:id="rId14"/>
    <p:sldId id="270"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6B46D247-13AC-42E8-BD50-B308DFC6ACD0}" type="datetimeFigureOut">
              <a:rPr lang="pl-PL" smtClean="0"/>
              <a:t>2012-11-21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7A9CDE9-CE32-4C2A-9970-A113C373D9B9}"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B46D247-13AC-42E8-BD50-B308DFC6ACD0}" type="datetimeFigureOut">
              <a:rPr lang="pl-PL" smtClean="0"/>
              <a:t>2012-11-21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7A9CDE9-CE32-4C2A-9970-A113C373D9B9}"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B46D247-13AC-42E8-BD50-B308DFC6ACD0}" type="datetimeFigureOut">
              <a:rPr lang="pl-PL" smtClean="0"/>
              <a:t>2012-11-21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7A9CDE9-CE32-4C2A-9970-A113C373D9B9}"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B46D247-13AC-42E8-BD50-B308DFC6ACD0}" type="datetimeFigureOut">
              <a:rPr lang="pl-PL" smtClean="0"/>
              <a:t>2012-11-21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7A9CDE9-CE32-4C2A-9970-A113C373D9B9}"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B46D247-13AC-42E8-BD50-B308DFC6ACD0}" type="datetimeFigureOut">
              <a:rPr lang="pl-PL" smtClean="0"/>
              <a:t>2012-11-21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7A9CDE9-CE32-4C2A-9970-A113C373D9B9}"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6B46D247-13AC-42E8-BD50-B308DFC6ACD0}" type="datetimeFigureOut">
              <a:rPr lang="pl-PL" smtClean="0"/>
              <a:t>2012-11-21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7A9CDE9-CE32-4C2A-9970-A113C373D9B9}"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6B46D247-13AC-42E8-BD50-B308DFC6ACD0}" type="datetimeFigureOut">
              <a:rPr lang="pl-PL" smtClean="0"/>
              <a:t>2012-11-21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7A9CDE9-CE32-4C2A-9970-A113C373D9B9}"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6B46D247-13AC-42E8-BD50-B308DFC6ACD0}" type="datetimeFigureOut">
              <a:rPr lang="pl-PL" smtClean="0"/>
              <a:t>2012-11-21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7A9CDE9-CE32-4C2A-9970-A113C373D9B9}"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B46D247-13AC-42E8-BD50-B308DFC6ACD0}" type="datetimeFigureOut">
              <a:rPr lang="pl-PL" smtClean="0"/>
              <a:t>2012-11-21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7A9CDE9-CE32-4C2A-9970-A113C373D9B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B46D247-13AC-42E8-BD50-B308DFC6ACD0}" type="datetimeFigureOut">
              <a:rPr lang="pl-PL" smtClean="0"/>
              <a:t>2012-11-21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7A9CDE9-CE32-4C2A-9970-A113C373D9B9}"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B46D247-13AC-42E8-BD50-B308DFC6ACD0}" type="datetimeFigureOut">
              <a:rPr lang="pl-PL" smtClean="0"/>
              <a:t>2012-11-21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7A9CDE9-CE32-4C2A-9970-A113C373D9B9}"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B46D247-13AC-42E8-BD50-B308DFC6ACD0}" type="datetimeFigureOut">
              <a:rPr lang="pl-PL" smtClean="0"/>
              <a:t>2012-11-21</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7A9CDE9-CE32-4C2A-9970-A113C373D9B9}"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t>Microsoft Robotics </a:t>
            </a:r>
            <a:endParaRPr lang="pl-PL" b="1" dirty="0"/>
          </a:p>
        </p:txBody>
      </p:sp>
      <p:sp>
        <p:nvSpPr>
          <p:cNvPr id="3" name="Podtytuł 2"/>
          <p:cNvSpPr>
            <a:spLocks noGrp="1"/>
          </p:cNvSpPr>
          <p:nvPr>
            <p:ph type="subTitle" idx="1"/>
          </p:nvPr>
        </p:nvSpPr>
        <p:spPr/>
        <p:txBody>
          <a:bodyPr>
            <a:normAutofit/>
          </a:bodyPr>
          <a:lstStyle/>
          <a:p>
            <a:endParaRPr lang="pl-PL" dirty="0" smtClean="0"/>
          </a:p>
          <a:p>
            <a:r>
              <a:rPr lang="pl-PL" dirty="0" smtClean="0"/>
              <a:t>Opracował : Przemysław Drzymała</a:t>
            </a:r>
          </a:p>
          <a:p>
            <a:endParaRPr lang="pl-PL" dirty="0"/>
          </a:p>
          <a:p>
            <a:endParaRPr lang="pl-PL" dirty="0"/>
          </a:p>
        </p:txBody>
      </p:sp>
    </p:spTree>
    <p:extLst>
      <p:ext uri="{BB962C8B-B14F-4D97-AF65-F5344CB8AC3E}">
        <p14:creationId xmlns:p14="http://schemas.microsoft.com/office/powerpoint/2010/main" val="212400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lgn="just">
              <a:buNone/>
            </a:pPr>
            <a:endParaRPr lang="pl-PL" b="1" dirty="0" smtClean="0"/>
          </a:p>
          <a:p>
            <a:pPr marL="0" indent="0" algn="just">
              <a:buNone/>
            </a:pPr>
            <a:r>
              <a:rPr lang="pl-PL" b="1" dirty="0" smtClean="0"/>
              <a:t>DSS (Decentralized Software Services) </a:t>
            </a:r>
            <a:r>
              <a:rPr lang="pl-PL" dirty="0" smtClean="0"/>
              <a:t>– aplikacja umożliwiająca dostęp do robota i reakcję na jego stan. Wykorzystuje przeglądarkę WEB lub aplikację Windows.</a:t>
            </a:r>
            <a:endParaRPr lang="pl-PL" dirty="0"/>
          </a:p>
        </p:txBody>
      </p:sp>
      <p:sp>
        <p:nvSpPr>
          <p:cNvPr id="3" name="Tytuł 2"/>
          <p:cNvSpPr>
            <a:spLocks noGrp="1"/>
          </p:cNvSpPr>
          <p:nvPr>
            <p:ph type="title"/>
          </p:nvPr>
        </p:nvSpPr>
        <p:spPr/>
        <p:txBody>
          <a:bodyPr>
            <a:normAutofit/>
          </a:bodyPr>
          <a:lstStyle/>
          <a:p>
            <a:r>
              <a:rPr lang="pl-PL" sz="2800" b="1" dirty="0" smtClean="0"/>
              <a:t>Łatwa interakcja z robotem</a:t>
            </a:r>
            <a:endParaRPr lang="pl-PL" sz="2800" b="1" dirty="0"/>
          </a:p>
        </p:txBody>
      </p:sp>
    </p:spTree>
    <p:extLst>
      <p:ext uri="{BB962C8B-B14F-4D97-AF65-F5344CB8AC3E}">
        <p14:creationId xmlns:p14="http://schemas.microsoft.com/office/powerpoint/2010/main" val="1549768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Modułowa budowa aplikacji,</a:t>
            </a:r>
          </a:p>
          <a:p>
            <a:endParaRPr lang="pl-PL" dirty="0" smtClean="0"/>
          </a:p>
          <a:p>
            <a:r>
              <a:rPr lang="pl-PL" dirty="0" smtClean="0"/>
              <a:t>Skalowalność i rozszerzalność platformy,</a:t>
            </a:r>
          </a:p>
          <a:p>
            <a:pPr marL="0" indent="0">
              <a:buNone/>
            </a:pPr>
            <a:endParaRPr lang="pl-PL" dirty="0" smtClean="0"/>
          </a:p>
          <a:p>
            <a:r>
              <a:rPr lang="pl-PL" dirty="0" smtClean="0"/>
              <a:t>Obsługa wielu języków programowania.</a:t>
            </a:r>
            <a:endParaRPr lang="pl-PL" dirty="0"/>
          </a:p>
        </p:txBody>
      </p:sp>
      <p:sp>
        <p:nvSpPr>
          <p:cNvPr id="3" name="Tytuł 2"/>
          <p:cNvSpPr>
            <a:spLocks noGrp="1"/>
          </p:cNvSpPr>
          <p:nvPr>
            <p:ph type="title"/>
          </p:nvPr>
        </p:nvSpPr>
        <p:spPr/>
        <p:txBody>
          <a:bodyPr>
            <a:normAutofit/>
          </a:bodyPr>
          <a:lstStyle/>
          <a:p>
            <a:r>
              <a:rPr lang="pl-PL" sz="2800" b="1" dirty="0" smtClean="0"/>
              <a:t>Cechy charakterystyczne Microsoft Robotics</a:t>
            </a:r>
            <a:endParaRPr lang="pl-PL" sz="2800" b="1" dirty="0"/>
          </a:p>
        </p:txBody>
      </p:sp>
    </p:spTree>
    <p:extLst>
      <p:ext uri="{BB962C8B-B14F-4D97-AF65-F5344CB8AC3E}">
        <p14:creationId xmlns:p14="http://schemas.microsoft.com/office/powerpoint/2010/main" val="86937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Bardzo uniwersalne środowisko i szeroki zakres zastosowań,</a:t>
            </a:r>
          </a:p>
          <a:p>
            <a:pPr marL="0" indent="0">
              <a:buNone/>
            </a:pPr>
            <a:endParaRPr lang="pl-PL" dirty="0" smtClean="0"/>
          </a:p>
          <a:p>
            <a:r>
              <a:rPr lang="pl-PL" dirty="0" smtClean="0"/>
              <a:t>Dobre wsparcie użytkownika ze strony Producenta</a:t>
            </a:r>
          </a:p>
          <a:p>
            <a:endParaRPr lang="pl-PL" dirty="0" smtClean="0"/>
          </a:p>
          <a:p>
            <a:r>
              <a:rPr lang="pl-PL" dirty="0" smtClean="0"/>
              <a:t>Możliwość tworzenia własnych scen ograniczając się jedynie własną wyobraźnią ( szczególnie z wykorzystaniem technologii </a:t>
            </a:r>
            <a:r>
              <a:rPr lang="pl-PL" dirty="0" err="1" smtClean="0"/>
              <a:t>PHysX</a:t>
            </a:r>
            <a:r>
              <a:rPr lang="pl-PL" dirty="0" smtClean="0"/>
              <a:t> by AGEIA</a:t>
            </a:r>
            <a:endParaRPr lang="pl-PL" dirty="0"/>
          </a:p>
        </p:txBody>
      </p:sp>
      <p:sp>
        <p:nvSpPr>
          <p:cNvPr id="3" name="Tytuł 2"/>
          <p:cNvSpPr>
            <a:spLocks noGrp="1"/>
          </p:cNvSpPr>
          <p:nvPr>
            <p:ph type="title"/>
          </p:nvPr>
        </p:nvSpPr>
        <p:spPr/>
        <p:txBody>
          <a:bodyPr>
            <a:normAutofit/>
          </a:bodyPr>
          <a:lstStyle/>
          <a:p>
            <a:r>
              <a:rPr lang="pl-PL" sz="2800" b="1" dirty="0" smtClean="0"/>
              <a:t>Podsumowanie</a:t>
            </a:r>
            <a:endParaRPr lang="pl-PL" sz="2800" b="1" dirty="0"/>
          </a:p>
        </p:txBody>
      </p:sp>
    </p:spTree>
    <p:extLst>
      <p:ext uri="{BB962C8B-B14F-4D97-AF65-F5344CB8AC3E}">
        <p14:creationId xmlns:p14="http://schemas.microsoft.com/office/powerpoint/2010/main" val="237111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p:cNvSpPr>
            <a:spLocks noGrp="1"/>
          </p:cNvSpPr>
          <p:nvPr>
            <p:ph type="body" sz="half" idx="2"/>
          </p:nvPr>
        </p:nvSpPr>
        <p:spPr/>
        <p:txBody>
          <a:bodyPr/>
          <a:lstStyle/>
          <a:p>
            <a:endParaRPr lang="pl-PL"/>
          </a:p>
        </p:txBody>
      </p:sp>
      <p:sp>
        <p:nvSpPr>
          <p:cNvPr id="3" name="Tytuł 2"/>
          <p:cNvSpPr>
            <a:spLocks noGrp="1"/>
          </p:cNvSpPr>
          <p:nvPr>
            <p:ph type="title"/>
          </p:nvPr>
        </p:nvSpPr>
        <p:spPr>
          <a:xfrm>
            <a:off x="5436096" y="260648"/>
            <a:ext cx="3352800" cy="576064"/>
          </a:xfrm>
        </p:spPr>
        <p:txBody>
          <a:bodyPr>
            <a:normAutofit/>
          </a:bodyPr>
          <a:lstStyle/>
          <a:p>
            <a:r>
              <a:rPr lang="pl-PL" sz="2800" b="1" dirty="0">
                <a:solidFill>
                  <a:schemeClr val="bg1"/>
                </a:solidFill>
              </a:rPr>
              <a:t>P</a:t>
            </a:r>
            <a:r>
              <a:rPr lang="pl-PL" sz="2800" b="1" dirty="0" smtClean="0">
                <a:solidFill>
                  <a:schemeClr val="bg1"/>
                </a:solidFill>
              </a:rPr>
              <a:t>rzykładowe roboty</a:t>
            </a:r>
            <a:endParaRPr lang="pl-PL" sz="2800" b="1" dirty="0">
              <a:solidFill>
                <a:schemeClr val="bg1"/>
              </a:solidFill>
            </a:endParaRPr>
          </a:p>
        </p:txBody>
      </p:sp>
      <p:sp>
        <p:nvSpPr>
          <p:cNvPr id="7" name="Symbol zastępczy zawartości 6"/>
          <p:cNvSpPr>
            <a:spLocks noGrp="1"/>
          </p:cNvSpPr>
          <p:nvPr>
            <p:ph idx="1"/>
          </p:nvPr>
        </p:nvSpPr>
        <p:spPr/>
        <p:txBody>
          <a:bodyPr/>
          <a:lstStyle/>
          <a:p>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338070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630" y="2852936"/>
            <a:ext cx="5370984" cy="323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321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b="1" dirty="0" smtClean="0"/>
              <a:t>Dziękuje za uwagę. </a:t>
            </a:r>
            <a:endParaRPr lang="pl-PL" b="1" dirty="0"/>
          </a:p>
        </p:txBody>
      </p:sp>
      <p:pic>
        <p:nvPicPr>
          <p:cNvPr id="4098" name="Picture 2" descr="http://us.cdn4.123rf.com/168nwm/badboo/badboo1210/badboo121000002/15560742-maly-rocznik-robot-zabawka-z-usmiechem-na-bialym-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797152"/>
            <a:ext cx="13430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15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492896"/>
            <a:ext cx="7408333" cy="3633267"/>
          </a:xfrm>
        </p:spPr>
        <p:txBody>
          <a:bodyPr>
            <a:normAutofit/>
          </a:bodyPr>
          <a:lstStyle/>
          <a:p>
            <a:pPr marL="0" indent="0" algn="just">
              <a:buNone/>
            </a:pPr>
            <a:r>
              <a:rPr lang="pl-PL" sz="1600" b="1" dirty="0" smtClean="0"/>
              <a:t>Microsoft Robotics Studio</a:t>
            </a:r>
            <a:r>
              <a:rPr lang="pl-PL" sz="1600" dirty="0" smtClean="0"/>
              <a:t> jest platformą programistyczną przeznaczoną dla systemów Windows, umożliwiającą tworzenie oprogramowania dla robotów.</a:t>
            </a:r>
          </a:p>
          <a:p>
            <a:pPr marL="0" indent="0" algn="just">
              <a:buNone/>
            </a:pPr>
            <a:r>
              <a:rPr lang="pl-PL" sz="1600" dirty="0" smtClean="0"/>
              <a:t> Najważniejszymi cechami środowiska są: </a:t>
            </a:r>
          </a:p>
          <a:p>
            <a:pPr marL="0" indent="0" algn="just">
              <a:buNone/>
            </a:pPr>
            <a:endParaRPr lang="pl-PL" sz="1600" dirty="0" smtClean="0"/>
          </a:p>
          <a:p>
            <a:pPr algn="just">
              <a:buFontTx/>
              <a:buChar char="-"/>
            </a:pPr>
            <a:r>
              <a:rPr lang="pl-PL" sz="1600" dirty="0" smtClean="0"/>
              <a:t>wizualny język programowania,</a:t>
            </a:r>
          </a:p>
          <a:p>
            <a:pPr algn="just">
              <a:buFontTx/>
              <a:buChar char="-"/>
            </a:pPr>
            <a:endParaRPr lang="pl-PL" sz="1600" dirty="0" smtClean="0"/>
          </a:p>
          <a:p>
            <a:pPr algn="just">
              <a:buFontTx/>
              <a:buChar char="-"/>
            </a:pPr>
            <a:r>
              <a:rPr lang="pl-PL" sz="1600" dirty="0" smtClean="0"/>
              <a:t> możliwość symulowania aplikacji korzystając z realistycznych modeli w wirtualnym świecie symulacji,</a:t>
            </a:r>
          </a:p>
          <a:p>
            <a:pPr algn="just">
              <a:buFontTx/>
              <a:buChar char="-"/>
            </a:pPr>
            <a:endParaRPr lang="pl-PL" sz="1600" dirty="0" smtClean="0"/>
          </a:p>
          <a:p>
            <a:pPr algn="just">
              <a:buFontTx/>
              <a:buChar char="-"/>
            </a:pPr>
            <a:r>
              <a:rPr lang="pl-PL" sz="1600" dirty="0"/>
              <a:t>m</a:t>
            </a:r>
            <a:r>
              <a:rPr lang="pl-PL" sz="1600" dirty="0" smtClean="0"/>
              <a:t>ożliwość budowania aplikacji niezależnych sprzętowo,</a:t>
            </a:r>
          </a:p>
          <a:p>
            <a:pPr algn="just">
              <a:buFontTx/>
              <a:buChar char="-"/>
            </a:pPr>
            <a:endParaRPr lang="pl-PL" sz="1600" dirty="0" smtClean="0"/>
          </a:p>
          <a:p>
            <a:pPr algn="just">
              <a:buFontTx/>
              <a:buChar char="-"/>
            </a:pPr>
            <a:r>
              <a:rPr lang="pl-PL" sz="1600" dirty="0"/>
              <a:t>k</a:t>
            </a:r>
            <a:r>
              <a:rPr lang="pl-PL" sz="1600" dirty="0" smtClean="0"/>
              <a:t>omunikacja między robotem a komputerem poprzez port szeregowy </a:t>
            </a:r>
            <a:endParaRPr lang="pl-PL" sz="1600" dirty="0"/>
          </a:p>
        </p:txBody>
      </p:sp>
      <p:sp>
        <p:nvSpPr>
          <p:cNvPr id="3" name="Tytuł 2"/>
          <p:cNvSpPr>
            <a:spLocks noGrp="1"/>
          </p:cNvSpPr>
          <p:nvPr>
            <p:ph type="title"/>
          </p:nvPr>
        </p:nvSpPr>
        <p:spPr/>
        <p:txBody>
          <a:bodyPr>
            <a:normAutofit/>
          </a:bodyPr>
          <a:lstStyle/>
          <a:p>
            <a:r>
              <a:rPr lang="pl-PL" sz="2800" b="1" dirty="0" smtClean="0"/>
              <a:t>Czym jest Microsoft Robotics ?</a:t>
            </a:r>
            <a:endParaRPr lang="pl-PL" sz="2800" b="1" dirty="0"/>
          </a:p>
        </p:txBody>
      </p:sp>
    </p:spTree>
    <p:extLst>
      <p:ext uri="{BB962C8B-B14F-4D97-AF65-F5344CB8AC3E}">
        <p14:creationId xmlns:p14="http://schemas.microsoft.com/office/powerpoint/2010/main" val="149905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buNone/>
            </a:pPr>
            <a:r>
              <a:rPr lang="pl-PL" sz="1600" dirty="0" smtClean="0"/>
              <a:t>Podstawowymi komponentami budującymi </a:t>
            </a:r>
            <a:r>
              <a:rPr lang="pl-PL" sz="1600" b="1" dirty="0" smtClean="0"/>
              <a:t>Microsoft Robotics </a:t>
            </a:r>
            <a:r>
              <a:rPr lang="pl-PL" sz="1600" dirty="0" smtClean="0"/>
              <a:t>są :</a:t>
            </a:r>
          </a:p>
          <a:p>
            <a:pPr marL="0" indent="0">
              <a:buNone/>
            </a:pPr>
            <a:endParaRPr lang="pl-PL" sz="1600" dirty="0"/>
          </a:p>
          <a:p>
            <a:r>
              <a:rPr lang="pl-PL" sz="1600" dirty="0" smtClean="0"/>
              <a:t>Runtime Services </a:t>
            </a:r>
          </a:p>
          <a:p>
            <a:endParaRPr lang="pl-PL" sz="1600" dirty="0" smtClean="0"/>
          </a:p>
          <a:p>
            <a:r>
              <a:rPr lang="pl-PL" sz="1600" dirty="0" smtClean="0"/>
              <a:t>Decentralized Software Services (DSS)</a:t>
            </a:r>
          </a:p>
          <a:p>
            <a:endParaRPr lang="pl-PL" sz="1600" dirty="0" smtClean="0"/>
          </a:p>
          <a:p>
            <a:r>
              <a:rPr lang="pl-PL" sz="1600" dirty="0" smtClean="0"/>
              <a:t>Coordination and Concurency Runtime (CCR)</a:t>
            </a:r>
          </a:p>
          <a:p>
            <a:endParaRPr lang="pl-PL" sz="1600" dirty="0" smtClean="0"/>
          </a:p>
          <a:p>
            <a:r>
              <a:rPr lang="pl-PL" sz="1600" dirty="0" smtClean="0"/>
              <a:t>Common Language Runtime (CLR)</a:t>
            </a:r>
            <a:endParaRPr lang="pl-PL" sz="1600" dirty="0"/>
          </a:p>
        </p:txBody>
      </p:sp>
      <p:sp>
        <p:nvSpPr>
          <p:cNvPr id="3" name="Tytuł 2"/>
          <p:cNvSpPr>
            <a:spLocks noGrp="1"/>
          </p:cNvSpPr>
          <p:nvPr>
            <p:ph type="title"/>
          </p:nvPr>
        </p:nvSpPr>
        <p:spPr/>
        <p:txBody>
          <a:bodyPr>
            <a:normAutofit/>
          </a:bodyPr>
          <a:lstStyle/>
          <a:p>
            <a:r>
              <a:rPr lang="pl-PL" sz="2800" b="1" dirty="0" smtClean="0"/>
              <a:t>Ś</a:t>
            </a:r>
            <a:r>
              <a:rPr lang="pl-PL" sz="2800" b="1" dirty="0" smtClean="0"/>
              <a:t>rodowisko Microsoft Robotics</a:t>
            </a:r>
            <a:endParaRPr lang="pl-PL" sz="2800" b="1" dirty="0"/>
          </a:p>
        </p:txBody>
      </p:sp>
    </p:spTree>
    <p:extLst>
      <p:ext uri="{BB962C8B-B14F-4D97-AF65-F5344CB8AC3E}">
        <p14:creationId xmlns:p14="http://schemas.microsoft.com/office/powerpoint/2010/main" val="422585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lgn="just">
              <a:buNone/>
            </a:pPr>
            <a:r>
              <a:rPr lang="pl-PL" sz="1800" dirty="0" smtClean="0"/>
              <a:t>Model jest zdalnie sterowany ( nadzorowany ). Program jest kompilowany i uruchamiany na PC. Poniższe rysunki wykorzystują robota LEGO. </a:t>
            </a:r>
          </a:p>
          <a:p>
            <a:pPr marL="0" indent="0">
              <a:buNone/>
            </a:pPr>
            <a:endParaRPr lang="pl-PL" sz="1800" dirty="0"/>
          </a:p>
          <a:p>
            <a:pPr marL="0" indent="0">
              <a:buNone/>
            </a:pPr>
            <a:endParaRPr lang="pl-PL" sz="1800" dirty="0"/>
          </a:p>
        </p:txBody>
      </p:sp>
      <p:sp>
        <p:nvSpPr>
          <p:cNvPr id="3" name="Tytuł 2"/>
          <p:cNvSpPr>
            <a:spLocks noGrp="1"/>
          </p:cNvSpPr>
          <p:nvPr>
            <p:ph type="title"/>
          </p:nvPr>
        </p:nvSpPr>
        <p:spPr/>
        <p:txBody>
          <a:bodyPr>
            <a:normAutofit/>
          </a:bodyPr>
          <a:lstStyle/>
          <a:p>
            <a:r>
              <a:rPr lang="pl-PL" sz="2800" b="1" dirty="0" smtClean="0"/>
              <a:t>Tryb pracy MRDS</a:t>
            </a:r>
            <a:endParaRPr lang="pl-PL"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45324"/>
            <a:ext cx="29051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501008"/>
            <a:ext cx="36861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714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lgn="just">
              <a:buNone/>
            </a:pPr>
            <a:r>
              <a:rPr lang="pl-PL" sz="1600" dirty="0" smtClean="0"/>
              <a:t>Środowisko do tworzenia aplikacji, które w odróżnieniu od tradycyjnego modelu programowania opisującego przepływ sterowania,  opisuje w sposób graficzny przepływ danych.</a:t>
            </a:r>
          </a:p>
          <a:p>
            <a:pPr marL="0" indent="0" algn="just">
              <a:buNone/>
            </a:pPr>
            <a:endParaRPr lang="pl-PL" sz="1600" dirty="0"/>
          </a:p>
          <a:p>
            <a:pPr marL="0" indent="0" algn="just">
              <a:buNone/>
            </a:pPr>
            <a:endParaRPr lang="pl-PL" sz="1600" dirty="0" smtClean="0"/>
          </a:p>
          <a:p>
            <a:pPr marL="0" indent="0" algn="just">
              <a:buNone/>
            </a:pPr>
            <a:endParaRPr lang="pl-PL" sz="1600" dirty="0"/>
          </a:p>
          <a:p>
            <a:pPr marL="0" indent="0" algn="just">
              <a:buNone/>
            </a:pPr>
            <a:endParaRPr lang="pl-PL" sz="1600" dirty="0" smtClean="0"/>
          </a:p>
          <a:p>
            <a:pPr marL="0" indent="0" algn="just">
              <a:buNone/>
            </a:pPr>
            <a:endParaRPr lang="pl-PL" sz="1600" dirty="0" smtClean="0"/>
          </a:p>
          <a:p>
            <a:pPr marL="0" indent="0" algn="just">
              <a:buNone/>
            </a:pPr>
            <a:r>
              <a:rPr lang="pl-PL" sz="1600" dirty="0" smtClean="0"/>
              <a:t>Bloki czynności łączone są za pomocą pinów. Piny po lewej stronie bloku reprezentują porty wejściowe natomiast po prawej stronie porty wyjściowe.</a:t>
            </a:r>
            <a:endParaRPr lang="pl-PL" sz="1600" dirty="0"/>
          </a:p>
        </p:txBody>
      </p:sp>
      <p:sp>
        <p:nvSpPr>
          <p:cNvPr id="3" name="Tytuł 2"/>
          <p:cNvSpPr>
            <a:spLocks noGrp="1"/>
          </p:cNvSpPr>
          <p:nvPr>
            <p:ph type="title"/>
          </p:nvPr>
        </p:nvSpPr>
        <p:spPr/>
        <p:txBody>
          <a:bodyPr>
            <a:normAutofit/>
          </a:bodyPr>
          <a:lstStyle/>
          <a:p>
            <a:r>
              <a:rPr lang="pl-PL" sz="2800" b="1" dirty="0" smtClean="0"/>
              <a:t>Microsoft Visual Programming Language </a:t>
            </a:r>
            <a:endParaRPr lang="pl-PL" sz="28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897778"/>
            <a:ext cx="28670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886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0" indent="0" algn="just">
              <a:buNone/>
            </a:pPr>
            <a:r>
              <a:rPr lang="pl-PL" sz="1600" dirty="0"/>
              <a:t>Bloki czynności reprezentują serwisy, kontrole przepływu danych, funkcje i </a:t>
            </a:r>
            <a:r>
              <a:rPr lang="pl-PL" sz="1600" dirty="0" smtClean="0"/>
              <a:t>inne moduły</a:t>
            </a:r>
            <a:r>
              <a:rPr lang="pl-PL" sz="1600" dirty="0"/>
              <a:t>. Wynikowa aplikacja jest sekwencja odrębnych </a:t>
            </a:r>
            <a:r>
              <a:rPr lang="pl-PL" sz="1600" dirty="0" smtClean="0"/>
              <a:t>procesów. Nowo </a:t>
            </a:r>
            <a:r>
              <a:rPr lang="pl-PL" sz="1600" dirty="0"/>
              <a:t>tworzone bloki czynności mogą być również budowane z innych </a:t>
            </a:r>
            <a:r>
              <a:rPr lang="pl-PL" sz="1600" dirty="0" smtClean="0"/>
              <a:t>bloków czynności</a:t>
            </a:r>
            <a:r>
              <a:rPr lang="pl-PL" sz="1600" dirty="0"/>
              <a:t>. Pozwala to na składnie własnych bloków </a:t>
            </a:r>
            <a:r>
              <a:rPr lang="pl-PL" sz="1600" dirty="0" smtClean="0"/>
              <a:t>i wielokrotne </a:t>
            </a:r>
            <a:r>
              <a:rPr lang="pl-PL" sz="1600" dirty="0"/>
              <a:t>ich używanie. </a:t>
            </a:r>
            <a:r>
              <a:rPr lang="pl-PL" sz="1600" dirty="0" smtClean="0"/>
              <a:t>Dzięki takiemu </a:t>
            </a:r>
            <a:r>
              <a:rPr lang="pl-PL" sz="1600" dirty="0"/>
              <a:t>podejściu, cała aplikacja stworzona w VPL może być traktowana jako osobny </a:t>
            </a:r>
            <a:r>
              <a:rPr lang="pl-PL" sz="1600" dirty="0" smtClean="0"/>
              <a:t>blok czynności.</a:t>
            </a:r>
          </a:p>
          <a:p>
            <a:pPr marL="0" indent="0" algn="just">
              <a:buNone/>
            </a:pPr>
            <a:endParaRPr lang="pl-PL" sz="1600" dirty="0" smtClean="0"/>
          </a:p>
          <a:p>
            <a:pPr marL="0" indent="0" algn="just">
              <a:buNone/>
            </a:pPr>
            <a:r>
              <a:rPr lang="pl-PL" sz="1600" dirty="0"/>
              <a:t>Blok czynności może również zawierać grafikę, która symbolizuje zastosowanie bloku. Każdy blok posiada interfejs użytkownika umożliwiający ustawianie właściwości bloku oraz przypisywanie wartości zmiennym. Podobnie wygląda ustawianie właściwości kontrolek przy programowaniu WinForms w</a:t>
            </a:r>
          </a:p>
          <a:p>
            <a:pPr marL="0" indent="0" algn="just">
              <a:buNone/>
            </a:pPr>
            <a:r>
              <a:rPr lang="pl-PL" sz="1600" dirty="0"/>
              <a:t>Visual Studio.</a:t>
            </a:r>
          </a:p>
          <a:p>
            <a:pPr marL="0" indent="0" algn="just">
              <a:buNone/>
            </a:pPr>
            <a:endParaRPr lang="pl-PL" sz="1600" dirty="0"/>
          </a:p>
        </p:txBody>
      </p:sp>
      <p:sp>
        <p:nvSpPr>
          <p:cNvPr id="3" name="Tytuł 2"/>
          <p:cNvSpPr>
            <a:spLocks noGrp="1"/>
          </p:cNvSpPr>
          <p:nvPr>
            <p:ph type="title"/>
          </p:nvPr>
        </p:nvSpPr>
        <p:spPr/>
        <p:txBody>
          <a:bodyPr>
            <a:normAutofit/>
          </a:bodyPr>
          <a:lstStyle/>
          <a:p>
            <a:r>
              <a:rPr lang="pl-PL" sz="2800" b="1" dirty="0"/>
              <a:t>Microsoft Visual Programming Language </a:t>
            </a:r>
            <a:endParaRPr lang="pl-PL" sz="2800" dirty="0"/>
          </a:p>
        </p:txBody>
      </p:sp>
    </p:spTree>
    <p:extLst>
      <p:ext uri="{BB962C8B-B14F-4D97-AF65-F5344CB8AC3E}">
        <p14:creationId xmlns:p14="http://schemas.microsoft.com/office/powerpoint/2010/main" val="89110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lgn="just">
              <a:buNone/>
            </a:pPr>
            <a:r>
              <a:rPr lang="pl-PL" sz="1600" dirty="0"/>
              <a:t>Każdy blok czynności może posiadać wiele pinów wejściowych </a:t>
            </a:r>
            <a:r>
              <a:rPr lang="pl-PL" sz="1600" dirty="0" smtClean="0"/>
              <a:t>(rysunek poniżej), z</a:t>
            </a:r>
            <a:r>
              <a:rPr lang="pl-PL" sz="1600" dirty="0"/>
              <a:t> </a:t>
            </a:r>
            <a:r>
              <a:rPr lang="pl-PL" sz="1600" dirty="0" smtClean="0"/>
              <a:t>których </a:t>
            </a:r>
            <a:r>
              <a:rPr lang="pl-PL" sz="1600" dirty="0"/>
              <a:t>każdy może posiadać własny zestaw pinów wyjściowych. Piny wyjściowe </a:t>
            </a:r>
            <a:r>
              <a:rPr lang="pl-PL" sz="1600" dirty="0" smtClean="0"/>
              <a:t>mogą należeć </a:t>
            </a:r>
            <a:r>
              <a:rPr lang="pl-PL" sz="1600" dirty="0"/>
              <a:t>do jednego z dwóch typów; pin wynikowy i pin powiadamiający. Wynikowy pin </a:t>
            </a:r>
            <a:r>
              <a:rPr lang="pl-PL" sz="1600" dirty="0" smtClean="0"/>
              <a:t>jest reprezentowany </a:t>
            </a:r>
            <a:r>
              <a:rPr lang="pl-PL" sz="1600" dirty="0"/>
              <a:t>jako prostokątny punk podłączenia a pin powiadamiający </a:t>
            </a:r>
            <a:r>
              <a:rPr lang="pl-PL" sz="1600" dirty="0" smtClean="0"/>
              <a:t>jest reprezentowany </a:t>
            </a:r>
            <a:r>
              <a:rPr lang="pl-PL" sz="1600" dirty="0"/>
              <a:t>jako okrągły punkt podłączenia.</a:t>
            </a:r>
          </a:p>
        </p:txBody>
      </p:sp>
      <p:sp>
        <p:nvSpPr>
          <p:cNvPr id="3" name="Tytuł 2"/>
          <p:cNvSpPr>
            <a:spLocks noGrp="1"/>
          </p:cNvSpPr>
          <p:nvPr>
            <p:ph type="title"/>
          </p:nvPr>
        </p:nvSpPr>
        <p:spPr/>
        <p:txBody>
          <a:bodyPr>
            <a:normAutofit/>
          </a:bodyPr>
          <a:lstStyle/>
          <a:p>
            <a:r>
              <a:rPr lang="pl-PL" sz="2800" b="1" dirty="0"/>
              <a:t>Microsoft Visual Programming Language </a:t>
            </a:r>
            <a:endParaRPr lang="pl-PL"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361" y="4501444"/>
            <a:ext cx="3648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538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half" idx="2"/>
          </p:nvPr>
        </p:nvSpPr>
        <p:spPr>
          <a:xfrm>
            <a:off x="107504" y="1988840"/>
            <a:ext cx="2880320" cy="3528392"/>
          </a:xfrm>
        </p:spPr>
        <p:txBody>
          <a:bodyPr/>
          <a:lstStyle/>
          <a:p>
            <a:endParaRPr lang="pl-PL" dirty="0" smtClean="0"/>
          </a:p>
          <a:p>
            <a:endParaRPr lang="pl-PL" dirty="0"/>
          </a:p>
          <a:p>
            <a:pPr algn="just"/>
            <a:r>
              <a:rPr lang="pl-PL" dirty="0" smtClean="0"/>
              <a:t>Nadzorowanie sterowanie i interakcja robotem w czasie rzeczywistym przy pomocy istniejących technologii sieciowych takich jak HTML , JavaScript. </a:t>
            </a:r>
            <a:endParaRPr lang="pl-PL" dirty="0"/>
          </a:p>
        </p:txBody>
      </p:sp>
      <p:sp>
        <p:nvSpPr>
          <p:cNvPr id="3" name="Tytuł 2"/>
          <p:cNvSpPr>
            <a:spLocks noGrp="1"/>
          </p:cNvSpPr>
          <p:nvPr>
            <p:ph type="title"/>
          </p:nvPr>
        </p:nvSpPr>
        <p:spPr>
          <a:xfrm>
            <a:off x="4427984" y="260648"/>
            <a:ext cx="4360912" cy="532648"/>
          </a:xfrm>
        </p:spPr>
        <p:txBody>
          <a:bodyPr>
            <a:normAutofit/>
          </a:bodyPr>
          <a:lstStyle/>
          <a:p>
            <a:r>
              <a:rPr lang="pl-PL" sz="2800" b="1" dirty="0" smtClean="0">
                <a:solidFill>
                  <a:schemeClr val="bg1"/>
                </a:solidFill>
              </a:rPr>
              <a:t>Większe możliwości MRDS</a:t>
            </a:r>
            <a:endParaRPr lang="pl-PL" sz="2800" b="1" dirty="0">
              <a:solidFill>
                <a:schemeClr val="bg1"/>
              </a:solidFill>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8515" y="1988840"/>
            <a:ext cx="576265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360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lgn="just">
              <a:buNone/>
            </a:pPr>
            <a:endParaRPr lang="pl-PL" b="1" dirty="0" smtClean="0"/>
          </a:p>
          <a:p>
            <a:pPr marL="0" indent="0" algn="just">
              <a:buNone/>
            </a:pPr>
            <a:r>
              <a:rPr lang="pl-PL" b="1" dirty="0" smtClean="0"/>
              <a:t>CCR (</a:t>
            </a:r>
            <a:r>
              <a:rPr lang="pl-PL" b="1" dirty="0"/>
              <a:t>Coordination and Concurency </a:t>
            </a:r>
            <a:r>
              <a:rPr lang="pl-PL" b="1" dirty="0" smtClean="0"/>
              <a:t>Runtime) </a:t>
            </a:r>
            <a:r>
              <a:rPr lang="pl-PL" dirty="0" smtClean="0"/>
              <a:t>– środowisko wykonawcze umożliwiające asynchroniczne zbieranie danych z wielu sensorów robota oraz sterowanie licznymi silnikami i innymi urządzeniami wykonawczymi.  </a:t>
            </a:r>
            <a:endParaRPr lang="pl-PL" dirty="0"/>
          </a:p>
        </p:txBody>
      </p:sp>
      <p:sp>
        <p:nvSpPr>
          <p:cNvPr id="3" name="Tytuł 2"/>
          <p:cNvSpPr>
            <a:spLocks noGrp="1"/>
          </p:cNvSpPr>
          <p:nvPr>
            <p:ph type="title"/>
          </p:nvPr>
        </p:nvSpPr>
        <p:spPr/>
        <p:txBody>
          <a:bodyPr>
            <a:normAutofit/>
          </a:bodyPr>
          <a:lstStyle/>
          <a:p>
            <a:r>
              <a:rPr lang="pl-PL" sz="2800" b="1" dirty="0" smtClean="0"/>
              <a:t>Łatwe programowanie wejść / wyjść</a:t>
            </a:r>
            <a:endParaRPr lang="pl-PL" sz="2800" b="1" dirty="0"/>
          </a:p>
        </p:txBody>
      </p:sp>
    </p:spTree>
    <p:extLst>
      <p:ext uri="{BB962C8B-B14F-4D97-AF65-F5344CB8AC3E}">
        <p14:creationId xmlns:p14="http://schemas.microsoft.com/office/powerpoint/2010/main" val="614941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148</TotalTime>
  <Words>473</Words>
  <Application>Microsoft Office PowerPoint</Application>
  <PresentationFormat>Pokaz na ekranie (4:3)</PresentationFormat>
  <Paragraphs>65</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Kształt fali</vt:lpstr>
      <vt:lpstr>Microsoft Robotics </vt:lpstr>
      <vt:lpstr>Czym jest Microsoft Robotics ?</vt:lpstr>
      <vt:lpstr>Środowisko Microsoft Robotics</vt:lpstr>
      <vt:lpstr>Tryb pracy MRDS</vt:lpstr>
      <vt:lpstr>Microsoft Visual Programming Language </vt:lpstr>
      <vt:lpstr>Microsoft Visual Programming Language </vt:lpstr>
      <vt:lpstr>Microsoft Visual Programming Language </vt:lpstr>
      <vt:lpstr>Większe możliwości MRDS</vt:lpstr>
      <vt:lpstr>Łatwe programowanie wejść / wyjść</vt:lpstr>
      <vt:lpstr>Łatwa interakcja z robotem</vt:lpstr>
      <vt:lpstr>Cechy charakterystyczne Microsoft Robotics</vt:lpstr>
      <vt:lpstr>Podsumowanie</vt:lpstr>
      <vt:lpstr>Przykładowe roboty</vt:lpstr>
      <vt:lpstr>Dziękuje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Robotics </dc:title>
  <dc:creator>Przemek</dc:creator>
  <cp:lastModifiedBy>Przemek</cp:lastModifiedBy>
  <cp:revision>27</cp:revision>
  <dcterms:created xsi:type="dcterms:W3CDTF">2012-11-19T11:30:56Z</dcterms:created>
  <dcterms:modified xsi:type="dcterms:W3CDTF">2012-11-21T10:53:23Z</dcterms:modified>
</cp:coreProperties>
</file>