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3" r:id="rId18"/>
    <p:sldId id="274" r:id="rId19"/>
    <p:sldId id="280" r:id="rId20"/>
    <p:sldId id="275" r:id="rId21"/>
    <p:sldId id="271" r:id="rId22"/>
    <p:sldId id="277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14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76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99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12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6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37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22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44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7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05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63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54F93-ADED-4835-8635-5AAC5D9A18A6}" type="datetimeFigureOut">
              <a:rPr lang="pl-PL" smtClean="0"/>
              <a:t>2012-12-06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F1DE-F596-4A92-B01C-EC35D542E1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56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briddsp.com/" TargetMode="External"/><Relationship Id="rId2" Type="http://schemas.openxmlformats.org/officeDocument/2006/relationships/hyperlink" Target="http://www.hoopoe-cloud.com/Solutions/CUDA.NET/Default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448" y="5083597"/>
            <a:ext cx="9144000" cy="1655762"/>
          </a:xfrm>
          <a:noFill/>
        </p:spPr>
        <p:txBody>
          <a:bodyPr/>
          <a:lstStyle/>
          <a:p>
            <a:r>
              <a:rPr lang="pl-PL" sz="4400" dirty="0" smtClean="0">
                <a:solidFill>
                  <a:srgbClr val="00FF00"/>
                </a:solidFill>
              </a:rPr>
              <a:t>CUDA &amp; CUDA.NET – czyli istne CUDA</a:t>
            </a:r>
          </a:p>
          <a:p>
            <a:endParaRPr lang="pl-PL" dirty="0">
              <a:solidFill>
                <a:srgbClr val="00FF00"/>
              </a:solidFill>
            </a:endParaRPr>
          </a:p>
          <a:p>
            <a:r>
              <a:rPr lang="pl-PL" dirty="0" smtClean="0">
                <a:solidFill>
                  <a:srgbClr val="00FF00"/>
                </a:solidFill>
              </a:rPr>
              <a:t>Piotr Ablewski</a:t>
            </a:r>
          </a:p>
          <a:p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30" y="879677"/>
            <a:ext cx="5655835" cy="37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469" y="30685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rgbClr val="00FF00"/>
                </a:solidFill>
              </a:rPr>
              <a:t>A co najfajniejsze – tylko dla kart </a:t>
            </a:r>
            <a:r>
              <a:rPr lang="pl-PL" sz="6600" dirty="0" err="1" smtClean="0">
                <a:solidFill>
                  <a:srgbClr val="00FF00"/>
                </a:solidFill>
              </a:rPr>
              <a:t>Nvidia</a:t>
            </a:r>
            <a:r>
              <a:rPr lang="pl-PL" sz="6600" dirty="0" smtClean="0">
                <a:solidFill>
                  <a:srgbClr val="00FF00"/>
                </a:solidFill>
              </a:rPr>
              <a:t> </a:t>
            </a:r>
            <a:r>
              <a:rPr lang="pl-PL" sz="6600" dirty="0" smtClean="0">
                <a:solidFill>
                  <a:srgbClr val="00FF00"/>
                </a:solidFill>
                <a:sym typeface="Wingdings" panose="05000000000000000000" pitchFamily="2" charset="2"/>
              </a:rPr>
              <a:t></a:t>
            </a:r>
            <a:br>
              <a:rPr lang="pl-PL" sz="6600" dirty="0" smtClean="0">
                <a:solidFill>
                  <a:srgbClr val="00FF00"/>
                </a:solidFill>
                <a:sym typeface="Wingdings" panose="05000000000000000000" pitchFamily="2" charset="2"/>
              </a:rPr>
            </a:br>
            <a:endParaRPr lang="pl-PL" sz="6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Zastosowania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651"/>
            <a:ext cx="10515600" cy="4351338"/>
          </a:xfrm>
        </p:spPr>
        <p:txBody>
          <a:bodyPr/>
          <a:lstStyle/>
          <a:p>
            <a:r>
              <a:rPr lang="pl-PL" dirty="0" smtClean="0">
                <a:solidFill>
                  <a:srgbClr val="00FF00"/>
                </a:solidFill>
              </a:rPr>
              <a:t>Fizyka</a:t>
            </a:r>
          </a:p>
          <a:p>
            <a:r>
              <a:rPr lang="pl-PL" dirty="0" smtClean="0">
                <a:solidFill>
                  <a:srgbClr val="00FF00"/>
                </a:solidFill>
              </a:rPr>
              <a:t>Numeryka</a:t>
            </a:r>
          </a:p>
          <a:p>
            <a:r>
              <a:rPr lang="pl-PL" dirty="0" smtClean="0">
                <a:solidFill>
                  <a:srgbClr val="00FF00"/>
                </a:solidFill>
              </a:rPr>
              <a:t>Biologia, kryptografia, obliczenia inżynierskie (QUADRO, TESLA)</a:t>
            </a:r>
          </a:p>
          <a:p>
            <a:r>
              <a:rPr lang="pl-PL" dirty="0" smtClean="0">
                <a:solidFill>
                  <a:srgbClr val="00FF00"/>
                </a:solidFill>
              </a:rPr>
              <a:t>AI</a:t>
            </a:r>
          </a:p>
          <a:p>
            <a:r>
              <a:rPr lang="pl-PL" dirty="0" smtClean="0">
                <a:solidFill>
                  <a:srgbClr val="00FF00"/>
                </a:solidFill>
              </a:rPr>
              <a:t>Przetwarzanie rozproszone</a:t>
            </a:r>
          </a:p>
          <a:p>
            <a:r>
              <a:rPr lang="pl-PL" dirty="0" smtClean="0">
                <a:solidFill>
                  <a:srgbClr val="00FF00"/>
                </a:solidFill>
              </a:rPr>
              <a:t>GRY</a:t>
            </a:r>
            <a:endParaRPr lang="pl-PL" dirty="0"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3916639"/>
            <a:ext cx="42862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6527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00FF00"/>
                </a:solidFill>
              </a:rPr>
              <a:t>A gdzie .NET?</a:t>
            </a:r>
            <a:br>
              <a:rPr lang="pl-PL" sz="6600" dirty="0" smtClean="0">
                <a:solidFill>
                  <a:srgbClr val="00FF00"/>
                </a:solidFill>
              </a:rPr>
            </a:br>
            <a:r>
              <a:rPr lang="pl-PL" sz="6600" dirty="0" smtClean="0">
                <a:solidFill>
                  <a:srgbClr val="00FF00"/>
                </a:solidFill>
              </a:rPr>
              <a:t>A gdzie C#?</a:t>
            </a:r>
            <a:endParaRPr lang="pl-PL" sz="6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6527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00FF00"/>
                </a:solidFill>
              </a:rPr>
              <a:t>CUDA.NET</a:t>
            </a:r>
            <a:br>
              <a:rPr lang="pl-PL" sz="6600" dirty="0" smtClean="0">
                <a:solidFill>
                  <a:srgbClr val="00FF00"/>
                </a:solidFill>
              </a:rPr>
            </a:br>
            <a:r>
              <a:rPr lang="pl-PL" sz="6600" dirty="0" smtClean="0">
                <a:solidFill>
                  <a:srgbClr val="00FF00"/>
                </a:solidFill>
              </a:rPr>
              <a:t>C# i wsparcie dla VS &gt;= 2k8</a:t>
            </a:r>
            <a:endParaRPr lang="pl-PL" sz="6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462013" cy="83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Co w .NET?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rgbClr val="00FF00"/>
                </a:solidFill>
              </a:rPr>
              <a:t>Nakładka na C – nowe API i biblioteki do obliczeń (np. FFT, BLAS) opartych na GPU</a:t>
            </a:r>
          </a:p>
          <a:p>
            <a:r>
              <a:rPr lang="pl-PL" sz="4400" dirty="0" smtClean="0">
                <a:solidFill>
                  <a:srgbClr val="00FF00"/>
                </a:solidFill>
              </a:rPr>
              <a:t>Działa na Mono – </a:t>
            </a:r>
            <a:r>
              <a:rPr lang="pl-PL" sz="4400" dirty="0" err="1" smtClean="0">
                <a:solidFill>
                  <a:srgbClr val="00FF00"/>
                </a:solidFill>
              </a:rPr>
              <a:t>OpenSource’owcy</a:t>
            </a:r>
            <a:r>
              <a:rPr lang="pl-PL" sz="4400" dirty="0" smtClean="0">
                <a:solidFill>
                  <a:srgbClr val="00FF00"/>
                </a:solidFill>
              </a:rPr>
              <a:t> , nie płaczcie</a:t>
            </a:r>
            <a:endParaRPr lang="pl-PL" sz="4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Kompatybilność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 smtClean="0">
                <a:solidFill>
                  <a:srgbClr val="00FF00"/>
                </a:solidFill>
              </a:rPr>
              <a:t>Win XP +</a:t>
            </a:r>
          </a:p>
          <a:p>
            <a:r>
              <a:rPr lang="pl-PL" sz="3600" dirty="0" smtClean="0">
                <a:solidFill>
                  <a:srgbClr val="00FF00"/>
                </a:solidFill>
              </a:rPr>
              <a:t>Win Server 2003 +</a:t>
            </a:r>
          </a:p>
          <a:p>
            <a:r>
              <a:rPr lang="pl-PL" sz="3600" dirty="0" smtClean="0">
                <a:solidFill>
                  <a:srgbClr val="00FF00"/>
                </a:solidFill>
              </a:rPr>
              <a:t>Linux</a:t>
            </a:r>
          </a:p>
          <a:p>
            <a:r>
              <a:rPr lang="pl-PL" sz="3600" dirty="0" smtClean="0">
                <a:solidFill>
                  <a:srgbClr val="00FF00"/>
                </a:solidFill>
              </a:rPr>
              <a:t>Mac OS X</a:t>
            </a:r>
          </a:p>
          <a:p>
            <a:r>
              <a:rPr lang="pl-PL" sz="3600" dirty="0" smtClean="0">
                <a:solidFill>
                  <a:srgbClr val="00FF00"/>
                </a:solidFill>
              </a:rPr>
              <a:t>.NET Framework 2.0 +</a:t>
            </a:r>
          </a:p>
          <a:p>
            <a:endParaRPr lang="pl-PL" sz="3600" dirty="0">
              <a:solidFill>
                <a:srgbClr val="00FF00"/>
              </a:solidFill>
            </a:endParaRPr>
          </a:p>
          <a:p>
            <a:r>
              <a:rPr lang="pl-PL" sz="3600" dirty="0" smtClean="0">
                <a:solidFill>
                  <a:srgbClr val="00FF00"/>
                </a:solidFill>
              </a:rPr>
              <a:t>Zarówno komputery 32- i 64 bit</a:t>
            </a:r>
            <a:endParaRPr lang="pl-PL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Jak użyć?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FF00"/>
                </a:solidFill>
              </a:rPr>
              <a:t>Piszemy zwykłą </a:t>
            </a:r>
            <a:r>
              <a:rPr lang="pl-PL" dirty="0" err="1" smtClean="0">
                <a:solidFill>
                  <a:srgbClr val="00FF00"/>
                </a:solidFill>
              </a:rPr>
              <a:t>Appkę</a:t>
            </a:r>
            <a:endParaRPr lang="pl-PL" dirty="0" smtClean="0">
              <a:solidFill>
                <a:srgbClr val="00FF00"/>
              </a:solidFill>
            </a:endParaRPr>
          </a:p>
          <a:p>
            <a:r>
              <a:rPr lang="pl-PL" dirty="0" smtClean="0">
                <a:solidFill>
                  <a:srgbClr val="00FF00"/>
                </a:solidFill>
              </a:rPr>
              <a:t>Funkcje, które mają wykonać się na rdzeniu CUDA w pliku .</a:t>
            </a:r>
            <a:r>
              <a:rPr lang="pl-PL" dirty="0" err="1" smtClean="0">
                <a:solidFill>
                  <a:srgbClr val="00FF00"/>
                </a:solidFill>
              </a:rPr>
              <a:t>cu</a:t>
            </a:r>
            <a:endParaRPr lang="pl-PL" dirty="0" smtClean="0">
              <a:solidFill>
                <a:srgbClr val="00FF00"/>
              </a:solidFill>
            </a:endParaRPr>
          </a:p>
          <a:p>
            <a:r>
              <a:rPr lang="pl-PL" dirty="0" smtClean="0">
                <a:solidFill>
                  <a:srgbClr val="00FF00"/>
                </a:solidFill>
              </a:rPr>
              <a:t>Dodajemy </a:t>
            </a:r>
            <a:r>
              <a:rPr lang="pl-PL" dirty="0" err="1" smtClean="0">
                <a:solidFill>
                  <a:srgbClr val="00FF00"/>
                </a:solidFill>
              </a:rPr>
              <a:t>build</a:t>
            </a:r>
            <a:r>
              <a:rPr lang="pl-PL" dirty="0" smtClean="0">
                <a:solidFill>
                  <a:srgbClr val="00FF00"/>
                </a:solidFill>
              </a:rPr>
              <a:t> </a:t>
            </a:r>
            <a:r>
              <a:rPr lang="pl-PL" dirty="0" err="1" smtClean="0">
                <a:solidFill>
                  <a:srgbClr val="00FF00"/>
                </a:solidFill>
              </a:rPr>
              <a:t>rule</a:t>
            </a:r>
            <a:r>
              <a:rPr lang="pl-PL" dirty="0" smtClean="0">
                <a:solidFill>
                  <a:srgbClr val="00FF00"/>
                </a:solidFill>
              </a:rPr>
              <a:t>: </a:t>
            </a:r>
            <a:r>
              <a:rPr lang="pl-PL" dirty="0" err="1" smtClean="0">
                <a:solidFill>
                  <a:srgbClr val="00FF00"/>
                </a:solidFill>
              </a:rPr>
              <a:t>nvcc</a:t>
            </a:r>
            <a:r>
              <a:rPr lang="pl-PL" dirty="0" smtClean="0">
                <a:solidFill>
                  <a:srgbClr val="00FF00"/>
                </a:solidFill>
              </a:rPr>
              <a:t> *.</a:t>
            </a:r>
            <a:r>
              <a:rPr lang="pl-PL" dirty="0" err="1" smtClean="0">
                <a:solidFill>
                  <a:srgbClr val="00FF00"/>
                </a:solidFill>
              </a:rPr>
              <a:t>cu</a:t>
            </a:r>
            <a:r>
              <a:rPr lang="pl-PL" dirty="0" smtClean="0">
                <a:solidFill>
                  <a:srgbClr val="00FF00"/>
                </a:solidFill>
              </a:rPr>
              <a:t> –</a:t>
            </a:r>
            <a:r>
              <a:rPr lang="pl-PL" dirty="0" err="1" smtClean="0">
                <a:solidFill>
                  <a:srgbClr val="00FF00"/>
                </a:solidFill>
              </a:rPr>
              <a:t>cubin</a:t>
            </a:r>
            <a:endParaRPr lang="pl-PL" dirty="0" smtClean="0">
              <a:solidFill>
                <a:srgbClr val="00FF00"/>
              </a:solidFill>
            </a:endParaRPr>
          </a:p>
          <a:p>
            <a:r>
              <a:rPr lang="pl-PL" dirty="0" smtClean="0">
                <a:solidFill>
                  <a:srgbClr val="00FF00"/>
                </a:solidFill>
              </a:rPr>
              <a:t>Dodajemy do projektu referencję do CUDA.net i piszemy kod</a:t>
            </a:r>
            <a:endParaRPr lang="pl-PL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8597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00FF00"/>
                </a:solidFill>
              </a:rPr>
              <a:t>And </a:t>
            </a:r>
            <a:r>
              <a:rPr lang="pl-PL" sz="6600" dirty="0" err="1" smtClean="0">
                <a:solidFill>
                  <a:srgbClr val="00FF00"/>
                </a:solidFill>
              </a:rPr>
              <a:t>so</a:t>
            </a:r>
            <a:r>
              <a:rPr lang="pl-PL" sz="6600" dirty="0" smtClean="0">
                <a:solidFill>
                  <a:srgbClr val="00FF00"/>
                </a:solidFill>
              </a:rPr>
              <a:t> </a:t>
            </a:r>
            <a:r>
              <a:rPr lang="pl-PL" sz="6600" dirty="0" smtClean="0">
                <a:solidFill>
                  <a:srgbClr val="00FF00"/>
                </a:solidFill>
              </a:rPr>
              <a:t>we </a:t>
            </a:r>
            <a:r>
              <a:rPr lang="pl-PL" sz="6600" dirty="0" err="1" smtClean="0">
                <a:solidFill>
                  <a:srgbClr val="00FF00"/>
                </a:solidFill>
              </a:rPr>
              <a:t>code</a:t>
            </a:r>
            <a:r>
              <a:rPr lang="pl-PL" sz="6600" dirty="0" smtClean="0">
                <a:solidFill>
                  <a:srgbClr val="00FF00"/>
                </a:solidFill>
              </a:rPr>
              <a:t>….</a:t>
            </a:r>
            <a:br>
              <a:rPr lang="pl-PL" sz="6600" dirty="0" smtClean="0">
                <a:solidFill>
                  <a:srgbClr val="00FF00"/>
                </a:solidFill>
              </a:rPr>
            </a:br>
            <a:r>
              <a:rPr lang="pl-PL" sz="6600" dirty="0" smtClean="0">
                <a:solidFill>
                  <a:srgbClr val="00FF00"/>
                </a:solidFill>
              </a:rPr>
              <a:t>We </a:t>
            </a:r>
            <a:r>
              <a:rPr lang="pl-PL" sz="6600" dirty="0" err="1" smtClean="0">
                <a:solidFill>
                  <a:srgbClr val="00FF00"/>
                </a:solidFill>
              </a:rPr>
              <a:t>spend</a:t>
            </a:r>
            <a:r>
              <a:rPr lang="pl-PL" sz="6600" dirty="0" smtClean="0">
                <a:solidFill>
                  <a:srgbClr val="00FF00"/>
                </a:solidFill>
              </a:rPr>
              <a:t> </a:t>
            </a:r>
            <a:r>
              <a:rPr lang="pl-PL" sz="6600" dirty="0" err="1" smtClean="0">
                <a:solidFill>
                  <a:srgbClr val="00FF00"/>
                </a:solidFill>
              </a:rPr>
              <a:t>hours</a:t>
            </a:r>
            <a:r>
              <a:rPr lang="pl-PL" sz="6600" dirty="0" smtClean="0">
                <a:solidFill>
                  <a:srgbClr val="00FF00"/>
                </a:solidFill>
              </a:rPr>
              <a:t> in the </a:t>
            </a:r>
            <a:r>
              <a:rPr lang="pl-PL" sz="6600" dirty="0" err="1" smtClean="0">
                <a:solidFill>
                  <a:srgbClr val="00FF00"/>
                </a:solidFill>
              </a:rPr>
              <a:t>debug</a:t>
            </a:r>
            <a:r>
              <a:rPr lang="pl-PL" sz="6600" dirty="0" smtClean="0">
                <a:solidFill>
                  <a:srgbClr val="00FF00"/>
                </a:solidFill>
              </a:rPr>
              <a:t> </a:t>
            </a:r>
            <a:r>
              <a:rPr lang="pl-PL" sz="6600" dirty="0" err="1" smtClean="0">
                <a:solidFill>
                  <a:srgbClr val="00FF00"/>
                </a:solidFill>
              </a:rPr>
              <a:t>mode</a:t>
            </a:r>
            <a:r>
              <a:rPr lang="pl-PL" sz="6600" dirty="0" smtClean="0">
                <a:solidFill>
                  <a:srgbClr val="00FF00"/>
                </a:solidFill>
              </a:rPr>
              <a:t> </a:t>
            </a:r>
            <a:br>
              <a:rPr lang="pl-PL" sz="6600" dirty="0" smtClean="0">
                <a:solidFill>
                  <a:srgbClr val="00FF00"/>
                </a:solidFill>
              </a:rPr>
            </a:br>
            <a:r>
              <a:rPr lang="pl-PL" sz="6600" dirty="0" smtClean="0">
                <a:solidFill>
                  <a:srgbClr val="00FF00"/>
                </a:solidFill>
                <a:sym typeface="Wingdings" panose="05000000000000000000" pitchFamily="2" charset="2"/>
              </a:rPr>
              <a:t></a:t>
            </a:r>
            <a:br>
              <a:rPr lang="pl-PL" sz="6600" dirty="0" smtClean="0">
                <a:solidFill>
                  <a:srgbClr val="00FF00"/>
                </a:solidFill>
                <a:sym typeface="Wingdings" panose="05000000000000000000" pitchFamily="2" charset="2"/>
              </a:rPr>
            </a:br>
            <a:r>
              <a:rPr lang="pl-PL" sz="3600" dirty="0" smtClean="0">
                <a:solidFill>
                  <a:srgbClr val="00FF00"/>
                </a:solidFill>
                <a:sym typeface="Wingdings" panose="05000000000000000000" pitchFamily="2" charset="2"/>
              </a:rPr>
              <a:t>Taki drobny żarcik, podobno ostatnio jestem za poważny</a:t>
            </a:r>
            <a:endParaRPr lang="pl-PL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1062037"/>
            <a:ext cx="54673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  <a:latin typeface="+mn-lt"/>
              </a:rPr>
              <a:t>Co to jest CUDA?</a:t>
            </a:r>
            <a:endParaRPr lang="pl-PL" sz="66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06" y="1574157"/>
            <a:ext cx="10984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 smtClean="0">
              <a:solidFill>
                <a:srgbClr val="00FF0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800" dirty="0" err="1" smtClean="0">
                <a:solidFill>
                  <a:srgbClr val="00FF00"/>
                </a:solidFill>
                <a:effectLst/>
                <a:latin typeface="+mj-lt"/>
              </a:rPr>
              <a:t>Compute</a:t>
            </a:r>
            <a:r>
              <a:rPr lang="pl-PL" sz="4800" dirty="0" smtClean="0">
                <a:solidFill>
                  <a:srgbClr val="00FF00"/>
                </a:solidFill>
                <a:effectLst/>
                <a:latin typeface="+mj-lt"/>
              </a:rPr>
              <a:t> </a:t>
            </a:r>
            <a:r>
              <a:rPr lang="pl-PL" sz="4800" dirty="0" err="1" smtClean="0">
                <a:solidFill>
                  <a:srgbClr val="00FF00"/>
                </a:solidFill>
                <a:effectLst/>
                <a:latin typeface="+mj-lt"/>
              </a:rPr>
              <a:t>Unified</a:t>
            </a:r>
            <a:r>
              <a:rPr lang="pl-PL" sz="4800" dirty="0" smtClean="0">
                <a:solidFill>
                  <a:srgbClr val="00FF00"/>
                </a:solidFill>
                <a:effectLst/>
                <a:latin typeface="+mj-lt"/>
              </a:rPr>
              <a:t> Device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800" dirty="0" err="1" smtClean="0">
                <a:solidFill>
                  <a:srgbClr val="00FF00"/>
                </a:solidFill>
                <a:latin typeface="+mj-lt"/>
              </a:rPr>
              <a:t>Nvidia</a:t>
            </a:r>
            <a:endParaRPr lang="pl-PL" sz="4800" dirty="0" smtClean="0">
              <a:solidFill>
                <a:srgbClr val="00FF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800" dirty="0" smtClean="0">
                <a:solidFill>
                  <a:srgbClr val="00FF00"/>
                </a:solidFill>
                <a:effectLst/>
                <a:latin typeface="+mj-lt"/>
              </a:rPr>
              <a:t>Windows, Mac OS X, Linux</a:t>
            </a:r>
          </a:p>
          <a:p>
            <a:pPr algn="ctr"/>
            <a:endParaRPr lang="pl-PL" sz="2400" dirty="0" smtClean="0">
              <a:solidFill>
                <a:srgbClr val="00FF00"/>
              </a:solidFill>
              <a:effectLst/>
            </a:endParaRPr>
          </a:p>
          <a:p>
            <a:pPr algn="ctr"/>
            <a:endParaRPr lang="pl-PL" sz="2400" dirty="0">
              <a:solidFill>
                <a:srgbClr val="00FF00"/>
              </a:solidFill>
            </a:endParaRPr>
          </a:p>
          <a:p>
            <a:pPr algn="ctr"/>
            <a:endParaRPr lang="pl-PL" sz="2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470"/>
            <a:ext cx="10515600" cy="56004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err="1" smtClean="0">
                <a:solidFill>
                  <a:srgbClr val="00FF00"/>
                </a:solidFill>
              </a:rPr>
              <a:t>int</a:t>
            </a:r>
            <a:r>
              <a:rPr lang="pl-PL" dirty="0" smtClean="0">
                <a:solidFill>
                  <a:srgbClr val="00FF00"/>
                </a:solidFill>
              </a:rPr>
              <a:t> BLOCK_SIZE = 256;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FF00"/>
                </a:solidFill>
              </a:rPr>
              <a:t>CUDA </a:t>
            </a:r>
            <a:r>
              <a:rPr lang="pl-PL" dirty="0" err="1" smtClean="0">
                <a:solidFill>
                  <a:srgbClr val="00FF00"/>
                </a:solidFill>
              </a:rPr>
              <a:t>cuda</a:t>
            </a:r>
            <a:r>
              <a:rPr lang="pl-PL" dirty="0" smtClean="0">
                <a:solidFill>
                  <a:srgbClr val="00FF00"/>
                </a:solidFill>
              </a:rPr>
              <a:t> = </a:t>
            </a:r>
            <a:r>
              <a:rPr lang="pl-PL" dirty="0" err="1" smtClean="0">
                <a:solidFill>
                  <a:srgbClr val="00FF00"/>
                </a:solidFill>
              </a:rPr>
              <a:t>new</a:t>
            </a:r>
            <a:r>
              <a:rPr lang="pl-PL" dirty="0" smtClean="0">
                <a:solidFill>
                  <a:srgbClr val="00FF00"/>
                </a:solidFill>
              </a:rPr>
              <a:t> CUDA(0, </a:t>
            </a:r>
            <a:r>
              <a:rPr lang="pl-PL" dirty="0" err="1" smtClean="0">
                <a:solidFill>
                  <a:srgbClr val="00FF00"/>
                </a:solidFill>
              </a:rPr>
              <a:t>true</a:t>
            </a:r>
            <a:r>
              <a:rPr lang="pl-PL" dirty="0" smtClean="0">
                <a:solidFill>
                  <a:srgbClr val="00FF00"/>
                </a:solidFill>
              </a:rPr>
              <a:t>); </a:t>
            </a:r>
            <a:r>
              <a:rPr lang="pl-PL" dirty="0" err="1" smtClean="0">
                <a:solidFill>
                  <a:srgbClr val="00FF00"/>
                </a:solidFill>
              </a:rPr>
              <a:t>cuda.LoadModule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Path.Combine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Environment.CurrentDirectory</a:t>
            </a:r>
            <a:r>
              <a:rPr lang="pl-PL" dirty="0" smtClean="0">
                <a:solidFill>
                  <a:srgbClr val="00FF00"/>
                </a:solidFill>
              </a:rPr>
              <a:t>, "</a:t>
            </a:r>
            <a:r>
              <a:rPr lang="pl-PL" dirty="0" err="1" smtClean="0">
                <a:solidFill>
                  <a:srgbClr val="00FF00"/>
                </a:solidFill>
              </a:rPr>
              <a:t>kernel.cubin</a:t>
            </a:r>
            <a:r>
              <a:rPr lang="pl-PL" dirty="0" smtClean="0">
                <a:solidFill>
                  <a:srgbClr val="00FF00"/>
                </a:solidFill>
              </a:rPr>
              <a:t>"));</a:t>
            </a:r>
          </a:p>
          <a:p>
            <a:pPr marL="0" indent="0">
              <a:buNone/>
            </a:pPr>
            <a:r>
              <a:rPr lang="pl-PL" dirty="0" err="1" smtClean="0">
                <a:solidFill>
                  <a:srgbClr val="00FF00"/>
                </a:solidFill>
              </a:rPr>
              <a:t>CUfunction</a:t>
            </a:r>
            <a:r>
              <a:rPr lang="pl-PL" dirty="0" smtClean="0">
                <a:solidFill>
                  <a:srgbClr val="00FF00"/>
                </a:solidFill>
              </a:rPr>
              <a:t> </a:t>
            </a:r>
            <a:r>
              <a:rPr lang="pl-PL" dirty="0" err="1" smtClean="0">
                <a:solidFill>
                  <a:srgbClr val="00FF00"/>
                </a:solidFill>
              </a:rPr>
              <a:t>func</a:t>
            </a:r>
            <a:r>
              <a:rPr lang="pl-PL" dirty="0" smtClean="0">
                <a:solidFill>
                  <a:srgbClr val="00FF00"/>
                </a:solidFill>
              </a:rPr>
              <a:t> = </a:t>
            </a:r>
            <a:r>
              <a:rPr lang="pl-PL" dirty="0" err="1" smtClean="0">
                <a:solidFill>
                  <a:srgbClr val="00FF00"/>
                </a:solidFill>
              </a:rPr>
              <a:t>cuda.GetModuleFunction</a:t>
            </a:r>
            <a:r>
              <a:rPr lang="pl-PL" dirty="0" smtClean="0">
                <a:solidFill>
                  <a:srgbClr val="00FF00"/>
                </a:solidFill>
              </a:rPr>
              <a:t>("</a:t>
            </a:r>
            <a:r>
              <a:rPr lang="pl-PL" dirty="0" err="1" smtClean="0">
                <a:solidFill>
                  <a:srgbClr val="00FF00"/>
                </a:solidFill>
              </a:rPr>
              <a:t>hslfilter</a:t>
            </a:r>
            <a:r>
              <a:rPr lang="pl-PL" dirty="0" smtClean="0">
                <a:solidFill>
                  <a:srgbClr val="00FF00"/>
                </a:solidFill>
              </a:rPr>
              <a:t>"); </a:t>
            </a:r>
            <a:r>
              <a:rPr lang="pl-PL" dirty="0" err="1" smtClean="0">
                <a:solidFill>
                  <a:srgbClr val="00FF00"/>
                </a:solidFill>
              </a:rPr>
              <a:t>cuda.SetParameter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func</a:t>
            </a:r>
            <a:r>
              <a:rPr lang="pl-PL" dirty="0" smtClean="0">
                <a:solidFill>
                  <a:srgbClr val="00FF00"/>
                </a:solidFill>
              </a:rPr>
              <a:t>, 0, (</a:t>
            </a:r>
            <a:r>
              <a:rPr lang="pl-PL" dirty="0" err="1" smtClean="0">
                <a:solidFill>
                  <a:srgbClr val="00FF00"/>
                </a:solidFill>
              </a:rPr>
              <a:t>uint</a:t>
            </a:r>
            <a:r>
              <a:rPr lang="pl-PL" dirty="0" smtClean="0">
                <a:solidFill>
                  <a:srgbClr val="00FF00"/>
                </a:solidFill>
              </a:rPr>
              <a:t>)</a:t>
            </a:r>
            <a:r>
              <a:rPr lang="pl-PL" dirty="0" err="1" smtClean="0">
                <a:solidFill>
                  <a:srgbClr val="00FF00"/>
                </a:solidFill>
              </a:rPr>
              <a:t>dev_values.Pointer</a:t>
            </a:r>
            <a:r>
              <a:rPr lang="pl-PL" dirty="0" smtClean="0">
                <a:solidFill>
                  <a:srgbClr val="00FF00"/>
                </a:solidFill>
              </a:rPr>
              <a:t>); </a:t>
            </a:r>
            <a:r>
              <a:rPr lang="pl-PL" dirty="0" err="1" smtClean="0">
                <a:solidFill>
                  <a:srgbClr val="00FF00"/>
                </a:solidFill>
              </a:rPr>
              <a:t>cuda.SetParameter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func</a:t>
            </a:r>
            <a:r>
              <a:rPr lang="pl-PL" dirty="0" smtClean="0">
                <a:solidFill>
                  <a:srgbClr val="00FF00"/>
                </a:solidFill>
              </a:rPr>
              <a:t>, (</a:t>
            </a:r>
            <a:r>
              <a:rPr lang="pl-PL" dirty="0" err="1" smtClean="0">
                <a:solidFill>
                  <a:srgbClr val="00FF00"/>
                </a:solidFill>
              </a:rPr>
              <a:t>int</a:t>
            </a:r>
            <a:r>
              <a:rPr lang="pl-PL" dirty="0" smtClean="0">
                <a:solidFill>
                  <a:srgbClr val="00FF00"/>
                </a:solidFill>
              </a:rPr>
              <a:t>)</a:t>
            </a:r>
            <a:r>
              <a:rPr lang="pl-PL" dirty="0" err="1" smtClean="0">
                <a:solidFill>
                  <a:srgbClr val="00FF00"/>
                </a:solidFill>
              </a:rPr>
              <a:t>IntPtr.Size</a:t>
            </a:r>
            <a:r>
              <a:rPr lang="pl-PL" dirty="0" smtClean="0">
                <a:solidFill>
                  <a:srgbClr val="00FF00"/>
                </a:solidFill>
              </a:rPr>
              <a:t>, ratio); </a:t>
            </a:r>
            <a:r>
              <a:rPr lang="pl-PL" dirty="0" err="1" smtClean="0">
                <a:solidFill>
                  <a:srgbClr val="00FF00"/>
                </a:solidFill>
              </a:rPr>
              <a:t>cuda.SetParameterSize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func</a:t>
            </a:r>
            <a:r>
              <a:rPr lang="pl-PL" dirty="0" smtClean="0">
                <a:solidFill>
                  <a:srgbClr val="00FF00"/>
                </a:solidFill>
              </a:rPr>
              <a:t>, (</a:t>
            </a:r>
            <a:r>
              <a:rPr lang="pl-PL" dirty="0" err="1" smtClean="0">
                <a:solidFill>
                  <a:srgbClr val="00FF00"/>
                </a:solidFill>
              </a:rPr>
              <a:t>uint</a:t>
            </a:r>
            <a:r>
              <a:rPr lang="pl-PL" dirty="0" smtClean="0">
                <a:solidFill>
                  <a:srgbClr val="00FF00"/>
                </a:solidFill>
              </a:rPr>
              <a:t>)IntPtr.Size+4); </a:t>
            </a:r>
            <a:r>
              <a:rPr lang="pl-PL" dirty="0" err="1" smtClean="0">
                <a:solidFill>
                  <a:srgbClr val="00FF00"/>
                </a:solidFill>
              </a:rPr>
              <a:t>cuda.SetFunctionBlockShape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func</a:t>
            </a:r>
            <a:r>
              <a:rPr lang="pl-PL" dirty="0" smtClean="0">
                <a:solidFill>
                  <a:srgbClr val="00FF00"/>
                </a:solidFill>
              </a:rPr>
              <a:t>, BLOCK_SIZE, 1, 1); </a:t>
            </a:r>
          </a:p>
          <a:p>
            <a:pPr marL="0" indent="0">
              <a:buNone/>
            </a:pPr>
            <a:r>
              <a:rPr lang="pl-PL" dirty="0" err="1" smtClean="0">
                <a:solidFill>
                  <a:srgbClr val="00FF00"/>
                </a:solidFill>
              </a:rPr>
              <a:t>cuda.Launch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func</a:t>
            </a:r>
            <a:r>
              <a:rPr lang="pl-PL" dirty="0" smtClean="0">
                <a:solidFill>
                  <a:srgbClr val="00FF00"/>
                </a:solidFill>
              </a:rPr>
              <a:t>, (</a:t>
            </a:r>
            <a:r>
              <a:rPr lang="pl-PL" dirty="0" err="1" smtClean="0">
                <a:solidFill>
                  <a:srgbClr val="00FF00"/>
                </a:solidFill>
              </a:rPr>
              <a:t>input.Length</a:t>
            </a:r>
            <a:r>
              <a:rPr lang="pl-PL" dirty="0" smtClean="0">
                <a:solidFill>
                  <a:srgbClr val="00FF00"/>
                </a:solidFill>
              </a:rPr>
              <a:t> / 3) / BLOCK_SIZE, 1);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FF00"/>
                </a:solidFill>
              </a:rPr>
              <a:t> </a:t>
            </a:r>
            <a:r>
              <a:rPr lang="pl-PL" dirty="0" err="1" smtClean="0">
                <a:solidFill>
                  <a:srgbClr val="00FF00"/>
                </a:solidFill>
              </a:rPr>
              <a:t>output</a:t>
            </a:r>
            <a:r>
              <a:rPr lang="pl-PL" dirty="0" smtClean="0">
                <a:solidFill>
                  <a:srgbClr val="00FF00"/>
                </a:solidFill>
              </a:rPr>
              <a:t> = </a:t>
            </a:r>
            <a:r>
              <a:rPr lang="pl-PL" dirty="0" err="1" smtClean="0">
                <a:solidFill>
                  <a:srgbClr val="00FF00"/>
                </a:solidFill>
              </a:rPr>
              <a:t>new</a:t>
            </a:r>
            <a:r>
              <a:rPr lang="pl-PL" dirty="0" smtClean="0">
                <a:solidFill>
                  <a:srgbClr val="00FF00"/>
                </a:solidFill>
              </a:rPr>
              <a:t> </a:t>
            </a:r>
            <a:r>
              <a:rPr lang="pl-PL" dirty="0" err="1" smtClean="0">
                <a:solidFill>
                  <a:srgbClr val="00FF00"/>
                </a:solidFill>
              </a:rPr>
              <a:t>byte</a:t>
            </a:r>
            <a:r>
              <a:rPr lang="pl-PL" dirty="0" smtClean="0">
                <a:solidFill>
                  <a:srgbClr val="00FF00"/>
                </a:solidFill>
              </a:rPr>
              <a:t>[</a:t>
            </a:r>
            <a:r>
              <a:rPr lang="pl-PL" dirty="0" err="1" smtClean="0">
                <a:solidFill>
                  <a:srgbClr val="00FF00"/>
                </a:solidFill>
              </a:rPr>
              <a:t>input.Length</a:t>
            </a:r>
            <a:r>
              <a:rPr lang="pl-PL" dirty="0" smtClean="0">
                <a:solidFill>
                  <a:srgbClr val="00FF00"/>
                </a:solidFill>
              </a:rPr>
              <a:t>]; </a:t>
            </a:r>
            <a:r>
              <a:rPr lang="pl-PL" dirty="0" err="1" smtClean="0">
                <a:solidFill>
                  <a:srgbClr val="00FF00"/>
                </a:solidFill>
              </a:rPr>
              <a:t>cuda.CopyDeviceToHost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dev_values</a:t>
            </a:r>
            <a:r>
              <a:rPr lang="pl-PL" dirty="0" smtClean="0">
                <a:solidFill>
                  <a:srgbClr val="00FF00"/>
                </a:solidFill>
              </a:rPr>
              <a:t>, </a:t>
            </a:r>
            <a:r>
              <a:rPr lang="pl-PL" dirty="0" err="1" smtClean="0">
                <a:solidFill>
                  <a:srgbClr val="00FF00"/>
                </a:solidFill>
              </a:rPr>
              <a:t>output</a:t>
            </a:r>
            <a:r>
              <a:rPr lang="pl-PL" dirty="0" smtClean="0">
                <a:solidFill>
                  <a:srgbClr val="00FF00"/>
                </a:solidFill>
              </a:rPr>
              <a:t>); </a:t>
            </a:r>
          </a:p>
          <a:p>
            <a:pPr marL="0" indent="0">
              <a:buNone/>
            </a:pPr>
            <a:endParaRPr lang="pl-PL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pl-PL" dirty="0" err="1" smtClean="0">
                <a:solidFill>
                  <a:srgbClr val="00FF00"/>
                </a:solidFill>
              </a:rPr>
              <a:t>cuda.Free</a:t>
            </a:r>
            <a:r>
              <a:rPr lang="pl-PL" dirty="0" smtClean="0">
                <a:solidFill>
                  <a:srgbClr val="00FF00"/>
                </a:solidFill>
              </a:rPr>
              <a:t>(</a:t>
            </a:r>
            <a:r>
              <a:rPr lang="pl-PL" dirty="0" err="1" smtClean="0">
                <a:solidFill>
                  <a:srgbClr val="00FF00"/>
                </a:solidFill>
              </a:rPr>
              <a:t>dev_values</a:t>
            </a:r>
            <a:r>
              <a:rPr lang="pl-PL" dirty="0" smtClean="0">
                <a:solidFill>
                  <a:srgbClr val="00FF00"/>
                </a:solidFill>
              </a:rPr>
              <a:t>); </a:t>
            </a:r>
            <a:endParaRPr lang="pl-PL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Kolejne morderstwo?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FF00"/>
                </a:solidFill>
                <a:hlinkClick r:id="rId2"/>
              </a:rPr>
              <a:t>http://www.hoopoe-cloud.com/Solutions/CUDA.NET/Default.aspx</a:t>
            </a:r>
            <a:r>
              <a:rPr lang="pl-PL" dirty="0" smtClean="0">
                <a:solidFill>
                  <a:srgbClr val="00FF00"/>
                </a:solidFill>
              </a:rPr>
              <a:t> - not </a:t>
            </a:r>
            <a:r>
              <a:rPr lang="pl-PL" dirty="0" err="1" smtClean="0">
                <a:solidFill>
                  <a:srgbClr val="00FF00"/>
                </a:solidFill>
              </a:rPr>
              <a:t>found</a:t>
            </a:r>
            <a:r>
              <a:rPr lang="pl-PL" dirty="0" smtClean="0">
                <a:solidFill>
                  <a:srgbClr val="00FF00"/>
                </a:solidFill>
              </a:rPr>
              <a:t> .....</a:t>
            </a:r>
          </a:p>
          <a:p>
            <a:r>
              <a:rPr lang="pl-PL" dirty="0" smtClean="0">
                <a:solidFill>
                  <a:srgbClr val="00FF00"/>
                </a:solidFill>
                <a:hlinkClick r:id="rId3"/>
              </a:rPr>
              <a:t>http://www.hybriddsp.com/</a:t>
            </a:r>
            <a:r>
              <a:rPr lang="pl-PL" dirty="0" smtClean="0">
                <a:solidFill>
                  <a:srgbClr val="00FF00"/>
                </a:solidFill>
              </a:rPr>
              <a:t> - CUDAfy.NET </a:t>
            </a:r>
            <a:r>
              <a:rPr lang="pl-PL" dirty="0" err="1" smtClean="0">
                <a:solidFill>
                  <a:srgbClr val="00FF00"/>
                </a:solidFill>
              </a:rPr>
              <a:t>still</a:t>
            </a:r>
            <a:r>
              <a:rPr lang="pl-PL" dirty="0" smtClean="0">
                <a:solidFill>
                  <a:srgbClr val="00FF00"/>
                </a:solidFill>
              </a:rPr>
              <a:t> ALIVE!!!</a:t>
            </a:r>
          </a:p>
          <a:p>
            <a:endParaRPr lang="pl-PL" dirty="0">
              <a:solidFill>
                <a:srgbClr val="00FF00"/>
              </a:solidFill>
            </a:endParaRPr>
          </a:p>
          <a:p>
            <a:r>
              <a:rPr lang="pl-PL" dirty="0" smtClean="0">
                <a:solidFill>
                  <a:srgbClr val="00FF00"/>
                </a:solidFill>
              </a:rPr>
              <a:t>Co się dzieje? A gdyby tak każdy ubijał swój .</a:t>
            </a:r>
            <a:r>
              <a:rPr lang="pl-PL" dirty="0" err="1" smtClean="0">
                <a:solidFill>
                  <a:srgbClr val="00FF00"/>
                </a:solidFill>
              </a:rPr>
              <a:t>NETowy</a:t>
            </a:r>
            <a:r>
              <a:rPr lang="pl-PL" dirty="0" smtClean="0">
                <a:solidFill>
                  <a:srgbClr val="00FF00"/>
                </a:solidFill>
              </a:rPr>
              <a:t> projekt? Byłoby nas mniej, .</a:t>
            </a:r>
            <a:r>
              <a:rPr lang="pl-PL" dirty="0" err="1" smtClean="0">
                <a:solidFill>
                  <a:srgbClr val="00FF00"/>
                </a:solidFill>
              </a:rPr>
              <a:t>NETowców</a:t>
            </a:r>
            <a:r>
              <a:rPr lang="pl-PL" dirty="0" smtClean="0">
                <a:solidFill>
                  <a:srgbClr val="00FF00"/>
                </a:solidFill>
              </a:rPr>
              <a:t>….</a:t>
            </a:r>
            <a:endParaRPr lang="pl-PL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20" y="2723535"/>
            <a:ext cx="5093242" cy="15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857250"/>
            <a:ext cx="6972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FF00"/>
                </a:solidFill>
              </a:rPr>
              <a:t>Co w </a:t>
            </a:r>
            <a:r>
              <a:rPr lang="pl-PL" dirty="0" err="1" smtClean="0">
                <a:solidFill>
                  <a:srgbClr val="00FF00"/>
                </a:solidFill>
              </a:rPr>
              <a:t>CUDAfy</a:t>
            </a:r>
            <a:r>
              <a:rPr lang="pl-PL" dirty="0" smtClean="0">
                <a:solidFill>
                  <a:srgbClr val="00FF00"/>
                </a:solidFill>
              </a:rPr>
              <a:t>?</a:t>
            </a:r>
            <a:endParaRPr lang="pl-PL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00FF00"/>
                </a:solidFill>
                <a:effectLst/>
              </a:rPr>
              <a:t>                                                </a:t>
            </a:r>
          </a:p>
          <a:p>
            <a:r>
              <a:rPr lang="pl-PL" dirty="0" err="1" smtClean="0">
                <a:solidFill>
                  <a:srgbClr val="00FF00"/>
                </a:solidFill>
                <a:effectLst/>
              </a:rPr>
              <a:t>CUDAfy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Library (GPGPU Extensions)</a:t>
            </a:r>
          </a:p>
          <a:p>
            <a:r>
              <a:rPr lang="pl-PL" dirty="0" err="1" smtClean="0">
                <a:solidFill>
                  <a:srgbClr val="00FF00"/>
                </a:solidFill>
                <a:effectLst/>
              </a:rPr>
              <a:t>CUDAfy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 Translator (.NET to CUDA C)</a:t>
            </a:r>
          </a:p>
          <a:p>
            <a:r>
              <a:rPr lang="pl-PL" dirty="0" err="1" smtClean="0">
                <a:solidFill>
                  <a:srgbClr val="00FF00"/>
                </a:solidFill>
                <a:effectLst/>
              </a:rPr>
              <a:t>CUDAfy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Host Library (</a:t>
            </a:r>
            <a:r>
              <a:rPr lang="pl-PL" dirty="0" err="1" smtClean="0">
                <a:solidFill>
                  <a:srgbClr val="00FF00"/>
                </a:solidFill>
                <a:effectLst/>
              </a:rPr>
              <a:t>Interact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with GPU from Host </a:t>
            </a:r>
            <a:r>
              <a:rPr lang="pl-PL" dirty="0" err="1" smtClean="0">
                <a:solidFill>
                  <a:srgbClr val="00FF00"/>
                </a:solidFill>
                <a:effectLst/>
              </a:rPr>
              <a:t>App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)</a:t>
            </a:r>
          </a:p>
          <a:p>
            <a:r>
              <a:rPr lang="pl-PL" dirty="0" err="1" smtClean="0">
                <a:solidFill>
                  <a:srgbClr val="00FF00"/>
                </a:solidFill>
                <a:effectLst/>
              </a:rPr>
              <a:t>CUDAfy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Math Library (FFT, RAND, SPARSE, BLAS)</a:t>
            </a:r>
          </a:p>
          <a:p>
            <a:r>
              <a:rPr lang="pl-PL" dirty="0" err="1" smtClean="0">
                <a:solidFill>
                  <a:srgbClr val="00FF00"/>
                </a:solidFill>
                <a:effectLst/>
              </a:rPr>
              <a:t>CUDAfy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Module Viewer GUI</a:t>
            </a:r>
          </a:p>
          <a:p>
            <a:r>
              <a:rPr lang="pl-PL" dirty="0" err="1" smtClean="0">
                <a:solidFill>
                  <a:srgbClr val="00FF00"/>
                </a:solidFill>
                <a:effectLst/>
              </a:rPr>
              <a:t>CUDAfy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</a:t>
            </a:r>
            <a:r>
              <a:rPr lang="pl-PL" dirty="0" err="1" smtClean="0">
                <a:solidFill>
                  <a:srgbClr val="00FF00"/>
                </a:solidFill>
                <a:effectLst/>
              </a:rPr>
              <a:t>Command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Line </a:t>
            </a:r>
            <a:r>
              <a:rPr lang="pl-PL" dirty="0" err="1" smtClean="0">
                <a:solidFill>
                  <a:srgbClr val="00FF00"/>
                </a:solidFill>
                <a:effectLst/>
              </a:rPr>
              <a:t>Tool</a:t>
            </a:r>
            <a:endParaRPr lang="pl-PL" dirty="0" smtClean="0">
              <a:solidFill>
                <a:srgbClr val="00FF00"/>
              </a:solidFill>
              <a:effectLst/>
            </a:endParaRPr>
          </a:p>
          <a:p>
            <a:r>
              <a:rPr lang="pl-PL" dirty="0" smtClean="0">
                <a:solidFill>
                  <a:srgbClr val="00FF00"/>
                </a:solidFill>
                <a:effectLst/>
              </a:rPr>
              <a:t>Run on Windows </a:t>
            </a:r>
            <a:r>
              <a:rPr lang="pl-PL" dirty="0" err="1" smtClean="0">
                <a:solidFill>
                  <a:srgbClr val="00FF00"/>
                </a:solidFill>
                <a:effectLst/>
              </a:rPr>
              <a:t>or</a:t>
            </a:r>
            <a:r>
              <a:rPr lang="pl-PL" dirty="0" smtClean="0">
                <a:solidFill>
                  <a:srgbClr val="00FF00"/>
                </a:solidFill>
                <a:effectLst/>
              </a:rPr>
              <a:t> Linux (Mono)</a:t>
            </a:r>
          </a:p>
          <a:p>
            <a:endParaRPr lang="pl-PL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FF00"/>
                </a:solidFill>
              </a:rPr>
              <a:t>To może zobaczmy jak to działa.</a:t>
            </a:r>
            <a:endParaRPr lang="pl-PL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7200" dirty="0" smtClean="0">
                <a:solidFill>
                  <a:srgbClr val="00FF00"/>
                </a:solidFill>
              </a:rPr>
              <a:t>DEMA</a:t>
            </a:r>
            <a:endParaRPr lang="pl-PL" sz="7200" dirty="0"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98" y="2861953"/>
            <a:ext cx="3305482" cy="39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4643"/>
            <a:ext cx="12195312" cy="52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59" y="0"/>
            <a:ext cx="7094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Może coś więcej…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FF00"/>
                </a:solidFill>
              </a:rPr>
              <a:t>C / C++</a:t>
            </a:r>
          </a:p>
          <a:p>
            <a:r>
              <a:rPr lang="pl-PL" sz="4000" dirty="0" smtClean="0">
                <a:solidFill>
                  <a:srgbClr val="00FF00"/>
                </a:solidFill>
              </a:rPr>
              <a:t>Własne IDE</a:t>
            </a:r>
          </a:p>
          <a:p>
            <a:r>
              <a:rPr lang="pl-PL" sz="4000" dirty="0" smtClean="0">
                <a:solidFill>
                  <a:srgbClr val="00FF00"/>
                </a:solidFill>
              </a:rPr>
              <a:t>Kompilator </a:t>
            </a:r>
            <a:r>
              <a:rPr lang="pl-PL" sz="4000" dirty="0" err="1" smtClean="0">
                <a:solidFill>
                  <a:srgbClr val="00FF00"/>
                </a:solidFill>
              </a:rPr>
              <a:t>nvcc</a:t>
            </a:r>
            <a:endParaRPr lang="pl-PL" sz="4000" dirty="0" smtClean="0">
              <a:solidFill>
                <a:srgbClr val="00FF00"/>
              </a:solidFill>
            </a:endParaRPr>
          </a:p>
          <a:p>
            <a:r>
              <a:rPr lang="pl-PL" sz="4000" dirty="0" smtClean="0">
                <a:solidFill>
                  <a:srgbClr val="00FF00"/>
                </a:solidFill>
              </a:rPr>
              <a:t>Debugger cuda-</a:t>
            </a:r>
            <a:r>
              <a:rPr lang="pl-PL" sz="4000" dirty="0" err="1" smtClean="0">
                <a:solidFill>
                  <a:srgbClr val="00FF00"/>
                </a:solidFill>
              </a:rPr>
              <a:t>gdb</a:t>
            </a:r>
            <a:endParaRPr lang="pl-PL" sz="4000" dirty="0" smtClean="0">
              <a:solidFill>
                <a:srgbClr val="00FF00"/>
              </a:solidFill>
            </a:endParaRPr>
          </a:p>
          <a:p>
            <a:r>
              <a:rPr lang="pl-PL" sz="4000" dirty="0" err="1" smtClean="0">
                <a:solidFill>
                  <a:srgbClr val="00FF00"/>
                </a:solidFill>
              </a:rPr>
              <a:t>profiler</a:t>
            </a:r>
            <a:endParaRPr lang="pl-PL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Dlaczego CUDA?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FF00"/>
                </a:solidFill>
              </a:rPr>
              <a:t>©</a:t>
            </a:r>
            <a:r>
              <a:rPr lang="pl-PL" sz="3200" dirty="0" err="1" smtClean="0">
                <a:solidFill>
                  <a:srgbClr val="00FF00"/>
                </a:solidFill>
              </a:rPr>
              <a:t>ywilizowany</a:t>
            </a:r>
            <a:r>
              <a:rPr lang="pl-PL" sz="3200" dirty="0" smtClean="0">
                <a:solidFill>
                  <a:srgbClr val="00FF00"/>
                </a:solidFill>
              </a:rPr>
              <a:t> język</a:t>
            </a:r>
          </a:p>
          <a:p>
            <a:r>
              <a:rPr lang="pl-PL" sz="3200" dirty="0" smtClean="0">
                <a:solidFill>
                  <a:srgbClr val="00FF00"/>
                </a:solidFill>
              </a:rPr>
              <a:t>Obliczenia na GPU</a:t>
            </a:r>
          </a:p>
          <a:p>
            <a:r>
              <a:rPr lang="pl-PL" sz="3200" dirty="0" smtClean="0">
                <a:solidFill>
                  <a:srgbClr val="00FF00"/>
                </a:solidFill>
              </a:rPr>
              <a:t>Pamięć współdzielona (48 KB) w bloku (128-512 wątków)</a:t>
            </a:r>
          </a:p>
          <a:p>
            <a:r>
              <a:rPr lang="pl-PL" sz="3200" dirty="0" smtClean="0">
                <a:solidFill>
                  <a:srgbClr val="00FF00"/>
                </a:solidFill>
              </a:rPr>
              <a:t>Cache</a:t>
            </a:r>
          </a:p>
          <a:p>
            <a:r>
              <a:rPr lang="pl-PL" sz="3200" dirty="0" smtClean="0">
                <a:solidFill>
                  <a:srgbClr val="00FF00"/>
                </a:solidFill>
              </a:rPr>
              <a:t>Dowolna alokacja pamięci w GPU</a:t>
            </a:r>
          </a:p>
          <a:p>
            <a:r>
              <a:rPr lang="pl-PL" sz="3200" dirty="0" smtClean="0">
                <a:solidFill>
                  <a:srgbClr val="00FF00"/>
                </a:solidFill>
              </a:rPr>
              <a:t>Zapewniona kompatybilność wstecz w kolejnych wersjach</a:t>
            </a:r>
            <a:endParaRPr lang="pl-PL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1" y="815009"/>
            <a:ext cx="10985846" cy="5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err="1" smtClean="0">
                <a:solidFill>
                  <a:srgbClr val="00FF00"/>
                </a:solidFill>
              </a:rPr>
              <a:t>So</a:t>
            </a:r>
            <a:r>
              <a:rPr lang="pl-PL" sz="6000" dirty="0" smtClean="0">
                <a:solidFill>
                  <a:srgbClr val="00FF00"/>
                </a:solidFill>
              </a:rPr>
              <a:t> </a:t>
            </a:r>
            <a:r>
              <a:rPr lang="pl-PL" sz="6000" dirty="0" err="1" smtClean="0">
                <a:solidFill>
                  <a:srgbClr val="00FF00"/>
                </a:solidFill>
              </a:rPr>
              <a:t>sweet</a:t>
            </a:r>
            <a:r>
              <a:rPr lang="pl-PL" sz="6000" dirty="0" smtClean="0">
                <a:solidFill>
                  <a:srgbClr val="00FF00"/>
                </a:solidFill>
              </a:rPr>
              <a:t> </a:t>
            </a:r>
            <a:r>
              <a:rPr lang="pl-PL" sz="6000" dirty="0" err="1" smtClean="0">
                <a:solidFill>
                  <a:srgbClr val="00FF00"/>
                </a:solidFill>
              </a:rPr>
              <a:t>xD</a:t>
            </a:r>
            <a:endParaRPr lang="pl-PL" sz="6000" dirty="0">
              <a:solidFill>
                <a:srgbClr val="00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860066"/>
            <a:ext cx="61531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0FF00"/>
                </a:solidFill>
              </a:rPr>
              <a:t>Ale nie całkiem… </a:t>
            </a:r>
            <a:r>
              <a:rPr lang="pl-PL" sz="6600" dirty="0" smtClean="0">
                <a:solidFill>
                  <a:srgbClr val="00FF00"/>
                </a:solidFill>
                <a:sym typeface="Wingdings" panose="05000000000000000000" pitchFamily="2" charset="2"/>
              </a:rPr>
              <a:t></a:t>
            </a:r>
            <a:endParaRPr lang="pl-PL" sz="66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FF00"/>
                </a:solidFill>
              </a:rPr>
              <a:t>C++ bez rekurencji i wskaźników na funkcje, nie ma zmiennych statycznych i funkcji ze zmienną liczbą parametrów</a:t>
            </a:r>
          </a:p>
          <a:p>
            <a:r>
              <a:rPr lang="pl-PL" sz="3600" dirty="0" smtClean="0">
                <a:solidFill>
                  <a:srgbClr val="00FF00"/>
                </a:solidFill>
              </a:rPr>
              <a:t>Inne zaokrąglanie </a:t>
            </a:r>
            <a:r>
              <a:rPr lang="pl-PL" sz="3600" dirty="0" err="1" smtClean="0">
                <a:solidFill>
                  <a:srgbClr val="00FF00"/>
                </a:solidFill>
              </a:rPr>
              <a:t>double</a:t>
            </a:r>
            <a:endParaRPr lang="pl-PL" sz="3600" dirty="0">
              <a:solidFill>
                <a:srgbClr val="00FF00"/>
              </a:solidFill>
            </a:endParaRPr>
          </a:p>
          <a:p>
            <a:r>
              <a:rPr lang="pl-PL" sz="3600" dirty="0" smtClean="0">
                <a:solidFill>
                  <a:srgbClr val="00FF00"/>
                </a:solidFill>
              </a:rPr>
              <a:t>Wąziutkie gardło – PCI-Express</a:t>
            </a:r>
          </a:p>
          <a:p>
            <a:endParaRPr lang="pl-PL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367</Words>
  <Application>Microsoft Office PowerPoint</Application>
  <PresentationFormat>Widescreen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Co to jest CUDA?</vt:lpstr>
      <vt:lpstr>PowerPoint Presentation</vt:lpstr>
      <vt:lpstr>PowerPoint Presentation</vt:lpstr>
      <vt:lpstr>Może coś więcej…</vt:lpstr>
      <vt:lpstr>Dlaczego CUDA?</vt:lpstr>
      <vt:lpstr>PowerPoint Presentation</vt:lpstr>
      <vt:lpstr>So sweet xD</vt:lpstr>
      <vt:lpstr>Ale nie całkiem… </vt:lpstr>
      <vt:lpstr>A co najfajniejsze – tylko dla kart Nvidia  </vt:lpstr>
      <vt:lpstr>Zastosowania</vt:lpstr>
      <vt:lpstr>A gdzie .NET? A gdzie C#?</vt:lpstr>
      <vt:lpstr>CUDA.NET C# i wsparcie dla VS &gt;= 2k8</vt:lpstr>
      <vt:lpstr>PowerPoint Presentation</vt:lpstr>
      <vt:lpstr>Co w .NET?</vt:lpstr>
      <vt:lpstr>Kompatybilność</vt:lpstr>
      <vt:lpstr>Jak użyć?</vt:lpstr>
      <vt:lpstr>And so we code…. We spend hours in the debug mode   Taki drobny żarcik, podobno ostatnio jestem za poważny</vt:lpstr>
      <vt:lpstr>PowerPoint Presentation</vt:lpstr>
      <vt:lpstr>PowerPoint Presentation</vt:lpstr>
      <vt:lpstr>Kolejne morderstwo?</vt:lpstr>
      <vt:lpstr>PowerPoint Presentation</vt:lpstr>
      <vt:lpstr>PowerPoint Presentation</vt:lpstr>
      <vt:lpstr>Co w CUDAfy?</vt:lpstr>
      <vt:lpstr>To może zobaczmy jak to działa.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Piotr Ablewski</dc:creator>
  <cp:lastModifiedBy>Piotr Ablewski</cp:lastModifiedBy>
  <cp:revision>9</cp:revision>
  <dcterms:created xsi:type="dcterms:W3CDTF">2012-12-06T18:40:38Z</dcterms:created>
  <dcterms:modified xsi:type="dcterms:W3CDTF">2012-12-07T14:02:04Z</dcterms:modified>
</cp:coreProperties>
</file>