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32"/>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Lst>
  <p:sldSz cx="9144000" cy="5143500" type="screen16x9"/>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91" y="-365"/>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0" name="PlaceHolder 1"/>
          <p:cNvSpPr>
            <a:spLocks noGrp="1"/>
          </p:cNvSpPr>
          <p:nvPr>
            <p:ph type="body"/>
          </p:nvPr>
        </p:nvSpPr>
        <p:spPr>
          <a:xfrm>
            <a:off x="756000" y="5078520"/>
            <a:ext cx="6047640" cy="4811040"/>
          </a:xfrm>
          <a:prstGeom prst="rect">
            <a:avLst/>
          </a:prstGeom>
        </p:spPr>
        <p:txBody>
          <a:bodyPr lIns="0" tIns="0" rIns="0" bIns="0"/>
          <a:lstStyle/>
          <a:p>
            <a:r>
              <a:rPr lang="pl-PL" sz="2000" spc="-1">
                <a:latin typeface="Arial"/>
              </a:rPr>
              <a:t>Kliknij, aby edytować format notatek</a:t>
            </a:r>
            <a:endParaRPr/>
          </a:p>
        </p:txBody>
      </p:sp>
      <p:sp>
        <p:nvSpPr>
          <p:cNvPr id="81" name="PlaceHolder 2"/>
          <p:cNvSpPr>
            <a:spLocks noGrp="1"/>
          </p:cNvSpPr>
          <p:nvPr>
            <p:ph type="hdr"/>
          </p:nvPr>
        </p:nvSpPr>
        <p:spPr>
          <a:xfrm>
            <a:off x="0" y="0"/>
            <a:ext cx="3280680" cy="534240"/>
          </a:xfrm>
          <a:prstGeom prst="rect">
            <a:avLst/>
          </a:prstGeom>
        </p:spPr>
        <p:txBody>
          <a:bodyPr lIns="0" tIns="0" rIns="0" bIns="0"/>
          <a:lstStyle/>
          <a:p>
            <a:r>
              <a:rPr lang="pl-PL" sz="1400" spc="-1">
                <a:latin typeface="Times New Roman"/>
              </a:rPr>
              <a:t>&lt;główka&gt;</a:t>
            </a:r>
            <a:endParaRPr/>
          </a:p>
        </p:txBody>
      </p:sp>
      <p:sp>
        <p:nvSpPr>
          <p:cNvPr id="82" name="PlaceHolder 3"/>
          <p:cNvSpPr>
            <a:spLocks noGrp="1"/>
          </p:cNvSpPr>
          <p:nvPr>
            <p:ph type="dt"/>
          </p:nvPr>
        </p:nvSpPr>
        <p:spPr>
          <a:xfrm>
            <a:off x="4278960" y="0"/>
            <a:ext cx="3280680" cy="534240"/>
          </a:xfrm>
          <a:prstGeom prst="rect">
            <a:avLst/>
          </a:prstGeom>
        </p:spPr>
        <p:txBody>
          <a:bodyPr lIns="0" tIns="0" rIns="0" bIns="0"/>
          <a:lstStyle/>
          <a:p>
            <a:pPr algn="r"/>
            <a:r>
              <a:rPr lang="pl-PL" sz="1400" spc="-1">
                <a:latin typeface="Times New Roman"/>
              </a:rPr>
              <a:t>&lt;data/godzina&gt;</a:t>
            </a:r>
            <a:endParaRPr/>
          </a:p>
        </p:txBody>
      </p:sp>
      <p:sp>
        <p:nvSpPr>
          <p:cNvPr id="83" name="PlaceHolder 4"/>
          <p:cNvSpPr>
            <a:spLocks noGrp="1"/>
          </p:cNvSpPr>
          <p:nvPr>
            <p:ph type="ftr"/>
          </p:nvPr>
        </p:nvSpPr>
        <p:spPr>
          <a:xfrm>
            <a:off x="0" y="10157400"/>
            <a:ext cx="3280680" cy="534240"/>
          </a:xfrm>
          <a:prstGeom prst="rect">
            <a:avLst/>
          </a:prstGeom>
        </p:spPr>
        <p:txBody>
          <a:bodyPr lIns="0" tIns="0" rIns="0" bIns="0" anchor="b"/>
          <a:lstStyle/>
          <a:p>
            <a:r>
              <a:rPr lang="pl-PL" sz="1400" spc="-1">
                <a:latin typeface="Times New Roman"/>
              </a:rPr>
              <a:t>&lt;stopka&gt;</a:t>
            </a:r>
            <a:endParaRPr/>
          </a:p>
        </p:txBody>
      </p:sp>
      <p:sp>
        <p:nvSpPr>
          <p:cNvPr id="84" name="PlaceHolder 5"/>
          <p:cNvSpPr>
            <a:spLocks noGrp="1"/>
          </p:cNvSpPr>
          <p:nvPr>
            <p:ph type="sldNum"/>
          </p:nvPr>
        </p:nvSpPr>
        <p:spPr>
          <a:xfrm>
            <a:off x="4278960" y="10157400"/>
            <a:ext cx="3280680" cy="534240"/>
          </a:xfrm>
          <a:prstGeom prst="rect">
            <a:avLst/>
          </a:prstGeom>
        </p:spPr>
        <p:txBody>
          <a:bodyPr lIns="0" tIns="0" rIns="0" bIns="0" anchor="b"/>
          <a:lstStyle/>
          <a:p>
            <a:pPr algn="r"/>
            <a:fld id="{0DDEE3E7-0797-4D7E-AE6E-AD2A4038C588}" type="slidenum">
              <a:rPr lang="pl-PL" sz="1400" spc="-1">
                <a:latin typeface="Times New Roman"/>
              </a:rPr>
              <a:t>‹#›</a:t>
            </a:fld>
            <a:endParaRPr/>
          </a:p>
        </p:txBody>
      </p:sp>
    </p:spTree>
    <p:extLst>
      <p:ext uri="{BB962C8B-B14F-4D97-AF65-F5344CB8AC3E}">
        <p14:creationId xmlns:p14="http://schemas.microsoft.com/office/powerpoint/2010/main" val="35511362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PlaceHolder 1"/>
          <p:cNvSpPr>
            <a:spLocks noGrp="1"/>
          </p:cNvSpPr>
          <p:nvPr>
            <p:ph type="body"/>
          </p:nvPr>
        </p:nvSpPr>
        <p:spPr>
          <a:xfrm>
            <a:off x="685800" y="4343400"/>
            <a:ext cx="5485680" cy="4114080"/>
          </a:xfrm>
          <a:prstGeom prst="rect">
            <a:avLst/>
          </a:prstGeom>
        </p:spPr>
        <p:txBody>
          <a:bodyPr lIns="0" tIns="91440" rIns="0" bIns="91440"/>
          <a:lstStyle/>
          <a:p>
            <a:pPr marL="216000" indent="-215640">
              <a:lnSpc>
                <a:spcPct val="100000"/>
              </a:lnSpc>
            </a:pPr>
            <a:r>
              <a:rPr lang="pl-PL" sz="1100" strike="noStrike" spc="-1">
                <a:uFill>
                  <a:solidFill>
                    <a:srgbClr val="FFFFFF"/>
                  </a:solidFill>
                </a:uFill>
                <a:latin typeface="Arial"/>
              </a:rPr>
              <a:t>wiw</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311760" y="444960"/>
            <a:ext cx="8519760" cy="706680"/>
          </a:xfrm>
          <a:prstGeom prst="rect">
            <a:avLst/>
          </a:prstGeom>
        </p:spPr>
        <p:txBody>
          <a:bodyPr lIns="0" tIns="0" rIns="0" bIns="0" anchor="ctr"/>
          <a:lstStyle/>
          <a:p>
            <a:pPr algn="ctr"/>
            <a:endParaRPr/>
          </a:p>
        </p:txBody>
      </p:sp>
      <p:sp>
        <p:nvSpPr>
          <p:cNvPr id="31" name="PlaceHolder 2"/>
          <p:cNvSpPr>
            <a:spLocks noGrp="1"/>
          </p:cNvSpPr>
          <p:nvPr>
            <p:ph type="body"/>
          </p:nvPr>
        </p:nvSpPr>
        <p:spPr>
          <a:xfrm>
            <a:off x="311760" y="1266480"/>
            <a:ext cx="8519760" cy="1575000"/>
          </a:xfrm>
          <a:prstGeom prst="rect">
            <a:avLst/>
          </a:prstGeom>
        </p:spPr>
        <p:txBody>
          <a:bodyPr lIns="0" tIns="0" rIns="0" bIns="0"/>
          <a:lstStyle/>
          <a:p>
            <a:endParaRPr/>
          </a:p>
        </p:txBody>
      </p:sp>
      <p:sp>
        <p:nvSpPr>
          <p:cNvPr id="32" name="PlaceHolder 3"/>
          <p:cNvSpPr>
            <a:spLocks noGrp="1"/>
          </p:cNvSpPr>
          <p:nvPr>
            <p:ph type="body"/>
          </p:nvPr>
        </p:nvSpPr>
        <p:spPr>
          <a:xfrm>
            <a:off x="311760" y="2991600"/>
            <a:ext cx="8519760" cy="1575000"/>
          </a:xfrm>
          <a:prstGeom prst="rect">
            <a:avLst/>
          </a:prstGeom>
        </p:spPr>
        <p:txBody>
          <a:bodyPr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311760" y="444960"/>
            <a:ext cx="8519760" cy="706680"/>
          </a:xfrm>
          <a:prstGeom prst="rect">
            <a:avLst/>
          </a:prstGeom>
        </p:spPr>
        <p:txBody>
          <a:bodyPr lIns="0" tIns="0" rIns="0" bIns="0" anchor="ctr"/>
          <a:lstStyle/>
          <a:p>
            <a:pPr algn="ctr"/>
            <a:endParaRPr/>
          </a:p>
        </p:txBody>
      </p:sp>
      <p:sp>
        <p:nvSpPr>
          <p:cNvPr id="34" name="PlaceHolder 2"/>
          <p:cNvSpPr>
            <a:spLocks noGrp="1"/>
          </p:cNvSpPr>
          <p:nvPr>
            <p:ph type="body"/>
          </p:nvPr>
        </p:nvSpPr>
        <p:spPr>
          <a:xfrm>
            <a:off x="311760" y="1266480"/>
            <a:ext cx="4157280" cy="1575000"/>
          </a:xfrm>
          <a:prstGeom prst="rect">
            <a:avLst/>
          </a:prstGeom>
        </p:spPr>
        <p:txBody>
          <a:bodyPr lIns="0" tIns="0" rIns="0" bIns="0"/>
          <a:lstStyle/>
          <a:p>
            <a:endParaRPr/>
          </a:p>
        </p:txBody>
      </p:sp>
      <p:sp>
        <p:nvSpPr>
          <p:cNvPr id="35" name="PlaceHolder 3"/>
          <p:cNvSpPr>
            <a:spLocks noGrp="1"/>
          </p:cNvSpPr>
          <p:nvPr>
            <p:ph type="body"/>
          </p:nvPr>
        </p:nvSpPr>
        <p:spPr>
          <a:xfrm>
            <a:off x="4677120" y="1266480"/>
            <a:ext cx="4157280" cy="1575000"/>
          </a:xfrm>
          <a:prstGeom prst="rect">
            <a:avLst/>
          </a:prstGeom>
        </p:spPr>
        <p:txBody>
          <a:bodyPr lIns="0" tIns="0" rIns="0" bIns="0"/>
          <a:lstStyle/>
          <a:p>
            <a:endParaRPr/>
          </a:p>
        </p:txBody>
      </p:sp>
      <p:sp>
        <p:nvSpPr>
          <p:cNvPr id="36" name="PlaceHolder 4"/>
          <p:cNvSpPr>
            <a:spLocks noGrp="1"/>
          </p:cNvSpPr>
          <p:nvPr>
            <p:ph type="body"/>
          </p:nvPr>
        </p:nvSpPr>
        <p:spPr>
          <a:xfrm>
            <a:off x="4677120" y="2991600"/>
            <a:ext cx="4157280" cy="1575000"/>
          </a:xfrm>
          <a:prstGeom prst="rect">
            <a:avLst/>
          </a:prstGeom>
        </p:spPr>
        <p:txBody>
          <a:bodyPr lIns="0" tIns="0" rIns="0" bIns="0"/>
          <a:lstStyle/>
          <a:p>
            <a:endParaRPr/>
          </a:p>
        </p:txBody>
      </p:sp>
      <p:sp>
        <p:nvSpPr>
          <p:cNvPr id="37" name="PlaceHolder 5"/>
          <p:cNvSpPr>
            <a:spLocks noGrp="1"/>
          </p:cNvSpPr>
          <p:nvPr>
            <p:ph type="body"/>
          </p:nvPr>
        </p:nvSpPr>
        <p:spPr>
          <a:xfrm>
            <a:off x="311760" y="2991600"/>
            <a:ext cx="4157280" cy="1575000"/>
          </a:xfrm>
          <a:prstGeom prst="rect">
            <a:avLst/>
          </a:prstGeom>
        </p:spPr>
        <p:txBody>
          <a:bodyPr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8" name="PlaceHolder 1"/>
          <p:cNvSpPr>
            <a:spLocks noGrp="1"/>
          </p:cNvSpPr>
          <p:nvPr>
            <p:ph type="title"/>
          </p:nvPr>
        </p:nvSpPr>
        <p:spPr>
          <a:xfrm>
            <a:off x="311760" y="444960"/>
            <a:ext cx="8519760" cy="706680"/>
          </a:xfrm>
          <a:prstGeom prst="rect">
            <a:avLst/>
          </a:prstGeom>
        </p:spPr>
        <p:txBody>
          <a:bodyPr lIns="0" tIns="0" rIns="0" bIns="0" anchor="ctr"/>
          <a:lstStyle/>
          <a:p>
            <a:pPr algn="ctr"/>
            <a:endParaRPr/>
          </a:p>
        </p:txBody>
      </p:sp>
      <p:sp>
        <p:nvSpPr>
          <p:cNvPr id="39" name="PlaceHolder 2"/>
          <p:cNvSpPr>
            <a:spLocks noGrp="1"/>
          </p:cNvSpPr>
          <p:nvPr>
            <p:ph type="body"/>
          </p:nvPr>
        </p:nvSpPr>
        <p:spPr>
          <a:xfrm>
            <a:off x="311760" y="1266480"/>
            <a:ext cx="8519760" cy="3301920"/>
          </a:xfrm>
          <a:prstGeom prst="rect">
            <a:avLst/>
          </a:prstGeom>
        </p:spPr>
        <p:txBody>
          <a:bodyPr lIns="0" tIns="0" rIns="0" bIns="0"/>
          <a:lstStyle/>
          <a:p>
            <a:endParaRPr/>
          </a:p>
        </p:txBody>
      </p:sp>
      <p:sp>
        <p:nvSpPr>
          <p:cNvPr id="40" name="PlaceHolder 3"/>
          <p:cNvSpPr>
            <a:spLocks noGrp="1"/>
          </p:cNvSpPr>
          <p:nvPr>
            <p:ph type="body"/>
          </p:nvPr>
        </p:nvSpPr>
        <p:spPr>
          <a:xfrm>
            <a:off x="311760" y="1266480"/>
            <a:ext cx="8519760" cy="3301920"/>
          </a:xfrm>
          <a:prstGeom prst="rect">
            <a:avLst/>
          </a:prstGeom>
        </p:spPr>
        <p:txBody>
          <a:bodyPr lIns="0" tIns="0" rIns="0" bIns="0"/>
          <a:lstStyle/>
          <a:p>
            <a:endParaRPr/>
          </a:p>
        </p:txBody>
      </p:sp>
      <p:pic>
        <p:nvPicPr>
          <p:cNvPr id="41" name="Obraz 40"/>
          <p:cNvPicPr/>
          <p:nvPr/>
        </p:nvPicPr>
        <p:blipFill>
          <a:blip r:embed="rId2"/>
          <a:stretch/>
        </p:blipFill>
        <p:spPr>
          <a:xfrm>
            <a:off x="2502000" y="1266480"/>
            <a:ext cx="4138920" cy="3301920"/>
          </a:xfrm>
          <a:prstGeom prst="rect">
            <a:avLst/>
          </a:prstGeom>
          <a:ln>
            <a:noFill/>
          </a:ln>
        </p:spPr>
      </p:pic>
      <p:pic>
        <p:nvPicPr>
          <p:cNvPr id="42" name="Obraz 41"/>
          <p:cNvPicPr/>
          <p:nvPr/>
        </p:nvPicPr>
        <p:blipFill>
          <a:blip r:embed="rId2"/>
          <a:stretch/>
        </p:blipFill>
        <p:spPr>
          <a:xfrm>
            <a:off x="2502000" y="1266480"/>
            <a:ext cx="4138920" cy="330192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311760" y="444960"/>
            <a:ext cx="8519760" cy="706680"/>
          </a:xfrm>
          <a:prstGeom prst="rect">
            <a:avLst/>
          </a:prstGeom>
        </p:spPr>
        <p:txBody>
          <a:bodyPr lIns="0" tIns="0" rIns="0" bIns="0" anchor="ctr"/>
          <a:lstStyle/>
          <a:p>
            <a:pPr algn="ctr"/>
            <a:endParaRPr/>
          </a:p>
        </p:txBody>
      </p:sp>
      <p:sp>
        <p:nvSpPr>
          <p:cNvPr id="47" name="PlaceHolder 2"/>
          <p:cNvSpPr>
            <a:spLocks noGrp="1"/>
          </p:cNvSpPr>
          <p:nvPr>
            <p:ph type="subTitle"/>
          </p:nvPr>
        </p:nvSpPr>
        <p:spPr>
          <a:xfrm>
            <a:off x="311760" y="1266480"/>
            <a:ext cx="8519760" cy="3301920"/>
          </a:xfrm>
          <a:prstGeom prst="rect">
            <a:avLst/>
          </a:prstGeom>
        </p:spPr>
        <p:txBody>
          <a:bodyPr lIns="0" tIns="0" rIns="0" bIns="0" anchor="ctr"/>
          <a:lstStyle/>
          <a:p>
            <a:pPr algn="ct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311760" y="444960"/>
            <a:ext cx="8519760" cy="706680"/>
          </a:xfrm>
          <a:prstGeom prst="rect">
            <a:avLst/>
          </a:prstGeom>
        </p:spPr>
        <p:txBody>
          <a:bodyPr lIns="0" tIns="0" rIns="0" bIns="0" anchor="ctr"/>
          <a:lstStyle/>
          <a:p>
            <a:pPr algn="ctr"/>
            <a:endParaRPr/>
          </a:p>
        </p:txBody>
      </p:sp>
      <p:sp>
        <p:nvSpPr>
          <p:cNvPr id="49" name="PlaceHolder 2"/>
          <p:cNvSpPr>
            <a:spLocks noGrp="1"/>
          </p:cNvSpPr>
          <p:nvPr>
            <p:ph type="body"/>
          </p:nvPr>
        </p:nvSpPr>
        <p:spPr>
          <a:xfrm>
            <a:off x="311760" y="1266480"/>
            <a:ext cx="8519760" cy="3301920"/>
          </a:xfrm>
          <a:prstGeom prst="rect">
            <a:avLst/>
          </a:prstGeom>
        </p:spPr>
        <p:txBody>
          <a:bodyPr lIns="0" tIns="0" rIns="0" bIns="0"/>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311760" y="444960"/>
            <a:ext cx="8519760" cy="706680"/>
          </a:xfrm>
          <a:prstGeom prst="rect">
            <a:avLst/>
          </a:prstGeom>
        </p:spPr>
        <p:txBody>
          <a:bodyPr lIns="0" tIns="0" rIns="0" bIns="0" anchor="ctr"/>
          <a:lstStyle/>
          <a:p>
            <a:pPr algn="ctr"/>
            <a:endParaRPr/>
          </a:p>
        </p:txBody>
      </p:sp>
      <p:sp>
        <p:nvSpPr>
          <p:cNvPr id="51" name="PlaceHolder 2"/>
          <p:cNvSpPr>
            <a:spLocks noGrp="1"/>
          </p:cNvSpPr>
          <p:nvPr>
            <p:ph type="body"/>
          </p:nvPr>
        </p:nvSpPr>
        <p:spPr>
          <a:xfrm>
            <a:off x="311760" y="1266480"/>
            <a:ext cx="4157280" cy="3301920"/>
          </a:xfrm>
          <a:prstGeom prst="rect">
            <a:avLst/>
          </a:prstGeom>
        </p:spPr>
        <p:txBody>
          <a:bodyPr lIns="0" tIns="0" rIns="0" bIns="0"/>
          <a:lstStyle/>
          <a:p>
            <a:endParaRPr/>
          </a:p>
        </p:txBody>
      </p:sp>
      <p:sp>
        <p:nvSpPr>
          <p:cNvPr id="52" name="PlaceHolder 3"/>
          <p:cNvSpPr>
            <a:spLocks noGrp="1"/>
          </p:cNvSpPr>
          <p:nvPr>
            <p:ph type="body"/>
          </p:nvPr>
        </p:nvSpPr>
        <p:spPr>
          <a:xfrm>
            <a:off x="4677120" y="1266480"/>
            <a:ext cx="4157280" cy="3301920"/>
          </a:xfrm>
          <a:prstGeom prst="rect">
            <a:avLst/>
          </a:prstGeom>
        </p:spPr>
        <p:txBody>
          <a:bodyPr lIns="0" tIns="0" rIns="0" bIns="0"/>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311760" y="444960"/>
            <a:ext cx="8519760" cy="706680"/>
          </a:xfrm>
          <a:prstGeom prst="rect">
            <a:avLst/>
          </a:prstGeom>
        </p:spPr>
        <p:txBody>
          <a:bodyPr lIns="0" tIns="0" rIns="0" bIns="0" anchor="ctr"/>
          <a:lstStyle/>
          <a:p>
            <a:pPr algn="ct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311760" y="444960"/>
            <a:ext cx="8519760" cy="3277080"/>
          </a:xfrm>
          <a:prstGeom prst="rect">
            <a:avLst/>
          </a:prstGeom>
        </p:spPr>
        <p:txBody>
          <a:bodyPr lIns="0" tIns="0" rIns="0" bIns="0" anchor="ctr"/>
          <a:lstStyle/>
          <a:p>
            <a:pPr algn="ct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311760" y="444960"/>
            <a:ext cx="8519760" cy="706680"/>
          </a:xfrm>
          <a:prstGeom prst="rect">
            <a:avLst/>
          </a:prstGeom>
        </p:spPr>
        <p:txBody>
          <a:bodyPr lIns="0" tIns="0" rIns="0" bIns="0" anchor="ctr"/>
          <a:lstStyle/>
          <a:p>
            <a:pPr algn="ctr"/>
            <a:endParaRPr/>
          </a:p>
        </p:txBody>
      </p:sp>
      <p:sp>
        <p:nvSpPr>
          <p:cNvPr id="56" name="PlaceHolder 2"/>
          <p:cNvSpPr>
            <a:spLocks noGrp="1"/>
          </p:cNvSpPr>
          <p:nvPr>
            <p:ph type="body"/>
          </p:nvPr>
        </p:nvSpPr>
        <p:spPr>
          <a:xfrm>
            <a:off x="311760" y="1266480"/>
            <a:ext cx="4157280" cy="1575000"/>
          </a:xfrm>
          <a:prstGeom prst="rect">
            <a:avLst/>
          </a:prstGeom>
        </p:spPr>
        <p:txBody>
          <a:bodyPr lIns="0" tIns="0" rIns="0" bIns="0"/>
          <a:lstStyle/>
          <a:p>
            <a:endParaRPr/>
          </a:p>
        </p:txBody>
      </p:sp>
      <p:sp>
        <p:nvSpPr>
          <p:cNvPr id="57" name="PlaceHolder 3"/>
          <p:cNvSpPr>
            <a:spLocks noGrp="1"/>
          </p:cNvSpPr>
          <p:nvPr>
            <p:ph type="body"/>
          </p:nvPr>
        </p:nvSpPr>
        <p:spPr>
          <a:xfrm>
            <a:off x="311760" y="2991600"/>
            <a:ext cx="4157280" cy="1575000"/>
          </a:xfrm>
          <a:prstGeom prst="rect">
            <a:avLst/>
          </a:prstGeom>
        </p:spPr>
        <p:txBody>
          <a:bodyPr lIns="0" tIns="0" rIns="0" bIns="0"/>
          <a:lstStyle/>
          <a:p>
            <a:endParaRPr/>
          </a:p>
        </p:txBody>
      </p:sp>
      <p:sp>
        <p:nvSpPr>
          <p:cNvPr id="58" name="PlaceHolder 4"/>
          <p:cNvSpPr>
            <a:spLocks noGrp="1"/>
          </p:cNvSpPr>
          <p:nvPr>
            <p:ph type="body"/>
          </p:nvPr>
        </p:nvSpPr>
        <p:spPr>
          <a:xfrm>
            <a:off x="4677120" y="1266480"/>
            <a:ext cx="4157280" cy="3301920"/>
          </a:xfrm>
          <a:prstGeom prst="rect">
            <a:avLst/>
          </a:prstGeom>
        </p:spPr>
        <p:txBody>
          <a:bodyPr lIns="0" tIns="0" rIns="0" bIns="0"/>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9" name="PlaceHolder 1"/>
          <p:cNvSpPr>
            <a:spLocks noGrp="1"/>
          </p:cNvSpPr>
          <p:nvPr>
            <p:ph type="title"/>
          </p:nvPr>
        </p:nvSpPr>
        <p:spPr>
          <a:xfrm>
            <a:off x="311760" y="444960"/>
            <a:ext cx="8519760" cy="706680"/>
          </a:xfrm>
          <a:prstGeom prst="rect">
            <a:avLst/>
          </a:prstGeom>
        </p:spPr>
        <p:txBody>
          <a:bodyPr lIns="0" tIns="0" rIns="0" bIns="0" anchor="ctr"/>
          <a:lstStyle/>
          <a:p>
            <a:pPr algn="ctr"/>
            <a:endParaRPr/>
          </a:p>
        </p:txBody>
      </p:sp>
      <p:sp>
        <p:nvSpPr>
          <p:cNvPr id="10" name="PlaceHolder 2"/>
          <p:cNvSpPr>
            <a:spLocks noGrp="1"/>
          </p:cNvSpPr>
          <p:nvPr>
            <p:ph type="subTitle"/>
          </p:nvPr>
        </p:nvSpPr>
        <p:spPr>
          <a:xfrm>
            <a:off x="311760" y="1266480"/>
            <a:ext cx="8519760" cy="3301920"/>
          </a:xfrm>
          <a:prstGeom prst="rect">
            <a:avLst/>
          </a:prstGeom>
        </p:spPr>
        <p:txBody>
          <a:bodyPr lIns="0" tIns="0" rIns="0" bIns="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311760" y="444960"/>
            <a:ext cx="8519760" cy="706680"/>
          </a:xfrm>
          <a:prstGeom prst="rect">
            <a:avLst/>
          </a:prstGeom>
        </p:spPr>
        <p:txBody>
          <a:bodyPr lIns="0" tIns="0" rIns="0" bIns="0" anchor="ctr"/>
          <a:lstStyle/>
          <a:p>
            <a:pPr algn="ctr"/>
            <a:endParaRPr/>
          </a:p>
        </p:txBody>
      </p:sp>
      <p:sp>
        <p:nvSpPr>
          <p:cNvPr id="60" name="PlaceHolder 2"/>
          <p:cNvSpPr>
            <a:spLocks noGrp="1"/>
          </p:cNvSpPr>
          <p:nvPr>
            <p:ph type="body"/>
          </p:nvPr>
        </p:nvSpPr>
        <p:spPr>
          <a:xfrm>
            <a:off x="311760" y="1266480"/>
            <a:ext cx="4157280" cy="3301920"/>
          </a:xfrm>
          <a:prstGeom prst="rect">
            <a:avLst/>
          </a:prstGeom>
        </p:spPr>
        <p:txBody>
          <a:bodyPr lIns="0" tIns="0" rIns="0" bIns="0"/>
          <a:lstStyle/>
          <a:p>
            <a:endParaRPr/>
          </a:p>
        </p:txBody>
      </p:sp>
      <p:sp>
        <p:nvSpPr>
          <p:cNvPr id="61" name="PlaceHolder 3"/>
          <p:cNvSpPr>
            <a:spLocks noGrp="1"/>
          </p:cNvSpPr>
          <p:nvPr>
            <p:ph type="body"/>
          </p:nvPr>
        </p:nvSpPr>
        <p:spPr>
          <a:xfrm>
            <a:off x="4677120" y="1266480"/>
            <a:ext cx="4157280" cy="1575000"/>
          </a:xfrm>
          <a:prstGeom prst="rect">
            <a:avLst/>
          </a:prstGeom>
        </p:spPr>
        <p:txBody>
          <a:bodyPr lIns="0" tIns="0" rIns="0" bIns="0"/>
          <a:lstStyle/>
          <a:p>
            <a:endParaRPr/>
          </a:p>
        </p:txBody>
      </p:sp>
      <p:sp>
        <p:nvSpPr>
          <p:cNvPr id="62" name="PlaceHolder 4"/>
          <p:cNvSpPr>
            <a:spLocks noGrp="1"/>
          </p:cNvSpPr>
          <p:nvPr>
            <p:ph type="body"/>
          </p:nvPr>
        </p:nvSpPr>
        <p:spPr>
          <a:xfrm>
            <a:off x="4677120" y="2991600"/>
            <a:ext cx="4157280" cy="1575000"/>
          </a:xfrm>
          <a:prstGeom prst="rect">
            <a:avLst/>
          </a:prstGeom>
        </p:spPr>
        <p:txBody>
          <a:bodyPr lIns="0" tIns="0" rIns="0" bIns="0"/>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311760" y="444960"/>
            <a:ext cx="8519760" cy="706680"/>
          </a:xfrm>
          <a:prstGeom prst="rect">
            <a:avLst/>
          </a:prstGeom>
        </p:spPr>
        <p:txBody>
          <a:bodyPr lIns="0" tIns="0" rIns="0" bIns="0" anchor="ctr"/>
          <a:lstStyle/>
          <a:p>
            <a:pPr algn="ctr"/>
            <a:endParaRPr/>
          </a:p>
        </p:txBody>
      </p:sp>
      <p:sp>
        <p:nvSpPr>
          <p:cNvPr id="64" name="PlaceHolder 2"/>
          <p:cNvSpPr>
            <a:spLocks noGrp="1"/>
          </p:cNvSpPr>
          <p:nvPr>
            <p:ph type="body"/>
          </p:nvPr>
        </p:nvSpPr>
        <p:spPr>
          <a:xfrm>
            <a:off x="311760" y="1266480"/>
            <a:ext cx="4157280" cy="1575000"/>
          </a:xfrm>
          <a:prstGeom prst="rect">
            <a:avLst/>
          </a:prstGeom>
        </p:spPr>
        <p:txBody>
          <a:bodyPr lIns="0" tIns="0" rIns="0" bIns="0"/>
          <a:lstStyle/>
          <a:p>
            <a:endParaRPr/>
          </a:p>
        </p:txBody>
      </p:sp>
      <p:sp>
        <p:nvSpPr>
          <p:cNvPr id="65" name="PlaceHolder 3"/>
          <p:cNvSpPr>
            <a:spLocks noGrp="1"/>
          </p:cNvSpPr>
          <p:nvPr>
            <p:ph type="body"/>
          </p:nvPr>
        </p:nvSpPr>
        <p:spPr>
          <a:xfrm>
            <a:off x="4677120" y="1266480"/>
            <a:ext cx="4157280" cy="1575000"/>
          </a:xfrm>
          <a:prstGeom prst="rect">
            <a:avLst/>
          </a:prstGeom>
        </p:spPr>
        <p:txBody>
          <a:bodyPr lIns="0" tIns="0" rIns="0" bIns="0"/>
          <a:lstStyle/>
          <a:p>
            <a:endParaRPr/>
          </a:p>
        </p:txBody>
      </p:sp>
      <p:sp>
        <p:nvSpPr>
          <p:cNvPr id="66" name="PlaceHolder 4"/>
          <p:cNvSpPr>
            <a:spLocks noGrp="1"/>
          </p:cNvSpPr>
          <p:nvPr>
            <p:ph type="body"/>
          </p:nvPr>
        </p:nvSpPr>
        <p:spPr>
          <a:xfrm>
            <a:off x="311760" y="2991600"/>
            <a:ext cx="8519760" cy="1575000"/>
          </a:xfrm>
          <a:prstGeom prst="rect">
            <a:avLst/>
          </a:prstGeom>
        </p:spPr>
        <p:txBody>
          <a:bodyPr lIns="0" tIns="0" rIns="0" bIns="0"/>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311760" y="444960"/>
            <a:ext cx="8519760" cy="706680"/>
          </a:xfrm>
          <a:prstGeom prst="rect">
            <a:avLst/>
          </a:prstGeom>
        </p:spPr>
        <p:txBody>
          <a:bodyPr lIns="0" tIns="0" rIns="0" bIns="0" anchor="ctr"/>
          <a:lstStyle/>
          <a:p>
            <a:pPr algn="ctr"/>
            <a:endParaRPr/>
          </a:p>
        </p:txBody>
      </p:sp>
      <p:sp>
        <p:nvSpPr>
          <p:cNvPr id="68" name="PlaceHolder 2"/>
          <p:cNvSpPr>
            <a:spLocks noGrp="1"/>
          </p:cNvSpPr>
          <p:nvPr>
            <p:ph type="body"/>
          </p:nvPr>
        </p:nvSpPr>
        <p:spPr>
          <a:xfrm>
            <a:off x="311760" y="1266480"/>
            <a:ext cx="8519760" cy="1575000"/>
          </a:xfrm>
          <a:prstGeom prst="rect">
            <a:avLst/>
          </a:prstGeom>
        </p:spPr>
        <p:txBody>
          <a:bodyPr lIns="0" tIns="0" rIns="0" bIns="0"/>
          <a:lstStyle/>
          <a:p>
            <a:endParaRPr/>
          </a:p>
        </p:txBody>
      </p:sp>
      <p:sp>
        <p:nvSpPr>
          <p:cNvPr id="69" name="PlaceHolder 3"/>
          <p:cNvSpPr>
            <a:spLocks noGrp="1"/>
          </p:cNvSpPr>
          <p:nvPr>
            <p:ph type="body"/>
          </p:nvPr>
        </p:nvSpPr>
        <p:spPr>
          <a:xfrm>
            <a:off x="311760" y="2991600"/>
            <a:ext cx="8519760" cy="1575000"/>
          </a:xfrm>
          <a:prstGeom prst="rect">
            <a:avLst/>
          </a:prstGeom>
        </p:spPr>
        <p:txBody>
          <a:bodyPr lIns="0" tIns="0" rIns="0" bIns="0"/>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311760" y="444960"/>
            <a:ext cx="8519760" cy="706680"/>
          </a:xfrm>
          <a:prstGeom prst="rect">
            <a:avLst/>
          </a:prstGeom>
        </p:spPr>
        <p:txBody>
          <a:bodyPr lIns="0" tIns="0" rIns="0" bIns="0" anchor="ctr"/>
          <a:lstStyle/>
          <a:p>
            <a:pPr algn="ctr"/>
            <a:endParaRPr/>
          </a:p>
        </p:txBody>
      </p:sp>
      <p:sp>
        <p:nvSpPr>
          <p:cNvPr id="71" name="PlaceHolder 2"/>
          <p:cNvSpPr>
            <a:spLocks noGrp="1"/>
          </p:cNvSpPr>
          <p:nvPr>
            <p:ph type="body"/>
          </p:nvPr>
        </p:nvSpPr>
        <p:spPr>
          <a:xfrm>
            <a:off x="311760" y="1266480"/>
            <a:ext cx="4157280" cy="1575000"/>
          </a:xfrm>
          <a:prstGeom prst="rect">
            <a:avLst/>
          </a:prstGeom>
        </p:spPr>
        <p:txBody>
          <a:bodyPr lIns="0" tIns="0" rIns="0" bIns="0"/>
          <a:lstStyle/>
          <a:p>
            <a:endParaRPr/>
          </a:p>
        </p:txBody>
      </p:sp>
      <p:sp>
        <p:nvSpPr>
          <p:cNvPr id="72" name="PlaceHolder 3"/>
          <p:cNvSpPr>
            <a:spLocks noGrp="1"/>
          </p:cNvSpPr>
          <p:nvPr>
            <p:ph type="body"/>
          </p:nvPr>
        </p:nvSpPr>
        <p:spPr>
          <a:xfrm>
            <a:off x="4677120" y="1266480"/>
            <a:ext cx="4157280" cy="1575000"/>
          </a:xfrm>
          <a:prstGeom prst="rect">
            <a:avLst/>
          </a:prstGeom>
        </p:spPr>
        <p:txBody>
          <a:bodyPr lIns="0" tIns="0" rIns="0" bIns="0"/>
          <a:lstStyle/>
          <a:p>
            <a:endParaRPr/>
          </a:p>
        </p:txBody>
      </p:sp>
      <p:sp>
        <p:nvSpPr>
          <p:cNvPr id="73" name="PlaceHolder 4"/>
          <p:cNvSpPr>
            <a:spLocks noGrp="1"/>
          </p:cNvSpPr>
          <p:nvPr>
            <p:ph type="body"/>
          </p:nvPr>
        </p:nvSpPr>
        <p:spPr>
          <a:xfrm>
            <a:off x="4677120" y="2991600"/>
            <a:ext cx="4157280" cy="1575000"/>
          </a:xfrm>
          <a:prstGeom prst="rect">
            <a:avLst/>
          </a:prstGeom>
        </p:spPr>
        <p:txBody>
          <a:bodyPr lIns="0" tIns="0" rIns="0" bIns="0"/>
          <a:lstStyle/>
          <a:p>
            <a:endParaRPr/>
          </a:p>
        </p:txBody>
      </p:sp>
      <p:sp>
        <p:nvSpPr>
          <p:cNvPr id="74" name="PlaceHolder 5"/>
          <p:cNvSpPr>
            <a:spLocks noGrp="1"/>
          </p:cNvSpPr>
          <p:nvPr>
            <p:ph type="body"/>
          </p:nvPr>
        </p:nvSpPr>
        <p:spPr>
          <a:xfrm>
            <a:off x="311760" y="2991600"/>
            <a:ext cx="4157280" cy="1575000"/>
          </a:xfrm>
          <a:prstGeom prst="rect">
            <a:avLst/>
          </a:prstGeom>
        </p:spPr>
        <p:txBody>
          <a:bodyPr lIns="0" tIns="0" rIns="0" bIns="0"/>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311760" y="444960"/>
            <a:ext cx="8519760" cy="706680"/>
          </a:xfrm>
          <a:prstGeom prst="rect">
            <a:avLst/>
          </a:prstGeom>
        </p:spPr>
        <p:txBody>
          <a:bodyPr lIns="0" tIns="0" rIns="0" bIns="0" anchor="ctr"/>
          <a:lstStyle/>
          <a:p>
            <a:pPr algn="ctr"/>
            <a:endParaRPr/>
          </a:p>
        </p:txBody>
      </p:sp>
      <p:sp>
        <p:nvSpPr>
          <p:cNvPr id="76" name="PlaceHolder 2"/>
          <p:cNvSpPr>
            <a:spLocks noGrp="1"/>
          </p:cNvSpPr>
          <p:nvPr>
            <p:ph type="body"/>
          </p:nvPr>
        </p:nvSpPr>
        <p:spPr>
          <a:xfrm>
            <a:off x="311760" y="1266480"/>
            <a:ext cx="8519760" cy="3301920"/>
          </a:xfrm>
          <a:prstGeom prst="rect">
            <a:avLst/>
          </a:prstGeom>
        </p:spPr>
        <p:txBody>
          <a:bodyPr lIns="0" tIns="0" rIns="0" bIns="0"/>
          <a:lstStyle/>
          <a:p>
            <a:endParaRPr/>
          </a:p>
        </p:txBody>
      </p:sp>
      <p:sp>
        <p:nvSpPr>
          <p:cNvPr id="77" name="PlaceHolder 3"/>
          <p:cNvSpPr>
            <a:spLocks noGrp="1"/>
          </p:cNvSpPr>
          <p:nvPr>
            <p:ph type="body"/>
          </p:nvPr>
        </p:nvSpPr>
        <p:spPr>
          <a:xfrm>
            <a:off x="311760" y="1266480"/>
            <a:ext cx="8519760" cy="3301920"/>
          </a:xfrm>
          <a:prstGeom prst="rect">
            <a:avLst/>
          </a:prstGeom>
        </p:spPr>
        <p:txBody>
          <a:bodyPr lIns="0" tIns="0" rIns="0" bIns="0"/>
          <a:lstStyle/>
          <a:p>
            <a:endParaRPr/>
          </a:p>
        </p:txBody>
      </p:sp>
      <p:pic>
        <p:nvPicPr>
          <p:cNvPr id="78" name="Obraz 77"/>
          <p:cNvPicPr/>
          <p:nvPr/>
        </p:nvPicPr>
        <p:blipFill>
          <a:blip r:embed="rId2"/>
          <a:stretch/>
        </p:blipFill>
        <p:spPr>
          <a:xfrm>
            <a:off x="2502000" y="1266480"/>
            <a:ext cx="4138920" cy="3301920"/>
          </a:xfrm>
          <a:prstGeom prst="rect">
            <a:avLst/>
          </a:prstGeom>
          <a:ln>
            <a:noFill/>
          </a:ln>
        </p:spPr>
      </p:pic>
      <p:pic>
        <p:nvPicPr>
          <p:cNvPr id="79" name="Obraz 78"/>
          <p:cNvPicPr/>
          <p:nvPr/>
        </p:nvPicPr>
        <p:blipFill>
          <a:blip r:embed="rId2"/>
          <a:stretch/>
        </p:blipFill>
        <p:spPr>
          <a:xfrm>
            <a:off x="2502000" y="1266480"/>
            <a:ext cx="4138920" cy="3301920"/>
          </a:xfrm>
          <a:prstGeom prst="rect">
            <a:avLst/>
          </a:prstGeom>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311760" y="444960"/>
            <a:ext cx="8519760" cy="706680"/>
          </a:xfrm>
          <a:prstGeom prst="rect">
            <a:avLst/>
          </a:prstGeom>
        </p:spPr>
        <p:txBody>
          <a:bodyPr lIns="0" tIns="0" rIns="0" bIns="0" anchor="ctr"/>
          <a:lstStyle/>
          <a:p>
            <a:pPr algn="ctr"/>
            <a:endParaRPr/>
          </a:p>
        </p:txBody>
      </p:sp>
      <p:sp>
        <p:nvSpPr>
          <p:cNvPr id="12" name="PlaceHolder 2"/>
          <p:cNvSpPr>
            <a:spLocks noGrp="1"/>
          </p:cNvSpPr>
          <p:nvPr>
            <p:ph type="body"/>
          </p:nvPr>
        </p:nvSpPr>
        <p:spPr>
          <a:xfrm>
            <a:off x="311760" y="1266480"/>
            <a:ext cx="8519760" cy="3301920"/>
          </a:xfrm>
          <a:prstGeom prst="rect">
            <a:avLst/>
          </a:prstGeom>
        </p:spPr>
        <p:txBody>
          <a:bodyPr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311760" y="444960"/>
            <a:ext cx="8519760" cy="706680"/>
          </a:xfrm>
          <a:prstGeom prst="rect">
            <a:avLst/>
          </a:prstGeom>
        </p:spPr>
        <p:txBody>
          <a:bodyPr lIns="0" tIns="0" rIns="0" bIns="0" anchor="ctr"/>
          <a:lstStyle/>
          <a:p>
            <a:pPr algn="ctr"/>
            <a:endParaRPr/>
          </a:p>
        </p:txBody>
      </p:sp>
      <p:sp>
        <p:nvSpPr>
          <p:cNvPr id="14" name="PlaceHolder 2"/>
          <p:cNvSpPr>
            <a:spLocks noGrp="1"/>
          </p:cNvSpPr>
          <p:nvPr>
            <p:ph type="body"/>
          </p:nvPr>
        </p:nvSpPr>
        <p:spPr>
          <a:xfrm>
            <a:off x="311760" y="1266480"/>
            <a:ext cx="4157280" cy="3301920"/>
          </a:xfrm>
          <a:prstGeom prst="rect">
            <a:avLst/>
          </a:prstGeom>
        </p:spPr>
        <p:txBody>
          <a:bodyPr lIns="0" tIns="0" rIns="0" bIns="0"/>
          <a:lstStyle/>
          <a:p>
            <a:endParaRPr/>
          </a:p>
        </p:txBody>
      </p:sp>
      <p:sp>
        <p:nvSpPr>
          <p:cNvPr id="15" name="PlaceHolder 3"/>
          <p:cNvSpPr>
            <a:spLocks noGrp="1"/>
          </p:cNvSpPr>
          <p:nvPr>
            <p:ph type="body"/>
          </p:nvPr>
        </p:nvSpPr>
        <p:spPr>
          <a:xfrm>
            <a:off x="4677120" y="1266480"/>
            <a:ext cx="4157280" cy="3301920"/>
          </a:xfrm>
          <a:prstGeom prst="rect">
            <a:avLst/>
          </a:prstGeom>
        </p:spPr>
        <p:txBody>
          <a:bodyPr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6" name="PlaceHolder 1"/>
          <p:cNvSpPr>
            <a:spLocks noGrp="1"/>
          </p:cNvSpPr>
          <p:nvPr>
            <p:ph type="title"/>
          </p:nvPr>
        </p:nvSpPr>
        <p:spPr>
          <a:xfrm>
            <a:off x="311760" y="444960"/>
            <a:ext cx="8519760" cy="706680"/>
          </a:xfrm>
          <a:prstGeom prst="rect">
            <a:avLst/>
          </a:prstGeom>
        </p:spPr>
        <p:txBody>
          <a:bodyPr lIns="0" tIns="0" rIns="0" bIns="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7" name="PlaceHolder 1"/>
          <p:cNvSpPr>
            <a:spLocks noGrp="1"/>
          </p:cNvSpPr>
          <p:nvPr>
            <p:ph type="subTitle"/>
          </p:nvPr>
        </p:nvSpPr>
        <p:spPr>
          <a:xfrm>
            <a:off x="311760" y="444960"/>
            <a:ext cx="8519760" cy="3277080"/>
          </a:xfrm>
          <a:prstGeom prst="rect">
            <a:avLst/>
          </a:prstGeom>
        </p:spPr>
        <p:txBody>
          <a:bodyPr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311760" y="444960"/>
            <a:ext cx="8519760" cy="706680"/>
          </a:xfrm>
          <a:prstGeom prst="rect">
            <a:avLst/>
          </a:prstGeom>
        </p:spPr>
        <p:txBody>
          <a:bodyPr lIns="0" tIns="0" rIns="0" bIns="0" anchor="ctr"/>
          <a:lstStyle/>
          <a:p>
            <a:pPr algn="ctr"/>
            <a:endParaRPr/>
          </a:p>
        </p:txBody>
      </p:sp>
      <p:sp>
        <p:nvSpPr>
          <p:cNvPr id="19" name="PlaceHolder 2"/>
          <p:cNvSpPr>
            <a:spLocks noGrp="1"/>
          </p:cNvSpPr>
          <p:nvPr>
            <p:ph type="body"/>
          </p:nvPr>
        </p:nvSpPr>
        <p:spPr>
          <a:xfrm>
            <a:off x="311760" y="1266480"/>
            <a:ext cx="4157280" cy="1575000"/>
          </a:xfrm>
          <a:prstGeom prst="rect">
            <a:avLst/>
          </a:prstGeom>
        </p:spPr>
        <p:txBody>
          <a:bodyPr lIns="0" tIns="0" rIns="0" bIns="0"/>
          <a:lstStyle/>
          <a:p>
            <a:endParaRPr/>
          </a:p>
        </p:txBody>
      </p:sp>
      <p:sp>
        <p:nvSpPr>
          <p:cNvPr id="20" name="PlaceHolder 3"/>
          <p:cNvSpPr>
            <a:spLocks noGrp="1"/>
          </p:cNvSpPr>
          <p:nvPr>
            <p:ph type="body"/>
          </p:nvPr>
        </p:nvSpPr>
        <p:spPr>
          <a:xfrm>
            <a:off x="311760" y="2991600"/>
            <a:ext cx="4157280" cy="1575000"/>
          </a:xfrm>
          <a:prstGeom prst="rect">
            <a:avLst/>
          </a:prstGeom>
        </p:spPr>
        <p:txBody>
          <a:bodyPr lIns="0" tIns="0" rIns="0" bIns="0"/>
          <a:lstStyle/>
          <a:p>
            <a:endParaRPr/>
          </a:p>
        </p:txBody>
      </p:sp>
      <p:sp>
        <p:nvSpPr>
          <p:cNvPr id="21" name="PlaceHolder 4"/>
          <p:cNvSpPr>
            <a:spLocks noGrp="1"/>
          </p:cNvSpPr>
          <p:nvPr>
            <p:ph type="body"/>
          </p:nvPr>
        </p:nvSpPr>
        <p:spPr>
          <a:xfrm>
            <a:off x="4677120" y="1266480"/>
            <a:ext cx="4157280" cy="3301920"/>
          </a:xfrm>
          <a:prstGeom prst="rect">
            <a:avLst/>
          </a:prstGeom>
        </p:spPr>
        <p:txBody>
          <a:bodyPr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311760" y="444960"/>
            <a:ext cx="8519760" cy="706680"/>
          </a:xfrm>
          <a:prstGeom prst="rect">
            <a:avLst/>
          </a:prstGeom>
        </p:spPr>
        <p:txBody>
          <a:bodyPr lIns="0" tIns="0" rIns="0" bIns="0" anchor="ctr"/>
          <a:lstStyle/>
          <a:p>
            <a:pPr algn="ctr"/>
            <a:endParaRPr/>
          </a:p>
        </p:txBody>
      </p:sp>
      <p:sp>
        <p:nvSpPr>
          <p:cNvPr id="23" name="PlaceHolder 2"/>
          <p:cNvSpPr>
            <a:spLocks noGrp="1"/>
          </p:cNvSpPr>
          <p:nvPr>
            <p:ph type="body"/>
          </p:nvPr>
        </p:nvSpPr>
        <p:spPr>
          <a:xfrm>
            <a:off x="311760" y="1266480"/>
            <a:ext cx="4157280" cy="3301920"/>
          </a:xfrm>
          <a:prstGeom prst="rect">
            <a:avLst/>
          </a:prstGeom>
        </p:spPr>
        <p:txBody>
          <a:bodyPr lIns="0" tIns="0" rIns="0" bIns="0"/>
          <a:lstStyle/>
          <a:p>
            <a:endParaRPr/>
          </a:p>
        </p:txBody>
      </p:sp>
      <p:sp>
        <p:nvSpPr>
          <p:cNvPr id="24" name="PlaceHolder 3"/>
          <p:cNvSpPr>
            <a:spLocks noGrp="1"/>
          </p:cNvSpPr>
          <p:nvPr>
            <p:ph type="body"/>
          </p:nvPr>
        </p:nvSpPr>
        <p:spPr>
          <a:xfrm>
            <a:off x="4677120" y="1266480"/>
            <a:ext cx="4157280" cy="1575000"/>
          </a:xfrm>
          <a:prstGeom prst="rect">
            <a:avLst/>
          </a:prstGeom>
        </p:spPr>
        <p:txBody>
          <a:bodyPr lIns="0" tIns="0" rIns="0" bIns="0"/>
          <a:lstStyle/>
          <a:p>
            <a:endParaRPr/>
          </a:p>
        </p:txBody>
      </p:sp>
      <p:sp>
        <p:nvSpPr>
          <p:cNvPr id="25" name="PlaceHolder 4"/>
          <p:cNvSpPr>
            <a:spLocks noGrp="1"/>
          </p:cNvSpPr>
          <p:nvPr>
            <p:ph type="body"/>
          </p:nvPr>
        </p:nvSpPr>
        <p:spPr>
          <a:xfrm>
            <a:off x="4677120" y="2991600"/>
            <a:ext cx="4157280" cy="1575000"/>
          </a:xfrm>
          <a:prstGeom prst="rect">
            <a:avLst/>
          </a:prstGeom>
        </p:spPr>
        <p:txBody>
          <a:bodyPr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311760" y="444960"/>
            <a:ext cx="8519760" cy="706680"/>
          </a:xfrm>
          <a:prstGeom prst="rect">
            <a:avLst/>
          </a:prstGeom>
        </p:spPr>
        <p:txBody>
          <a:bodyPr lIns="0" tIns="0" rIns="0" bIns="0" anchor="ctr"/>
          <a:lstStyle/>
          <a:p>
            <a:pPr algn="ctr"/>
            <a:endParaRPr/>
          </a:p>
        </p:txBody>
      </p:sp>
      <p:sp>
        <p:nvSpPr>
          <p:cNvPr id="27" name="PlaceHolder 2"/>
          <p:cNvSpPr>
            <a:spLocks noGrp="1"/>
          </p:cNvSpPr>
          <p:nvPr>
            <p:ph type="body"/>
          </p:nvPr>
        </p:nvSpPr>
        <p:spPr>
          <a:xfrm>
            <a:off x="311760" y="1266480"/>
            <a:ext cx="4157280" cy="1575000"/>
          </a:xfrm>
          <a:prstGeom prst="rect">
            <a:avLst/>
          </a:prstGeom>
        </p:spPr>
        <p:txBody>
          <a:bodyPr lIns="0" tIns="0" rIns="0" bIns="0"/>
          <a:lstStyle/>
          <a:p>
            <a:endParaRPr/>
          </a:p>
        </p:txBody>
      </p:sp>
      <p:sp>
        <p:nvSpPr>
          <p:cNvPr id="28" name="PlaceHolder 3"/>
          <p:cNvSpPr>
            <a:spLocks noGrp="1"/>
          </p:cNvSpPr>
          <p:nvPr>
            <p:ph type="body"/>
          </p:nvPr>
        </p:nvSpPr>
        <p:spPr>
          <a:xfrm>
            <a:off x="4677120" y="1266480"/>
            <a:ext cx="4157280" cy="1575000"/>
          </a:xfrm>
          <a:prstGeom prst="rect">
            <a:avLst/>
          </a:prstGeom>
        </p:spPr>
        <p:txBody>
          <a:bodyPr lIns="0" tIns="0" rIns="0" bIns="0"/>
          <a:lstStyle/>
          <a:p>
            <a:endParaRPr/>
          </a:p>
        </p:txBody>
      </p:sp>
      <p:sp>
        <p:nvSpPr>
          <p:cNvPr id="29" name="PlaceHolder 4"/>
          <p:cNvSpPr>
            <a:spLocks noGrp="1"/>
          </p:cNvSpPr>
          <p:nvPr>
            <p:ph type="body"/>
          </p:nvPr>
        </p:nvSpPr>
        <p:spPr>
          <a:xfrm>
            <a:off x="311760" y="2991600"/>
            <a:ext cx="8519760" cy="1575000"/>
          </a:xfrm>
          <a:prstGeom prst="rect">
            <a:avLst/>
          </a:prstGeom>
        </p:spPr>
        <p:txBody>
          <a:bodyPr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200150"/>
            <a:ext cx="8229600" cy="3394075"/>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20EF4E5E-F83F-4D70-A345-1CEBAC53E8B8}" type="datetimeFigureOut">
              <a:rPr lang="pl-PL" smtClean="0"/>
              <a:t>2016-01-10</a:t>
            </a:fld>
            <a:endParaRPr lang="pl-PL"/>
          </a:p>
        </p:txBody>
      </p:sp>
      <p:sp>
        <p:nvSpPr>
          <p:cNvPr id="5" name="Symbol zastępczy stopki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D3C9FE6F-30FD-4DD8-9B6E-AC9D95F19B74}" type="slidenum">
              <a:rPr lang="pl-PL" smtClean="0"/>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 name="CustomShape 1"/>
          <p:cNvSpPr/>
          <p:nvPr/>
        </p:nvSpPr>
        <p:spPr>
          <a:xfrm>
            <a:off x="0" y="5045760"/>
            <a:ext cx="9143280" cy="97200"/>
          </a:xfrm>
          <a:prstGeom prst="rect">
            <a:avLst/>
          </a:prstGeom>
          <a:solidFill>
            <a:schemeClr val="accent3"/>
          </a:solidFill>
          <a:ln>
            <a:noFill/>
          </a:ln>
        </p:spPr>
        <p:style>
          <a:lnRef idx="0">
            <a:scrgbClr r="0" g="0" b="0"/>
          </a:lnRef>
          <a:fillRef idx="0">
            <a:scrgbClr r="0" g="0" b="0"/>
          </a:fillRef>
          <a:effectRef idx="0">
            <a:scrgbClr r="0" g="0" b="0"/>
          </a:effectRef>
          <a:fontRef idx="minor"/>
        </p:style>
      </p:sp>
      <p:sp>
        <p:nvSpPr>
          <p:cNvPr id="44" name="PlaceHolder 2"/>
          <p:cNvSpPr>
            <a:spLocks noGrp="1"/>
          </p:cNvSpPr>
          <p:nvPr>
            <p:ph type="title"/>
          </p:nvPr>
        </p:nvSpPr>
        <p:spPr>
          <a:xfrm>
            <a:off x="311760" y="444960"/>
            <a:ext cx="8519760" cy="706680"/>
          </a:xfrm>
          <a:prstGeom prst="rect">
            <a:avLst/>
          </a:prstGeom>
        </p:spPr>
        <p:txBody>
          <a:bodyPr lIns="0" tIns="0" rIns="0" bIns="0" anchor="ctr"/>
          <a:lstStyle/>
          <a:p>
            <a:pPr algn="ctr"/>
            <a:endParaRPr/>
          </a:p>
        </p:txBody>
      </p:sp>
      <p:sp>
        <p:nvSpPr>
          <p:cNvPr id="45" name="PlaceHolder 3"/>
          <p:cNvSpPr>
            <a:spLocks noGrp="1"/>
          </p:cNvSpPr>
          <p:nvPr>
            <p:ph type="body"/>
          </p:nvPr>
        </p:nvSpPr>
        <p:spPr>
          <a:xfrm>
            <a:off x="311760" y="1266480"/>
            <a:ext cx="8519760" cy="3301920"/>
          </a:xfrm>
          <a:prstGeom prst="rect">
            <a:avLst/>
          </a:prstGeom>
        </p:spPr>
        <p:txBody>
          <a:bodyPr lIns="0" tIns="0" rIns="0" bIns="0"/>
          <a:lstStyle/>
          <a:p>
            <a:pPr marL="432000" indent="-324000">
              <a:buClr>
                <a:srgbClr val="FFFFFF"/>
              </a:buClr>
              <a:buSzPct val="45000"/>
              <a:buFont typeface="Wingdings" charset="2"/>
              <a:buChar char=""/>
            </a:pPr>
            <a:r>
              <a:rPr lang="pl-PL" sz="1800" spc="-1">
                <a:latin typeface="Arial"/>
              </a:rPr>
              <a:t>Kliknij, aby edytować format tekstu konspektu</a:t>
            </a:r>
            <a:endParaRPr/>
          </a:p>
          <a:p>
            <a:pPr marL="864000" lvl="1" indent="-324000">
              <a:buClr>
                <a:srgbClr val="FFFFFF"/>
              </a:buClr>
              <a:buSzPct val="75000"/>
              <a:buFont typeface="Symbol" charset="2"/>
              <a:buChar char=""/>
            </a:pPr>
            <a:r>
              <a:rPr lang="pl-PL" sz="1800" spc="-1">
                <a:latin typeface="Arial"/>
              </a:rPr>
              <a:t>Drugi poziom konspektu</a:t>
            </a:r>
            <a:endParaRPr/>
          </a:p>
          <a:p>
            <a:pPr marL="1296000" lvl="2" indent="-288000">
              <a:buClr>
                <a:srgbClr val="FFFFFF"/>
              </a:buClr>
              <a:buSzPct val="45000"/>
              <a:buFont typeface="Wingdings" charset="2"/>
              <a:buChar char=""/>
            </a:pPr>
            <a:r>
              <a:rPr lang="pl-PL" sz="1800" spc="-1">
                <a:latin typeface="Arial"/>
              </a:rPr>
              <a:t>Trzeci poziom konspektu</a:t>
            </a:r>
            <a:endParaRPr/>
          </a:p>
          <a:p>
            <a:pPr marL="1728000" lvl="3" indent="-216000">
              <a:buClr>
                <a:srgbClr val="FFFFFF"/>
              </a:buClr>
              <a:buSzPct val="75000"/>
              <a:buFont typeface="Symbol" charset="2"/>
              <a:buChar char=""/>
            </a:pPr>
            <a:r>
              <a:rPr lang="pl-PL" sz="1800" spc="-1">
                <a:latin typeface="Arial"/>
              </a:rPr>
              <a:t>Czwarty poziom konspektu</a:t>
            </a:r>
            <a:endParaRPr/>
          </a:p>
          <a:p>
            <a:pPr marL="2160000" lvl="4" indent="-216000">
              <a:buClr>
                <a:srgbClr val="FFFFFF"/>
              </a:buClr>
              <a:buSzPct val="45000"/>
              <a:buFont typeface="Wingdings" charset="2"/>
              <a:buChar char=""/>
            </a:pPr>
            <a:r>
              <a:rPr lang="pl-PL" sz="1800" spc="-1">
                <a:latin typeface="Arial"/>
              </a:rPr>
              <a:t>Piąty poziom konspektu</a:t>
            </a:r>
            <a:endParaRPr/>
          </a:p>
          <a:p>
            <a:pPr marL="2592000" lvl="5" indent="-216000">
              <a:buClr>
                <a:srgbClr val="FFFFFF"/>
              </a:buClr>
              <a:buSzPct val="45000"/>
              <a:buFont typeface="Wingdings" charset="2"/>
              <a:buChar char=""/>
            </a:pPr>
            <a:r>
              <a:rPr lang="pl-PL" sz="1800" spc="-1">
                <a:latin typeface="Arial"/>
              </a:rPr>
              <a:t>Szósty poziom konspektu</a:t>
            </a:r>
            <a:endParaRPr/>
          </a:p>
          <a:p>
            <a:pPr marL="3024000" lvl="6" indent="-216000">
              <a:buClr>
                <a:srgbClr val="FFFFFF"/>
              </a:buClr>
              <a:buSzPct val="45000"/>
              <a:buFont typeface="Wingdings" charset="2"/>
              <a:buChar char=""/>
            </a:pPr>
            <a:r>
              <a:rPr lang="pl-PL" sz="1800" spc="-1">
                <a:latin typeface="Arial"/>
              </a:rPr>
              <a:t>Siódmy poziom konspektu</a:t>
            </a:r>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CustomShape 1"/>
          <p:cNvSpPr/>
          <p:nvPr/>
        </p:nvSpPr>
        <p:spPr>
          <a:xfrm>
            <a:off x="1776960" y="222120"/>
            <a:ext cx="5782680" cy="272952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nchor="b"/>
          <a:lstStyle/>
          <a:p>
            <a:pPr algn="ctr">
              <a:lnSpc>
                <a:spcPct val="100000"/>
              </a:lnSpc>
            </a:pPr>
            <a:r>
              <a:rPr lang="pl-PL" sz="7200" b="1" strike="noStrike" spc="-1">
                <a:solidFill>
                  <a:srgbClr val="EF6C00"/>
                </a:solidFill>
                <a:uFill>
                  <a:solidFill>
                    <a:srgbClr val="FFFFFF"/>
                  </a:solidFill>
                </a:uFill>
                <a:latin typeface="PT Sans Narrow"/>
                <a:ea typeface="PT Sans Narrow"/>
              </a:rPr>
              <a:t>Kolizje (Contacts)</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CustomShape 1"/>
          <p:cNvSpPr/>
          <p:nvPr/>
        </p:nvSpPr>
        <p:spPr>
          <a:xfrm>
            <a:off x="311760" y="423360"/>
            <a:ext cx="8519760" cy="70668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pPr>
              <a:lnSpc>
                <a:spcPct val="100000"/>
              </a:lnSpc>
            </a:pPr>
            <a:r>
              <a:rPr lang="pl-PL" sz="3600" b="1" strike="noStrike" spc="-1">
                <a:solidFill>
                  <a:srgbClr val="EF6C00"/>
                </a:solidFill>
                <a:uFill>
                  <a:solidFill>
                    <a:srgbClr val="FFFFFF"/>
                  </a:solidFill>
                </a:uFill>
                <a:latin typeface="PT Sans Narrow"/>
                <a:ea typeface="PT Sans Narrow"/>
              </a:rPr>
              <a:t>Wydarzenie: Początek</a:t>
            </a:r>
            <a:endParaRPr/>
          </a:p>
        </p:txBody>
      </p:sp>
      <p:sp>
        <p:nvSpPr>
          <p:cNvPr id="102" name="CustomShape 2"/>
          <p:cNvSpPr/>
          <p:nvPr/>
        </p:nvSpPr>
        <p:spPr>
          <a:xfrm>
            <a:off x="311760" y="1266480"/>
            <a:ext cx="8519760" cy="85716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pPr>
              <a:lnSpc>
                <a:spcPct val="100000"/>
              </a:lnSpc>
            </a:pPr>
            <a:r>
              <a:rPr lang="pl-PL" sz="1800" strike="noStrike" spc="-1">
                <a:solidFill>
                  <a:srgbClr val="695D46"/>
                </a:solidFill>
                <a:uFill>
                  <a:solidFill>
                    <a:srgbClr val="FFFFFF"/>
                  </a:solidFill>
                </a:uFill>
                <a:latin typeface="Open Sans"/>
                <a:ea typeface="Open Sans"/>
              </a:rPr>
              <a:t>Wywołuje się kiedy dwie fikstury zaczynają się pokrywać. Wydarzenie może występować tylko wewnątrz punktu czasowego. </a:t>
            </a:r>
            <a:endParaRPr/>
          </a:p>
          <a:p>
            <a:pPr>
              <a:lnSpc>
                <a:spcPct val="100000"/>
              </a:lnSpc>
            </a:pPr>
            <a:endParaRPr/>
          </a:p>
        </p:txBody>
      </p:sp>
      <p:sp>
        <p:nvSpPr>
          <p:cNvPr id="103" name="CustomShape 3"/>
          <p:cNvSpPr/>
          <p:nvPr/>
        </p:nvSpPr>
        <p:spPr>
          <a:xfrm>
            <a:off x="369360" y="2176200"/>
            <a:ext cx="8519760" cy="70668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pPr>
              <a:lnSpc>
                <a:spcPct val="100000"/>
              </a:lnSpc>
            </a:pPr>
            <a:r>
              <a:rPr lang="pl-PL" sz="3600" b="1" strike="noStrike" spc="-1">
                <a:solidFill>
                  <a:srgbClr val="EF6C00"/>
                </a:solidFill>
                <a:uFill>
                  <a:solidFill>
                    <a:srgbClr val="FFFFFF"/>
                  </a:solidFill>
                </a:uFill>
                <a:latin typeface="PT Sans Narrow"/>
                <a:ea typeface="PT Sans Narrow"/>
              </a:rPr>
              <a:t>Wydarzenie: Koniec</a:t>
            </a:r>
            <a:endParaRPr/>
          </a:p>
        </p:txBody>
      </p:sp>
      <p:sp>
        <p:nvSpPr>
          <p:cNvPr id="104" name="CustomShape 4"/>
          <p:cNvSpPr/>
          <p:nvPr/>
        </p:nvSpPr>
        <p:spPr>
          <a:xfrm>
            <a:off x="413280" y="2837520"/>
            <a:ext cx="8519760" cy="180360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pPr>
              <a:lnSpc>
                <a:spcPct val="100000"/>
              </a:lnSpc>
            </a:pPr>
            <a:r>
              <a:rPr lang="pl-PL" sz="1800" strike="noStrike" spc="-1">
                <a:solidFill>
                  <a:srgbClr val="695D46"/>
                </a:solidFill>
                <a:uFill>
                  <a:solidFill>
                    <a:srgbClr val="FFFFFF"/>
                  </a:solidFill>
                </a:uFill>
                <a:latin typeface="Open Sans"/>
                <a:ea typeface="Open Sans"/>
              </a:rPr>
              <a:t>Następuje kiedy dwie fikstury przestają na siebie nachodzić. Może być wywołany kiedy ciała zostają zniszczone więc musi nastąpić poza krokiem czasowym.  </a:t>
            </a:r>
            <a:endParaRPr/>
          </a:p>
          <a:p>
            <a:pPr>
              <a:lnSpc>
                <a:spcPct val="100000"/>
              </a:lnSpc>
            </a:pP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CustomShape 1"/>
          <p:cNvSpPr/>
          <p:nvPr/>
        </p:nvSpPr>
        <p:spPr>
          <a:xfrm>
            <a:off x="311760" y="444960"/>
            <a:ext cx="8519760" cy="70668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pPr>
              <a:lnSpc>
                <a:spcPct val="100000"/>
              </a:lnSpc>
            </a:pPr>
            <a:r>
              <a:rPr lang="pl-PL" sz="3600" b="1" strike="noStrike" spc="-1">
                <a:solidFill>
                  <a:srgbClr val="EF6C00"/>
                </a:solidFill>
                <a:uFill>
                  <a:solidFill>
                    <a:srgbClr val="FFFFFF"/>
                  </a:solidFill>
                </a:uFill>
                <a:latin typeface="PT Sans Narrow"/>
                <a:ea typeface="PT Sans Narrow"/>
              </a:rPr>
              <a:t>Wydarzenie: Poprzednie rozwiązanie</a:t>
            </a:r>
            <a:endParaRPr/>
          </a:p>
        </p:txBody>
      </p:sp>
      <p:sp>
        <p:nvSpPr>
          <p:cNvPr id="106" name="CustomShape 2"/>
          <p:cNvSpPr/>
          <p:nvPr/>
        </p:nvSpPr>
        <p:spPr>
          <a:xfrm>
            <a:off x="311760" y="1266480"/>
            <a:ext cx="8519760" cy="138096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pPr>
              <a:lnSpc>
                <a:spcPct val="100000"/>
              </a:lnSpc>
            </a:pPr>
            <a:r>
              <a:rPr lang="pl-PL" sz="1800" strike="noStrike" spc="-1">
                <a:solidFill>
                  <a:srgbClr val="695D46"/>
                </a:solidFill>
                <a:uFill>
                  <a:solidFill>
                    <a:srgbClr val="FFFFFF"/>
                  </a:solidFill>
                </a:uFill>
                <a:latin typeface="Open Sans"/>
                <a:ea typeface="Open Sans"/>
              </a:rPr>
              <a:t>Wywoływane przed obliczeniami związanymi z reakcją ciał na kontakt(prędkością, odbiciem, tarciem itp.) Możemy w tym momencie ustawić różne parametry kolizji, niezależnie od cech jakie mają kolidujące ciała. (Możemy ustawić np. współczynnik odbicia, tarcia)</a:t>
            </a:r>
            <a:endParaRPr/>
          </a:p>
          <a:p>
            <a:pPr>
              <a:lnSpc>
                <a:spcPct val="100000"/>
              </a:lnSpc>
            </a:pPr>
            <a:r>
              <a:rPr lang="pl-PL" sz="1800" strike="noStrike" spc="-1">
                <a:solidFill>
                  <a:srgbClr val="695D46"/>
                </a:solidFill>
                <a:uFill>
                  <a:solidFill>
                    <a:srgbClr val="FFFFFF"/>
                  </a:solidFill>
                </a:uFill>
                <a:latin typeface="Open Sans"/>
                <a:ea typeface="Open Sans"/>
              </a:rPr>
              <a:t>Poprzednie rozwiązanie może być wywołane kilka razy w kroku czasowym.</a:t>
            </a:r>
            <a:endParaRPr/>
          </a:p>
        </p:txBody>
      </p:sp>
      <p:sp>
        <p:nvSpPr>
          <p:cNvPr id="107" name="CustomShape 3"/>
          <p:cNvSpPr/>
          <p:nvPr/>
        </p:nvSpPr>
        <p:spPr>
          <a:xfrm>
            <a:off x="348120" y="3114720"/>
            <a:ext cx="8519760" cy="70668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pPr>
              <a:lnSpc>
                <a:spcPct val="100000"/>
              </a:lnSpc>
            </a:pPr>
            <a:r>
              <a:rPr lang="pl-PL" sz="3600" b="1" strike="noStrike" spc="-1">
                <a:solidFill>
                  <a:srgbClr val="EF6C00"/>
                </a:solidFill>
                <a:uFill>
                  <a:solidFill>
                    <a:srgbClr val="FFFFFF"/>
                  </a:solidFill>
                </a:uFill>
                <a:latin typeface="PT Sans Narrow"/>
                <a:ea typeface="PT Sans Narrow"/>
              </a:rPr>
              <a:t>Wydarzenie: Następne rozwiązanie</a:t>
            </a:r>
            <a:endParaRPr/>
          </a:p>
        </p:txBody>
      </p:sp>
      <p:sp>
        <p:nvSpPr>
          <p:cNvPr id="108" name="CustomShape 4"/>
          <p:cNvSpPr/>
          <p:nvPr/>
        </p:nvSpPr>
        <p:spPr>
          <a:xfrm>
            <a:off x="311760" y="3822120"/>
            <a:ext cx="8519760" cy="82620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pPr>
              <a:lnSpc>
                <a:spcPct val="100000"/>
              </a:lnSpc>
            </a:pPr>
            <a:r>
              <a:rPr lang="pl-PL" sz="1800" strike="noStrike" spc="-1">
                <a:solidFill>
                  <a:srgbClr val="695D46"/>
                </a:solidFill>
                <a:uFill>
                  <a:solidFill>
                    <a:srgbClr val="FFFFFF"/>
                  </a:solidFill>
                </a:uFill>
                <a:latin typeface="Open Sans"/>
                <a:ea typeface="Open Sans"/>
              </a:rPr>
              <a:t>Wywoływane po obliczeniach związanych z kontaktem ciał. Pozwala nam regulować jak ciało zachowa się po kolizji (np. możemy regulować wartość impulsu.)  Jest to miejsce gdzie można zebrać wyniki z kolizji impulsowych.</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CustomShape 1"/>
          <p:cNvSpPr/>
          <p:nvPr/>
        </p:nvSpPr>
        <p:spPr>
          <a:xfrm>
            <a:off x="311760" y="320040"/>
            <a:ext cx="8519760" cy="443736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pPr>
              <a:lnSpc>
                <a:spcPct val="100000"/>
              </a:lnSpc>
            </a:pPr>
            <a:r>
              <a:rPr lang="pl-PL" sz="1800" strike="noStrike" spc="-1">
                <a:solidFill>
                  <a:srgbClr val="695D46"/>
                </a:solidFill>
                <a:uFill>
                  <a:solidFill>
                    <a:srgbClr val="FFFFFF"/>
                  </a:solidFill>
                </a:uFill>
                <a:latin typeface="Open Sans"/>
                <a:ea typeface="Open Sans"/>
              </a:rPr>
              <a:t>Korzystając z obiektu b2ContactListener mamy pełną kontrolę nad każdą fazą kolizji - od jej zasygnalizowania, przez jej trwanie, aż po jej zakończenie gdy ciała przestają być w kontakcie. </a:t>
            </a:r>
            <a:endParaRPr/>
          </a:p>
          <a:p>
            <a:pPr>
              <a:lnSpc>
                <a:spcPct val="100000"/>
              </a:lnSpc>
            </a:pPr>
            <a:endParaRPr/>
          </a:p>
          <a:p>
            <a:pPr>
              <a:lnSpc>
                <a:spcPct val="100000"/>
              </a:lnSpc>
            </a:pPr>
            <a:r>
              <a:rPr lang="pl-PL" sz="1800" strike="noStrike" spc="-1">
                <a:solidFill>
                  <a:srgbClr val="695D46"/>
                </a:solidFill>
                <a:uFill>
                  <a:solidFill>
                    <a:srgbClr val="FFFFFF"/>
                  </a:solidFill>
                </a:uFill>
                <a:latin typeface="Open Sans"/>
                <a:ea typeface="Open Sans"/>
              </a:rPr>
              <a:t>Implementując własną klasę ContactListener trzeba pamiętać, aby w żadnej z metod nie niszczyć żadnych obiektów b2Body, gdyż prowadzi to do błędów w odwoływaniu się do pamięci zwolnionych już obiektów, które zostają jeszcze na listach kolizyjnych. </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CustomShape 1"/>
          <p:cNvSpPr/>
          <p:nvPr/>
        </p:nvSpPr>
        <p:spPr>
          <a:xfrm>
            <a:off x="311760" y="444960"/>
            <a:ext cx="8519760" cy="70668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pPr>
              <a:lnSpc>
                <a:spcPct val="100000"/>
              </a:lnSpc>
            </a:pPr>
            <a:r>
              <a:rPr lang="pl-PL" sz="3600" b="1" strike="noStrike" spc="-1">
                <a:solidFill>
                  <a:srgbClr val="EF6C00"/>
                </a:solidFill>
                <a:uFill>
                  <a:solidFill>
                    <a:srgbClr val="FFFFFF"/>
                  </a:solidFill>
                </a:uFill>
                <a:latin typeface="PT Sans Narrow"/>
                <a:ea typeface="PT Sans Narrow"/>
              </a:rPr>
              <a:t>Filtrowanie Kolizji </a:t>
            </a:r>
            <a:endParaRPr/>
          </a:p>
        </p:txBody>
      </p:sp>
      <p:sp>
        <p:nvSpPr>
          <p:cNvPr id="111" name="CustomShape 2"/>
          <p:cNvSpPr/>
          <p:nvPr/>
        </p:nvSpPr>
        <p:spPr>
          <a:xfrm>
            <a:off x="311760" y="1266480"/>
            <a:ext cx="8519760" cy="159948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r>
              <a:rPr lang="pl-PL" sz="1400" strike="noStrike" spc="-1">
                <a:solidFill>
                  <a:srgbClr val="695D46"/>
                </a:solidFill>
                <a:uFill>
                  <a:solidFill>
                    <a:srgbClr val="FFFFFF"/>
                  </a:solidFill>
                </a:uFill>
                <a:latin typeface="Arial"/>
                <a:ea typeface="Arial"/>
              </a:rPr>
              <a:t>Jeśli nie chcemy, by niektóre fikstury ze sobą kolidowały, możemy użyć </a:t>
            </a:r>
            <a:r>
              <a:rPr lang="pl-PL" sz="1400" i="1" strike="noStrike" spc="-1">
                <a:solidFill>
                  <a:srgbClr val="695D46"/>
                </a:solidFill>
                <a:uFill>
                  <a:solidFill>
                    <a:srgbClr val="FFFFFF"/>
                  </a:solidFill>
                </a:uFill>
                <a:latin typeface="Arial"/>
                <a:ea typeface="Arial"/>
              </a:rPr>
              <a:t>filtrowania kolizji</a:t>
            </a:r>
            <a:r>
              <a:rPr lang="pl-PL" sz="1400" strike="noStrike" spc="-1">
                <a:solidFill>
                  <a:srgbClr val="695D46"/>
                </a:solidFill>
                <a:uFill>
                  <a:solidFill>
                    <a:srgbClr val="FFFFFF"/>
                  </a:solidFill>
                </a:uFill>
                <a:latin typeface="Arial"/>
                <a:ea typeface="Arial"/>
              </a:rPr>
              <a:t>.</a:t>
            </a:r>
            <a:endParaRPr/>
          </a:p>
          <a:p>
            <a:r>
              <a:rPr lang="pl-PL" sz="1400" strike="noStrike" spc="-1">
                <a:solidFill>
                  <a:srgbClr val="695D46"/>
                </a:solidFill>
                <a:uFill>
                  <a:solidFill>
                    <a:srgbClr val="FFFFFF"/>
                  </a:solidFill>
                </a:uFill>
                <a:latin typeface="Arial"/>
                <a:ea typeface="Arial"/>
              </a:rPr>
              <a:t>Każda fikstura może przynależeć do jednej lub kilku kategorii (maksymalnie 16). </a:t>
            </a:r>
            <a:endParaRPr/>
          </a:p>
          <a:p>
            <a:r>
              <a:rPr lang="pl-PL" sz="1400" strike="noStrike" spc="-1">
                <a:solidFill>
                  <a:srgbClr val="695D46"/>
                </a:solidFill>
                <a:uFill>
                  <a:solidFill>
                    <a:srgbClr val="FFFFFF"/>
                  </a:solidFill>
                </a:uFill>
                <a:latin typeface="Arial"/>
                <a:ea typeface="Arial"/>
              </a:rPr>
              <a:t>Jeśli mamy ustawioną kategorię, możemy ustawić, czy dana fikstura ma kolidować z fiksturami z danej grupy czy nie.</a:t>
            </a:r>
            <a:endParaRPr/>
          </a:p>
          <a:p>
            <a:pPr>
              <a:lnSpc>
                <a:spcPct val="100000"/>
              </a:lnSpc>
            </a:pPr>
            <a:endParaRPr/>
          </a:p>
          <a:p>
            <a:pPr>
              <a:lnSpc>
                <a:spcPct val="100000"/>
              </a:lnSpc>
            </a:pPr>
            <a:r>
              <a:rPr lang="pl-PL" sz="1400" strike="noStrike" spc="-1">
                <a:solidFill>
                  <a:srgbClr val="695D46"/>
                </a:solidFill>
                <a:uFill>
                  <a:solidFill>
                    <a:srgbClr val="FFFFFF"/>
                  </a:solidFill>
                </a:uFill>
                <a:latin typeface="Arial"/>
                <a:ea typeface="Arial"/>
              </a:rPr>
              <a:t>Jeśli na przykład chcemy, żeby A nie kolidowało z B, ale kolidowało z C; natomiast B powinno kolidować z C:</a:t>
            </a:r>
            <a:endParaRPr/>
          </a:p>
        </p:txBody>
      </p:sp>
      <p:pic>
        <p:nvPicPr>
          <p:cNvPr id="112" name="Shape 140"/>
          <p:cNvPicPr/>
          <p:nvPr/>
        </p:nvPicPr>
        <p:blipFill>
          <a:blip r:embed="rId2"/>
          <a:stretch/>
        </p:blipFill>
        <p:spPr>
          <a:xfrm>
            <a:off x="410400" y="3130200"/>
            <a:ext cx="8190720" cy="183744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CustomShape 1"/>
          <p:cNvSpPr/>
          <p:nvPr/>
        </p:nvSpPr>
        <p:spPr>
          <a:xfrm>
            <a:off x="311760" y="203760"/>
            <a:ext cx="8519760" cy="309852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pPr>
              <a:lnSpc>
                <a:spcPct val="100000"/>
              </a:lnSpc>
            </a:pPr>
            <a:r>
              <a:rPr lang="pl-PL" sz="1800" strike="noStrike" spc="-1">
                <a:solidFill>
                  <a:srgbClr val="695D46"/>
                </a:solidFill>
                <a:uFill>
                  <a:solidFill>
                    <a:srgbClr val="FFFFFF"/>
                  </a:solidFill>
                </a:uFill>
                <a:latin typeface="Open Sans"/>
                <a:ea typeface="Open Sans"/>
              </a:rPr>
              <a:t>Często w grze nie chcesz, aby wszystkie obiekty się zderzały. Dla przykładu mogą być to drzwi przez które tylko niektóre postacie mogą przechodzić. To się nazywa filtrowaniem kolizji ponieważ niektóre interakcje są  “odfiltrowywane”. </a:t>
            </a:r>
            <a:endParaRPr/>
          </a:p>
          <a:p>
            <a:pPr>
              <a:lnSpc>
                <a:spcPct val="100000"/>
              </a:lnSpc>
            </a:pPr>
            <a:endParaRPr/>
          </a:p>
          <a:p>
            <a:pPr>
              <a:lnSpc>
                <a:spcPct val="100000"/>
              </a:lnSpc>
            </a:pPr>
            <a:r>
              <a:rPr lang="pl-PL" sz="1800" strike="noStrike" spc="-1">
                <a:solidFill>
                  <a:srgbClr val="695D46"/>
                </a:solidFill>
                <a:uFill>
                  <a:solidFill>
                    <a:srgbClr val="FFFFFF"/>
                  </a:solidFill>
                </a:uFill>
                <a:latin typeface="Open Sans"/>
                <a:ea typeface="Open Sans"/>
              </a:rPr>
              <a:t>Box2D pozwala osiągnąć filtrowanie kolizji poprzez zastosowanie klasy b2ContactFilter. Ta klasa wymaga implementacji funkcji ShouldCollide, która pobiera dwa punkty b2Shape.  Twoja funkcja zwróci true jeżeli kształty powininny kolidować. </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CustomShape 1"/>
          <p:cNvSpPr/>
          <p:nvPr/>
        </p:nvSpPr>
        <p:spPr>
          <a:xfrm>
            <a:off x="311760" y="444960"/>
            <a:ext cx="8519760" cy="70668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pPr>
              <a:lnSpc>
                <a:spcPct val="100000"/>
              </a:lnSpc>
            </a:pPr>
            <a:r>
              <a:rPr lang="pl-PL" sz="3600" b="1" strike="noStrike" spc="-1">
                <a:solidFill>
                  <a:srgbClr val="EF6C00"/>
                </a:solidFill>
                <a:uFill>
                  <a:solidFill>
                    <a:srgbClr val="FFFFFF"/>
                  </a:solidFill>
                </a:uFill>
                <a:latin typeface="PT Sans Narrow"/>
                <a:ea typeface="PT Sans Narrow"/>
              </a:rPr>
              <a:t>Klasa świata (World Class)</a:t>
            </a:r>
            <a:endParaRPr/>
          </a:p>
        </p:txBody>
      </p:sp>
      <p:sp>
        <p:nvSpPr>
          <p:cNvPr id="115" name="CustomShape 2"/>
          <p:cNvSpPr/>
          <p:nvPr/>
        </p:nvSpPr>
        <p:spPr>
          <a:xfrm>
            <a:off x="311760" y="1266480"/>
            <a:ext cx="8519760" cy="330192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r>
              <a:rPr lang="pl-PL" sz="1800" strike="noStrike" spc="-1">
                <a:solidFill>
                  <a:srgbClr val="695D46"/>
                </a:solidFill>
                <a:uFill>
                  <a:solidFill>
                    <a:srgbClr val="FFFFFF"/>
                  </a:solidFill>
                </a:uFill>
                <a:latin typeface="Open Sans"/>
                <a:ea typeface="Open Sans"/>
              </a:rPr>
              <a:t>Klasa b2World jest jedną z podstawowych i najważniejszych klas Box2D. Jest ona kontenerem dla obiektów, łączeń i detektorów kolizji, oraz miejscem, w którym możliwe jest zarządzanie takimi obiektami. </a:t>
            </a:r>
            <a:endParaRPr/>
          </a:p>
          <a:p>
            <a:r>
              <a:rPr lang="pl-PL" sz="1800" strike="noStrike" spc="-1">
                <a:solidFill>
                  <a:srgbClr val="695D46"/>
                </a:solidFill>
                <a:uFill>
                  <a:solidFill>
                    <a:srgbClr val="FFFFFF"/>
                  </a:solidFill>
                </a:uFill>
                <a:latin typeface="Open Sans"/>
                <a:ea typeface="Open Sans"/>
              </a:rPr>
              <a:t>Dzięki działaniom na obiekcie tej klasy możemy również sterować globalnymi parametrami naszej symulacji, np:</a:t>
            </a:r>
            <a:endParaRPr/>
          </a:p>
          <a:p>
            <a:endParaRPr/>
          </a:p>
          <a:p>
            <a:pPr>
              <a:lnSpc>
                <a:spcPct val="100000"/>
              </a:lnSpc>
            </a:pPr>
            <a:r>
              <a:rPr lang="pl-PL" sz="1800" strike="noStrike" spc="-1">
                <a:solidFill>
                  <a:srgbClr val="695D46"/>
                </a:solidFill>
                <a:uFill>
                  <a:solidFill>
                    <a:srgbClr val="FFFFFF"/>
                  </a:solidFill>
                </a:uFill>
                <a:latin typeface="Open Sans"/>
                <a:ea typeface="Open Sans"/>
              </a:rPr>
              <a:t>	</a:t>
            </a:r>
            <a:r>
              <a:rPr lang="pl-PL" sz="1800" i="1" strike="noStrike" spc="-1">
                <a:solidFill>
                  <a:srgbClr val="695D46"/>
                </a:solidFill>
                <a:uFill>
                  <a:solidFill>
                    <a:srgbClr val="FFFFFF"/>
                  </a:solidFill>
                </a:uFill>
                <a:latin typeface="Open Sans"/>
                <a:ea typeface="Open Sans"/>
              </a:rPr>
              <a:t>b2World::SetGravity(const b2Vec2&amp; gravity);</a:t>
            </a:r>
            <a:endParaRPr/>
          </a:p>
          <a:p>
            <a:pPr>
              <a:lnSpc>
                <a:spcPct val="100000"/>
              </a:lnSpc>
            </a:pPr>
            <a:r>
              <a:rPr lang="pl-PL" sz="1800" strike="noStrike" spc="-1">
                <a:solidFill>
                  <a:srgbClr val="695D46"/>
                </a:solidFill>
                <a:uFill>
                  <a:solidFill>
                    <a:srgbClr val="FFFFFF"/>
                  </a:solidFill>
                </a:uFill>
                <a:latin typeface="Open Sans"/>
                <a:ea typeface="Open Sans"/>
              </a:rPr>
              <a:t>oraz pobierać ich wartości/uzyskać dostęp, np:</a:t>
            </a:r>
            <a:endParaRPr/>
          </a:p>
          <a:p>
            <a:pPr>
              <a:lnSpc>
                <a:spcPct val="100000"/>
              </a:lnSpc>
            </a:pPr>
            <a:r>
              <a:rPr lang="pl-PL" sz="1800" strike="noStrike" spc="-1">
                <a:solidFill>
                  <a:srgbClr val="695D46"/>
                </a:solidFill>
                <a:uFill>
                  <a:solidFill>
                    <a:srgbClr val="FFFFFF"/>
                  </a:solidFill>
                </a:uFill>
                <a:latin typeface="Open Sans"/>
                <a:ea typeface="Open Sans"/>
              </a:rPr>
              <a:t>	</a:t>
            </a:r>
            <a:r>
              <a:rPr lang="pl-PL" sz="1800" i="1" strike="noStrike" spc="-1">
                <a:solidFill>
                  <a:srgbClr val="695D46"/>
                </a:solidFill>
                <a:uFill>
                  <a:solidFill>
                    <a:srgbClr val="FFFFFF"/>
                  </a:solidFill>
                </a:uFill>
                <a:latin typeface="Open Sans"/>
                <a:ea typeface="Open Sans"/>
              </a:rPr>
              <a:t>b2Vec2 b2World::GetGravity();</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CustomShape 1"/>
          <p:cNvSpPr/>
          <p:nvPr/>
        </p:nvSpPr>
        <p:spPr>
          <a:xfrm>
            <a:off x="311760" y="444960"/>
            <a:ext cx="8519760" cy="70668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pPr>
              <a:lnSpc>
                <a:spcPct val="100000"/>
              </a:lnSpc>
            </a:pPr>
            <a:r>
              <a:rPr lang="pl-PL" sz="3600" b="1" strike="noStrike" spc="-1">
                <a:solidFill>
                  <a:srgbClr val="EF6C00"/>
                </a:solidFill>
                <a:uFill>
                  <a:solidFill>
                    <a:srgbClr val="FFFFFF"/>
                  </a:solidFill>
                </a:uFill>
                <a:latin typeface="PT Sans Narrow"/>
                <a:ea typeface="PT Sans Narrow"/>
              </a:rPr>
              <a:t>Tworzenie świata</a:t>
            </a:r>
            <a:endParaRPr/>
          </a:p>
        </p:txBody>
      </p:sp>
      <p:sp>
        <p:nvSpPr>
          <p:cNvPr id="117" name="CustomShape 2"/>
          <p:cNvSpPr/>
          <p:nvPr/>
        </p:nvSpPr>
        <p:spPr>
          <a:xfrm>
            <a:off x="311760" y="1266480"/>
            <a:ext cx="8519760" cy="330192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pPr>
              <a:lnSpc>
                <a:spcPct val="100000"/>
              </a:lnSpc>
            </a:pPr>
            <a:r>
              <a:rPr lang="pl-PL" sz="1800" strike="noStrike" spc="-1">
                <a:solidFill>
                  <a:srgbClr val="695D46"/>
                </a:solidFill>
                <a:uFill>
                  <a:solidFill>
                    <a:srgbClr val="FFFFFF"/>
                  </a:solidFill>
                </a:uFill>
                <a:latin typeface="Open Sans"/>
                <a:ea typeface="Open Sans"/>
              </a:rPr>
              <a:t>Klasa b2World posiada między innymi takie, podstawowe konstruktory:</a:t>
            </a:r>
            <a:endParaRPr/>
          </a:p>
          <a:p>
            <a:pPr>
              <a:lnSpc>
                <a:spcPct val="100000"/>
              </a:lnSpc>
            </a:pPr>
            <a:r>
              <a:rPr lang="pl-PL" sz="1800" strike="noStrike" spc="-1">
                <a:solidFill>
                  <a:srgbClr val="695D46"/>
                </a:solidFill>
                <a:uFill>
                  <a:solidFill>
                    <a:srgbClr val="FFFFFF"/>
                  </a:solidFill>
                </a:uFill>
                <a:latin typeface="Open Sans"/>
                <a:ea typeface="Open Sans"/>
              </a:rPr>
              <a:t>kopiujący</a:t>
            </a:r>
            <a:endParaRPr/>
          </a:p>
          <a:p>
            <a:pPr>
              <a:lnSpc>
                <a:spcPct val="100000"/>
              </a:lnSpc>
            </a:pPr>
            <a:endParaRPr/>
          </a:p>
          <a:p>
            <a:pPr>
              <a:lnSpc>
                <a:spcPct val="100000"/>
              </a:lnSpc>
            </a:pPr>
            <a:r>
              <a:rPr lang="pl-PL" sz="1800" strike="noStrike" spc="-1">
                <a:solidFill>
                  <a:srgbClr val="695D46"/>
                </a:solidFill>
                <a:uFill>
                  <a:solidFill>
                    <a:srgbClr val="FFFFFF"/>
                  </a:solidFill>
                </a:uFill>
                <a:latin typeface="Open Sans"/>
                <a:ea typeface="Open Sans"/>
              </a:rPr>
              <a:t>	</a:t>
            </a:r>
            <a:r>
              <a:rPr lang="pl-PL" sz="1800" i="1" strike="noStrike" spc="-1">
                <a:solidFill>
                  <a:srgbClr val="695D46"/>
                </a:solidFill>
                <a:uFill>
                  <a:solidFill>
                    <a:srgbClr val="FFFFFF"/>
                  </a:solidFill>
                </a:uFill>
                <a:latin typeface="Open Sans"/>
                <a:ea typeface="Open Sans"/>
              </a:rPr>
              <a:t>b2World(const b2World&amp;)</a:t>
            </a:r>
            <a:endParaRPr/>
          </a:p>
          <a:p>
            <a:pPr marL="457200" indent="-227880">
              <a:lnSpc>
                <a:spcPct val="100000"/>
              </a:lnSpc>
            </a:pPr>
            <a:endParaRPr/>
          </a:p>
          <a:p>
            <a:pPr marL="457200" indent="-227880">
              <a:lnSpc>
                <a:spcPct val="100000"/>
              </a:lnSpc>
            </a:pPr>
            <a:r>
              <a:rPr lang="pl-PL" sz="1800" strike="noStrike" spc="-1">
                <a:solidFill>
                  <a:srgbClr val="695D46"/>
                </a:solidFill>
                <a:uFill>
                  <a:solidFill>
                    <a:srgbClr val="FFFFFF"/>
                  </a:solidFill>
                </a:uFill>
                <a:latin typeface="Open Sans"/>
                <a:ea typeface="Open Sans"/>
              </a:rPr>
              <a:t>z argumentem będącym wektorem grawitacji. Obiekt takiej klasy możemy stworzyć wykorzystując standardowy dla C++ sposób z operatorem new:</a:t>
            </a:r>
            <a:endParaRPr/>
          </a:p>
          <a:p>
            <a:pPr marL="457200" indent="-227880">
              <a:lnSpc>
                <a:spcPct val="100000"/>
              </a:lnSpc>
            </a:pPr>
            <a:endParaRPr/>
          </a:p>
          <a:p>
            <a:pPr marL="457200" indent="-227880">
              <a:lnSpc>
                <a:spcPct val="100000"/>
              </a:lnSpc>
            </a:pPr>
            <a:r>
              <a:rPr lang="pl-PL" sz="1800" strike="noStrike" spc="-1">
                <a:solidFill>
                  <a:srgbClr val="695D46"/>
                </a:solidFill>
                <a:uFill>
                  <a:solidFill>
                    <a:srgbClr val="FFFFFF"/>
                  </a:solidFill>
                </a:uFill>
                <a:latin typeface="Open Sans"/>
                <a:ea typeface="Open Sans"/>
              </a:rPr>
              <a:t>	</a:t>
            </a:r>
            <a:r>
              <a:rPr lang="pl-PL" sz="1800" i="1" strike="noStrike" spc="-1">
                <a:solidFill>
                  <a:srgbClr val="695D46"/>
                </a:solidFill>
                <a:uFill>
                  <a:solidFill>
                    <a:srgbClr val="FFFFFF"/>
                  </a:solidFill>
                </a:uFill>
                <a:latin typeface="Open Sans"/>
                <a:ea typeface="Open Sans"/>
              </a:rPr>
              <a:t>b2Vec2 gravity(0, -9.81f);</a:t>
            </a:r>
            <a:endParaRPr/>
          </a:p>
          <a:p>
            <a:pPr marL="457200" indent="-227880">
              <a:lnSpc>
                <a:spcPct val="100000"/>
              </a:lnSpc>
            </a:pPr>
            <a:r>
              <a:rPr lang="pl-PL" sz="1800" i="1" strike="noStrike" spc="-1">
                <a:solidFill>
                  <a:srgbClr val="695D46"/>
                </a:solidFill>
                <a:uFill>
                  <a:solidFill>
                    <a:srgbClr val="FFFFFF"/>
                  </a:solidFill>
                </a:uFill>
                <a:latin typeface="Open Sans"/>
                <a:ea typeface="Open Sans"/>
              </a:rPr>
              <a:t>	b2World *world = new b2World(gravity);</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CustomShape 1"/>
          <p:cNvSpPr/>
          <p:nvPr/>
        </p:nvSpPr>
        <p:spPr>
          <a:xfrm>
            <a:off x="311760" y="444960"/>
            <a:ext cx="8519760" cy="70668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pPr>
              <a:lnSpc>
                <a:spcPct val="100000"/>
              </a:lnSpc>
            </a:pPr>
            <a:r>
              <a:rPr lang="pl-PL" sz="3600" b="1" strike="noStrike" spc="-1">
                <a:solidFill>
                  <a:srgbClr val="EF6C00"/>
                </a:solidFill>
                <a:uFill>
                  <a:solidFill>
                    <a:srgbClr val="FFFFFF"/>
                  </a:solidFill>
                </a:uFill>
                <a:latin typeface="PT Sans Narrow"/>
                <a:ea typeface="PT Sans Narrow"/>
              </a:rPr>
              <a:t>Metoda Step();</a:t>
            </a:r>
            <a:endParaRPr/>
          </a:p>
        </p:txBody>
      </p:sp>
      <p:sp>
        <p:nvSpPr>
          <p:cNvPr id="119" name="CustomShape 2"/>
          <p:cNvSpPr/>
          <p:nvPr/>
        </p:nvSpPr>
        <p:spPr>
          <a:xfrm>
            <a:off x="311760" y="1266480"/>
            <a:ext cx="8519760" cy="330192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r>
              <a:rPr lang="pl-PL" sz="1800" strike="noStrike" spc="-1">
                <a:solidFill>
                  <a:srgbClr val="695D46"/>
                </a:solidFill>
                <a:uFill>
                  <a:solidFill>
                    <a:srgbClr val="FFFFFF"/>
                  </a:solidFill>
                </a:uFill>
                <a:latin typeface="Open Sans"/>
                <a:ea typeface="Open Sans"/>
              </a:rPr>
              <a:t>Po stworzeniu obiektu świata Box2D, można już przejść do wywoływania jej najważniejszej metody:</a:t>
            </a:r>
            <a:endParaRPr/>
          </a:p>
          <a:p>
            <a:endParaRPr/>
          </a:p>
          <a:p>
            <a:pPr>
              <a:lnSpc>
                <a:spcPct val="100000"/>
              </a:lnSpc>
            </a:pPr>
            <a:r>
              <a:rPr lang="pl-PL" sz="1800" strike="noStrike" spc="-1">
                <a:solidFill>
                  <a:srgbClr val="695D46"/>
                </a:solidFill>
                <a:uFill>
                  <a:solidFill>
                    <a:srgbClr val="FFFFFF"/>
                  </a:solidFill>
                </a:uFill>
                <a:latin typeface="Open Sans"/>
                <a:ea typeface="Open Sans"/>
              </a:rPr>
              <a:t>	</a:t>
            </a:r>
            <a:r>
              <a:rPr lang="pl-PL" sz="1800" i="1" strike="noStrike" spc="-1">
                <a:solidFill>
                  <a:srgbClr val="695D46"/>
                </a:solidFill>
                <a:uFill>
                  <a:solidFill>
                    <a:srgbClr val="FFFFFF"/>
                  </a:solidFill>
                </a:uFill>
                <a:latin typeface="Open Sans"/>
                <a:ea typeface="Open Sans"/>
              </a:rPr>
              <a:t>b2World::Step(float timeStep, int velocityIteration, int positionIteration);</a:t>
            </a:r>
            <a:endParaRPr/>
          </a:p>
          <a:p>
            <a:pPr>
              <a:lnSpc>
                <a:spcPct val="100000"/>
              </a:lnSpc>
            </a:pPr>
            <a:r>
              <a:rPr lang="pl-PL" sz="1800" strike="noStrike" spc="-1">
                <a:solidFill>
                  <a:srgbClr val="695D46"/>
                </a:solidFill>
                <a:uFill>
                  <a:solidFill>
                    <a:srgbClr val="FFFFFF"/>
                  </a:solidFill>
                </a:uFill>
                <a:latin typeface="Open Sans"/>
                <a:ea typeface="Open Sans"/>
              </a:rPr>
              <a:t>Wewnątrz metody wykonywana jest cała symulacja fizyczna dla elementów świata. Dobrą praktyką umożliwiającą obserwowanie zadowalających efektów symulacji jest utrzymywanie wartości kroku czasowego na jednakowym poziomie:</a:t>
            </a:r>
            <a:endParaRPr/>
          </a:p>
          <a:p>
            <a:pPr>
              <a:lnSpc>
                <a:spcPct val="100000"/>
              </a:lnSpc>
            </a:pPr>
            <a:r>
              <a:rPr lang="pl-PL" sz="1800" i="1" strike="noStrike" spc="-1">
                <a:solidFill>
                  <a:srgbClr val="695D46"/>
                </a:solidFill>
                <a:uFill>
                  <a:solidFill>
                    <a:srgbClr val="FFFFFF"/>
                  </a:solidFill>
                </a:uFill>
                <a:latin typeface="Open Sans"/>
                <a:ea typeface="Open Sans"/>
              </a:rPr>
              <a:t>	float32 timeStep = 1.0f / 60.0f;</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CustomShape 1"/>
          <p:cNvSpPr/>
          <p:nvPr/>
        </p:nvSpPr>
        <p:spPr>
          <a:xfrm>
            <a:off x="311760" y="370800"/>
            <a:ext cx="8519760" cy="419760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pPr>
              <a:lnSpc>
                <a:spcPct val="100000"/>
              </a:lnSpc>
            </a:pPr>
            <a:r>
              <a:rPr lang="pl-PL" sz="1800" strike="noStrike" spc="-1">
                <a:solidFill>
                  <a:srgbClr val="695D46"/>
                </a:solidFill>
                <a:uFill>
                  <a:solidFill>
                    <a:srgbClr val="FFFFFF"/>
                  </a:solidFill>
                </a:uFill>
                <a:latin typeface="Open Sans"/>
                <a:ea typeface="Open Sans"/>
              </a:rPr>
              <a:t>Iteratory odpowiadają za liczbę operacji wykonywanych podczas jednego kroku czasowego, kolejno dla ostatecznych prędkości oraz pozycji ciał w danym momencie. </a:t>
            </a:r>
            <a:endParaRPr/>
          </a:p>
          <a:p>
            <a:pPr>
              <a:lnSpc>
                <a:spcPct val="100000"/>
              </a:lnSpc>
            </a:pPr>
            <a:r>
              <a:rPr lang="pl-PL" sz="1800" strike="noStrike" spc="-1">
                <a:solidFill>
                  <a:srgbClr val="695D46"/>
                </a:solidFill>
                <a:uFill>
                  <a:solidFill>
                    <a:srgbClr val="FFFFFF"/>
                  </a:solidFill>
                </a:uFill>
                <a:latin typeface="Open Sans"/>
                <a:ea typeface="Open Sans"/>
              </a:rPr>
              <a:t>Domyślnie argumenty te przyjmują wartości 3 i 8 iteracji.</a:t>
            </a:r>
            <a:endParaRPr/>
          </a:p>
          <a:p>
            <a:pPr>
              <a:lnSpc>
                <a:spcPct val="100000"/>
              </a:lnSpc>
            </a:pPr>
            <a:endParaRPr/>
          </a:p>
          <a:p>
            <a:pPr>
              <a:lnSpc>
                <a:spcPct val="100000"/>
              </a:lnSpc>
            </a:pPr>
            <a:r>
              <a:rPr lang="pl-PL" sz="1800" strike="noStrike" spc="-1">
                <a:solidFill>
                  <a:srgbClr val="695D46"/>
                </a:solidFill>
                <a:uFill>
                  <a:solidFill>
                    <a:srgbClr val="FFFFFF"/>
                  </a:solidFill>
                </a:uFill>
                <a:latin typeface="Open Sans"/>
                <a:ea typeface="Open Sans"/>
              </a:rPr>
              <a:t>Zwiększenie tych wartości może skutkować lepszymi wynikami samej symulacji, jednak w razie problemów ze stabilnością/płynnością, w pierwszej kolejności zawsze warto najpierw zmniejszyć krok czasowy, a dopiero później zwiększać wartości iteracji.</a:t>
            </a:r>
            <a:endParaRPr/>
          </a:p>
          <a:p>
            <a:pPr>
              <a:lnSpc>
                <a:spcPct val="100000"/>
              </a:lnSpc>
            </a:pPr>
            <a:endParaRPr/>
          </a:p>
          <a:p>
            <a:pPr>
              <a:lnSpc>
                <a:spcPct val="100000"/>
              </a:lnSpc>
            </a:pPr>
            <a:r>
              <a:rPr lang="pl-PL" sz="1800" strike="noStrike" spc="-1">
                <a:solidFill>
                  <a:srgbClr val="695D46"/>
                </a:solidFill>
                <a:uFill>
                  <a:solidFill>
                    <a:srgbClr val="FFFFFF"/>
                  </a:solidFill>
                </a:uFill>
                <a:latin typeface="Open Sans"/>
                <a:ea typeface="Open Sans"/>
              </a:rPr>
              <a:t>Lepiej zastosować krok czasowy 1/60 i 10 iteracji, niż 1/30 i 20.</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CustomShape 1"/>
          <p:cNvSpPr/>
          <p:nvPr/>
        </p:nvSpPr>
        <p:spPr>
          <a:xfrm>
            <a:off x="311760" y="370800"/>
            <a:ext cx="8519760" cy="419760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pPr>
              <a:lnSpc>
                <a:spcPct val="100000"/>
              </a:lnSpc>
            </a:pPr>
            <a:r>
              <a:rPr lang="pl-PL" sz="1800" strike="noStrike" spc="-1">
                <a:solidFill>
                  <a:srgbClr val="695D46"/>
                </a:solidFill>
                <a:uFill>
                  <a:solidFill>
                    <a:srgbClr val="FFFFFF"/>
                  </a:solidFill>
                </a:uFill>
                <a:latin typeface="Open Sans"/>
                <a:ea typeface="Open Sans"/>
              </a:rPr>
              <a:t>Usuwanie obiektu świata odbywa się w analogiczny, standardowy dla języka C++ sposób, czyli poprzez zastosowanie operatora delete:</a:t>
            </a:r>
            <a:endParaRPr/>
          </a:p>
          <a:p>
            <a:pPr>
              <a:lnSpc>
                <a:spcPct val="100000"/>
              </a:lnSpc>
            </a:pPr>
            <a:r>
              <a:rPr lang="pl-PL" sz="1800" strike="noStrike" spc="-1">
                <a:solidFill>
                  <a:srgbClr val="695D46"/>
                </a:solidFill>
                <a:uFill>
                  <a:solidFill>
                    <a:srgbClr val="FFFFFF"/>
                  </a:solidFill>
                </a:uFill>
                <a:latin typeface="Open Sans"/>
                <a:ea typeface="Open Sans"/>
              </a:rPr>
              <a:t>	</a:t>
            </a:r>
            <a:r>
              <a:rPr lang="pl-PL" sz="1800" i="1" strike="noStrike" spc="-1">
                <a:solidFill>
                  <a:srgbClr val="695D46"/>
                </a:solidFill>
                <a:uFill>
                  <a:solidFill>
                    <a:srgbClr val="FFFFFF"/>
                  </a:solidFill>
                </a:uFill>
                <a:latin typeface="Open Sans"/>
                <a:ea typeface="Open Sans"/>
              </a:rPr>
              <a:t>delete world;</a:t>
            </a:r>
            <a:endParaRPr/>
          </a:p>
          <a:p>
            <a:pPr>
              <a:lnSpc>
                <a:spcPct val="100000"/>
              </a:lnSpc>
            </a:pPr>
            <a:r>
              <a:rPr lang="pl-PL" sz="1800" strike="noStrike" spc="-1">
                <a:solidFill>
                  <a:srgbClr val="695D46"/>
                </a:solidFill>
                <a:uFill>
                  <a:solidFill>
                    <a:srgbClr val="FFFFFF"/>
                  </a:solidFill>
                </a:uFill>
                <a:latin typeface="Open Sans"/>
                <a:ea typeface="Open Sans"/>
              </a:rPr>
              <a:t>Operacja ta wraz z samym obiektem niszczy również wszystkie zawarte w świecie elementy, tj: ciała, wiązania, kontakty, itp., ponieważ sam obiekt pełni między innymi funkcję kontenera dla nich. </a:t>
            </a:r>
            <a:endParaRPr/>
          </a:p>
          <a:p>
            <a:pPr>
              <a:lnSpc>
                <a:spcPct val="100000"/>
              </a:lnSpc>
            </a:pPr>
            <a:r>
              <a:rPr lang="pl-PL" sz="1800" strike="noStrike" spc="-1">
                <a:solidFill>
                  <a:srgbClr val="695D46"/>
                </a:solidFill>
                <a:uFill>
                  <a:solidFill>
                    <a:srgbClr val="FFFFFF"/>
                  </a:solidFill>
                </a:uFill>
                <a:latin typeface="Open Sans"/>
                <a:ea typeface="Open Sans"/>
              </a:rPr>
              <a:t>Tworzenie i niszczenie obiektów klasy b2World jest jedyną operacją korzystającą z operatorów new i delete w C++. Wszystkie pozostałe obiekty są tworzone poprzez specjalne metody obiektów wobec nich nadrzędnych. Dzięki temu ułatwione jest zarządzanie zależnościami na przykład między obiektami składowymi świata.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CustomShape 1"/>
          <p:cNvSpPr/>
          <p:nvPr/>
        </p:nvSpPr>
        <p:spPr>
          <a:xfrm>
            <a:off x="311760" y="339120"/>
            <a:ext cx="8519760" cy="422892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pPr>
              <a:lnSpc>
                <a:spcPct val="100000"/>
              </a:lnSpc>
            </a:pPr>
            <a:r>
              <a:rPr lang="pl-PL" sz="1800" strike="noStrike" spc="-1">
                <a:solidFill>
                  <a:srgbClr val="695D46"/>
                </a:solidFill>
                <a:uFill>
                  <a:solidFill>
                    <a:srgbClr val="FFFFFF"/>
                  </a:solidFill>
                </a:uFill>
                <a:latin typeface="Open Sans"/>
                <a:ea typeface="Open Sans"/>
              </a:rPr>
              <a:t>Contacts - obiekty stworzone przez Box2D do zarządzania kolizjami (zderzeniami) między dwoma fiksturami(</a:t>
            </a:r>
            <a:r>
              <a:rPr lang="pl-PL" sz="1100" strike="noStrike" spc="-1">
                <a:solidFill>
                  <a:srgbClr val="000000"/>
                </a:solidFill>
                <a:uFill>
                  <a:solidFill>
                    <a:srgbClr val="FFFFFF"/>
                  </a:solidFill>
                </a:uFill>
                <a:latin typeface="Arial"/>
                <a:ea typeface="Arial"/>
              </a:rPr>
              <a:t>różne fragmenty jednego ciała)</a:t>
            </a:r>
            <a:r>
              <a:rPr lang="pl-PL" sz="1800" strike="noStrike" spc="-1">
                <a:solidFill>
                  <a:srgbClr val="695D46"/>
                </a:solidFill>
                <a:uFill>
                  <a:solidFill>
                    <a:srgbClr val="FFFFFF"/>
                  </a:solidFill>
                </a:uFill>
                <a:latin typeface="Open Sans"/>
                <a:ea typeface="Open Sans"/>
              </a:rPr>
              <a:t>. </a:t>
            </a:r>
            <a:endParaRPr/>
          </a:p>
          <a:p>
            <a:pPr>
              <a:lnSpc>
                <a:spcPct val="100000"/>
              </a:lnSpc>
            </a:pPr>
            <a:endParaRPr/>
          </a:p>
          <a:p>
            <a:pPr>
              <a:lnSpc>
                <a:spcPct val="100000"/>
              </a:lnSpc>
            </a:pPr>
            <a:r>
              <a:rPr lang="pl-PL" sz="1800" strike="noStrike" spc="-1">
                <a:solidFill>
                  <a:srgbClr val="695D46"/>
                </a:solidFill>
                <a:uFill>
                  <a:solidFill>
                    <a:srgbClr val="FFFFFF"/>
                  </a:solidFill>
                </a:uFill>
                <a:latin typeface="Open Sans"/>
                <a:ea typeface="Open Sans"/>
              </a:rPr>
              <a:t>Istnieją różne rodzaje klas (pochodzących z b2Contact) do zarządzania kolizjami między różnego rodzaju fiksturami.</a:t>
            </a:r>
            <a:endParaRPr/>
          </a:p>
          <a:p>
            <a:pPr>
              <a:lnSpc>
                <a:spcPct val="100000"/>
              </a:lnSpc>
            </a:pPr>
            <a:endParaRPr/>
          </a:p>
          <a:p>
            <a:pPr>
              <a:lnSpc>
                <a:spcPct val="100000"/>
              </a:lnSpc>
            </a:pPr>
            <a:r>
              <a:rPr lang="pl-PL" sz="1800" strike="noStrike" spc="-1">
                <a:solidFill>
                  <a:srgbClr val="695D46"/>
                </a:solidFill>
                <a:uFill>
                  <a:solidFill>
                    <a:srgbClr val="FFFFFF"/>
                  </a:solidFill>
                </a:uFill>
                <a:latin typeface="Open Sans"/>
                <a:ea typeface="Open Sans"/>
              </a:rPr>
              <a:t>Dla przykładu: Jedna klasa kontaktów jest do zarządzania kolizjami wielokąt-wielokąt a inna do zarządzania kolizjami koło-koło.</a:t>
            </a:r>
            <a:endParaRPr/>
          </a:p>
          <a:p>
            <a:pPr>
              <a:lnSpc>
                <a:spcPct val="100000"/>
              </a:lnSpc>
            </a:pP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CustomShape 1"/>
          <p:cNvSpPr/>
          <p:nvPr/>
        </p:nvSpPr>
        <p:spPr>
          <a:xfrm>
            <a:off x="311760" y="444960"/>
            <a:ext cx="8519760" cy="70668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pPr>
              <a:lnSpc>
                <a:spcPct val="100000"/>
              </a:lnSpc>
            </a:pPr>
            <a:r>
              <a:rPr lang="pl-PL" sz="3600" b="1" strike="noStrike" spc="-1">
                <a:solidFill>
                  <a:srgbClr val="EF6C00"/>
                </a:solidFill>
                <a:uFill>
                  <a:solidFill>
                    <a:srgbClr val="FFFFFF"/>
                  </a:solidFill>
                </a:uFill>
                <a:latin typeface="PT Sans Narrow"/>
                <a:ea typeface="PT Sans Narrow"/>
              </a:rPr>
              <a:t>Parametry świata</a:t>
            </a:r>
            <a:endParaRPr/>
          </a:p>
        </p:txBody>
      </p:sp>
      <p:sp>
        <p:nvSpPr>
          <p:cNvPr id="123" name="CustomShape 2"/>
          <p:cNvSpPr/>
          <p:nvPr/>
        </p:nvSpPr>
        <p:spPr>
          <a:xfrm>
            <a:off x="311760" y="1266480"/>
            <a:ext cx="8519760" cy="330192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pPr>
              <a:lnSpc>
                <a:spcPct val="100000"/>
              </a:lnSpc>
            </a:pPr>
            <a:r>
              <a:rPr lang="pl-PL" sz="1800" strike="noStrike" spc="-1">
                <a:solidFill>
                  <a:srgbClr val="695D46"/>
                </a:solidFill>
                <a:uFill>
                  <a:solidFill>
                    <a:srgbClr val="FFFFFF"/>
                  </a:solidFill>
                </a:uFill>
                <a:latin typeface="Open Sans"/>
                <a:ea typeface="Open Sans"/>
              </a:rPr>
              <a:t>Z poziomu metod klasy b2World mamy dostęp do kilku paremetrów świata, które wedle uznania możemy zmienić. </a:t>
            </a:r>
            <a:endParaRPr/>
          </a:p>
          <a:p>
            <a:pPr>
              <a:lnSpc>
                <a:spcPct val="100000"/>
              </a:lnSpc>
            </a:pPr>
            <a:r>
              <a:rPr lang="pl-PL" sz="1800" strike="noStrike" spc="-1">
                <a:solidFill>
                  <a:srgbClr val="695D46"/>
                </a:solidFill>
                <a:uFill>
                  <a:solidFill>
                    <a:srgbClr val="FFFFFF"/>
                  </a:solidFill>
                </a:uFill>
                <a:latin typeface="Open Sans"/>
                <a:ea typeface="Open Sans"/>
              </a:rPr>
              <a:t>Zmiana tych ustawień w powinna mieć charakter eksperymentalny, ponieważ większość symulacji będzie wymagała wartości domyślnych, aby poprawnie funkcjonować. </a:t>
            </a:r>
            <a:endParaRPr/>
          </a:p>
          <a:p>
            <a:pPr>
              <a:lnSpc>
                <a:spcPct val="100000"/>
              </a:lnSpc>
            </a:pPr>
            <a:r>
              <a:rPr lang="pl-PL" sz="1800" u="sng" strike="noStrike" spc="-1">
                <a:solidFill>
                  <a:srgbClr val="695D46"/>
                </a:solidFill>
                <a:uFill>
                  <a:solidFill>
                    <a:srgbClr val="FFFFFF"/>
                  </a:solidFill>
                </a:uFill>
                <a:latin typeface="Open Sans"/>
                <a:ea typeface="Open Sans"/>
              </a:rPr>
              <a:t>Wszystkie parametry zaprezentujemy podczas pracy na demie biblioteki po prezentacji.</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CustomShape 1"/>
          <p:cNvSpPr/>
          <p:nvPr/>
        </p:nvSpPr>
        <p:spPr>
          <a:xfrm>
            <a:off x="311760" y="244800"/>
            <a:ext cx="8519760" cy="432360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pPr>
              <a:lnSpc>
                <a:spcPct val="100000"/>
              </a:lnSpc>
            </a:pPr>
            <a:r>
              <a:rPr lang="pl-PL" sz="2400" strike="noStrike" spc="-1">
                <a:solidFill>
                  <a:srgbClr val="EF6C00"/>
                </a:solidFill>
                <a:uFill>
                  <a:solidFill>
                    <a:srgbClr val="FFFFFF"/>
                  </a:solidFill>
                </a:uFill>
                <a:latin typeface="Open Sans"/>
                <a:ea typeface="Open Sans"/>
              </a:rPr>
              <a:t>Sleep</a:t>
            </a:r>
            <a:r>
              <a:rPr lang="pl-PL" sz="1800" strike="noStrike" spc="-1">
                <a:solidFill>
                  <a:srgbClr val="EF6C00"/>
                </a:solidFill>
                <a:uFill>
                  <a:solidFill>
                    <a:srgbClr val="FFFFFF"/>
                  </a:solidFill>
                </a:uFill>
                <a:latin typeface="Open Sans"/>
                <a:ea typeface="Open Sans"/>
              </a:rPr>
              <a:t> </a:t>
            </a:r>
            <a:endParaRPr/>
          </a:p>
          <a:p>
            <a:pPr>
              <a:lnSpc>
                <a:spcPct val="100000"/>
              </a:lnSpc>
            </a:pPr>
            <a:r>
              <a:rPr lang="pl-PL" sz="1800" strike="noStrike" spc="-1">
                <a:solidFill>
                  <a:srgbClr val="695D46"/>
                </a:solidFill>
                <a:uFill>
                  <a:solidFill>
                    <a:srgbClr val="FFFFFF"/>
                  </a:solidFill>
                </a:uFill>
                <a:latin typeface="Open Sans"/>
                <a:ea typeface="Open Sans"/>
              </a:rPr>
              <a:t>wartość domyślna - true</a:t>
            </a:r>
            <a:endParaRPr/>
          </a:p>
          <a:p>
            <a:pPr>
              <a:lnSpc>
                <a:spcPct val="100000"/>
              </a:lnSpc>
            </a:pPr>
            <a:r>
              <a:rPr lang="pl-PL" sz="1800" strike="noStrike" spc="-1">
                <a:solidFill>
                  <a:srgbClr val="695D46"/>
                </a:solidFill>
                <a:uFill>
                  <a:solidFill>
                    <a:srgbClr val="FFFFFF"/>
                  </a:solidFill>
                </a:uFill>
                <a:latin typeface="Open Sans"/>
                <a:ea typeface="Open Sans"/>
              </a:rPr>
              <a:t>określa czy obiekty podczas symulacji będą mogły “zasnąć”, tj. czy obiekty nie przejawiające żadnej aktywności oraz takie, które nie wchodzą w interakcje z pozostałymi obiektami, będą mogły zostać pominięte w procesie obliczeń. </a:t>
            </a:r>
            <a:endParaRPr/>
          </a:p>
          <a:p>
            <a:pPr>
              <a:lnSpc>
                <a:spcPct val="100000"/>
              </a:lnSpc>
            </a:pPr>
            <a:r>
              <a:rPr lang="pl-PL" sz="1800" strike="noStrike" spc="-1">
                <a:solidFill>
                  <a:srgbClr val="695D46"/>
                </a:solidFill>
                <a:uFill>
                  <a:solidFill>
                    <a:srgbClr val="FFFFFF"/>
                  </a:solidFill>
                </a:uFill>
                <a:latin typeface="Open Sans"/>
                <a:ea typeface="Open Sans"/>
              </a:rPr>
              <a:t>Zastosowanie tego rozwiązania może przyspieszyć działanie programu/przebieg symulacji.</a:t>
            </a:r>
            <a:endParaRPr/>
          </a:p>
          <a:p>
            <a:pPr>
              <a:lnSpc>
                <a:spcPct val="100000"/>
              </a:lnSpc>
            </a:pPr>
            <a:endParaRPr/>
          </a:p>
          <a:p>
            <a:pPr>
              <a:lnSpc>
                <a:spcPct val="100000"/>
              </a:lnSpc>
            </a:pPr>
            <a:r>
              <a:rPr lang="pl-PL" sz="1800" strike="noStrike" spc="-1">
                <a:solidFill>
                  <a:srgbClr val="695D46"/>
                </a:solidFill>
                <a:uFill>
                  <a:solidFill>
                    <a:srgbClr val="FFFFFF"/>
                  </a:solidFill>
                </a:uFill>
                <a:latin typeface="Open Sans"/>
                <a:ea typeface="Open Sans"/>
              </a:rPr>
              <a:t>Metody:</a:t>
            </a:r>
            <a:endParaRPr/>
          </a:p>
          <a:p>
            <a:pPr>
              <a:lnSpc>
                <a:spcPct val="100000"/>
              </a:lnSpc>
            </a:pPr>
            <a:r>
              <a:rPr lang="pl-PL" sz="1800" strike="noStrike" spc="-1">
                <a:solidFill>
                  <a:srgbClr val="695D46"/>
                </a:solidFill>
                <a:uFill>
                  <a:solidFill>
                    <a:srgbClr val="FFFFFF"/>
                  </a:solidFill>
                </a:uFill>
                <a:latin typeface="Open Sans"/>
                <a:ea typeface="Open Sans"/>
              </a:rPr>
              <a:t>	</a:t>
            </a:r>
            <a:r>
              <a:rPr lang="pl-PL" sz="1800" i="1" strike="noStrike" spc="-1">
                <a:solidFill>
                  <a:srgbClr val="695D46"/>
                </a:solidFill>
                <a:uFill>
                  <a:solidFill>
                    <a:srgbClr val="FFFFFF"/>
                  </a:solidFill>
                </a:uFill>
                <a:latin typeface="Open Sans"/>
                <a:ea typeface="Open Sans"/>
              </a:rPr>
              <a:t>void b2World::SetAllowSleeping(bool);</a:t>
            </a:r>
            <a:endParaRPr/>
          </a:p>
          <a:p>
            <a:pPr>
              <a:lnSpc>
                <a:spcPct val="100000"/>
              </a:lnSpc>
            </a:pPr>
            <a:r>
              <a:rPr lang="pl-PL" sz="1800" i="1" strike="noStrike" spc="-1">
                <a:solidFill>
                  <a:srgbClr val="695D46"/>
                </a:solidFill>
                <a:uFill>
                  <a:solidFill>
                    <a:srgbClr val="FFFFFF"/>
                  </a:solidFill>
                </a:uFill>
                <a:latin typeface="Open Sans"/>
                <a:ea typeface="Open Sans"/>
              </a:rPr>
              <a:t>	bool b2World::GetAllowSleeping();</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CustomShape 1"/>
          <p:cNvSpPr/>
          <p:nvPr/>
        </p:nvSpPr>
        <p:spPr>
          <a:xfrm>
            <a:off x="311760" y="244800"/>
            <a:ext cx="8519760" cy="432360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pPr>
              <a:lnSpc>
                <a:spcPct val="100000"/>
              </a:lnSpc>
            </a:pPr>
            <a:r>
              <a:rPr lang="pl-PL" sz="2400" strike="noStrike" spc="-1">
                <a:solidFill>
                  <a:srgbClr val="EF6C00"/>
                </a:solidFill>
                <a:uFill>
                  <a:solidFill>
                    <a:srgbClr val="FFFFFF"/>
                  </a:solidFill>
                </a:uFill>
                <a:latin typeface="Open Sans"/>
                <a:ea typeface="Open Sans"/>
              </a:rPr>
              <a:t>Warm Starting</a:t>
            </a:r>
            <a:r>
              <a:rPr lang="pl-PL" sz="1800" strike="noStrike" spc="-1">
                <a:solidFill>
                  <a:srgbClr val="EF6C00"/>
                </a:solidFill>
                <a:uFill>
                  <a:solidFill>
                    <a:srgbClr val="FFFFFF"/>
                  </a:solidFill>
                </a:uFill>
                <a:latin typeface="Open Sans"/>
                <a:ea typeface="Open Sans"/>
              </a:rPr>
              <a:t> </a:t>
            </a:r>
            <a:endParaRPr/>
          </a:p>
          <a:p>
            <a:pPr>
              <a:lnSpc>
                <a:spcPct val="100000"/>
              </a:lnSpc>
            </a:pPr>
            <a:r>
              <a:rPr lang="pl-PL" sz="1800" strike="noStrike" spc="-1">
                <a:solidFill>
                  <a:srgbClr val="695D46"/>
                </a:solidFill>
                <a:uFill>
                  <a:solidFill>
                    <a:srgbClr val="FFFFFF"/>
                  </a:solidFill>
                </a:uFill>
                <a:latin typeface="Open Sans"/>
                <a:ea typeface="Open Sans"/>
              </a:rPr>
              <a:t>wartość domyślna - true</a:t>
            </a:r>
            <a:endParaRPr/>
          </a:p>
          <a:p>
            <a:pPr>
              <a:lnSpc>
                <a:spcPct val="100000"/>
              </a:lnSpc>
            </a:pPr>
            <a:r>
              <a:rPr lang="pl-PL" sz="1800" strike="noStrike" spc="-1">
                <a:solidFill>
                  <a:srgbClr val="695D46"/>
                </a:solidFill>
                <a:uFill>
                  <a:solidFill>
                    <a:srgbClr val="FFFFFF"/>
                  </a:solidFill>
                </a:uFill>
                <a:latin typeface="Open Sans"/>
                <a:ea typeface="Open Sans"/>
              </a:rPr>
              <a:t>określa czy kolejne kroki powinny wykorzystywać dane uzyskane podczas poprzednich kroków symulacji. W efekcie może to przełożyć się na dokładniejszy przebieg symulacji oraz wyniki.</a:t>
            </a:r>
            <a:endParaRPr/>
          </a:p>
          <a:p>
            <a:pPr>
              <a:lnSpc>
                <a:spcPct val="100000"/>
              </a:lnSpc>
            </a:pPr>
            <a:endParaRPr/>
          </a:p>
          <a:p>
            <a:pPr>
              <a:lnSpc>
                <a:spcPct val="100000"/>
              </a:lnSpc>
            </a:pPr>
            <a:r>
              <a:rPr lang="pl-PL" sz="1800" strike="noStrike" spc="-1">
                <a:solidFill>
                  <a:srgbClr val="695D46"/>
                </a:solidFill>
                <a:uFill>
                  <a:solidFill>
                    <a:srgbClr val="FFFFFF"/>
                  </a:solidFill>
                </a:uFill>
                <a:latin typeface="Open Sans"/>
                <a:ea typeface="Open Sans"/>
              </a:rPr>
              <a:t>Metody:</a:t>
            </a:r>
            <a:endParaRPr/>
          </a:p>
          <a:p>
            <a:pPr>
              <a:lnSpc>
                <a:spcPct val="100000"/>
              </a:lnSpc>
            </a:pPr>
            <a:r>
              <a:rPr lang="pl-PL" sz="1800" strike="noStrike" spc="-1">
                <a:solidFill>
                  <a:srgbClr val="695D46"/>
                </a:solidFill>
                <a:uFill>
                  <a:solidFill>
                    <a:srgbClr val="FFFFFF"/>
                  </a:solidFill>
                </a:uFill>
                <a:latin typeface="Open Sans"/>
                <a:ea typeface="Open Sans"/>
              </a:rPr>
              <a:t>	</a:t>
            </a:r>
            <a:r>
              <a:rPr lang="pl-PL" sz="1800" i="1" strike="noStrike" spc="-1">
                <a:solidFill>
                  <a:srgbClr val="695D46"/>
                </a:solidFill>
                <a:uFill>
                  <a:solidFill>
                    <a:srgbClr val="FFFFFF"/>
                  </a:solidFill>
                </a:uFill>
                <a:latin typeface="Open Sans"/>
                <a:ea typeface="Open Sans"/>
              </a:rPr>
              <a:t>void b2World::SetWarmStarting(bool);</a:t>
            </a:r>
            <a:endParaRPr/>
          </a:p>
          <a:p>
            <a:pPr>
              <a:lnSpc>
                <a:spcPct val="100000"/>
              </a:lnSpc>
            </a:pPr>
            <a:r>
              <a:rPr lang="pl-PL" sz="1800" i="1" strike="noStrike" spc="-1">
                <a:solidFill>
                  <a:srgbClr val="695D46"/>
                </a:solidFill>
                <a:uFill>
                  <a:solidFill>
                    <a:srgbClr val="FFFFFF"/>
                  </a:solidFill>
                </a:uFill>
                <a:latin typeface="Open Sans"/>
                <a:ea typeface="Open Sans"/>
              </a:rPr>
              <a:t>	bool b2World::GetWarmStarting();</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CustomShape 1"/>
          <p:cNvSpPr/>
          <p:nvPr/>
        </p:nvSpPr>
        <p:spPr>
          <a:xfrm>
            <a:off x="311760" y="244800"/>
            <a:ext cx="8519760" cy="432360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pPr>
              <a:lnSpc>
                <a:spcPct val="100000"/>
              </a:lnSpc>
            </a:pPr>
            <a:r>
              <a:rPr lang="pl-PL" sz="2400" strike="noStrike" spc="-1">
                <a:solidFill>
                  <a:srgbClr val="EF6C00"/>
                </a:solidFill>
                <a:uFill>
                  <a:solidFill>
                    <a:srgbClr val="FFFFFF"/>
                  </a:solidFill>
                </a:uFill>
                <a:latin typeface="Open Sans"/>
                <a:ea typeface="Open Sans"/>
              </a:rPr>
              <a:t>Time of impact</a:t>
            </a:r>
            <a:r>
              <a:rPr lang="pl-PL" sz="1800" strike="noStrike" spc="-1">
                <a:solidFill>
                  <a:srgbClr val="EF6C00"/>
                </a:solidFill>
                <a:uFill>
                  <a:solidFill>
                    <a:srgbClr val="FFFFFF"/>
                  </a:solidFill>
                </a:uFill>
                <a:latin typeface="Open Sans"/>
                <a:ea typeface="Open Sans"/>
              </a:rPr>
              <a:t> </a:t>
            </a:r>
            <a:endParaRPr/>
          </a:p>
          <a:p>
            <a:pPr>
              <a:lnSpc>
                <a:spcPct val="100000"/>
              </a:lnSpc>
            </a:pPr>
            <a:r>
              <a:rPr lang="pl-PL" sz="1800" strike="noStrike" spc="-1">
                <a:solidFill>
                  <a:srgbClr val="695D46"/>
                </a:solidFill>
                <a:uFill>
                  <a:solidFill>
                    <a:srgbClr val="FFFFFF"/>
                  </a:solidFill>
                </a:uFill>
                <a:latin typeface="Open Sans"/>
                <a:ea typeface="Open Sans"/>
              </a:rPr>
              <a:t>wartość domyślna - true</a:t>
            </a:r>
            <a:endParaRPr/>
          </a:p>
          <a:p>
            <a:pPr>
              <a:lnSpc>
                <a:spcPct val="100000"/>
              </a:lnSpc>
            </a:pPr>
            <a:r>
              <a:rPr lang="pl-PL" sz="1800" strike="noStrike" spc="-1">
                <a:solidFill>
                  <a:srgbClr val="695D46"/>
                </a:solidFill>
                <a:uFill>
                  <a:solidFill>
                    <a:srgbClr val="FFFFFF"/>
                  </a:solidFill>
                </a:uFill>
                <a:latin typeface="Open Sans"/>
                <a:ea typeface="Open Sans"/>
              </a:rPr>
              <a:t>określa czy symulacja powinna wykorzystywać ciągłą detekcję kolizji (CCD - Continuous Collision Detection) czy też dyskretną. Dyskretna detekcja kolizji może sprawiać, że szybko poruszające się ciała będą się całkowicie mijać, a same kolizje mogą być niewykrywalne. </a:t>
            </a:r>
            <a:endParaRPr/>
          </a:p>
          <a:p>
            <a:pPr>
              <a:lnSpc>
                <a:spcPct val="100000"/>
              </a:lnSpc>
            </a:pPr>
            <a:endParaRPr/>
          </a:p>
          <a:p>
            <a:pPr>
              <a:lnSpc>
                <a:spcPct val="100000"/>
              </a:lnSpc>
            </a:pPr>
            <a:r>
              <a:rPr lang="pl-PL" sz="1800" strike="noStrike" spc="-1">
                <a:solidFill>
                  <a:srgbClr val="695D46"/>
                </a:solidFill>
                <a:uFill>
                  <a:solidFill>
                    <a:srgbClr val="FFFFFF"/>
                  </a:solidFill>
                </a:uFill>
                <a:latin typeface="Open Sans"/>
                <a:ea typeface="Open Sans"/>
              </a:rPr>
              <a:t>Metody:</a:t>
            </a:r>
            <a:endParaRPr/>
          </a:p>
          <a:p>
            <a:pPr>
              <a:lnSpc>
                <a:spcPct val="100000"/>
              </a:lnSpc>
            </a:pPr>
            <a:r>
              <a:rPr lang="pl-PL" sz="1800" strike="noStrike" spc="-1">
                <a:solidFill>
                  <a:srgbClr val="695D46"/>
                </a:solidFill>
                <a:uFill>
                  <a:solidFill>
                    <a:srgbClr val="FFFFFF"/>
                  </a:solidFill>
                </a:uFill>
                <a:latin typeface="Open Sans"/>
                <a:ea typeface="Open Sans"/>
              </a:rPr>
              <a:t>	</a:t>
            </a:r>
            <a:r>
              <a:rPr lang="pl-PL" sz="1800" i="1" strike="noStrike" spc="-1">
                <a:solidFill>
                  <a:srgbClr val="695D46"/>
                </a:solidFill>
                <a:uFill>
                  <a:solidFill>
                    <a:srgbClr val="FFFFFF"/>
                  </a:solidFill>
                </a:uFill>
                <a:latin typeface="Open Sans"/>
                <a:ea typeface="Open Sans"/>
              </a:rPr>
              <a:t>void b2World::SetContinuousPhysics(bool);</a:t>
            </a:r>
            <a:endParaRPr/>
          </a:p>
          <a:p>
            <a:pPr>
              <a:lnSpc>
                <a:spcPct val="100000"/>
              </a:lnSpc>
            </a:pPr>
            <a:r>
              <a:rPr lang="pl-PL" sz="1800" i="1" strike="noStrike" spc="-1">
                <a:solidFill>
                  <a:srgbClr val="695D46"/>
                </a:solidFill>
                <a:uFill>
                  <a:solidFill>
                    <a:srgbClr val="FFFFFF"/>
                  </a:solidFill>
                </a:uFill>
                <a:latin typeface="Open Sans"/>
                <a:ea typeface="Open Sans"/>
              </a:rPr>
              <a:t>	bool b2World::GetContinuousPhysics();</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CustomShape 1"/>
          <p:cNvSpPr/>
          <p:nvPr/>
        </p:nvSpPr>
        <p:spPr>
          <a:xfrm>
            <a:off x="311760" y="444960"/>
            <a:ext cx="8519760" cy="70668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pPr>
              <a:lnSpc>
                <a:spcPct val="100000"/>
              </a:lnSpc>
            </a:pPr>
            <a:r>
              <a:rPr lang="pl-PL" sz="3600" b="1" strike="noStrike" spc="-1">
                <a:solidFill>
                  <a:srgbClr val="EF6C00"/>
                </a:solidFill>
                <a:uFill>
                  <a:solidFill>
                    <a:srgbClr val="FFFFFF"/>
                  </a:solidFill>
                </a:uFill>
                <a:latin typeface="PT Sans Narrow"/>
                <a:ea typeface="PT Sans Narrow"/>
              </a:rPr>
              <a:t>Przykładowe działania na obiektach świata</a:t>
            </a:r>
            <a:endParaRPr/>
          </a:p>
        </p:txBody>
      </p:sp>
      <p:sp>
        <p:nvSpPr>
          <p:cNvPr id="128" name="CustomShape 2"/>
          <p:cNvSpPr/>
          <p:nvPr/>
        </p:nvSpPr>
        <p:spPr>
          <a:xfrm>
            <a:off x="311760" y="1266480"/>
            <a:ext cx="8519760" cy="330192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r>
              <a:rPr lang="pl-PL" sz="1800" strike="noStrike" spc="-1">
                <a:solidFill>
                  <a:srgbClr val="695D46"/>
                </a:solidFill>
                <a:uFill>
                  <a:solidFill>
                    <a:srgbClr val="FFFFFF"/>
                  </a:solidFill>
                </a:uFill>
                <a:latin typeface="Open Sans"/>
                <a:ea typeface="Open Sans"/>
              </a:rPr>
              <a:t>Mając stworzony obiekt świata możemy rozpocząć pracę nad jej własnościami oraz samą zawartością. Jako że b2World jest kontenerem dla innych obiektów, jednym z naszych celów może być wykonanie mniej lub bardziej skomplikowanego działania na każdym z podrzędnych elementów świata. </a:t>
            </a:r>
            <a:endParaRPr/>
          </a:p>
          <a:p>
            <a:r>
              <a:rPr lang="pl-PL" sz="1800" strike="noStrike" spc="-1">
                <a:solidFill>
                  <a:srgbClr val="695D46"/>
                </a:solidFill>
                <a:uFill>
                  <a:solidFill>
                    <a:srgbClr val="FFFFFF"/>
                  </a:solidFill>
                </a:uFill>
                <a:latin typeface="Open Sans"/>
                <a:ea typeface="Open Sans"/>
              </a:rPr>
              <a:t>Na przykład:</a:t>
            </a:r>
            <a:endParaRPr/>
          </a:p>
          <a:p>
            <a:endParaRPr/>
          </a:p>
          <a:p>
            <a:r>
              <a:rPr lang="pl-PL" sz="1800" strike="noStrike" spc="-1">
                <a:solidFill>
                  <a:srgbClr val="695D46"/>
                </a:solidFill>
                <a:uFill>
                  <a:solidFill>
                    <a:srgbClr val="FFFFFF"/>
                  </a:solidFill>
                </a:uFill>
                <a:latin typeface="Open Sans"/>
                <a:ea typeface="Open Sans"/>
              </a:rPr>
              <a:t>	</a:t>
            </a:r>
            <a:r>
              <a:rPr lang="pl-PL" sz="1800" i="1" strike="noStrike" spc="-1">
                <a:solidFill>
                  <a:srgbClr val="695D46"/>
                </a:solidFill>
                <a:uFill>
                  <a:solidFill>
                    <a:srgbClr val="FFFFFF"/>
                  </a:solidFill>
                </a:uFill>
                <a:latin typeface="Open Sans"/>
                <a:ea typeface="Open Sans"/>
              </a:rPr>
              <a:t>for (b2Body*  b = myWorld-&gt;GetBodyList(); b; b-&gt;GetNext())</a:t>
            </a:r>
            <a:endParaRPr/>
          </a:p>
          <a:p>
            <a:r>
              <a:rPr lang="pl-PL" sz="1800" i="1" strike="noStrike" spc="-1">
                <a:solidFill>
                  <a:srgbClr val="695D46"/>
                </a:solidFill>
                <a:uFill>
                  <a:solidFill>
                    <a:srgbClr val="FFFFFF"/>
                  </a:solidFill>
                </a:uFill>
                <a:latin typeface="Open Sans"/>
                <a:ea typeface="Open Sans"/>
              </a:rPr>
              <a:t>	{</a:t>
            </a:r>
            <a:endParaRPr/>
          </a:p>
          <a:p>
            <a:r>
              <a:rPr lang="pl-PL" sz="1800" i="1" strike="noStrike" spc="-1">
                <a:solidFill>
                  <a:srgbClr val="695D46"/>
                </a:solidFill>
                <a:uFill>
                  <a:solidFill>
                    <a:srgbClr val="FFFFFF"/>
                  </a:solidFill>
                </a:uFill>
                <a:latin typeface="Open Sans"/>
                <a:ea typeface="Open Sans"/>
              </a:rPr>
              <a:t>		b-&gt;SetAwake(true);</a:t>
            </a:r>
            <a:endParaRPr/>
          </a:p>
          <a:p>
            <a:pPr>
              <a:lnSpc>
                <a:spcPct val="100000"/>
              </a:lnSpc>
            </a:pPr>
            <a:r>
              <a:rPr lang="pl-PL" sz="1800" i="1" strike="noStrike" spc="-1">
                <a:solidFill>
                  <a:srgbClr val="695D46"/>
                </a:solidFill>
                <a:uFill>
                  <a:solidFill>
                    <a:srgbClr val="FFFFFF"/>
                  </a:solidFill>
                </a:uFill>
                <a:latin typeface="Open Sans"/>
                <a:ea typeface="Open Sans"/>
              </a:rPr>
              <a:t>	}</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CustomShape 1"/>
          <p:cNvSpPr/>
          <p:nvPr/>
        </p:nvSpPr>
        <p:spPr>
          <a:xfrm>
            <a:off x="311760" y="252000"/>
            <a:ext cx="8519760" cy="431640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r>
              <a:rPr lang="pl-PL" sz="1800" strike="noStrike" spc="-1">
                <a:solidFill>
                  <a:srgbClr val="695D46"/>
                </a:solidFill>
                <a:uFill>
                  <a:solidFill>
                    <a:srgbClr val="FFFFFF"/>
                  </a:solidFill>
                </a:uFill>
                <a:latin typeface="Open Sans"/>
                <a:ea typeface="Open Sans"/>
              </a:rPr>
              <a:t>Innym przykładem takiego działania jest wysyłanie zapytań dotyczących kolizji obiektów lub też ich AABB. Dzięki implementacji poniższego kodu możemy znaleźć wszystkie fikstury, które potencjalnie nakładają się z tymi, które ustaliliśmy na sztywno oraz wybudzić obiekty, których są częścią. </a:t>
            </a:r>
            <a:endParaRPr/>
          </a:p>
          <a:p>
            <a:endParaRPr/>
          </a:p>
          <a:p>
            <a:r>
              <a:rPr lang="pl-PL" sz="1800" i="1" strike="noStrike" spc="-1">
                <a:solidFill>
                  <a:srgbClr val="695D46"/>
                </a:solidFill>
                <a:uFill>
                  <a:solidFill>
                    <a:srgbClr val="FFFFFF"/>
                  </a:solidFill>
                </a:uFill>
                <a:latin typeface="Open Sans"/>
                <a:ea typeface="Open Sans"/>
              </a:rPr>
              <a:t>class MyQueryCallback : public b2QueryCallback </a:t>
            </a:r>
            <a:endParaRPr/>
          </a:p>
          <a:p>
            <a:r>
              <a:rPr lang="pl-PL" sz="1800" i="1" strike="noStrike" spc="-1">
                <a:solidFill>
                  <a:srgbClr val="695D46"/>
                </a:solidFill>
                <a:uFill>
                  <a:solidFill>
                    <a:srgbClr val="FFFFFF"/>
                  </a:solidFill>
                </a:uFill>
                <a:latin typeface="Open Sans"/>
                <a:ea typeface="Open Sans"/>
              </a:rPr>
              <a:t>{ </a:t>
            </a:r>
            <a:endParaRPr/>
          </a:p>
          <a:p>
            <a:r>
              <a:rPr lang="pl-PL" sz="1800" i="1" strike="noStrike" spc="-1">
                <a:solidFill>
                  <a:srgbClr val="695D46"/>
                </a:solidFill>
                <a:uFill>
                  <a:solidFill>
                    <a:srgbClr val="FFFFFF"/>
                  </a:solidFill>
                </a:uFill>
                <a:latin typeface="Open Sans"/>
                <a:ea typeface="Open Sans"/>
              </a:rPr>
              <a:t>	public: bool ReportFixture(b2Fixture* fixture) </a:t>
            </a:r>
            <a:endParaRPr/>
          </a:p>
          <a:p>
            <a:r>
              <a:rPr lang="pl-PL" sz="1800" i="1" strike="noStrike" spc="-1">
                <a:solidFill>
                  <a:srgbClr val="695D46"/>
                </a:solidFill>
                <a:uFill>
                  <a:solidFill>
                    <a:srgbClr val="FFFFFF"/>
                  </a:solidFill>
                </a:uFill>
                <a:latin typeface="Open Sans"/>
                <a:ea typeface="Open Sans"/>
              </a:rPr>
              <a:t>	{ </a:t>
            </a:r>
            <a:endParaRPr/>
          </a:p>
          <a:p>
            <a:r>
              <a:rPr lang="pl-PL" sz="1800" i="1" strike="noStrike" spc="-1">
                <a:solidFill>
                  <a:srgbClr val="695D46"/>
                </a:solidFill>
                <a:uFill>
                  <a:solidFill>
                    <a:srgbClr val="FFFFFF"/>
                  </a:solidFill>
                </a:uFill>
                <a:latin typeface="Open Sans"/>
                <a:ea typeface="Open Sans"/>
              </a:rPr>
              <a:t>		b2Body* body = fixture-&gt;GetBody(); </a:t>
            </a:r>
            <a:endParaRPr/>
          </a:p>
          <a:p>
            <a:r>
              <a:rPr lang="pl-PL" sz="1800" i="1" strike="noStrike" spc="-1">
                <a:solidFill>
                  <a:srgbClr val="695D46"/>
                </a:solidFill>
                <a:uFill>
                  <a:solidFill>
                    <a:srgbClr val="FFFFFF"/>
                  </a:solidFill>
                </a:uFill>
                <a:latin typeface="Open Sans"/>
                <a:ea typeface="Open Sans"/>
              </a:rPr>
              <a:t>		body-&gt;SetAwake(true); </a:t>
            </a:r>
            <a:endParaRPr/>
          </a:p>
          <a:p>
            <a:r>
              <a:rPr lang="pl-PL" sz="1800" i="1" strike="noStrike" spc="-1">
                <a:solidFill>
                  <a:srgbClr val="695D46"/>
                </a:solidFill>
                <a:uFill>
                  <a:solidFill>
                    <a:srgbClr val="FFFFFF"/>
                  </a:solidFill>
                </a:uFill>
                <a:latin typeface="Open Sans"/>
                <a:ea typeface="Open Sans"/>
              </a:rPr>
              <a:t>		// Return true to continue the query. return true; </a:t>
            </a:r>
            <a:endParaRPr/>
          </a:p>
          <a:p>
            <a:r>
              <a:rPr lang="pl-PL" sz="1800" i="1" strike="noStrike" spc="-1">
                <a:solidFill>
                  <a:srgbClr val="695D46"/>
                </a:solidFill>
                <a:uFill>
                  <a:solidFill>
                    <a:srgbClr val="FFFFFF"/>
                  </a:solidFill>
                </a:uFill>
                <a:latin typeface="Open Sans"/>
                <a:ea typeface="Open Sans"/>
              </a:rPr>
              <a:t>	} </a:t>
            </a:r>
            <a:endParaRPr/>
          </a:p>
          <a:p>
            <a:r>
              <a:rPr lang="pl-PL" sz="1800" i="1" strike="noStrike" spc="-1">
                <a:solidFill>
                  <a:srgbClr val="695D46"/>
                </a:solidFill>
                <a:uFill>
                  <a:solidFill>
                    <a:srgbClr val="FFFFFF"/>
                  </a:solidFill>
                </a:uFill>
                <a:latin typeface="Open Sans"/>
                <a:ea typeface="Open Sans"/>
              </a:rPr>
              <a:t>}; </a:t>
            </a:r>
            <a:endParaRPr/>
          </a:p>
          <a:p>
            <a:r>
              <a:rPr lang="pl-PL" sz="1800" strike="noStrike" spc="-1">
                <a:solidFill>
                  <a:srgbClr val="695D46"/>
                </a:solidFill>
                <a:uFill>
                  <a:solidFill>
                    <a:srgbClr val="FFFFFF"/>
                  </a:solidFill>
                </a:uFill>
                <a:latin typeface="Open Sans"/>
                <a:ea typeface="Open Sans"/>
              </a:rPr>
              <a:t> </a:t>
            </a:r>
            <a:endParaRPr/>
          </a:p>
          <a:p>
            <a:pPr>
              <a:lnSpc>
                <a:spcPct val="100000"/>
              </a:lnSpc>
            </a:pPr>
            <a:endParaRPr/>
          </a:p>
          <a:p>
            <a:pPr>
              <a:lnSpc>
                <a:spcPct val="100000"/>
              </a:lnSpc>
            </a:pPr>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CustomShape 1"/>
          <p:cNvSpPr/>
          <p:nvPr/>
        </p:nvSpPr>
        <p:spPr>
          <a:xfrm>
            <a:off x="311760" y="252000"/>
            <a:ext cx="8519760" cy="431640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r>
              <a:rPr lang="pl-PL" sz="1800" strike="noStrike" spc="-1">
                <a:solidFill>
                  <a:srgbClr val="695D46"/>
                </a:solidFill>
                <a:uFill>
                  <a:solidFill>
                    <a:srgbClr val="FFFFFF"/>
                  </a:solidFill>
                </a:uFill>
                <a:latin typeface="Open Sans"/>
                <a:ea typeface="Open Sans"/>
              </a:rPr>
              <a:t>… dalszy ciąg:</a:t>
            </a:r>
            <a:endParaRPr/>
          </a:p>
          <a:p>
            <a:endParaRPr/>
          </a:p>
          <a:p>
            <a:r>
              <a:rPr lang="pl-PL" sz="1800" i="1" strike="noStrike" spc="-1">
                <a:solidFill>
                  <a:srgbClr val="695D46"/>
                </a:solidFill>
                <a:uFill>
                  <a:solidFill>
                    <a:srgbClr val="FFFFFF"/>
                  </a:solidFill>
                </a:uFill>
                <a:latin typeface="Open Sans"/>
                <a:ea typeface="Open Sans"/>
              </a:rPr>
              <a:t>MyQueryCallback callback; </a:t>
            </a:r>
            <a:endParaRPr/>
          </a:p>
          <a:p>
            <a:endParaRPr/>
          </a:p>
          <a:p>
            <a:r>
              <a:rPr lang="pl-PL" sz="1800" i="1" strike="noStrike" spc="-1">
                <a:solidFill>
                  <a:srgbClr val="695D46"/>
                </a:solidFill>
                <a:uFill>
                  <a:solidFill>
                    <a:srgbClr val="FFFFFF"/>
                  </a:solidFill>
                </a:uFill>
                <a:latin typeface="Open Sans"/>
                <a:ea typeface="Open Sans"/>
              </a:rPr>
              <a:t>b2AABB aabb; </a:t>
            </a:r>
            <a:endParaRPr/>
          </a:p>
          <a:p>
            <a:r>
              <a:rPr lang="pl-PL" sz="1800" i="1" strike="noStrike" spc="-1">
                <a:solidFill>
                  <a:srgbClr val="695D46"/>
                </a:solidFill>
                <a:uFill>
                  <a:solidFill>
                    <a:srgbClr val="FFFFFF"/>
                  </a:solidFill>
                </a:uFill>
                <a:latin typeface="Open Sans"/>
                <a:ea typeface="Open Sans"/>
              </a:rPr>
              <a:t>aabb.lowerBound.Set(-1.0f, -1.0f); </a:t>
            </a:r>
            <a:endParaRPr/>
          </a:p>
          <a:p>
            <a:r>
              <a:rPr lang="pl-PL" sz="1800" i="1" strike="noStrike" spc="-1">
                <a:solidFill>
                  <a:srgbClr val="695D46"/>
                </a:solidFill>
                <a:uFill>
                  <a:solidFill>
                    <a:srgbClr val="FFFFFF"/>
                  </a:solidFill>
                </a:uFill>
                <a:latin typeface="Open Sans"/>
                <a:ea typeface="Open Sans"/>
              </a:rPr>
              <a:t>aabb.upperBound.Set(1.0f, 1.0f); </a:t>
            </a:r>
            <a:endParaRPr/>
          </a:p>
          <a:p>
            <a:r>
              <a:rPr lang="pl-PL" sz="1800" i="1" strike="noStrike" spc="-1">
                <a:solidFill>
                  <a:srgbClr val="695D46"/>
                </a:solidFill>
                <a:uFill>
                  <a:solidFill>
                    <a:srgbClr val="FFFFFF"/>
                  </a:solidFill>
                </a:uFill>
                <a:latin typeface="Open Sans"/>
                <a:ea typeface="Open Sans"/>
              </a:rPr>
              <a:t>myWorld-&gt;Query(&amp;callback, aabb); </a:t>
            </a:r>
            <a:endParaRPr/>
          </a:p>
          <a:p>
            <a:endParaRPr/>
          </a:p>
          <a:p>
            <a:endParaRPr/>
          </a:p>
          <a:p>
            <a:r>
              <a:rPr lang="pl-PL" sz="1800" strike="noStrike" spc="-1">
                <a:solidFill>
                  <a:srgbClr val="695D46"/>
                </a:solidFill>
                <a:uFill>
                  <a:solidFill>
                    <a:srgbClr val="FFFFFF"/>
                  </a:solidFill>
                </a:uFill>
                <a:latin typeface="Open Sans"/>
                <a:ea typeface="Open Sans"/>
              </a:rPr>
              <a:t> </a:t>
            </a:r>
            <a:endParaRPr/>
          </a:p>
          <a:p>
            <a:pPr>
              <a:lnSpc>
                <a:spcPct val="100000"/>
              </a:lnSpc>
            </a:pPr>
            <a:endParaRPr/>
          </a:p>
          <a:p>
            <a:pPr>
              <a:lnSpc>
                <a:spcPct val="100000"/>
              </a:lnSpc>
            </a:pPr>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CustomShape 1"/>
          <p:cNvSpPr/>
          <p:nvPr/>
        </p:nvSpPr>
        <p:spPr>
          <a:xfrm>
            <a:off x="311760" y="444960"/>
            <a:ext cx="8519760" cy="70668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pPr>
              <a:lnSpc>
                <a:spcPct val="100000"/>
              </a:lnSpc>
            </a:pPr>
            <a:r>
              <a:rPr lang="pl-PL" sz="3600" b="1" strike="noStrike" spc="-1">
                <a:solidFill>
                  <a:srgbClr val="EF6C00"/>
                </a:solidFill>
                <a:uFill>
                  <a:solidFill>
                    <a:srgbClr val="FFFFFF"/>
                  </a:solidFill>
                </a:uFill>
                <a:latin typeface="PT Sans Narrow"/>
                <a:ea typeface="PT Sans Narrow"/>
              </a:rPr>
              <a:t>Dane użytkownika</a:t>
            </a:r>
            <a:endParaRPr/>
          </a:p>
        </p:txBody>
      </p:sp>
      <p:sp>
        <p:nvSpPr>
          <p:cNvPr id="132" name="CustomShape 2"/>
          <p:cNvSpPr/>
          <p:nvPr/>
        </p:nvSpPr>
        <p:spPr>
          <a:xfrm>
            <a:off x="311760" y="1266480"/>
            <a:ext cx="8519760" cy="330192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r>
              <a:rPr lang="pl-PL" sz="1800" strike="noStrike" spc="-1">
                <a:solidFill>
                  <a:srgbClr val="695D46"/>
                </a:solidFill>
                <a:uFill>
                  <a:solidFill>
                    <a:srgbClr val="FFFFFF"/>
                  </a:solidFill>
                </a:uFill>
                <a:latin typeface="Open Sans"/>
                <a:ea typeface="Open Sans"/>
              </a:rPr>
              <a:t>W pracy nad projektami w Box2D przydatne może okazać się przekazanie wskaźników do pól klas takich jak b2Fixture, b2Body czy b2Joint. Dzięki analizie tych informacji, możemy dotrzeć do tego jak konkretne obiekty mają oddziaływać z innymi.</a:t>
            </a:r>
            <a:endParaRPr/>
          </a:p>
          <a:p>
            <a:endParaRPr/>
          </a:p>
          <a:p>
            <a:pPr>
              <a:lnSpc>
                <a:spcPct val="100000"/>
              </a:lnSpc>
            </a:pPr>
            <a:r>
              <a:rPr lang="pl-PL" sz="1800" strike="noStrike" spc="-1">
                <a:solidFill>
                  <a:srgbClr val="695D46"/>
                </a:solidFill>
                <a:uFill>
                  <a:solidFill>
                    <a:srgbClr val="FFFFFF"/>
                  </a:solidFill>
                </a:uFill>
                <a:latin typeface="Open Sans"/>
                <a:ea typeface="Open Sans"/>
              </a:rPr>
              <a:t>Na przykład wskaźnik do struktury zawarty w userData jakiejś fikstury może prowadzić nas do informacji o materiale danej powierzchni albo efektach jakim ma ulegać w danych przypadkach.</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CustomShape 1"/>
          <p:cNvSpPr/>
          <p:nvPr/>
        </p:nvSpPr>
        <p:spPr>
          <a:xfrm>
            <a:off x="311760" y="307800"/>
            <a:ext cx="8519760" cy="426060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r>
              <a:rPr lang="pl-PL" sz="1800" strike="noStrike" spc="-1">
                <a:solidFill>
                  <a:srgbClr val="695D46"/>
                </a:solidFill>
                <a:uFill>
                  <a:solidFill>
                    <a:srgbClr val="FFFFFF"/>
                  </a:solidFill>
                </a:uFill>
                <a:latin typeface="Open Sans"/>
                <a:ea typeface="Open Sans"/>
              </a:rPr>
              <a:t>Konkretny przykład: możemy chcieć podłączyć wskaźnik do obiektu typu GameActor do jakiegoś ciała wewnątrz świata gry.</a:t>
            </a:r>
            <a:endParaRPr/>
          </a:p>
          <a:p>
            <a:endParaRPr/>
          </a:p>
          <a:p>
            <a:r>
              <a:rPr lang="pl-PL" sz="1800" strike="noStrike" spc="-1">
                <a:solidFill>
                  <a:srgbClr val="695D46"/>
                </a:solidFill>
                <a:uFill>
                  <a:solidFill>
                    <a:srgbClr val="FFFFFF"/>
                  </a:solidFill>
                </a:uFill>
                <a:latin typeface="Open Sans"/>
                <a:ea typeface="Open Sans"/>
              </a:rPr>
              <a:t>	GameActor* actor = GameCreateActor();</a:t>
            </a:r>
            <a:endParaRPr/>
          </a:p>
          <a:p>
            <a:r>
              <a:rPr lang="pl-PL" sz="1800" strike="noStrike" spc="-1">
                <a:solidFill>
                  <a:srgbClr val="695D46"/>
                </a:solidFill>
                <a:uFill>
                  <a:solidFill>
                    <a:srgbClr val="FFFFFF"/>
                  </a:solidFill>
                </a:uFill>
                <a:latin typeface="Open Sans"/>
                <a:ea typeface="Open Sans"/>
              </a:rPr>
              <a:t>	b2BodyDef bodyDef;</a:t>
            </a:r>
            <a:endParaRPr/>
          </a:p>
          <a:p>
            <a:r>
              <a:rPr lang="pl-PL" sz="1800" strike="noStrike" spc="-1">
                <a:solidFill>
                  <a:srgbClr val="695D46"/>
                </a:solidFill>
                <a:uFill>
                  <a:solidFill>
                    <a:srgbClr val="FFFFFF"/>
                  </a:solidFill>
                </a:uFill>
                <a:latin typeface="Open Sans"/>
                <a:ea typeface="Open Sans"/>
              </a:rPr>
              <a:t>	bodyDef.userData = actor;</a:t>
            </a:r>
            <a:endParaRPr/>
          </a:p>
          <a:p>
            <a:r>
              <a:rPr lang="pl-PL" sz="1800" strike="noStrike" spc="-1">
                <a:solidFill>
                  <a:srgbClr val="695D46"/>
                </a:solidFill>
                <a:uFill>
                  <a:solidFill>
                    <a:srgbClr val="FFFFFF"/>
                  </a:solidFill>
                </a:uFill>
                <a:latin typeface="Open Sans"/>
                <a:ea typeface="Open Sans"/>
              </a:rPr>
              <a:t>	actor-&gt;body = box2Dworld-&gt;CreateBody(&amp;bodyDef);</a:t>
            </a:r>
            <a:endParaRPr/>
          </a:p>
          <a:p>
            <a:endParaRPr/>
          </a:p>
          <a:p>
            <a:pPr>
              <a:lnSpc>
                <a:spcPct val="100000"/>
              </a:lnSpc>
            </a:pPr>
            <a:r>
              <a:rPr lang="pl-PL" sz="1800" strike="noStrike" spc="-1">
                <a:solidFill>
                  <a:srgbClr val="695D46"/>
                </a:solidFill>
                <a:uFill>
                  <a:solidFill>
                    <a:srgbClr val="FFFFFF"/>
                  </a:solidFill>
                </a:uFill>
                <a:latin typeface="Open Sans"/>
                <a:ea typeface="Open Sans"/>
              </a:rPr>
              <a:t>Tego typu operacje mogą okazać się przydatne kiedy:</a:t>
            </a:r>
            <a:endParaRPr/>
          </a:p>
          <a:p>
            <a:pPr marL="457200" indent="-227880">
              <a:lnSpc>
                <a:spcPct val="100000"/>
              </a:lnSpc>
            </a:pPr>
            <a:r>
              <a:rPr lang="pl-PL" sz="1800" strike="noStrike" spc="-1">
                <a:solidFill>
                  <a:srgbClr val="695D46"/>
                </a:solidFill>
                <a:uFill>
                  <a:solidFill>
                    <a:srgbClr val="FFFFFF"/>
                  </a:solidFill>
                </a:uFill>
                <a:latin typeface="Open Sans"/>
                <a:ea typeface="Open Sans"/>
              </a:rPr>
              <a:t>“actor” ma odnieść obrażenia po obsłużeniu kolizji z innym obiektem</a:t>
            </a:r>
            <a:endParaRPr/>
          </a:p>
          <a:p>
            <a:pPr marL="457200" indent="-227880">
              <a:lnSpc>
                <a:spcPct val="100000"/>
              </a:lnSpc>
            </a:pPr>
            <a:r>
              <a:rPr lang="pl-PL" sz="1800" strike="noStrike" spc="-1">
                <a:solidFill>
                  <a:srgbClr val="695D46"/>
                </a:solidFill>
                <a:uFill>
                  <a:solidFill>
                    <a:srgbClr val="FFFFFF"/>
                  </a:solidFill>
                </a:uFill>
                <a:latin typeface="Open Sans"/>
                <a:ea typeface="Open Sans"/>
              </a:rPr>
              <a:t>chcemy oskryptować zdarzenie w konkretnym miejscu świata gry, np. tuż po wejściu postaci do pomieszczenia (czyli wtedy, kiedy jego AABB zacznie kolidować z AABB pomieszczenia/triggera)</a:t>
            </a:r>
            <a:endParaRPr/>
          </a:p>
          <a:p>
            <a:pPr marL="457200" indent="-227880">
              <a:lnSpc>
                <a:spcPct val="100000"/>
              </a:lnSpc>
            </a:pPr>
            <a:r>
              <a:rPr lang="pl-PL" sz="1800" strike="noStrike" spc="-1">
                <a:solidFill>
                  <a:srgbClr val="695D46"/>
                </a:solidFill>
                <a:uFill>
                  <a:solidFill>
                    <a:srgbClr val="FFFFFF"/>
                  </a:solidFill>
                </a:uFill>
                <a:latin typeface="Open Sans"/>
                <a:ea typeface="Open Sans"/>
              </a:rPr>
              <a:t>	</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CustomShape 1"/>
          <p:cNvSpPr/>
          <p:nvPr/>
        </p:nvSpPr>
        <p:spPr>
          <a:xfrm>
            <a:off x="311760" y="444960"/>
            <a:ext cx="8519760" cy="70668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pPr>
              <a:lnSpc>
                <a:spcPct val="100000"/>
              </a:lnSpc>
            </a:pPr>
            <a:r>
              <a:rPr lang="pl-PL" sz="3600" b="1" strike="noStrike" spc="-1">
                <a:solidFill>
                  <a:srgbClr val="EF6C00"/>
                </a:solidFill>
                <a:uFill>
                  <a:solidFill>
                    <a:srgbClr val="FFFFFF"/>
                  </a:solidFill>
                </a:uFill>
                <a:latin typeface="PT Sans Narrow"/>
                <a:ea typeface="PT Sans Narrow"/>
              </a:rPr>
              <a:t>Ograniczenia Box2D</a:t>
            </a:r>
            <a:endParaRPr/>
          </a:p>
        </p:txBody>
      </p:sp>
      <p:sp>
        <p:nvSpPr>
          <p:cNvPr id="135" name="CustomShape 2"/>
          <p:cNvSpPr/>
          <p:nvPr/>
        </p:nvSpPr>
        <p:spPr>
          <a:xfrm>
            <a:off x="311760" y="1266480"/>
            <a:ext cx="8519760" cy="330192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pPr>
              <a:lnSpc>
                <a:spcPct val="100000"/>
              </a:lnSpc>
            </a:pPr>
            <a:r>
              <a:rPr lang="pl-PL" sz="1800" strike="noStrike" spc="-1">
                <a:solidFill>
                  <a:srgbClr val="695D46"/>
                </a:solidFill>
                <a:uFill>
                  <a:solidFill>
                    <a:srgbClr val="FFFFFF"/>
                  </a:solidFill>
                </a:uFill>
                <a:latin typeface="Open Sans"/>
                <a:ea typeface="Open Sans"/>
              </a:rPr>
              <a:t>W oficjalnej dokumentacji dotyczącej biblioteki można przeczytać o kilku ograniczeniach, z którymi musi liczyć się twórca oprogramowania opartego o Box2D.</a:t>
            </a:r>
            <a:endParaRPr/>
          </a:p>
          <a:p>
            <a:pPr marL="457200" indent="-227880">
              <a:lnSpc>
                <a:spcPct val="100000"/>
              </a:lnSpc>
            </a:pPr>
            <a:r>
              <a:rPr lang="pl-PL" sz="1800" strike="noStrike" spc="-1">
                <a:solidFill>
                  <a:srgbClr val="695D46"/>
                </a:solidFill>
                <a:uFill>
                  <a:solidFill>
                    <a:srgbClr val="FFFFFF"/>
                  </a:solidFill>
                </a:uFill>
                <a:latin typeface="Open Sans"/>
                <a:ea typeface="Open Sans"/>
              </a:rPr>
              <a:t>brakuje stabilnej obsługi kontaktów wśród obiektów o dużej różnicy wagi - kiedy waga jednego jest 10-krotnie większa od drugiego</a:t>
            </a:r>
            <a:endParaRPr/>
          </a:p>
          <a:p>
            <a:pPr marL="457200" indent="-227880">
              <a:lnSpc>
                <a:spcPct val="100000"/>
              </a:lnSpc>
            </a:pPr>
            <a:r>
              <a:rPr lang="pl-PL" sz="1800" strike="noStrike" spc="-1">
                <a:solidFill>
                  <a:srgbClr val="695D46"/>
                </a:solidFill>
                <a:uFill>
                  <a:solidFill>
                    <a:srgbClr val="FFFFFF"/>
                  </a:solidFill>
                </a:uFill>
                <a:latin typeface="Open Sans"/>
                <a:ea typeface="Open Sans"/>
              </a:rPr>
              <a:t>łańcuch łączeń (joints) może zostać wydłużony, jeżeli obsługuje ciała znacząco różniące się od siebie masą</a:t>
            </a:r>
            <a:endParaRPr/>
          </a:p>
          <a:p>
            <a:pPr marL="457200" indent="-227880">
              <a:lnSpc>
                <a:spcPct val="100000"/>
              </a:lnSpc>
            </a:pPr>
            <a:r>
              <a:rPr lang="pl-PL" sz="1800" strike="noStrike" spc="-1">
                <a:solidFill>
                  <a:srgbClr val="695D46"/>
                </a:solidFill>
                <a:uFill>
                  <a:solidFill>
                    <a:srgbClr val="FFFFFF"/>
                  </a:solidFill>
                </a:uFill>
                <a:latin typeface="Open Sans"/>
                <a:ea typeface="Open Sans"/>
              </a:rPr>
              <a:t>kolizje </a:t>
            </a:r>
            <a:r>
              <a:rPr lang="pl-PL" sz="1800" i="1" strike="noStrike" spc="-1">
                <a:solidFill>
                  <a:srgbClr val="695D46"/>
                </a:solidFill>
                <a:uFill>
                  <a:solidFill>
                    <a:srgbClr val="FFFFFF"/>
                  </a:solidFill>
                </a:uFill>
                <a:latin typeface="Open Sans"/>
                <a:ea typeface="Open Sans"/>
              </a:rPr>
              <a:t>‘shape versus shape’</a:t>
            </a:r>
            <a:r>
              <a:rPr lang="pl-PL" sz="1800" strike="noStrike" spc="-1">
                <a:solidFill>
                  <a:srgbClr val="695D46"/>
                </a:solidFill>
                <a:uFill>
                  <a:solidFill>
                    <a:srgbClr val="FFFFFF"/>
                  </a:solidFill>
                </a:uFill>
                <a:latin typeface="Open Sans"/>
                <a:ea typeface="Open Sans"/>
              </a:rPr>
              <a:t> mogą nie być dokładne i pozostawiać luki o wielkości 0,5 cm</a:t>
            </a:r>
            <a:endParaRPr/>
          </a:p>
          <a:p>
            <a:pPr marL="457200" indent="-227880">
              <a:lnSpc>
                <a:spcPct val="100000"/>
              </a:lnSpc>
            </a:pPr>
            <a:r>
              <a:rPr lang="pl-PL" sz="1800" strike="noStrike" spc="-1">
                <a:solidFill>
                  <a:srgbClr val="695D46"/>
                </a:solidFill>
                <a:uFill>
                  <a:solidFill>
                    <a:srgbClr val="FFFFFF"/>
                  </a:solidFill>
                </a:uFill>
                <a:latin typeface="Open Sans"/>
                <a:ea typeface="Open Sans"/>
              </a:rPr>
              <a:t>tryb ciągłych kolizji nie wspiera łączeń, dlatego można zaobserwować wydłużanie się ich pod wpływem prędkości poruszających się obiektów</a:t>
            </a:r>
            <a:endParaRPr/>
          </a:p>
          <a:p>
            <a:pPr marL="457200" indent="-227880">
              <a:lnSpc>
                <a:spcPct val="100000"/>
              </a:lnSpc>
            </a:pPr>
            <a:endParaRPr/>
          </a:p>
          <a:p>
            <a:pPr marL="457200" indent="-227880">
              <a:lnSpc>
                <a:spcPct val="100000"/>
              </a:lnSpc>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CustomShape 1"/>
          <p:cNvSpPr/>
          <p:nvPr/>
        </p:nvSpPr>
        <p:spPr>
          <a:xfrm>
            <a:off x="311760" y="444960"/>
            <a:ext cx="8519760" cy="70668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pPr>
              <a:lnSpc>
                <a:spcPct val="100000"/>
              </a:lnSpc>
            </a:pPr>
            <a:r>
              <a:rPr lang="pl-PL" sz="3600" b="1" strike="noStrike" spc="-1">
                <a:solidFill>
                  <a:srgbClr val="EF6C00"/>
                </a:solidFill>
                <a:uFill>
                  <a:solidFill>
                    <a:srgbClr val="FFFFFF"/>
                  </a:solidFill>
                </a:uFill>
                <a:latin typeface="PT Sans Narrow"/>
                <a:ea typeface="PT Sans Narrow"/>
              </a:rPr>
              <a:t>Terminologia</a:t>
            </a:r>
            <a:endParaRPr/>
          </a:p>
        </p:txBody>
      </p:sp>
      <p:sp>
        <p:nvSpPr>
          <p:cNvPr id="88" name="CustomShape 2"/>
          <p:cNvSpPr/>
          <p:nvPr/>
        </p:nvSpPr>
        <p:spPr>
          <a:xfrm>
            <a:off x="311760" y="1096920"/>
            <a:ext cx="8519760" cy="372744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pPr>
              <a:lnSpc>
                <a:spcPct val="100000"/>
              </a:lnSpc>
            </a:pPr>
            <a:r>
              <a:rPr lang="pl-PL" sz="1800" strike="noStrike" spc="-1">
                <a:solidFill>
                  <a:srgbClr val="695D46"/>
                </a:solidFill>
                <a:uFill>
                  <a:solidFill>
                    <a:srgbClr val="FFFFFF"/>
                  </a:solidFill>
                </a:uFill>
                <a:latin typeface="Open Sans"/>
                <a:ea typeface="Open Sans"/>
              </a:rPr>
              <a:t>contact point - punkt gdzie dwa ciała się dotykają </a:t>
            </a:r>
            <a:endParaRPr/>
          </a:p>
          <a:p>
            <a:pPr>
              <a:lnSpc>
                <a:spcPct val="100000"/>
              </a:lnSpc>
            </a:pPr>
            <a:r>
              <a:rPr lang="pl-PL" sz="1800" strike="noStrike" spc="-1">
                <a:solidFill>
                  <a:srgbClr val="695D46"/>
                </a:solidFill>
                <a:uFill>
                  <a:solidFill>
                    <a:srgbClr val="FFFFFF"/>
                  </a:solidFill>
                </a:uFill>
                <a:latin typeface="Open Sans"/>
                <a:ea typeface="Open Sans"/>
              </a:rPr>
              <a:t>contact normal - wektor jednostkowy tych punktów z jednego kształtu do drugiego. </a:t>
            </a:r>
            <a:endParaRPr/>
          </a:p>
          <a:p>
            <a:pPr>
              <a:lnSpc>
                <a:spcPct val="100000"/>
              </a:lnSpc>
            </a:pPr>
            <a:r>
              <a:rPr lang="pl-PL" sz="1800" strike="noStrike" spc="-1">
                <a:solidFill>
                  <a:srgbClr val="695D46"/>
                </a:solidFill>
                <a:uFill>
                  <a:solidFill>
                    <a:srgbClr val="FFFFFF"/>
                  </a:solidFill>
                </a:uFill>
                <a:latin typeface="Open Sans"/>
                <a:ea typeface="Open Sans"/>
              </a:rPr>
              <a:t>contact manifold - kontakt między dwoma wypukłymi wielokątami może generować do 2 “contact point”. Punkty te są grupowane w “contact manifold”, (w b2Manifold znajdziemy liczbę punktów kolizyjnych).</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CustomShape 1"/>
          <p:cNvSpPr/>
          <p:nvPr/>
        </p:nvSpPr>
        <p:spPr>
          <a:xfrm>
            <a:off x="311760" y="363600"/>
            <a:ext cx="8519760" cy="456192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pPr>
              <a:lnSpc>
                <a:spcPct val="100000"/>
              </a:lnSpc>
            </a:pPr>
            <a:r>
              <a:rPr lang="pl-PL" sz="1800" strike="noStrike" spc="-1">
                <a:solidFill>
                  <a:srgbClr val="695D46"/>
                </a:solidFill>
                <a:uFill>
                  <a:solidFill>
                    <a:srgbClr val="FFFFFF"/>
                  </a:solidFill>
                </a:uFill>
                <a:latin typeface="Open Sans"/>
                <a:ea typeface="Open Sans"/>
              </a:rPr>
              <a:t>normal impulse - Normalna siła jest siłą przyłożoną w punkcie kontaktu aby ochronić kształty przed przenikaniem przez siebie.  Dla wygody Box2D współpracuje z impulsami. Impuls jest to normalna siła pomnożona przez krok czasowy.</a:t>
            </a:r>
            <a:endParaRPr/>
          </a:p>
          <a:p>
            <a:pPr>
              <a:lnSpc>
                <a:spcPct val="100000"/>
              </a:lnSpc>
            </a:pPr>
            <a:endParaRPr/>
          </a:p>
          <a:p>
            <a:pPr>
              <a:lnSpc>
                <a:spcPct val="100000"/>
              </a:lnSpc>
            </a:pPr>
            <a:r>
              <a:rPr lang="pl-PL" sz="1800" strike="noStrike" spc="-1">
                <a:solidFill>
                  <a:srgbClr val="695D46"/>
                </a:solidFill>
                <a:uFill>
                  <a:solidFill>
                    <a:srgbClr val="FFFFFF"/>
                  </a:solidFill>
                </a:uFill>
                <a:latin typeface="Open Sans"/>
                <a:ea typeface="Open Sans"/>
              </a:rPr>
              <a:t>tangent impulse - Siła statyczna jest generowana w punkcie kontaktu aby symulować tarcie. Dla ułatwienia jest przechowywana jako impuls. </a:t>
            </a:r>
            <a:endParaRPr/>
          </a:p>
          <a:p>
            <a:pPr>
              <a:lnSpc>
                <a:spcPct val="100000"/>
              </a:lnSpc>
            </a:pP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CustomShape 1"/>
          <p:cNvSpPr/>
          <p:nvPr/>
        </p:nvSpPr>
        <p:spPr>
          <a:xfrm>
            <a:off x="311760" y="225360"/>
            <a:ext cx="8519760" cy="463356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pPr>
              <a:lnSpc>
                <a:spcPct val="100000"/>
              </a:lnSpc>
            </a:pPr>
            <a:r>
              <a:rPr lang="pl-PL" sz="1800" strike="noStrike" spc="-1">
                <a:solidFill>
                  <a:srgbClr val="695D46"/>
                </a:solidFill>
                <a:uFill>
                  <a:solidFill>
                    <a:srgbClr val="FFFFFF"/>
                  </a:solidFill>
                </a:uFill>
                <a:latin typeface="Open Sans"/>
                <a:ea typeface="Open Sans"/>
              </a:rPr>
              <a:t>contact ids - identyfikatory kontaktów</a:t>
            </a:r>
            <a:endParaRPr/>
          </a:p>
          <a:p>
            <a:pPr>
              <a:lnSpc>
                <a:spcPct val="100000"/>
              </a:lnSpc>
            </a:pPr>
            <a:r>
              <a:rPr lang="pl-PL" sz="1800" strike="noStrike" spc="-1">
                <a:solidFill>
                  <a:srgbClr val="695D46"/>
                </a:solidFill>
                <a:uFill>
                  <a:solidFill>
                    <a:srgbClr val="FFFFFF"/>
                  </a:solidFill>
                </a:uFill>
                <a:latin typeface="Open Sans"/>
                <a:ea typeface="Open Sans"/>
              </a:rPr>
              <a:t> </a:t>
            </a:r>
            <a:endParaRPr/>
          </a:p>
          <a:p>
            <a:pPr>
              <a:lnSpc>
                <a:spcPct val="100000"/>
              </a:lnSpc>
            </a:pPr>
            <a:r>
              <a:rPr lang="pl-PL" sz="1800" strike="noStrike" spc="-1">
                <a:solidFill>
                  <a:srgbClr val="695D46"/>
                </a:solidFill>
                <a:uFill>
                  <a:solidFill>
                    <a:srgbClr val="FFFFFF"/>
                  </a:solidFill>
                </a:uFill>
                <a:latin typeface="Open Sans"/>
                <a:ea typeface="Open Sans"/>
              </a:rPr>
              <a:t>Box2D wykorzystuje “contact ids” aby dopasować punkty kolizji do wszystkich kroków czasowych. Identyfikatory mają cechy które pomagają odróżnić jeden punkt od drugiego.</a:t>
            </a:r>
            <a:endParaRPr/>
          </a:p>
          <a:p>
            <a:pPr>
              <a:lnSpc>
                <a:spcPct val="100000"/>
              </a:lnSpc>
            </a:pPr>
            <a:r>
              <a:rPr lang="pl-PL" sz="1800" strike="noStrike" spc="-1">
                <a:solidFill>
                  <a:srgbClr val="695D46"/>
                </a:solidFill>
                <a:uFill>
                  <a:solidFill>
                    <a:srgbClr val="FFFFFF"/>
                  </a:solidFill>
                </a:uFill>
                <a:latin typeface="Open Sans"/>
                <a:ea typeface="Open Sans"/>
              </a:rPr>
              <a:t> </a:t>
            </a:r>
            <a:endParaRPr/>
          </a:p>
          <a:p>
            <a:pPr>
              <a:lnSpc>
                <a:spcPct val="100000"/>
              </a:lnSpc>
            </a:pPr>
            <a:r>
              <a:rPr lang="pl-PL" sz="1800" strike="noStrike" spc="-1">
                <a:solidFill>
                  <a:srgbClr val="695D46"/>
                </a:solidFill>
                <a:uFill>
                  <a:solidFill>
                    <a:srgbClr val="FFFFFF"/>
                  </a:solidFill>
                </a:uFill>
                <a:latin typeface="Open Sans"/>
                <a:ea typeface="Open Sans"/>
              </a:rPr>
              <a:t>Kontakty są tworzone kiedy AABB kształtów nachodzą na siebie. Czasami filtrowanie kolizji będzie zapobiegało tworzeniu kontaktów. Kontakty są niszczone kiedy AABB przestają na siebie nachodzić.</a:t>
            </a:r>
            <a:endParaRPr/>
          </a:p>
          <a:p>
            <a:pPr>
              <a:lnSpc>
                <a:spcPct val="100000"/>
              </a:lnSpc>
            </a:pPr>
            <a:r>
              <a:rPr lang="pl-PL" sz="1800" strike="noStrike" spc="-1">
                <a:solidFill>
                  <a:srgbClr val="695D46"/>
                </a:solidFill>
                <a:uFill>
                  <a:solidFill>
                    <a:srgbClr val="FFFFFF"/>
                  </a:solidFill>
                </a:uFill>
                <a:latin typeface="Open Sans"/>
                <a:ea typeface="Open Sans"/>
              </a:rPr>
              <a:t>AABB wykorzystuje się ze względu na szybkość i prostotę wykonania testów na nakładanie się prostokątów na siebie - jeśli dwa prostokąty nie nakładają się na siebie oznacza to że figury wpisane w te prostokąty też nie mogą na siebie nachodzić. </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CustomShape 1"/>
          <p:cNvSpPr/>
          <p:nvPr/>
        </p:nvSpPr>
        <p:spPr>
          <a:xfrm>
            <a:off x="311760" y="444960"/>
            <a:ext cx="8519760" cy="70668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pPr>
              <a:lnSpc>
                <a:spcPct val="100000"/>
              </a:lnSpc>
            </a:pPr>
            <a:r>
              <a:rPr lang="pl-PL" sz="3600" b="1" strike="noStrike" spc="-1">
                <a:solidFill>
                  <a:srgbClr val="EF6C00"/>
                </a:solidFill>
                <a:uFill>
                  <a:solidFill>
                    <a:srgbClr val="FFFFFF"/>
                  </a:solidFill>
                </a:uFill>
                <a:latin typeface="PT Sans Narrow"/>
                <a:ea typeface="PT Sans Narrow"/>
              </a:rPr>
              <a:t>AABB -  obrysy prostokątne ciał</a:t>
            </a:r>
            <a:endParaRPr/>
          </a:p>
        </p:txBody>
      </p:sp>
      <p:sp>
        <p:nvSpPr>
          <p:cNvPr id="92" name="CustomShape 2"/>
          <p:cNvSpPr/>
          <p:nvPr/>
        </p:nvSpPr>
        <p:spPr>
          <a:xfrm>
            <a:off x="311760" y="1266480"/>
            <a:ext cx="8519760" cy="3301920"/>
          </a:xfrm>
          <a:prstGeom prst="rect">
            <a:avLst/>
          </a:prstGeom>
          <a:noFill/>
          <a:ln>
            <a:noFill/>
          </a:ln>
        </p:spPr>
        <p:style>
          <a:lnRef idx="0">
            <a:scrgbClr r="0" g="0" b="0"/>
          </a:lnRef>
          <a:fillRef idx="0">
            <a:scrgbClr r="0" g="0" b="0"/>
          </a:fillRef>
          <a:effectRef idx="0">
            <a:scrgbClr r="0" g="0" b="0"/>
          </a:effectRef>
          <a:fontRef idx="minor"/>
        </p:style>
      </p:sp>
      <p:pic>
        <p:nvPicPr>
          <p:cNvPr id="93" name="Shape 93"/>
          <p:cNvPicPr/>
          <p:nvPr/>
        </p:nvPicPr>
        <p:blipFill>
          <a:blip r:embed="rId2"/>
          <a:stretch/>
        </p:blipFill>
        <p:spPr>
          <a:xfrm>
            <a:off x="2136960" y="1440360"/>
            <a:ext cx="4447440" cy="283788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CustomShape 1"/>
          <p:cNvSpPr/>
          <p:nvPr/>
        </p:nvSpPr>
        <p:spPr>
          <a:xfrm>
            <a:off x="311760" y="444960"/>
            <a:ext cx="8519760" cy="70668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pPr>
              <a:lnSpc>
                <a:spcPct val="100000"/>
              </a:lnSpc>
            </a:pPr>
            <a:r>
              <a:rPr lang="pl-PL" sz="3600" b="1" strike="noStrike" spc="-1">
                <a:solidFill>
                  <a:srgbClr val="EF6C00"/>
                </a:solidFill>
                <a:uFill>
                  <a:solidFill>
                    <a:srgbClr val="FFFFFF"/>
                  </a:solidFill>
                </a:uFill>
                <a:latin typeface="PT Sans Narrow"/>
                <a:ea typeface="PT Sans Narrow"/>
              </a:rPr>
              <a:t>Klasa Kontaktów </a:t>
            </a:r>
            <a:endParaRPr/>
          </a:p>
        </p:txBody>
      </p:sp>
      <p:sp>
        <p:nvSpPr>
          <p:cNvPr id="95" name="CustomShape 2"/>
          <p:cNvSpPr/>
          <p:nvPr/>
        </p:nvSpPr>
        <p:spPr>
          <a:xfrm>
            <a:off x="311760" y="1266480"/>
            <a:ext cx="8519760" cy="330192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pPr>
              <a:lnSpc>
                <a:spcPct val="100000"/>
              </a:lnSpc>
            </a:pPr>
            <a:r>
              <a:rPr lang="pl-PL" sz="1800" strike="noStrike" spc="-1">
                <a:solidFill>
                  <a:srgbClr val="695D46"/>
                </a:solidFill>
                <a:uFill>
                  <a:solidFill>
                    <a:srgbClr val="FFFFFF"/>
                  </a:solidFill>
                </a:uFill>
                <a:latin typeface="Open Sans"/>
                <a:ea typeface="Open Sans"/>
              </a:rPr>
              <a:t>Klasa kontaktów jest tworzona i niszczona przez Box2D. Obiekty nie są tworzone przez użytkownika. Jednak jest on w stanie uzyskać dostęp do klasy kontaktów aby z nią współpracować. </a:t>
            </a:r>
            <a:endParaRPr/>
          </a:p>
          <a:p>
            <a:pPr>
              <a:lnSpc>
                <a:spcPct val="100000"/>
              </a:lnSpc>
            </a:pPr>
            <a:r>
              <a:rPr lang="pl-PL" sz="1800" strike="noStrike" spc="-1">
                <a:solidFill>
                  <a:srgbClr val="695D46"/>
                </a:solidFill>
                <a:uFill>
                  <a:solidFill>
                    <a:srgbClr val="FFFFFF"/>
                  </a:solidFill>
                </a:uFill>
                <a:latin typeface="Open Sans"/>
                <a:ea typeface="Open Sans"/>
              </a:rPr>
              <a:t>Można pobrać z niej np. punkty kontaktu, normalną kontaktu.</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CustomShape 1"/>
          <p:cNvSpPr/>
          <p:nvPr/>
        </p:nvSpPr>
        <p:spPr>
          <a:xfrm>
            <a:off x="311760" y="444960"/>
            <a:ext cx="8519760" cy="70668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pPr>
              <a:lnSpc>
                <a:spcPct val="100000"/>
              </a:lnSpc>
            </a:pPr>
            <a:r>
              <a:rPr lang="pl-PL" sz="3600" b="1" strike="noStrike" spc="-1">
                <a:solidFill>
                  <a:srgbClr val="EF6C00"/>
                </a:solidFill>
                <a:uFill>
                  <a:solidFill>
                    <a:srgbClr val="FFFFFF"/>
                  </a:solidFill>
                </a:uFill>
                <a:latin typeface="PT Sans Narrow"/>
                <a:ea typeface="PT Sans Narrow"/>
              </a:rPr>
              <a:t>Dostęp do kolizji</a:t>
            </a:r>
            <a:endParaRPr/>
          </a:p>
        </p:txBody>
      </p:sp>
      <p:sp>
        <p:nvSpPr>
          <p:cNvPr id="97" name="CustomShape 2"/>
          <p:cNvSpPr/>
          <p:nvPr/>
        </p:nvSpPr>
        <p:spPr>
          <a:xfrm>
            <a:off x="311760" y="1266480"/>
            <a:ext cx="8519760" cy="330192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pPr>
              <a:lnSpc>
                <a:spcPct val="100000"/>
              </a:lnSpc>
            </a:pPr>
            <a:r>
              <a:rPr lang="pl-PL" sz="1800" strike="noStrike" spc="-1">
                <a:solidFill>
                  <a:srgbClr val="695D46"/>
                </a:solidFill>
                <a:uFill>
                  <a:solidFill>
                    <a:srgbClr val="FFFFFF"/>
                  </a:solidFill>
                </a:uFill>
                <a:latin typeface="Open Sans"/>
                <a:ea typeface="Open Sans"/>
              </a:rPr>
              <a:t>Można uzyskać dostęp do kolizji na kilka sposobów:</a:t>
            </a:r>
            <a:endParaRPr/>
          </a:p>
          <a:p>
            <a:pPr>
              <a:lnSpc>
                <a:spcPct val="100000"/>
              </a:lnSpc>
            </a:pPr>
            <a:endParaRPr/>
          </a:p>
          <a:p>
            <a:pPr>
              <a:lnSpc>
                <a:spcPct val="100000"/>
              </a:lnSpc>
            </a:pPr>
            <a:r>
              <a:rPr lang="pl-PL" sz="1800" strike="noStrike" spc="-1">
                <a:solidFill>
                  <a:srgbClr val="695D46"/>
                </a:solidFill>
                <a:uFill>
                  <a:solidFill>
                    <a:srgbClr val="FFFFFF"/>
                  </a:solidFill>
                </a:uFill>
                <a:latin typeface="Open Sans"/>
                <a:ea typeface="Open Sans"/>
              </a:rPr>
              <a:t>-   Bezpośrednio w Świecie i na danym “ciele”.(</a:t>
            </a:r>
            <a:r>
              <a:rPr lang="pl-PL" sz="1100" strike="noStrike" spc="-1">
                <a:solidFill>
                  <a:srgbClr val="212121"/>
                </a:solidFill>
                <a:uFill>
                  <a:solidFill>
                    <a:srgbClr val="FFFFFF"/>
                  </a:solidFill>
                </a:uFill>
                <a:latin typeface="Arial"/>
                <a:ea typeface="Arial"/>
              </a:rPr>
              <a:t>Ciało - kilka fikstur połączonych razem, </a:t>
            </a:r>
            <a:endParaRPr/>
          </a:p>
          <a:p>
            <a:pPr>
              <a:lnSpc>
                <a:spcPct val="100000"/>
              </a:lnSpc>
            </a:pPr>
            <a:r>
              <a:rPr lang="pl-PL" sz="1100" strike="noStrike" spc="-1">
                <a:solidFill>
                  <a:srgbClr val="212121"/>
                </a:solidFill>
                <a:uFill>
                  <a:solidFill>
                    <a:srgbClr val="FFFFFF"/>
                  </a:solidFill>
                </a:uFill>
                <a:latin typeface="Arial"/>
                <a:ea typeface="Arial"/>
              </a:rPr>
              <a:t>Świat - </a:t>
            </a:r>
            <a:r>
              <a:rPr lang="pl-PL" sz="1100" strike="noStrike" spc="-1">
                <a:solidFill>
                  <a:srgbClr val="000000"/>
                </a:solidFill>
                <a:uFill>
                  <a:solidFill>
                    <a:srgbClr val="FFFFFF"/>
                  </a:solidFill>
                </a:uFill>
                <a:latin typeface="Arial"/>
                <a:ea typeface="Arial"/>
              </a:rPr>
              <a:t>Klasa świata jest klasą niezbędną do stworzenia symulacji. Świat może zawierać ciała i wiązania.</a:t>
            </a:r>
            <a:r>
              <a:rPr lang="pl-PL" sz="1800" strike="noStrike" spc="-1">
                <a:solidFill>
                  <a:srgbClr val="695D46"/>
                </a:solidFill>
                <a:uFill>
                  <a:solidFill>
                    <a:srgbClr val="FFFFFF"/>
                  </a:solidFill>
                </a:uFill>
                <a:latin typeface="Open Sans"/>
                <a:ea typeface="Open Sans"/>
              </a:rPr>
              <a:t>) Możemy “odpytywać” dane ciało czy uczestniczyło w kolizji. Każde ciało ma listę, w której trzyma obiekty będące w stanie kolizji z odpytywanym ciałem. Listy te są aktualizowane w każdym kroku symulacji.</a:t>
            </a:r>
            <a:endParaRPr/>
          </a:p>
          <a:p>
            <a:pPr>
              <a:lnSpc>
                <a:spcPct val="100000"/>
              </a:lnSpc>
            </a:pPr>
            <a:endParaRPr/>
          </a:p>
          <a:p>
            <a:pPr marL="457200" indent="-227880">
              <a:lnSpc>
                <a:spcPct val="100000"/>
              </a:lnSpc>
              <a:buClr>
                <a:srgbClr val="695D46"/>
              </a:buClr>
              <a:buFont typeface="Open Sans"/>
              <a:buChar char="-"/>
            </a:pPr>
            <a:r>
              <a:rPr lang="pl-PL" sz="1800" strike="noStrike" spc="-1">
                <a:solidFill>
                  <a:srgbClr val="695D46"/>
                </a:solidFill>
                <a:uFill>
                  <a:solidFill>
                    <a:srgbClr val="FFFFFF"/>
                  </a:solidFill>
                </a:uFill>
                <a:latin typeface="Open Sans"/>
                <a:ea typeface="Open Sans"/>
              </a:rPr>
              <a:t>Wdrażając “contact listener” (</a:t>
            </a:r>
            <a:r>
              <a:rPr lang="pl-PL" sz="1100" strike="noStrike" spc="-1">
                <a:solidFill>
                  <a:srgbClr val="000000"/>
                </a:solidFill>
                <a:uFill>
                  <a:solidFill>
                    <a:srgbClr val="FFFFFF"/>
                  </a:solidFill>
                </a:uFill>
                <a:latin typeface="Arial"/>
                <a:ea typeface="Arial"/>
              </a:rPr>
              <a:t> </a:t>
            </a:r>
            <a:r>
              <a:rPr lang="pl-PL" sz="1100" i="1" strike="noStrike" spc="-1">
                <a:solidFill>
                  <a:srgbClr val="000000"/>
                </a:solidFill>
                <a:uFill>
                  <a:solidFill>
                    <a:srgbClr val="FFFFFF"/>
                  </a:solidFill>
                </a:uFill>
                <a:latin typeface="Arial"/>
                <a:ea typeface="Arial"/>
              </a:rPr>
              <a:t>nasłuchiwacz kolizji</a:t>
            </a:r>
            <a:r>
              <a:rPr lang="pl-PL" sz="1100" strike="noStrike" spc="-1">
                <a:solidFill>
                  <a:srgbClr val="000000"/>
                </a:solidFill>
                <a:uFill>
                  <a:solidFill>
                    <a:srgbClr val="FFFFFF"/>
                  </a:solidFill>
                </a:uFill>
                <a:latin typeface="Arial"/>
                <a:ea typeface="Arial"/>
              </a:rPr>
              <a:t> - wywołuje określoną metodę, gdy występuje kolizja)</a:t>
            </a:r>
            <a:endParaRPr/>
          </a:p>
          <a:p>
            <a:pPr>
              <a:lnSpc>
                <a:spcPct val="100000"/>
              </a:lnSpc>
            </a:pP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CustomShape 1"/>
          <p:cNvSpPr/>
          <p:nvPr/>
        </p:nvSpPr>
        <p:spPr>
          <a:xfrm>
            <a:off x="311760" y="444960"/>
            <a:ext cx="8519760" cy="70668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pPr>
              <a:lnSpc>
                <a:spcPct val="100000"/>
              </a:lnSpc>
            </a:pPr>
            <a:r>
              <a:rPr lang="pl-PL" sz="3600" b="1" strike="noStrike" spc="-1">
                <a:solidFill>
                  <a:srgbClr val="EF6C00"/>
                </a:solidFill>
                <a:uFill>
                  <a:solidFill>
                    <a:srgbClr val="FFFFFF"/>
                  </a:solidFill>
                </a:uFill>
                <a:latin typeface="PT Sans Narrow"/>
                <a:ea typeface="PT Sans Narrow"/>
              </a:rPr>
              <a:t>Contact Listener</a:t>
            </a:r>
            <a:endParaRPr/>
          </a:p>
        </p:txBody>
      </p:sp>
      <p:sp>
        <p:nvSpPr>
          <p:cNvPr id="99" name="CustomShape 2"/>
          <p:cNvSpPr/>
          <p:nvPr/>
        </p:nvSpPr>
        <p:spPr>
          <a:xfrm>
            <a:off x="311760" y="1266480"/>
            <a:ext cx="8519760" cy="330192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pPr>
              <a:lnSpc>
                <a:spcPct val="100000"/>
              </a:lnSpc>
            </a:pPr>
            <a:r>
              <a:rPr lang="pl-PL" sz="1800" strike="noStrike" spc="-1">
                <a:solidFill>
                  <a:srgbClr val="695D46"/>
                </a:solidFill>
                <a:uFill>
                  <a:solidFill>
                    <a:srgbClr val="FFFFFF"/>
                  </a:solidFill>
                </a:uFill>
                <a:latin typeface="Open Sans"/>
                <a:ea typeface="Open Sans"/>
              </a:rPr>
              <a:t>Można uzyskać dane o kontaktach przez wdrożenie Nasłuchiwacza Kolizji (b2ContactListener). Obsługuje on kilka wydarzeń: początek, koniec, poprzednie rozwiązanie, następne rozwiązanie. </a:t>
            </a:r>
            <a:endParaRPr/>
          </a:p>
          <a:p>
            <a:pPr>
              <a:lnSpc>
                <a:spcPct val="100000"/>
              </a:lnSpc>
            </a:pPr>
            <a:r>
              <a:rPr lang="pl-PL" sz="1800" strike="noStrike" spc="-1">
                <a:solidFill>
                  <a:srgbClr val="695D46"/>
                </a:solidFill>
                <a:uFill>
                  <a:solidFill>
                    <a:srgbClr val="FFFFFF"/>
                  </a:solidFill>
                </a:uFill>
                <a:latin typeface="Open Sans"/>
                <a:ea typeface="Open Sans"/>
              </a:rPr>
              <a:t> </a:t>
            </a:r>
            <a:endParaRPr/>
          </a:p>
        </p:txBody>
      </p:sp>
      <p:pic>
        <p:nvPicPr>
          <p:cNvPr id="100" name="Shape 112"/>
          <p:cNvPicPr/>
          <p:nvPr/>
        </p:nvPicPr>
        <p:blipFill>
          <a:blip r:embed="rId2"/>
          <a:stretch/>
        </p:blipFill>
        <p:spPr>
          <a:xfrm>
            <a:off x="1841760" y="2463480"/>
            <a:ext cx="4938120" cy="200268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TotalTime>
  <Words>1506</Words>
  <Application>Microsoft Office PowerPoint</Application>
  <PresentationFormat>Pokaz na ekranie (16:9)</PresentationFormat>
  <Paragraphs>166</Paragraphs>
  <Slides>29</Slides>
  <Notes>1</Notes>
  <HiddenSlides>0</HiddenSlides>
  <MMClips>0</MMClips>
  <ScaleCrop>false</ScaleCrop>
  <HeadingPairs>
    <vt:vector size="4" baseType="variant">
      <vt:variant>
        <vt:lpstr>Motyw</vt:lpstr>
      </vt:variant>
      <vt:variant>
        <vt:i4>2</vt:i4>
      </vt:variant>
      <vt:variant>
        <vt:lpstr>Tytuły slajdów</vt:lpstr>
      </vt:variant>
      <vt:variant>
        <vt:i4>29</vt:i4>
      </vt:variant>
    </vt:vector>
  </HeadingPairs>
  <TitlesOfParts>
    <vt:vector size="31" baseType="lpstr">
      <vt:lpstr>Motyw pakietu Office</vt:lpstr>
      <vt:lpstr>Office Theme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Jacek</dc:creator>
  <cp:lastModifiedBy>Jacek</cp:lastModifiedBy>
  <cp:revision>6</cp:revision>
  <dcterms:modified xsi:type="dcterms:W3CDTF">2016-01-10T08:36:38Z</dcterms:modified>
  <dc:language>pl-PL</dc:language>
</cp:coreProperties>
</file>