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6" r:id="rId2"/>
    <p:sldMasterId id="2147483692" r:id="rId3"/>
  </p:sldMasterIdLst>
  <p:notesMasterIdLst>
    <p:notesMasterId r:id="rId42"/>
  </p:notesMasterIdLst>
  <p:sldIdLst>
    <p:sldId id="441" r:id="rId4"/>
    <p:sldId id="484" r:id="rId5"/>
    <p:sldId id="485" r:id="rId6"/>
    <p:sldId id="523" r:id="rId7"/>
    <p:sldId id="524" r:id="rId8"/>
    <p:sldId id="527" r:id="rId9"/>
    <p:sldId id="528" r:id="rId10"/>
    <p:sldId id="529" r:id="rId11"/>
    <p:sldId id="530" r:id="rId12"/>
    <p:sldId id="531" r:id="rId13"/>
    <p:sldId id="532" r:id="rId14"/>
    <p:sldId id="533" r:id="rId15"/>
    <p:sldId id="534" r:id="rId16"/>
    <p:sldId id="535" r:id="rId17"/>
    <p:sldId id="536" r:id="rId18"/>
    <p:sldId id="537" r:id="rId19"/>
    <p:sldId id="538" r:id="rId20"/>
    <p:sldId id="539" r:id="rId21"/>
    <p:sldId id="540" r:id="rId22"/>
    <p:sldId id="541" r:id="rId23"/>
    <p:sldId id="542" r:id="rId24"/>
    <p:sldId id="544" r:id="rId25"/>
    <p:sldId id="545" r:id="rId26"/>
    <p:sldId id="547" r:id="rId27"/>
    <p:sldId id="548" r:id="rId28"/>
    <p:sldId id="549" r:id="rId29"/>
    <p:sldId id="550" r:id="rId30"/>
    <p:sldId id="551" r:id="rId31"/>
    <p:sldId id="552" r:id="rId32"/>
    <p:sldId id="553" r:id="rId33"/>
    <p:sldId id="554" r:id="rId34"/>
    <p:sldId id="555" r:id="rId35"/>
    <p:sldId id="560" r:id="rId36"/>
    <p:sldId id="561" r:id="rId37"/>
    <p:sldId id="562" r:id="rId38"/>
    <p:sldId id="563" r:id="rId39"/>
    <p:sldId id="574" r:id="rId40"/>
    <p:sldId id="576" r:id="rId41"/>
  </p:sldIdLst>
  <p:sldSz cx="9144000" cy="6858000" type="screen4x3"/>
  <p:notesSz cx="6858000" cy="9144000"/>
  <p:defaultTextStyle>
    <a:defPPr>
      <a:defRPr lang="pl-PL"/>
    </a:defPPr>
    <a:lvl1pPr algn="ctr" rtl="0" fontAlgn="base">
      <a:spcBef>
        <a:spcPct val="0"/>
      </a:spcBef>
      <a:spcAft>
        <a:spcPct val="0"/>
      </a:spcAft>
      <a:defRPr sz="65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ctr" rtl="0" fontAlgn="base">
      <a:spcBef>
        <a:spcPct val="0"/>
      </a:spcBef>
      <a:spcAft>
        <a:spcPct val="0"/>
      </a:spcAft>
      <a:defRPr sz="65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ctr" rtl="0" fontAlgn="base">
      <a:spcBef>
        <a:spcPct val="0"/>
      </a:spcBef>
      <a:spcAft>
        <a:spcPct val="0"/>
      </a:spcAft>
      <a:defRPr sz="65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ctr" rtl="0" fontAlgn="base">
      <a:spcBef>
        <a:spcPct val="0"/>
      </a:spcBef>
      <a:spcAft>
        <a:spcPct val="0"/>
      </a:spcAft>
      <a:defRPr sz="65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ctr" rtl="0" fontAlgn="base">
      <a:spcBef>
        <a:spcPct val="0"/>
      </a:spcBef>
      <a:spcAft>
        <a:spcPct val="0"/>
      </a:spcAft>
      <a:defRPr sz="65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65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65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65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65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F0000"/>
    <a:srgbClr val="FFFF00"/>
    <a:srgbClr val="BCCFE6"/>
    <a:srgbClr val="385D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8" autoAdjust="0"/>
  </p:normalViewPr>
  <p:slideViewPr>
    <p:cSldViewPr>
      <p:cViewPr varScale="1">
        <p:scale>
          <a:sx n="74" d="100"/>
          <a:sy n="74" d="100"/>
        </p:scale>
        <p:origin x="-307"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8.wmf"/><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10.wmf"/><Relationship Id="rId1" Type="http://schemas.openxmlformats.org/officeDocument/2006/relationships/image" Target="../media/image5.wmf"/><Relationship Id="rId4"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png"/></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effectLst/>
                <a:latin typeface="+mn-lt"/>
                <a:cs typeface="+mn-cs"/>
              </a:defRPr>
            </a:lvl1pPr>
          </a:lstStyle>
          <a:p>
            <a:pPr>
              <a:defRPr/>
            </a:pPr>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effectLst/>
                <a:latin typeface="+mn-lt"/>
                <a:cs typeface="+mn-cs"/>
              </a:defRPr>
            </a:lvl1pPr>
          </a:lstStyle>
          <a:p>
            <a:pPr>
              <a:defRPr/>
            </a:pPr>
            <a:fld id="{6BF238F7-40C2-4D77-A733-BDCC83FB575B}" type="datetimeFigureOut">
              <a:rPr lang="pl-PL"/>
              <a:pPr>
                <a:defRPr/>
              </a:pPr>
              <a:t>2017-01-06</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pl-PL" noProof="0"/>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noProof="0" smtClean="0"/>
              <a:t>Kliknij, aby edytować style wzorca tekstu</a:t>
            </a:r>
          </a:p>
          <a:p>
            <a:pPr lvl="1"/>
            <a:r>
              <a:rPr lang="pl-PL" noProof="0" smtClean="0"/>
              <a:t>Drugi poziom</a:t>
            </a:r>
          </a:p>
          <a:p>
            <a:pPr lvl="2"/>
            <a:r>
              <a:rPr lang="pl-PL" noProof="0" smtClean="0"/>
              <a:t>Trzeci poziom</a:t>
            </a:r>
          </a:p>
          <a:p>
            <a:pPr lvl="3"/>
            <a:r>
              <a:rPr lang="pl-PL" noProof="0" smtClean="0"/>
              <a:t>Czwarty poziom</a:t>
            </a:r>
          </a:p>
          <a:p>
            <a:pPr lvl="4"/>
            <a:r>
              <a:rPr lang="pl-PL" noProof="0" smtClean="0"/>
              <a:t>Piąty poziom</a:t>
            </a:r>
            <a:endParaRPr lang="pl-PL" noProof="0"/>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effectLst/>
                <a:latin typeface="+mn-lt"/>
                <a:cs typeface="+mn-cs"/>
              </a:defRPr>
            </a:lvl1pPr>
          </a:lstStyle>
          <a:p>
            <a:pPr>
              <a:defRPr/>
            </a:pPr>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effectLst/>
                <a:latin typeface="+mn-lt"/>
                <a:cs typeface="+mn-cs"/>
              </a:defRPr>
            </a:lvl1pPr>
          </a:lstStyle>
          <a:p>
            <a:pPr>
              <a:defRPr/>
            </a:pPr>
            <a:fld id="{DC75B47C-2632-4A89-9B08-7CFCB96DDAB9}" type="slidenum">
              <a:rPr lang="pl-PL"/>
              <a:pPr>
                <a:defRPr/>
              </a:pPr>
              <a:t>‹#›</a:t>
            </a:fld>
            <a:endParaRPr lang="pl-PL"/>
          </a:p>
        </p:txBody>
      </p:sp>
    </p:spTree>
    <p:extLst>
      <p:ext uri="{BB962C8B-B14F-4D97-AF65-F5344CB8AC3E}">
        <p14:creationId xmlns:p14="http://schemas.microsoft.com/office/powerpoint/2010/main" val="22284501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30724" name="Symbol zastępczy numeru slajdu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AAFFE8B7-EF33-4F8B-9770-5EAEACF1B878}" type="slidenum">
              <a:rPr lang="pl-PL" sz="1200">
                <a:effectLst/>
                <a:latin typeface="+mn-lt"/>
                <a:cs typeface="+mn-cs"/>
              </a:rPr>
              <a:pPr algn="r">
                <a:defRPr/>
              </a:pPr>
              <a:t>1</a:t>
            </a:fld>
            <a:endParaRPr lang="pl-PL" sz="1200">
              <a:effectLst/>
              <a:latin typeface="+mn-lt"/>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168E530-9749-4383-BD7C-D3F21CAA4E07}" type="slidenum">
              <a:rPr lang="pl-PL" altLang="pl-PL">
                <a:solidFill>
                  <a:prstClr val="black"/>
                </a:solidFill>
              </a:rPr>
              <a:pPr eaLnBrk="1" hangingPunct="1"/>
              <a:t>24</a:t>
            </a:fld>
            <a:endParaRPr lang="pl-PL" altLang="pl-PL">
              <a:solidFill>
                <a:prstClr val="black"/>
              </a:solidFill>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pl-PL" altLang="pl-PL" smtClean="0">
                <a:solidFill>
                  <a:srgbClr val="FF0000"/>
                </a:solidFill>
              </a:rPr>
              <a:t>Pytanie: rekombinacja następuje co okres – a promieniowanie ma zbierać fotony</a:t>
            </a:r>
          </a:p>
          <a:p>
            <a:pPr eaLnBrk="1" hangingPunct="1"/>
            <a:endParaRPr lang="pl-PL" altLang="pl-PL"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7A423D9-46B7-4B02-B3A6-81C6331F976E}" type="slidenum">
              <a:rPr lang="pl-PL" altLang="pl-PL">
                <a:solidFill>
                  <a:prstClr val="black"/>
                </a:solidFill>
              </a:rPr>
              <a:pPr eaLnBrk="1" hangingPunct="1"/>
              <a:t>9</a:t>
            </a:fld>
            <a:endParaRPr lang="pl-PL" altLang="pl-PL">
              <a:solidFill>
                <a:prstClr val="black"/>
              </a:solidFill>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pl-PL" altLang="pl-PL" smtClean="0"/>
              <a:t>ICF: http://www.attoworld.de/Home/attoworld/High-fieldPhysics/FusionEnergy/index.html</a:t>
            </a:r>
          </a:p>
          <a:p>
            <a:pPr eaLnBrk="1" hangingPunct="1"/>
            <a:r>
              <a:rPr lang="pl-PL" altLang="pl-PL" smtClean="0"/>
              <a:t>http://www.attoworld.de/Home/attoworld/High-fieldPhysics/FastIgnition/index.html</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87CF09D-0AF1-4C41-A982-ABB526271219}" type="slidenum">
              <a:rPr lang="pl-PL" altLang="pl-PL">
                <a:solidFill>
                  <a:prstClr val="black"/>
                </a:solidFill>
              </a:rPr>
              <a:pPr eaLnBrk="1" hangingPunct="1"/>
              <a:t>10</a:t>
            </a:fld>
            <a:endParaRPr lang="pl-PL" altLang="pl-PL">
              <a:solidFill>
                <a:prstClr val="black"/>
              </a:solidFill>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pl-PL" altLang="pl-PL" smtClean="0"/>
              <a:t>ICF: http://www.attoworld.de/Home/attoworld/High-fieldPhysics/FusionEnergy/index.html</a:t>
            </a:r>
          </a:p>
          <a:p>
            <a:pPr eaLnBrk="1" hangingPunct="1"/>
            <a:r>
              <a:rPr lang="pl-PL" altLang="pl-PL" smtClean="0"/>
              <a:t>http://www.attoworld.de/Home/attoworld/High-fieldPhysics/FastIgnition/index.html</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ADB8FA0-0D1F-4519-825A-3A91154A8450}" type="slidenum">
              <a:rPr lang="pl-PL" altLang="pl-PL">
                <a:solidFill>
                  <a:prstClr val="black"/>
                </a:solidFill>
              </a:rPr>
              <a:pPr eaLnBrk="1" hangingPunct="1"/>
              <a:t>11</a:t>
            </a:fld>
            <a:endParaRPr lang="pl-PL" altLang="pl-PL">
              <a:solidFill>
                <a:prstClr val="black"/>
              </a:solidFill>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pl-PL" altLang="pl-PL" smtClean="0"/>
              <a:t>ICF: http://www.attoworld.de/Home/attoworld/High-fieldPhysics/FusionEnergy/index.html</a:t>
            </a:r>
          </a:p>
          <a:p>
            <a:pPr eaLnBrk="1" hangingPunct="1"/>
            <a:r>
              <a:rPr lang="pl-PL" altLang="pl-PL" smtClean="0"/>
              <a:t>http://www.attoworld.de/Home/attoworld/High-fieldPhysics/FastIgnition/index.html</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ED9BF9D-96CF-4DF5-B642-B0C33063F6F4}" type="slidenum">
              <a:rPr lang="pl-PL" altLang="pl-PL">
                <a:solidFill>
                  <a:prstClr val="black"/>
                </a:solidFill>
              </a:rPr>
              <a:pPr eaLnBrk="1" hangingPunct="1"/>
              <a:t>12</a:t>
            </a:fld>
            <a:endParaRPr lang="pl-PL" altLang="pl-PL">
              <a:solidFill>
                <a:prstClr val="black"/>
              </a:solidFill>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pl-PL" altLang="pl-PL" smtClean="0"/>
              <a:t>ICF: http://www.attoworld.de/Home/attoworld/High-fieldPhysics/FusionEnergy/index.html</a:t>
            </a:r>
          </a:p>
          <a:p>
            <a:pPr eaLnBrk="1" hangingPunct="1"/>
            <a:r>
              <a:rPr lang="pl-PL" altLang="pl-PL" smtClean="0"/>
              <a:t>http://www.attoworld.de/Home/attoworld/High-fieldPhysics/FastIgnition/index.html</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639FD63-7A23-4F4E-A423-F1C868FFCEEF}" type="slidenum">
              <a:rPr lang="pl-PL" altLang="pl-PL">
                <a:solidFill>
                  <a:prstClr val="black"/>
                </a:solidFill>
              </a:rPr>
              <a:pPr eaLnBrk="1" hangingPunct="1"/>
              <a:t>13</a:t>
            </a:fld>
            <a:endParaRPr lang="pl-PL" altLang="pl-PL">
              <a:solidFill>
                <a:prstClr val="black"/>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pl-PL" altLang="pl-PL" smtClean="0"/>
              <a:t>ICF: http://www.attoworld.de/Home/attoworld/High-fieldPhysics/FusionEnergy/index.html</a:t>
            </a:r>
          </a:p>
          <a:p>
            <a:pPr eaLnBrk="1" hangingPunct="1"/>
            <a:r>
              <a:rPr lang="pl-PL" altLang="pl-PL" smtClean="0"/>
              <a:t>http://www.attoworld.de/Home/attoworld/High-fieldPhysics/FastIgnition/index.html</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5A4E5F2-93DE-47CB-83AB-5EA9CA1ECE51}" type="slidenum">
              <a:rPr lang="pl-PL" altLang="pl-PL">
                <a:solidFill>
                  <a:prstClr val="black"/>
                </a:solidFill>
              </a:rPr>
              <a:pPr eaLnBrk="1" hangingPunct="1"/>
              <a:t>14</a:t>
            </a:fld>
            <a:endParaRPr lang="pl-PL" altLang="pl-PL">
              <a:solidFill>
                <a:prstClr val="black"/>
              </a:solidFill>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pl-PL" altLang="pl-PL" smtClean="0"/>
              <a:t>ICF: http://www.attoworld.de/Home/attoworld/High-fieldPhysics/FusionEnergy/index.html</a:t>
            </a:r>
          </a:p>
          <a:p>
            <a:pPr eaLnBrk="1" hangingPunct="1"/>
            <a:r>
              <a:rPr lang="pl-PL" altLang="pl-PL" smtClean="0"/>
              <a:t>http://www.attoworld.de/Home/attoworld/High-fieldPhysics/FastIgnition/index.html</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Text Box 1"/>
          <p:cNvSpPr txBox="1">
            <a:spLocks noChangeArrowheads="1"/>
          </p:cNvSpPr>
          <p:nvPr/>
        </p:nvSpPr>
        <p:spPr bwMode="auto">
          <a:xfrm>
            <a:off x="1400175" y="914400"/>
            <a:ext cx="4056063" cy="3135313"/>
          </a:xfrm>
          <a:prstGeom prst="rect">
            <a:avLst/>
          </a:prstGeom>
          <a:solidFill>
            <a:srgbClr val="FFFFFF"/>
          </a:solidFill>
          <a:ln w="9525">
            <a:solidFill>
              <a:srgbClr val="000000"/>
            </a:solidFill>
            <a:miter lim="800000"/>
            <a:headEnd/>
            <a:tailEnd/>
          </a:ln>
        </p:spPr>
        <p:txBody>
          <a:bodyPr wrap="none" lIns="82058" tIns="41029" rIns="82058" bIns="41029"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eaLnBrk="1" hangingPunct="1"/>
            <a:endParaRPr lang="pl-PL" altLang="pl-PL" sz="1800" smtClean="0">
              <a:solidFill>
                <a:prstClr val="black"/>
              </a:solidFill>
              <a:effectLst/>
              <a:cs typeface="+mn-cs"/>
            </a:endParaRPr>
          </a:p>
        </p:txBody>
      </p:sp>
      <p:sp>
        <p:nvSpPr>
          <p:cNvPr id="62467" name="Text Box 2"/>
          <p:cNvSpPr>
            <a:spLocks noGrp="1" noChangeArrowheads="1"/>
          </p:cNvSpPr>
          <p:nvPr>
            <p:ph type="body"/>
          </p:nvPr>
        </p:nvSpPr>
        <p:spPr>
          <a:xfrm>
            <a:off x="1046163" y="4352925"/>
            <a:ext cx="4770437" cy="3478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76200" indent="-76200" eaLnBrk="1" hangingPunct="1">
              <a:lnSpc>
                <a:spcPct val="93000"/>
              </a:lnSpc>
              <a:spcBef>
                <a:spcPct val="0"/>
              </a:spcBef>
              <a:buSzPct val="45000"/>
              <a:tabLst>
                <a:tab pos="649288" algn="l"/>
                <a:tab pos="1298575" algn="l"/>
                <a:tab pos="1947863" algn="l"/>
                <a:tab pos="2597150" algn="l"/>
                <a:tab pos="3248025" algn="l"/>
                <a:tab pos="3897313" algn="l"/>
                <a:tab pos="4546600" algn="l"/>
              </a:tabLst>
            </a:pPr>
            <a:r>
              <a:rPr lang="en-GB" altLang="pl-PL" smtClean="0">
                <a:ea typeface="msgothic" charset="0"/>
                <a:cs typeface="msgothic" charset="0"/>
              </a:rPr>
              <a:t>Shorter, more intense. An inverse linear dependence exists over 18 orders of magnitude between the pulse duration of coherent light emission and the laser intensity. These entries encompass different underlying physical regimes that exhibit molecular, bound atomic electron, relativistic plasma, ultrarelativistic, and vacuum nonlinearities. Blue patches represent experimental data; red patches denote simulation or theory.</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EE2EA84-75DC-431D-B6A8-7AA9ABE6F49A}" type="slidenum">
              <a:rPr lang="pl-PL" altLang="pl-PL">
                <a:solidFill>
                  <a:prstClr val="black"/>
                </a:solidFill>
              </a:rPr>
              <a:pPr eaLnBrk="1" hangingPunct="1"/>
              <a:t>18</a:t>
            </a:fld>
            <a:endParaRPr lang="pl-PL" altLang="pl-PL">
              <a:solidFill>
                <a:prstClr val="black"/>
              </a:solidFill>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pl-PL" altLang="pl-PL" smtClean="0"/>
              <a:t>ICF: http://www.attoworld.de/Home/attoworld/High-fieldPhysics/FusionEnergy/index.html</a:t>
            </a:r>
          </a:p>
          <a:p>
            <a:pPr eaLnBrk="1" hangingPunct="1"/>
            <a:r>
              <a:rPr lang="pl-PL" altLang="pl-PL" smtClean="0"/>
              <a:t>http://www.attoworld.de/Home/attoworld/High-fieldPhysics/FastIgnition/index.html</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lvl1pPr>
              <a:defRPr/>
            </a:lvl1pPr>
          </a:lstStyle>
          <a:p>
            <a:pPr>
              <a:defRPr/>
            </a:pPr>
            <a:fld id="{D5B4DFF9-60C5-46B9-870B-2C30BFA92AAF}" type="datetimeFigureOut">
              <a:rPr lang="pl-PL"/>
              <a:pPr>
                <a:defRPr/>
              </a:pPr>
              <a:t>2017-01-06</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B93C6E34-4798-44DE-A65A-DED6CD69A9D4}" type="slidenum">
              <a:rPr lang="pl-PL"/>
              <a:pPr>
                <a:defRPr/>
              </a:pPr>
              <a:t>‹#›</a:t>
            </a:fld>
            <a:endParaRPr lang="pl-PL"/>
          </a:p>
        </p:txBody>
      </p:sp>
    </p:spTree>
    <p:extLst>
      <p:ext uri="{BB962C8B-B14F-4D97-AF65-F5344CB8AC3E}">
        <p14:creationId xmlns:p14="http://schemas.microsoft.com/office/powerpoint/2010/main" val="1482716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fld id="{B1484300-ECEE-4B6F-AEBF-33618DBCBE83}" type="datetimeFigureOut">
              <a:rPr lang="pl-PL"/>
              <a:pPr>
                <a:defRPr/>
              </a:pPr>
              <a:t>2017-01-06</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BCC5F0BD-84B3-41E3-9E25-DA9A72119B9C}" type="slidenum">
              <a:rPr lang="pl-PL"/>
              <a:pPr>
                <a:defRPr/>
              </a:pPr>
              <a:t>‹#›</a:t>
            </a:fld>
            <a:endParaRPr lang="pl-PL"/>
          </a:p>
        </p:txBody>
      </p:sp>
    </p:spTree>
    <p:extLst>
      <p:ext uri="{BB962C8B-B14F-4D97-AF65-F5344CB8AC3E}">
        <p14:creationId xmlns:p14="http://schemas.microsoft.com/office/powerpoint/2010/main" val="2992330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fld id="{291E58DC-7136-47A1-A436-B3949E7BD394}" type="datetimeFigureOut">
              <a:rPr lang="pl-PL"/>
              <a:pPr>
                <a:defRPr/>
              </a:pPr>
              <a:t>2017-01-06</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A3C34361-87DB-4274-9F68-3FB801514D6C}" type="slidenum">
              <a:rPr lang="pl-PL"/>
              <a:pPr>
                <a:defRPr/>
              </a:pPr>
              <a:t>‹#›</a:t>
            </a:fld>
            <a:endParaRPr lang="pl-PL"/>
          </a:p>
        </p:txBody>
      </p:sp>
    </p:spTree>
    <p:extLst>
      <p:ext uri="{BB962C8B-B14F-4D97-AF65-F5344CB8AC3E}">
        <p14:creationId xmlns:p14="http://schemas.microsoft.com/office/powerpoint/2010/main" val="3828049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smtClean="0"/>
              <a:t>Kliknij, aby edytować styl wzorca podtytułu</a:t>
            </a:r>
            <a:endParaRPr lang="pl-PL"/>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B30FD3B-B15A-48AA-A3D1-9CB9B54CFAF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8027665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148BB68-44A7-4269-8BB3-78B67C1EE808}"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40697286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266ED81-AA51-4582-B155-D9491AC457CB}"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7758953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C1E8F02-D98D-459E-AE3D-C377DC65A5E1}"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3274230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9998F6B-1D45-439F-9435-97FC62D9ECA0}"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7525945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8D1A595-E23C-4694-98FB-D1F92065CFC0}"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9345518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AA40FC2-D2ED-4968-B7A2-98363D321B76}"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2133690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9EE8716-B9DF-4F2F-A022-1325F96DAAA5}"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864965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fld id="{FB9804A3-33B6-4C72-809A-79D924C0F2DC}" type="datetimeFigureOut">
              <a:rPr lang="pl-PL"/>
              <a:pPr>
                <a:defRPr/>
              </a:pPr>
              <a:t>2017-01-06</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4C4F3657-9A25-43A0-BD37-4D822C712D41}" type="slidenum">
              <a:rPr lang="pl-PL"/>
              <a:pPr>
                <a:defRPr/>
              </a:pPr>
              <a:t>‹#›</a:t>
            </a:fld>
            <a:endParaRPr lang="pl-PL"/>
          </a:p>
        </p:txBody>
      </p:sp>
    </p:spTree>
    <p:extLst>
      <p:ext uri="{BB962C8B-B14F-4D97-AF65-F5344CB8AC3E}">
        <p14:creationId xmlns:p14="http://schemas.microsoft.com/office/powerpoint/2010/main" val="32983209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smtClean="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7B3F64D-776A-47A7-BBF3-EF963D470C4B}"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40719871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936D74C-9FC4-4F8B-90C2-3F49FB195FE2}"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6856389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7920050-E49D-4A93-82CE-F120E7FBA999}"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8660845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ytuł i 4 elementy zawartości">
    <p:spTree>
      <p:nvGrpSpPr>
        <p:cNvPr id="1" name=""/>
        <p:cNvGrpSpPr/>
        <p:nvPr/>
      </p:nvGrpSpPr>
      <p:grpSpPr>
        <a:xfrm>
          <a:off x="0" y="0"/>
          <a:ext cx="0" cy="0"/>
          <a:chOff x="0" y="0"/>
          <a:chExt cx="0" cy="0"/>
        </a:xfrm>
      </p:grpSpPr>
      <p:sp>
        <p:nvSpPr>
          <p:cNvPr id="2" name="Tytuł 1"/>
          <p:cNvSpPr>
            <a:spLocks noGrp="1"/>
          </p:cNvSpPr>
          <p:nvPr>
            <p:ph type="title" sz="quarter"/>
          </p:nvPr>
        </p:nvSpPr>
        <p:spPr>
          <a:xfrm>
            <a:off x="457200" y="274638"/>
            <a:ext cx="8229600" cy="1143000"/>
          </a:xfrm>
        </p:spPr>
        <p:txBody>
          <a:bodyPr/>
          <a:lstStyle/>
          <a:p>
            <a:r>
              <a:rPr lang="pl-PL" smtClean="0"/>
              <a:t>Kliknij, aby edytować styl</a:t>
            </a:r>
            <a:endParaRPr lang="pl-PL"/>
          </a:p>
        </p:txBody>
      </p:sp>
      <p:sp>
        <p:nvSpPr>
          <p:cNvPr id="3" name="Symbol zastępczy zawartości 2"/>
          <p:cNvSpPr>
            <a:spLocks noGrp="1"/>
          </p:cNvSpPr>
          <p:nvPr>
            <p:ph sz="quarter" idx="1"/>
          </p:nvPr>
        </p:nvSpPr>
        <p:spPr>
          <a:xfrm>
            <a:off x="457200" y="1600200"/>
            <a:ext cx="4038600" cy="21859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quarter" idx="2"/>
          </p:nvPr>
        </p:nvSpPr>
        <p:spPr>
          <a:xfrm>
            <a:off x="4648200" y="1600200"/>
            <a:ext cx="4038600" cy="21859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zawartości 4"/>
          <p:cNvSpPr>
            <a:spLocks noGrp="1"/>
          </p:cNvSpPr>
          <p:nvPr>
            <p:ph sz="quarter" idx="3"/>
          </p:nvPr>
        </p:nvSpPr>
        <p:spPr>
          <a:xfrm>
            <a:off x="457200" y="3938588"/>
            <a:ext cx="4038600" cy="2187575"/>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zawartości 5"/>
          <p:cNvSpPr>
            <a:spLocks noGrp="1"/>
          </p:cNvSpPr>
          <p:nvPr>
            <p:ph sz="quarter" idx="4"/>
          </p:nvPr>
        </p:nvSpPr>
        <p:spPr>
          <a:xfrm>
            <a:off x="4648200" y="3938588"/>
            <a:ext cx="4038600" cy="2187575"/>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B4910A1-7C0F-4D9A-8EED-B956E53A7750}"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5919195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TwoObj" preserve="1">
  <p:cSld name="Tytuł, tekst i 2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p>
            <a:r>
              <a:rPr lang="pl-PL" smtClean="0"/>
              <a:t>Kliknij, aby edytować styl</a:t>
            </a:r>
            <a:endParaRPr lang="pl-PL"/>
          </a:p>
        </p:txBody>
      </p:sp>
      <p:sp>
        <p:nvSpPr>
          <p:cNvPr id="3" name="Symbol zastępczy tekstu 2"/>
          <p:cNvSpPr>
            <a:spLocks noGrp="1"/>
          </p:cNvSpPr>
          <p:nvPr>
            <p:ph type="body" sz="half" idx="1"/>
          </p:nvPr>
        </p:nvSpPr>
        <p:spPr>
          <a:xfrm>
            <a:off x="457200" y="1600200"/>
            <a:ext cx="4038600" cy="4525963"/>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quarter" idx="2"/>
          </p:nvPr>
        </p:nvSpPr>
        <p:spPr>
          <a:xfrm>
            <a:off x="4648200" y="1600200"/>
            <a:ext cx="4038600" cy="21859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zawartości 4"/>
          <p:cNvSpPr>
            <a:spLocks noGrp="1"/>
          </p:cNvSpPr>
          <p:nvPr>
            <p:ph sz="quarter" idx="3"/>
          </p:nvPr>
        </p:nvSpPr>
        <p:spPr>
          <a:xfrm>
            <a:off x="4648200" y="3938588"/>
            <a:ext cx="4038600" cy="2187575"/>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41561ACD-12F8-42D3-BDF9-EDAED6CCDCBB}"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0022990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ytuł, tekst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p>
            <a:r>
              <a:rPr lang="pl-PL" smtClean="0"/>
              <a:t>Kliknij, aby edytować styl</a:t>
            </a:r>
            <a:endParaRPr lang="pl-PL"/>
          </a:p>
        </p:txBody>
      </p:sp>
      <p:sp>
        <p:nvSpPr>
          <p:cNvPr id="3" name="Symbol zastępczy tekstu 2"/>
          <p:cNvSpPr>
            <a:spLocks noGrp="1"/>
          </p:cNvSpPr>
          <p:nvPr>
            <p:ph type="body" sz="half" idx="1"/>
          </p:nvPr>
        </p:nvSpPr>
        <p:spPr>
          <a:xfrm>
            <a:off x="457200" y="1600200"/>
            <a:ext cx="4038600" cy="4525963"/>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E67513C-2BC2-4C2E-A4F6-AA143CF4E4EA}"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3307327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Tytuł i tabela">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p>
            <a:r>
              <a:rPr lang="pl-PL" smtClean="0"/>
              <a:t>Kliknij, aby edytować styl</a:t>
            </a:r>
            <a:endParaRPr lang="pl-PL"/>
          </a:p>
        </p:txBody>
      </p:sp>
      <p:sp>
        <p:nvSpPr>
          <p:cNvPr id="3" name="Symbol zastępczy tabeli 2"/>
          <p:cNvSpPr>
            <a:spLocks noGrp="1"/>
          </p:cNvSpPr>
          <p:nvPr>
            <p:ph type="tbl" idx="1"/>
          </p:nvPr>
        </p:nvSpPr>
        <p:spPr>
          <a:xfrm>
            <a:off x="457200" y="1600200"/>
            <a:ext cx="8229600" cy="4525963"/>
          </a:xfrm>
        </p:spPr>
        <p:txBody>
          <a:bodyPr/>
          <a:lstStyle/>
          <a:p>
            <a:pPr lvl="0"/>
            <a:endParaRPr lang="pl-PL"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38CF10F-12EB-4B84-8598-674DD61399D4}"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4198864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lvl1pPr>
              <a:defRPr/>
            </a:lvl1pPr>
          </a:lstStyle>
          <a:p>
            <a:pPr>
              <a:defRPr/>
            </a:pPr>
            <a:fld id="{D5B4DFF9-60C5-46B9-870B-2C30BFA92AAF}" type="datetimeFigureOut">
              <a:rPr lang="pl-PL">
                <a:solidFill>
                  <a:prstClr val="black">
                    <a:tint val="75000"/>
                  </a:prstClr>
                </a:solidFill>
              </a:rPr>
              <a:pPr>
                <a:defRPr/>
              </a:pPr>
              <a:t>2017-01-06</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B93C6E34-4798-44DE-A65A-DED6CD69A9D4}"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340703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fld id="{FB9804A3-33B6-4C72-809A-79D924C0F2DC}" type="datetimeFigureOut">
              <a:rPr lang="pl-PL">
                <a:solidFill>
                  <a:prstClr val="black">
                    <a:tint val="75000"/>
                  </a:prstClr>
                </a:solidFill>
              </a:rPr>
              <a:pPr>
                <a:defRPr/>
              </a:pPr>
              <a:t>2017-01-06</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4C4F3657-9A25-43A0-BD37-4D822C712D41}"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13824079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lvl1pPr>
              <a:defRPr/>
            </a:lvl1pPr>
          </a:lstStyle>
          <a:p>
            <a:pPr>
              <a:defRPr/>
            </a:pPr>
            <a:fld id="{B047B9B8-8FBB-4FB8-9A89-EE66D8F32B65}" type="datetimeFigureOut">
              <a:rPr lang="pl-PL">
                <a:solidFill>
                  <a:prstClr val="black">
                    <a:tint val="75000"/>
                  </a:prstClr>
                </a:solidFill>
              </a:rPr>
              <a:pPr>
                <a:defRPr/>
              </a:pPr>
              <a:t>2017-01-06</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866ED3C4-19D4-428B-B0CA-9F5EB0E1F582}"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902907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lvl1pPr>
              <a:defRPr/>
            </a:lvl1pPr>
          </a:lstStyle>
          <a:p>
            <a:pPr>
              <a:defRPr/>
            </a:pPr>
            <a:fld id="{B047B9B8-8FBB-4FB8-9A89-EE66D8F32B65}" type="datetimeFigureOut">
              <a:rPr lang="pl-PL"/>
              <a:pPr>
                <a:defRPr/>
              </a:pPr>
              <a:t>2017-01-06</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866ED3C4-19D4-428B-B0CA-9F5EB0E1F582}" type="slidenum">
              <a:rPr lang="pl-PL"/>
              <a:pPr>
                <a:defRPr/>
              </a:pPr>
              <a:t>‹#›</a:t>
            </a:fld>
            <a:endParaRPr lang="pl-PL"/>
          </a:p>
        </p:txBody>
      </p:sp>
    </p:spTree>
    <p:extLst>
      <p:ext uri="{BB962C8B-B14F-4D97-AF65-F5344CB8AC3E}">
        <p14:creationId xmlns:p14="http://schemas.microsoft.com/office/powerpoint/2010/main" val="12579451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3"/>
          <p:cNvSpPr>
            <a:spLocks noGrp="1"/>
          </p:cNvSpPr>
          <p:nvPr>
            <p:ph type="dt" sz="half" idx="10"/>
          </p:nvPr>
        </p:nvSpPr>
        <p:spPr/>
        <p:txBody>
          <a:bodyPr/>
          <a:lstStyle>
            <a:lvl1pPr>
              <a:defRPr/>
            </a:lvl1pPr>
          </a:lstStyle>
          <a:p>
            <a:pPr>
              <a:defRPr/>
            </a:pPr>
            <a:fld id="{D49BC79E-DB3E-46FF-AA03-AB60BEB70C38}" type="datetimeFigureOut">
              <a:rPr lang="pl-PL">
                <a:solidFill>
                  <a:prstClr val="black">
                    <a:tint val="75000"/>
                  </a:prstClr>
                </a:solidFill>
              </a:rPr>
              <a:pPr>
                <a:defRPr/>
              </a:pPr>
              <a:t>2017-01-06</a:t>
            </a:fld>
            <a:endParaRPr lang="pl-PL">
              <a:solidFill>
                <a:prstClr val="black">
                  <a:tint val="75000"/>
                </a:prstClr>
              </a:solidFill>
            </a:endParaRPr>
          </a:p>
        </p:txBody>
      </p:sp>
      <p:sp>
        <p:nvSpPr>
          <p:cNvPr id="6"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7" name="Symbol zastępczy numeru slajdu 5"/>
          <p:cNvSpPr>
            <a:spLocks noGrp="1"/>
          </p:cNvSpPr>
          <p:nvPr>
            <p:ph type="sldNum" sz="quarter" idx="12"/>
          </p:nvPr>
        </p:nvSpPr>
        <p:spPr/>
        <p:txBody>
          <a:bodyPr/>
          <a:lstStyle>
            <a:lvl1pPr>
              <a:defRPr/>
            </a:lvl1pPr>
          </a:lstStyle>
          <a:p>
            <a:pPr>
              <a:defRPr/>
            </a:pPr>
            <a:fld id="{14B6D48C-306C-45B7-99E8-A35456A495F3}"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42197823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3"/>
          <p:cNvSpPr>
            <a:spLocks noGrp="1"/>
          </p:cNvSpPr>
          <p:nvPr>
            <p:ph type="dt" sz="half" idx="10"/>
          </p:nvPr>
        </p:nvSpPr>
        <p:spPr/>
        <p:txBody>
          <a:bodyPr/>
          <a:lstStyle>
            <a:lvl1pPr>
              <a:defRPr/>
            </a:lvl1pPr>
          </a:lstStyle>
          <a:p>
            <a:pPr>
              <a:defRPr/>
            </a:pPr>
            <a:fld id="{A81F4190-7281-4DBE-A85A-80B753A95580}" type="datetimeFigureOut">
              <a:rPr lang="pl-PL">
                <a:solidFill>
                  <a:prstClr val="black">
                    <a:tint val="75000"/>
                  </a:prstClr>
                </a:solidFill>
              </a:rPr>
              <a:pPr>
                <a:defRPr/>
              </a:pPr>
              <a:t>2017-01-06</a:t>
            </a:fld>
            <a:endParaRPr lang="pl-PL">
              <a:solidFill>
                <a:prstClr val="black">
                  <a:tint val="75000"/>
                </a:prstClr>
              </a:solidFill>
            </a:endParaRPr>
          </a:p>
        </p:txBody>
      </p:sp>
      <p:sp>
        <p:nvSpPr>
          <p:cNvPr id="8"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9" name="Symbol zastępczy numeru slajdu 5"/>
          <p:cNvSpPr>
            <a:spLocks noGrp="1"/>
          </p:cNvSpPr>
          <p:nvPr>
            <p:ph type="sldNum" sz="quarter" idx="12"/>
          </p:nvPr>
        </p:nvSpPr>
        <p:spPr/>
        <p:txBody>
          <a:bodyPr/>
          <a:lstStyle>
            <a:lvl1pPr>
              <a:defRPr/>
            </a:lvl1pPr>
          </a:lstStyle>
          <a:p>
            <a:pPr>
              <a:defRPr/>
            </a:pPr>
            <a:fld id="{7E49DAB3-892F-4294-9879-FD34C92CBB4D}"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14851043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3"/>
          <p:cNvSpPr>
            <a:spLocks noGrp="1"/>
          </p:cNvSpPr>
          <p:nvPr>
            <p:ph type="dt" sz="half" idx="10"/>
          </p:nvPr>
        </p:nvSpPr>
        <p:spPr/>
        <p:txBody>
          <a:bodyPr/>
          <a:lstStyle>
            <a:lvl1pPr>
              <a:defRPr/>
            </a:lvl1pPr>
          </a:lstStyle>
          <a:p>
            <a:pPr>
              <a:defRPr/>
            </a:pPr>
            <a:fld id="{2A1F60CE-A708-4C23-B71E-60E7B5A0EEEC}" type="datetimeFigureOut">
              <a:rPr lang="pl-PL">
                <a:solidFill>
                  <a:prstClr val="black">
                    <a:tint val="75000"/>
                  </a:prstClr>
                </a:solidFill>
              </a:rPr>
              <a:pPr>
                <a:defRPr/>
              </a:pPr>
              <a:t>2017-01-06</a:t>
            </a:fld>
            <a:endParaRPr lang="pl-PL">
              <a:solidFill>
                <a:prstClr val="black">
                  <a:tint val="75000"/>
                </a:prstClr>
              </a:solidFill>
            </a:endParaRPr>
          </a:p>
        </p:txBody>
      </p:sp>
      <p:sp>
        <p:nvSpPr>
          <p:cNvPr id="4"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5" name="Symbol zastępczy numeru slajdu 5"/>
          <p:cNvSpPr>
            <a:spLocks noGrp="1"/>
          </p:cNvSpPr>
          <p:nvPr>
            <p:ph type="sldNum" sz="quarter" idx="12"/>
          </p:nvPr>
        </p:nvSpPr>
        <p:spPr/>
        <p:txBody>
          <a:bodyPr/>
          <a:lstStyle>
            <a:lvl1pPr>
              <a:defRPr/>
            </a:lvl1pPr>
          </a:lstStyle>
          <a:p>
            <a:pPr>
              <a:defRPr/>
            </a:pPr>
            <a:fld id="{E997C4E2-3446-420A-9FE1-227F109AA552}"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918487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3"/>
          <p:cNvSpPr>
            <a:spLocks noGrp="1"/>
          </p:cNvSpPr>
          <p:nvPr>
            <p:ph type="dt" sz="half" idx="10"/>
          </p:nvPr>
        </p:nvSpPr>
        <p:spPr/>
        <p:txBody>
          <a:bodyPr/>
          <a:lstStyle>
            <a:lvl1pPr>
              <a:defRPr/>
            </a:lvl1pPr>
          </a:lstStyle>
          <a:p>
            <a:pPr>
              <a:defRPr/>
            </a:pPr>
            <a:fld id="{8F077225-5FBD-432D-BB34-7A048E11D682}" type="datetimeFigureOut">
              <a:rPr lang="pl-PL">
                <a:solidFill>
                  <a:prstClr val="black">
                    <a:tint val="75000"/>
                  </a:prstClr>
                </a:solidFill>
              </a:rPr>
              <a:pPr>
                <a:defRPr/>
              </a:pPr>
              <a:t>2017-01-06</a:t>
            </a:fld>
            <a:endParaRPr lang="pl-PL">
              <a:solidFill>
                <a:prstClr val="black">
                  <a:tint val="75000"/>
                </a:prstClr>
              </a:solidFill>
            </a:endParaRPr>
          </a:p>
        </p:txBody>
      </p:sp>
      <p:sp>
        <p:nvSpPr>
          <p:cNvPr id="3"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4" name="Symbol zastępczy numeru slajdu 5"/>
          <p:cNvSpPr>
            <a:spLocks noGrp="1"/>
          </p:cNvSpPr>
          <p:nvPr>
            <p:ph type="sldNum" sz="quarter" idx="12"/>
          </p:nvPr>
        </p:nvSpPr>
        <p:spPr/>
        <p:txBody>
          <a:bodyPr/>
          <a:lstStyle>
            <a:lvl1pPr>
              <a:defRPr/>
            </a:lvl1pPr>
          </a:lstStyle>
          <a:p>
            <a:pPr>
              <a:defRPr/>
            </a:pPr>
            <a:fld id="{B0B4C7B1-5148-49BA-8035-F4B6CD763BA8}"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40837310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3"/>
          <p:cNvSpPr>
            <a:spLocks noGrp="1"/>
          </p:cNvSpPr>
          <p:nvPr>
            <p:ph type="dt" sz="half" idx="10"/>
          </p:nvPr>
        </p:nvSpPr>
        <p:spPr/>
        <p:txBody>
          <a:bodyPr/>
          <a:lstStyle>
            <a:lvl1pPr>
              <a:defRPr/>
            </a:lvl1pPr>
          </a:lstStyle>
          <a:p>
            <a:pPr>
              <a:defRPr/>
            </a:pPr>
            <a:fld id="{A665D887-CA23-4ADF-B0BA-CBD9534EF441}" type="datetimeFigureOut">
              <a:rPr lang="pl-PL">
                <a:solidFill>
                  <a:prstClr val="black">
                    <a:tint val="75000"/>
                  </a:prstClr>
                </a:solidFill>
              </a:rPr>
              <a:pPr>
                <a:defRPr/>
              </a:pPr>
              <a:t>2017-01-06</a:t>
            </a:fld>
            <a:endParaRPr lang="pl-PL">
              <a:solidFill>
                <a:prstClr val="black">
                  <a:tint val="75000"/>
                </a:prstClr>
              </a:solidFill>
            </a:endParaRPr>
          </a:p>
        </p:txBody>
      </p:sp>
      <p:sp>
        <p:nvSpPr>
          <p:cNvPr id="6"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7" name="Symbol zastępczy numeru slajdu 5"/>
          <p:cNvSpPr>
            <a:spLocks noGrp="1"/>
          </p:cNvSpPr>
          <p:nvPr>
            <p:ph type="sldNum" sz="quarter" idx="12"/>
          </p:nvPr>
        </p:nvSpPr>
        <p:spPr/>
        <p:txBody>
          <a:bodyPr/>
          <a:lstStyle>
            <a:lvl1pPr>
              <a:defRPr/>
            </a:lvl1pPr>
          </a:lstStyle>
          <a:p>
            <a:pPr>
              <a:defRPr/>
            </a:pPr>
            <a:fld id="{36C5343F-815D-4822-924C-C6C8119FB530}"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40178133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3"/>
          <p:cNvSpPr>
            <a:spLocks noGrp="1"/>
          </p:cNvSpPr>
          <p:nvPr>
            <p:ph type="dt" sz="half" idx="10"/>
          </p:nvPr>
        </p:nvSpPr>
        <p:spPr/>
        <p:txBody>
          <a:bodyPr/>
          <a:lstStyle>
            <a:lvl1pPr>
              <a:defRPr/>
            </a:lvl1pPr>
          </a:lstStyle>
          <a:p>
            <a:pPr>
              <a:defRPr/>
            </a:pPr>
            <a:fld id="{4432561A-6202-4B23-9513-BE6067A4255A}" type="datetimeFigureOut">
              <a:rPr lang="pl-PL">
                <a:solidFill>
                  <a:prstClr val="black">
                    <a:tint val="75000"/>
                  </a:prstClr>
                </a:solidFill>
              </a:rPr>
              <a:pPr>
                <a:defRPr/>
              </a:pPr>
              <a:t>2017-01-06</a:t>
            </a:fld>
            <a:endParaRPr lang="pl-PL">
              <a:solidFill>
                <a:prstClr val="black">
                  <a:tint val="75000"/>
                </a:prstClr>
              </a:solidFill>
            </a:endParaRPr>
          </a:p>
        </p:txBody>
      </p:sp>
      <p:sp>
        <p:nvSpPr>
          <p:cNvPr id="6"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7" name="Symbol zastępczy numeru slajdu 5"/>
          <p:cNvSpPr>
            <a:spLocks noGrp="1"/>
          </p:cNvSpPr>
          <p:nvPr>
            <p:ph type="sldNum" sz="quarter" idx="12"/>
          </p:nvPr>
        </p:nvSpPr>
        <p:spPr/>
        <p:txBody>
          <a:bodyPr/>
          <a:lstStyle>
            <a:lvl1pPr>
              <a:defRPr/>
            </a:lvl1pPr>
          </a:lstStyle>
          <a:p>
            <a:pPr>
              <a:defRPr/>
            </a:pPr>
            <a:fld id="{83199B41-083F-46B0-BDC5-87238A9FF6E0}"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24006475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fld id="{B1484300-ECEE-4B6F-AEBF-33618DBCBE83}" type="datetimeFigureOut">
              <a:rPr lang="pl-PL">
                <a:solidFill>
                  <a:prstClr val="black">
                    <a:tint val="75000"/>
                  </a:prstClr>
                </a:solidFill>
              </a:rPr>
              <a:pPr>
                <a:defRPr/>
              </a:pPr>
              <a:t>2017-01-06</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BCC5F0BD-84B3-41E3-9E25-DA9A72119B9C}"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40307242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fld id="{291E58DC-7136-47A1-A436-B3949E7BD394}" type="datetimeFigureOut">
              <a:rPr lang="pl-PL">
                <a:solidFill>
                  <a:prstClr val="black">
                    <a:tint val="75000"/>
                  </a:prstClr>
                </a:solidFill>
              </a:rPr>
              <a:pPr>
                <a:defRPr/>
              </a:pPr>
              <a:t>2017-01-06</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A3C34361-87DB-4274-9F68-3FB801514D6C}"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4001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3"/>
          <p:cNvSpPr>
            <a:spLocks noGrp="1"/>
          </p:cNvSpPr>
          <p:nvPr>
            <p:ph type="dt" sz="half" idx="10"/>
          </p:nvPr>
        </p:nvSpPr>
        <p:spPr/>
        <p:txBody>
          <a:bodyPr/>
          <a:lstStyle>
            <a:lvl1pPr>
              <a:defRPr/>
            </a:lvl1pPr>
          </a:lstStyle>
          <a:p>
            <a:pPr>
              <a:defRPr/>
            </a:pPr>
            <a:fld id="{D49BC79E-DB3E-46FF-AA03-AB60BEB70C38}" type="datetimeFigureOut">
              <a:rPr lang="pl-PL"/>
              <a:pPr>
                <a:defRPr/>
              </a:pPr>
              <a:t>2017-01-06</a:t>
            </a:fld>
            <a:endParaRPr lang="pl-PL"/>
          </a:p>
        </p:txBody>
      </p:sp>
      <p:sp>
        <p:nvSpPr>
          <p:cNvPr id="6" name="Symbol zastępczy stopki 4"/>
          <p:cNvSpPr>
            <a:spLocks noGrp="1"/>
          </p:cNvSpPr>
          <p:nvPr>
            <p:ph type="ftr" sz="quarter" idx="11"/>
          </p:nvPr>
        </p:nvSpPr>
        <p:spPr/>
        <p:txBody>
          <a:bodyPr/>
          <a:lstStyle>
            <a:lvl1pPr>
              <a:defRPr/>
            </a:lvl1pPr>
          </a:lstStyle>
          <a:p>
            <a:pPr>
              <a:defRPr/>
            </a:pPr>
            <a:endParaRPr lang="pl-PL"/>
          </a:p>
        </p:txBody>
      </p:sp>
      <p:sp>
        <p:nvSpPr>
          <p:cNvPr id="7" name="Symbol zastępczy numeru slajdu 5"/>
          <p:cNvSpPr>
            <a:spLocks noGrp="1"/>
          </p:cNvSpPr>
          <p:nvPr>
            <p:ph type="sldNum" sz="quarter" idx="12"/>
          </p:nvPr>
        </p:nvSpPr>
        <p:spPr/>
        <p:txBody>
          <a:bodyPr/>
          <a:lstStyle>
            <a:lvl1pPr>
              <a:defRPr/>
            </a:lvl1pPr>
          </a:lstStyle>
          <a:p>
            <a:pPr>
              <a:defRPr/>
            </a:pPr>
            <a:fld id="{14B6D48C-306C-45B7-99E8-A35456A495F3}" type="slidenum">
              <a:rPr lang="pl-PL"/>
              <a:pPr>
                <a:defRPr/>
              </a:pPr>
              <a:t>‹#›</a:t>
            </a:fld>
            <a:endParaRPr lang="pl-PL"/>
          </a:p>
        </p:txBody>
      </p:sp>
    </p:spTree>
    <p:extLst>
      <p:ext uri="{BB962C8B-B14F-4D97-AF65-F5344CB8AC3E}">
        <p14:creationId xmlns:p14="http://schemas.microsoft.com/office/powerpoint/2010/main" val="3637351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3"/>
          <p:cNvSpPr>
            <a:spLocks noGrp="1"/>
          </p:cNvSpPr>
          <p:nvPr>
            <p:ph type="dt" sz="half" idx="10"/>
          </p:nvPr>
        </p:nvSpPr>
        <p:spPr/>
        <p:txBody>
          <a:bodyPr/>
          <a:lstStyle>
            <a:lvl1pPr>
              <a:defRPr/>
            </a:lvl1pPr>
          </a:lstStyle>
          <a:p>
            <a:pPr>
              <a:defRPr/>
            </a:pPr>
            <a:fld id="{A81F4190-7281-4DBE-A85A-80B753A95580}" type="datetimeFigureOut">
              <a:rPr lang="pl-PL"/>
              <a:pPr>
                <a:defRPr/>
              </a:pPr>
              <a:t>2017-01-06</a:t>
            </a:fld>
            <a:endParaRPr lang="pl-PL"/>
          </a:p>
        </p:txBody>
      </p:sp>
      <p:sp>
        <p:nvSpPr>
          <p:cNvPr id="8" name="Symbol zastępczy stopki 4"/>
          <p:cNvSpPr>
            <a:spLocks noGrp="1"/>
          </p:cNvSpPr>
          <p:nvPr>
            <p:ph type="ftr" sz="quarter" idx="11"/>
          </p:nvPr>
        </p:nvSpPr>
        <p:spPr/>
        <p:txBody>
          <a:bodyPr/>
          <a:lstStyle>
            <a:lvl1pPr>
              <a:defRPr/>
            </a:lvl1pPr>
          </a:lstStyle>
          <a:p>
            <a:pPr>
              <a:defRPr/>
            </a:pPr>
            <a:endParaRPr lang="pl-PL"/>
          </a:p>
        </p:txBody>
      </p:sp>
      <p:sp>
        <p:nvSpPr>
          <p:cNvPr id="9" name="Symbol zastępczy numeru slajdu 5"/>
          <p:cNvSpPr>
            <a:spLocks noGrp="1"/>
          </p:cNvSpPr>
          <p:nvPr>
            <p:ph type="sldNum" sz="quarter" idx="12"/>
          </p:nvPr>
        </p:nvSpPr>
        <p:spPr/>
        <p:txBody>
          <a:bodyPr/>
          <a:lstStyle>
            <a:lvl1pPr>
              <a:defRPr/>
            </a:lvl1pPr>
          </a:lstStyle>
          <a:p>
            <a:pPr>
              <a:defRPr/>
            </a:pPr>
            <a:fld id="{7E49DAB3-892F-4294-9879-FD34C92CBB4D}" type="slidenum">
              <a:rPr lang="pl-PL"/>
              <a:pPr>
                <a:defRPr/>
              </a:pPr>
              <a:t>‹#›</a:t>
            </a:fld>
            <a:endParaRPr lang="pl-PL"/>
          </a:p>
        </p:txBody>
      </p:sp>
    </p:spTree>
    <p:extLst>
      <p:ext uri="{BB962C8B-B14F-4D97-AF65-F5344CB8AC3E}">
        <p14:creationId xmlns:p14="http://schemas.microsoft.com/office/powerpoint/2010/main" val="3073614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3"/>
          <p:cNvSpPr>
            <a:spLocks noGrp="1"/>
          </p:cNvSpPr>
          <p:nvPr>
            <p:ph type="dt" sz="half" idx="10"/>
          </p:nvPr>
        </p:nvSpPr>
        <p:spPr/>
        <p:txBody>
          <a:bodyPr/>
          <a:lstStyle>
            <a:lvl1pPr>
              <a:defRPr/>
            </a:lvl1pPr>
          </a:lstStyle>
          <a:p>
            <a:pPr>
              <a:defRPr/>
            </a:pPr>
            <a:fld id="{2A1F60CE-A708-4C23-B71E-60E7B5A0EEEC}" type="datetimeFigureOut">
              <a:rPr lang="pl-PL"/>
              <a:pPr>
                <a:defRPr/>
              </a:pPr>
              <a:t>2017-01-06</a:t>
            </a:fld>
            <a:endParaRPr lang="pl-PL"/>
          </a:p>
        </p:txBody>
      </p:sp>
      <p:sp>
        <p:nvSpPr>
          <p:cNvPr id="4" name="Symbol zastępczy stopki 4"/>
          <p:cNvSpPr>
            <a:spLocks noGrp="1"/>
          </p:cNvSpPr>
          <p:nvPr>
            <p:ph type="ftr" sz="quarter" idx="11"/>
          </p:nvPr>
        </p:nvSpPr>
        <p:spPr/>
        <p:txBody>
          <a:bodyPr/>
          <a:lstStyle>
            <a:lvl1pPr>
              <a:defRPr/>
            </a:lvl1pPr>
          </a:lstStyle>
          <a:p>
            <a:pPr>
              <a:defRPr/>
            </a:pPr>
            <a:endParaRPr lang="pl-PL"/>
          </a:p>
        </p:txBody>
      </p:sp>
      <p:sp>
        <p:nvSpPr>
          <p:cNvPr id="5" name="Symbol zastępczy numeru slajdu 5"/>
          <p:cNvSpPr>
            <a:spLocks noGrp="1"/>
          </p:cNvSpPr>
          <p:nvPr>
            <p:ph type="sldNum" sz="quarter" idx="12"/>
          </p:nvPr>
        </p:nvSpPr>
        <p:spPr/>
        <p:txBody>
          <a:bodyPr/>
          <a:lstStyle>
            <a:lvl1pPr>
              <a:defRPr/>
            </a:lvl1pPr>
          </a:lstStyle>
          <a:p>
            <a:pPr>
              <a:defRPr/>
            </a:pPr>
            <a:fld id="{E997C4E2-3446-420A-9FE1-227F109AA552}" type="slidenum">
              <a:rPr lang="pl-PL"/>
              <a:pPr>
                <a:defRPr/>
              </a:pPr>
              <a:t>‹#›</a:t>
            </a:fld>
            <a:endParaRPr lang="pl-PL"/>
          </a:p>
        </p:txBody>
      </p:sp>
    </p:spTree>
    <p:extLst>
      <p:ext uri="{BB962C8B-B14F-4D97-AF65-F5344CB8AC3E}">
        <p14:creationId xmlns:p14="http://schemas.microsoft.com/office/powerpoint/2010/main" val="3713755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3"/>
          <p:cNvSpPr>
            <a:spLocks noGrp="1"/>
          </p:cNvSpPr>
          <p:nvPr>
            <p:ph type="dt" sz="half" idx="10"/>
          </p:nvPr>
        </p:nvSpPr>
        <p:spPr/>
        <p:txBody>
          <a:bodyPr/>
          <a:lstStyle>
            <a:lvl1pPr>
              <a:defRPr/>
            </a:lvl1pPr>
          </a:lstStyle>
          <a:p>
            <a:pPr>
              <a:defRPr/>
            </a:pPr>
            <a:fld id="{8F077225-5FBD-432D-BB34-7A048E11D682}" type="datetimeFigureOut">
              <a:rPr lang="pl-PL"/>
              <a:pPr>
                <a:defRPr/>
              </a:pPr>
              <a:t>2017-01-06</a:t>
            </a:fld>
            <a:endParaRPr lang="pl-PL"/>
          </a:p>
        </p:txBody>
      </p:sp>
      <p:sp>
        <p:nvSpPr>
          <p:cNvPr id="3" name="Symbol zastępczy stopki 4"/>
          <p:cNvSpPr>
            <a:spLocks noGrp="1"/>
          </p:cNvSpPr>
          <p:nvPr>
            <p:ph type="ftr" sz="quarter" idx="11"/>
          </p:nvPr>
        </p:nvSpPr>
        <p:spPr/>
        <p:txBody>
          <a:bodyPr/>
          <a:lstStyle>
            <a:lvl1pPr>
              <a:defRPr/>
            </a:lvl1pPr>
          </a:lstStyle>
          <a:p>
            <a:pPr>
              <a:defRPr/>
            </a:pPr>
            <a:endParaRPr lang="pl-PL"/>
          </a:p>
        </p:txBody>
      </p:sp>
      <p:sp>
        <p:nvSpPr>
          <p:cNvPr id="4" name="Symbol zastępczy numeru slajdu 5"/>
          <p:cNvSpPr>
            <a:spLocks noGrp="1"/>
          </p:cNvSpPr>
          <p:nvPr>
            <p:ph type="sldNum" sz="quarter" idx="12"/>
          </p:nvPr>
        </p:nvSpPr>
        <p:spPr/>
        <p:txBody>
          <a:bodyPr/>
          <a:lstStyle>
            <a:lvl1pPr>
              <a:defRPr/>
            </a:lvl1pPr>
          </a:lstStyle>
          <a:p>
            <a:pPr>
              <a:defRPr/>
            </a:pPr>
            <a:fld id="{B0B4C7B1-5148-49BA-8035-F4B6CD763BA8}" type="slidenum">
              <a:rPr lang="pl-PL"/>
              <a:pPr>
                <a:defRPr/>
              </a:pPr>
              <a:t>‹#›</a:t>
            </a:fld>
            <a:endParaRPr lang="pl-PL"/>
          </a:p>
        </p:txBody>
      </p:sp>
    </p:spTree>
    <p:extLst>
      <p:ext uri="{BB962C8B-B14F-4D97-AF65-F5344CB8AC3E}">
        <p14:creationId xmlns:p14="http://schemas.microsoft.com/office/powerpoint/2010/main" val="3036633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3"/>
          <p:cNvSpPr>
            <a:spLocks noGrp="1"/>
          </p:cNvSpPr>
          <p:nvPr>
            <p:ph type="dt" sz="half" idx="10"/>
          </p:nvPr>
        </p:nvSpPr>
        <p:spPr/>
        <p:txBody>
          <a:bodyPr/>
          <a:lstStyle>
            <a:lvl1pPr>
              <a:defRPr/>
            </a:lvl1pPr>
          </a:lstStyle>
          <a:p>
            <a:pPr>
              <a:defRPr/>
            </a:pPr>
            <a:fld id="{A665D887-CA23-4ADF-B0BA-CBD9534EF441}" type="datetimeFigureOut">
              <a:rPr lang="pl-PL"/>
              <a:pPr>
                <a:defRPr/>
              </a:pPr>
              <a:t>2017-01-06</a:t>
            </a:fld>
            <a:endParaRPr lang="pl-PL"/>
          </a:p>
        </p:txBody>
      </p:sp>
      <p:sp>
        <p:nvSpPr>
          <p:cNvPr id="6" name="Symbol zastępczy stopki 4"/>
          <p:cNvSpPr>
            <a:spLocks noGrp="1"/>
          </p:cNvSpPr>
          <p:nvPr>
            <p:ph type="ftr" sz="quarter" idx="11"/>
          </p:nvPr>
        </p:nvSpPr>
        <p:spPr/>
        <p:txBody>
          <a:bodyPr/>
          <a:lstStyle>
            <a:lvl1pPr>
              <a:defRPr/>
            </a:lvl1pPr>
          </a:lstStyle>
          <a:p>
            <a:pPr>
              <a:defRPr/>
            </a:pPr>
            <a:endParaRPr lang="pl-PL"/>
          </a:p>
        </p:txBody>
      </p:sp>
      <p:sp>
        <p:nvSpPr>
          <p:cNvPr id="7" name="Symbol zastępczy numeru slajdu 5"/>
          <p:cNvSpPr>
            <a:spLocks noGrp="1"/>
          </p:cNvSpPr>
          <p:nvPr>
            <p:ph type="sldNum" sz="quarter" idx="12"/>
          </p:nvPr>
        </p:nvSpPr>
        <p:spPr/>
        <p:txBody>
          <a:bodyPr/>
          <a:lstStyle>
            <a:lvl1pPr>
              <a:defRPr/>
            </a:lvl1pPr>
          </a:lstStyle>
          <a:p>
            <a:pPr>
              <a:defRPr/>
            </a:pPr>
            <a:fld id="{36C5343F-815D-4822-924C-C6C8119FB530}" type="slidenum">
              <a:rPr lang="pl-PL"/>
              <a:pPr>
                <a:defRPr/>
              </a:pPr>
              <a:t>‹#›</a:t>
            </a:fld>
            <a:endParaRPr lang="pl-PL"/>
          </a:p>
        </p:txBody>
      </p:sp>
    </p:spTree>
    <p:extLst>
      <p:ext uri="{BB962C8B-B14F-4D97-AF65-F5344CB8AC3E}">
        <p14:creationId xmlns:p14="http://schemas.microsoft.com/office/powerpoint/2010/main" val="2331102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3"/>
          <p:cNvSpPr>
            <a:spLocks noGrp="1"/>
          </p:cNvSpPr>
          <p:nvPr>
            <p:ph type="dt" sz="half" idx="10"/>
          </p:nvPr>
        </p:nvSpPr>
        <p:spPr/>
        <p:txBody>
          <a:bodyPr/>
          <a:lstStyle>
            <a:lvl1pPr>
              <a:defRPr/>
            </a:lvl1pPr>
          </a:lstStyle>
          <a:p>
            <a:pPr>
              <a:defRPr/>
            </a:pPr>
            <a:fld id="{4432561A-6202-4B23-9513-BE6067A4255A}" type="datetimeFigureOut">
              <a:rPr lang="pl-PL"/>
              <a:pPr>
                <a:defRPr/>
              </a:pPr>
              <a:t>2017-01-06</a:t>
            </a:fld>
            <a:endParaRPr lang="pl-PL"/>
          </a:p>
        </p:txBody>
      </p:sp>
      <p:sp>
        <p:nvSpPr>
          <p:cNvPr id="6" name="Symbol zastępczy stopki 4"/>
          <p:cNvSpPr>
            <a:spLocks noGrp="1"/>
          </p:cNvSpPr>
          <p:nvPr>
            <p:ph type="ftr" sz="quarter" idx="11"/>
          </p:nvPr>
        </p:nvSpPr>
        <p:spPr/>
        <p:txBody>
          <a:bodyPr/>
          <a:lstStyle>
            <a:lvl1pPr>
              <a:defRPr/>
            </a:lvl1pPr>
          </a:lstStyle>
          <a:p>
            <a:pPr>
              <a:defRPr/>
            </a:pPr>
            <a:endParaRPr lang="pl-PL"/>
          </a:p>
        </p:txBody>
      </p:sp>
      <p:sp>
        <p:nvSpPr>
          <p:cNvPr id="7" name="Symbol zastępczy numeru slajdu 5"/>
          <p:cNvSpPr>
            <a:spLocks noGrp="1"/>
          </p:cNvSpPr>
          <p:nvPr>
            <p:ph type="sldNum" sz="quarter" idx="12"/>
          </p:nvPr>
        </p:nvSpPr>
        <p:spPr/>
        <p:txBody>
          <a:bodyPr/>
          <a:lstStyle>
            <a:lvl1pPr>
              <a:defRPr/>
            </a:lvl1pPr>
          </a:lstStyle>
          <a:p>
            <a:pPr>
              <a:defRPr/>
            </a:pPr>
            <a:fld id="{83199B41-083F-46B0-BDC5-87238A9FF6E0}" type="slidenum">
              <a:rPr lang="pl-PL"/>
              <a:pPr>
                <a:defRPr/>
              </a:pPr>
              <a:t>‹#›</a:t>
            </a:fld>
            <a:endParaRPr lang="pl-PL"/>
          </a:p>
        </p:txBody>
      </p:sp>
    </p:spTree>
    <p:extLst>
      <p:ext uri="{BB962C8B-B14F-4D97-AF65-F5344CB8AC3E}">
        <p14:creationId xmlns:p14="http://schemas.microsoft.com/office/powerpoint/2010/main" val="458629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ymbol zastępczy tytułu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l-PL" altLang="pl-PL" smtClean="0"/>
              <a:t>Kliknij, aby edytować styl</a:t>
            </a:r>
          </a:p>
        </p:txBody>
      </p:sp>
      <p:sp>
        <p:nvSpPr>
          <p:cNvPr id="1027" name="Symbol zastępczy tekstu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altLang="pl-PL" smtClean="0"/>
              <a:t>Kliknij, aby edytować style wzorca tekstu</a:t>
            </a:r>
          </a:p>
          <a:p>
            <a:pPr lvl="1"/>
            <a:r>
              <a:rPr lang="pl-PL" altLang="pl-PL" smtClean="0"/>
              <a:t>Drugi poziom</a:t>
            </a:r>
          </a:p>
          <a:p>
            <a:pPr lvl="2"/>
            <a:r>
              <a:rPr lang="pl-PL" altLang="pl-PL" smtClean="0"/>
              <a:t>Trzeci poziom</a:t>
            </a:r>
          </a:p>
          <a:p>
            <a:pPr lvl="3"/>
            <a:r>
              <a:rPr lang="pl-PL" altLang="pl-PL" smtClean="0"/>
              <a:t>Czwarty poziom</a:t>
            </a:r>
          </a:p>
          <a:p>
            <a:pPr lvl="4"/>
            <a:r>
              <a:rPr lang="pl-PL" altLang="pl-PL" smtClean="0"/>
              <a:t>Piąty poziom</a:t>
            </a:r>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effectLst/>
                <a:latin typeface="+mn-lt"/>
                <a:cs typeface="+mn-cs"/>
              </a:defRPr>
            </a:lvl1pPr>
          </a:lstStyle>
          <a:p>
            <a:pPr>
              <a:defRPr/>
            </a:pPr>
            <a:fld id="{A6F81BF9-F595-4B3F-998A-2D8C85F25FFE}" type="datetimeFigureOut">
              <a:rPr lang="pl-PL"/>
              <a:pPr>
                <a:defRPr/>
              </a:pPr>
              <a:t>2017-01-06</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effectLst/>
                <a:latin typeface="+mn-lt"/>
                <a:cs typeface="+mn-cs"/>
              </a:defRPr>
            </a:lvl1pPr>
          </a:lstStyle>
          <a:p>
            <a:pPr>
              <a:defRPr/>
            </a:pPr>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effectLst/>
                <a:latin typeface="+mn-lt"/>
                <a:cs typeface="+mn-cs"/>
              </a:defRPr>
            </a:lvl1pPr>
          </a:lstStyle>
          <a:p>
            <a:pPr>
              <a:defRPr/>
            </a:pPr>
            <a:fld id="{4BBB595C-872A-4892-B99B-53B04B01F694}"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l-PL" altLang="pl-PL" smtClean="0"/>
              <a:t>Kliknij, aby edytować styl wzorca tytułu</a:t>
            </a:r>
          </a:p>
        </p:txBody>
      </p:sp>
      <p:sp>
        <p:nvSpPr>
          <p:cNvPr id="1433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altLang="pl-PL" smtClean="0"/>
              <a:t>Kliknij, aby edytować style wzorca tekstu</a:t>
            </a:r>
          </a:p>
          <a:p>
            <a:pPr lvl="1"/>
            <a:r>
              <a:rPr lang="pl-PL" altLang="pl-PL" smtClean="0"/>
              <a:t>Drugi poziom</a:t>
            </a:r>
          </a:p>
          <a:p>
            <a:pPr lvl="2"/>
            <a:r>
              <a:rPr lang="pl-PL" altLang="pl-PL" smtClean="0"/>
              <a:t>Trzeci poziom</a:t>
            </a:r>
          </a:p>
          <a:p>
            <a:pPr lvl="3"/>
            <a:r>
              <a:rPr lang="pl-PL" altLang="pl-PL" smtClean="0"/>
              <a:t>Czwarty poziom</a:t>
            </a:r>
          </a:p>
          <a:p>
            <a:pPr lvl="4"/>
            <a:r>
              <a:rPr lang="pl-PL" altLang="pl-PL" smtClean="0"/>
              <a:t>Piąty poziom</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lgn="l">
              <a:defRPr/>
            </a:pPr>
            <a:endParaRPr lang="pl-PL">
              <a:solidFill>
                <a:srgbClr val="000000"/>
              </a:solidFill>
              <a:effectLst/>
              <a:latin typeface="Arial" charset="0"/>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pl-PL">
              <a:solidFill>
                <a:srgbClr val="000000"/>
              </a:solidFill>
              <a:effectLst/>
              <a:latin typeface="Arial" charset="0"/>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3CC41FDA-C550-411C-B04E-D4E9616255AA}" type="slidenum">
              <a:rPr lang="pl-PL">
                <a:solidFill>
                  <a:srgbClr val="000000"/>
                </a:solidFill>
                <a:effectLst/>
                <a:latin typeface="Arial" charset="0"/>
                <a:cs typeface="+mn-cs"/>
              </a:rPr>
              <a:pPr>
                <a:defRPr/>
              </a:pPr>
              <a:t>‹#›</a:t>
            </a:fld>
            <a:endParaRPr lang="pl-PL">
              <a:solidFill>
                <a:srgbClr val="000000"/>
              </a:solidFill>
              <a:effectLst/>
              <a:latin typeface="Arial" charset="0"/>
              <a:cs typeface="+mn-cs"/>
            </a:endParaRPr>
          </a:p>
        </p:txBody>
      </p:sp>
    </p:spTree>
    <p:extLst>
      <p:ext uri="{BB962C8B-B14F-4D97-AF65-F5344CB8AC3E}">
        <p14:creationId xmlns:p14="http://schemas.microsoft.com/office/powerpoint/2010/main" val="2052672506"/>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ymbol zastępczy tytułu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l-PL" altLang="pl-PL" smtClean="0"/>
              <a:t>Kliknij, aby edytować styl</a:t>
            </a:r>
          </a:p>
        </p:txBody>
      </p:sp>
      <p:sp>
        <p:nvSpPr>
          <p:cNvPr id="1027" name="Symbol zastępczy tekstu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altLang="pl-PL" smtClean="0"/>
              <a:t>Kliknij, aby edytować style wzorca tekstu</a:t>
            </a:r>
          </a:p>
          <a:p>
            <a:pPr lvl="1"/>
            <a:r>
              <a:rPr lang="pl-PL" altLang="pl-PL" smtClean="0"/>
              <a:t>Drugi poziom</a:t>
            </a:r>
          </a:p>
          <a:p>
            <a:pPr lvl="2"/>
            <a:r>
              <a:rPr lang="pl-PL" altLang="pl-PL" smtClean="0"/>
              <a:t>Trzeci poziom</a:t>
            </a:r>
          </a:p>
          <a:p>
            <a:pPr lvl="3"/>
            <a:r>
              <a:rPr lang="pl-PL" altLang="pl-PL" smtClean="0"/>
              <a:t>Czwarty poziom</a:t>
            </a:r>
          </a:p>
          <a:p>
            <a:pPr lvl="4"/>
            <a:r>
              <a:rPr lang="pl-PL" altLang="pl-PL" smtClean="0"/>
              <a:t>Piąty poziom</a:t>
            </a:r>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effectLst/>
                <a:latin typeface="+mn-lt"/>
                <a:cs typeface="+mn-cs"/>
              </a:defRPr>
            </a:lvl1pPr>
          </a:lstStyle>
          <a:p>
            <a:pPr>
              <a:defRPr/>
            </a:pPr>
            <a:fld id="{A6F81BF9-F595-4B3F-998A-2D8C85F25FFE}" type="datetimeFigureOut">
              <a:rPr lang="pl-PL">
                <a:solidFill>
                  <a:prstClr val="black">
                    <a:tint val="75000"/>
                  </a:prstClr>
                </a:solidFill>
              </a:rPr>
              <a:pPr>
                <a:defRPr/>
              </a:pPr>
              <a:t>2017-01-06</a:t>
            </a:fld>
            <a:endParaRPr lang="pl-PL">
              <a:solidFill>
                <a:prstClr val="black">
                  <a:tint val="75000"/>
                </a:prstClr>
              </a:solidFill>
            </a:endParaRPr>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effectLst/>
                <a:latin typeface="+mn-lt"/>
                <a:cs typeface="+mn-cs"/>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effectLst/>
                <a:latin typeface="+mn-lt"/>
                <a:cs typeface="+mn-cs"/>
              </a:defRPr>
            </a:lvl1pPr>
          </a:lstStyle>
          <a:p>
            <a:pPr>
              <a:defRPr/>
            </a:pPr>
            <a:fld id="{4BBB595C-872A-4892-B99B-53B04B01F694}"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3387623543"/>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3.xml"/><Relationship Id="rId7" Type="http://schemas.openxmlformats.org/officeDocument/2006/relationships/image" Target="../media/image8.wmf"/><Relationship Id="rId2" Type="http://schemas.openxmlformats.org/officeDocument/2006/relationships/slideLayout" Target="../slideLayouts/slideLayout23.xml"/><Relationship Id="rId1" Type="http://schemas.openxmlformats.org/officeDocument/2006/relationships/vmlDrawing" Target="../drawings/vmlDrawing2.vml"/><Relationship Id="rId6" Type="http://schemas.openxmlformats.org/officeDocument/2006/relationships/oleObject" Target="../embeddings/oleObject4.bin"/><Relationship Id="rId11" Type="http://schemas.openxmlformats.org/officeDocument/2006/relationships/image" Target="../media/image6.wmf"/><Relationship Id="rId5" Type="http://schemas.openxmlformats.org/officeDocument/2006/relationships/image" Target="../media/image5.wmf"/><Relationship Id="rId10" Type="http://schemas.openxmlformats.org/officeDocument/2006/relationships/oleObject" Target="../embeddings/oleObject5.bin"/><Relationship Id="rId4" Type="http://schemas.openxmlformats.org/officeDocument/2006/relationships/oleObject" Target="../embeddings/oleObject3.bin"/><Relationship Id="rId9" Type="http://schemas.openxmlformats.org/officeDocument/2006/relationships/image" Target="../media/image9.jpeg"/></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image" Target="../media/image6.wmf"/><Relationship Id="rId3" Type="http://schemas.openxmlformats.org/officeDocument/2006/relationships/notesSlide" Target="../notesSlides/notesSlide4.xml"/><Relationship Id="rId7" Type="http://schemas.openxmlformats.org/officeDocument/2006/relationships/image" Target="../media/image10.wmf"/><Relationship Id="rId12" Type="http://schemas.openxmlformats.org/officeDocument/2006/relationships/oleObject" Target="../embeddings/oleObject9.bin"/><Relationship Id="rId2" Type="http://schemas.openxmlformats.org/officeDocument/2006/relationships/slideLayout" Target="../slideLayouts/slideLayout23.xml"/><Relationship Id="rId1" Type="http://schemas.openxmlformats.org/officeDocument/2006/relationships/vmlDrawing" Target="../drawings/vmlDrawing3.vml"/><Relationship Id="rId6" Type="http://schemas.openxmlformats.org/officeDocument/2006/relationships/oleObject" Target="../embeddings/oleObject7.bin"/><Relationship Id="rId11" Type="http://schemas.openxmlformats.org/officeDocument/2006/relationships/image" Target="../media/image9.jpeg"/><Relationship Id="rId5" Type="http://schemas.openxmlformats.org/officeDocument/2006/relationships/image" Target="../media/image5.wmf"/><Relationship Id="rId10" Type="http://schemas.openxmlformats.org/officeDocument/2006/relationships/image" Target="../media/image7.png"/><Relationship Id="rId4" Type="http://schemas.openxmlformats.org/officeDocument/2006/relationships/oleObject" Target="../embeddings/oleObject6.bin"/><Relationship Id="rId9" Type="http://schemas.openxmlformats.org/officeDocument/2006/relationships/image" Target="../media/image8.wmf"/><Relationship Id="rId1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3.wmf"/><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oleObject" Target="../embeddings/oleObject11.bin"/><Relationship Id="rId5" Type="http://schemas.openxmlformats.org/officeDocument/2006/relationships/image" Target="../media/image12.png"/><Relationship Id="rId4" Type="http://schemas.openxmlformats.org/officeDocument/2006/relationships/oleObject" Target="../embeddings/oleObject10.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upload.wikimedia.org/wikipedia/commons/3/3d/NIF_building_layout.png" TargetMode="Externa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notesSlide" Target="../notesSlides/notesSlide9.xml"/><Relationship Id="rId7" Type="http://schemas.openxmlformats.org/officeDocument/2006/relationships/oleObject" Target="../embeddings/oleObject13.bin"/><Relationship Id="rId2" Type="http://schemas.openxmlformats.org/officeDocument/2006/relationships/slideLayout" Target="../slideLayouts/slideLayout15.xml"/><Relationship Id="rId1" Type="http://schemas.openxmlformats.org/officeDocument/2006/relationships/vmlDrawing" Target="../drawings/vmlDrawing5.vml"/><Relationship Id="rId6" Type="http://schemas.openxmlformats.org/officeDocument/2006/relationships/image" Target="../media/image20.png"/><Relationship Id="rId5" Type="http://schemas.openxmlformats.org/officeDocument/2006/relationships/image" Target="../media/image10.wmf"/><Relationship Id="rId4" Type="http://schemas.openxmlformats.org/officeDocument/2006/relationships/oleObject" Target="../embeddings/oleObject12.bin"/></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5.emf"/><Relationship Id="rId1" Type="http://schemas.openxmlformats.org/officeDocument/2006/relationships/slideLayout" Target="../slideLayouts/slideLayout13.xml"/><Relationship Id="rId4" Type="http://schemas.openxmlformats.org/officeDocument/2006/relationships/image" Target="../media/image26.emf"/></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5.xml"/><Relationship Id="rId1" Type="http://schemas.openxmlformats.org/officeDocument/2006/relationships/vmlDrawing" Target="../drawings/vmlDrawing6.vml"/><Relationship Id="rId6" Type="http://schemas.openxmlformats.org/officeDocument/2006/relationships/image" Target="../media/image28.wmf"/><Relationship Id="rId5" Type="http://schemas.openxmlformats.org/officeDocument/2006/relationships/oleObject" Target="../embeddings/oleObject14.bin"/><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notesSlide" Target="../notesSlides/notesSlide2.xml"/><Relationship Id="rId7" Type="http://schemas.openxmlformats.org/officeDocument/2006/relationships/oleObject" Target="../embeddings/oleObject2.bin"/><Relationship Id="rId2" Type="http://schemas.openxmlformats.org/officeDocument/2006/relationships/slideLayout" Target="../slideLayouts/slideLayout23.xml"/><Relationship Id="rId1" Type="http://schemas.openxmlformats.org/officeDocument/2006/relationships/vmlDrawing" Target="../drawings/vmlDrawing1.vml"/><Relationship Id="rId6" Type="http://schemas.openxmlformats.org/officeDocument/2006/relationships/image" Target="../media/image7.png"/><Relationship Id="rId5" Type="http://schemas.openxmlformats.org/officeDocument/2006/relationships/image" Target="../media/image5.w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ytuł 1"/>
          <p:cNvSpPr>
            <a:spLocks noGrp="1"/>
          </p:cNvSpPr>
          <p:nvPr>
            <p:ph type="ctrTitle" idx="4294967295"/>
          </p:nvPr>
        </p:nvSpPr>
        <p:spPr>
          <a:xfrm>
            <a:off x="201613" y="4130675"/>
            <a:ext cx="8643937" cy="1470025"/>
          </a:xfrm>
        </p:spPr>
        <p:txBody>
          <a:bodyPr/>
          <a:lstStyle/>
          <a:p>
            <a:pPr eaLnBrk="1" hangingPunct="1"/>
            <a:r>
              <a:rPr lang="pl-PL" altLang="pl-PL" sz="6500" smtClean="0">
                <a:latin typeface="Times New Roman" pitchFamily="18" charset="0"/>
                <a:cs typeface="Times New Roman" pitchFamily="18" charset="0"/>
              </a:rPr>
              <a:t>Mechanika kwantowa</a:t>
            </a:r>
          </a:p>
        </p:txBody>
      </p:sp>
      <p:sp>
        <p:nvSpPr>
          <p:cNvPr id="2051" name="Podtytuł 2"/>
          <p:cNvSpPr>
            <a:spLocks noGrp="1"/>
          </p:cNvSpPr>
          <p:nvPr>
            <p:ph type="subTitle" idx="4294967295"/>
          </p:nvPr>
        </p:nvSpPr>
        <p:spPr>
          <a:xfrm>
            <a:off x="419100" y="5354638"/>
            <a:ext cx="8286750" cy="1143000"/>
          </a:xfrm>
        </p:spPr>
        <p:txBody>
          <a:bodyPr/>
          <a:lstStyle/>
          <a:p>
            <a:pPr marL="0" indent="0" algn="ctr" eaLnBrk="1" hangingPunct="1">
              <a:buFont typeface="Arial" charset="0"/>
              <a:buNone/>
            </a:pPr>
            <a:r>
              <a:rPr lang="pl-PL" altLang="pl-PL" sz="4200" smtClean="0">
                <a:solidFill>
                  <a:srgbClr val="385D8A"/>
                </a:solidFill>
                <a:latin typeface="Times New Roman" pitchFamily="18" charset="0"/>
                <a:cs typeface="Times New Roman" pitchFamily="18" charset="0"/>
              </a:rPr>
              <a:t>dla niefizyków</a:t>
            </a:r>
          </a:p>
        </p:txBody>
      </p:sp>
      <p:sp>
        <p:nvSpPr>
          <p:cNvPr id="2052" name="pole tekstowe 4"/>
          <p:cNvSpPr txBox="1">
            <a:spLocks noChangeArrowheads="1"/>
          </p:cNvSpPr>
          <p:nvPr/>
        </p:nvSpPr>
        <p:spPr bwMode="auto">
          <a:xfrm>
            <a:off x="428625" y="357188"/>
            <a:ext cx="47069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pl-PL" altLang="pl-PL" sz="1800">
                <a:effectLst/>
                <a:latin typeface="Times New Roman" pitchFamily="18" charset="0"/>
              </a:rPr>
              <a:t>Jacek Matulewski (e-mail: </a:t>
            </a:r>
            <a:r>
              <a:rPr lang="pl-PL" altLang="pl-PL" sz="1800">
                <a:solidFill>
                  <a:schemeClr val="accent1"/>
                </a:solidFill>
                <a:effectLst/>
                <a:latin typeface="Times New Roman" pitchFamily="18" charset="0"/>
              </a:rPr>
              <a:t>jacek@fizyka.umk.pl</a:t>
            </a:r>
            <a:r>
              <a:rPr lang="pl-PL" altLang="pl-PL" sz="1800">
                <a:effectLst/>
                <a:latin typeface="Times New Roman" pitchFamily="18" charset="0"/>
              </a:rPr>
              <a:t>)</a:t>
            </a:r>
          </a:p>
        </p:txBody>
      </p:sp>
      <p:sp>
        <p:nvSpPr>
          <p:cNvPr id="2053" name="pole tekstowe 4"/>
          <p:cNvSpPr txBox="1">
            <a:spLocks noChangeArrowheads="1"/>
          </p:cNvSpPr>
          <p:nvPr/>
        </p:nvSpPr>
        <p:spPr bwMode="auto">
          <a:xfrm>
            <a:off x="7151688" y="6308725"/>
            <a:ext cx="16337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pl-PL" altLang="pl-PL" sz="1800" dirty="0">
                <a:effectLst/>
                <a:latin typeface="Times New Roman" pitchFamily="18" charset="0"/>
              </a:rPr>
              <a:t>4</a:t>
            </a:r>
            <a:r>
              <a:rPr lang="pl-PL" altLang="pl-PL" sz="1800" dirty="0" smtClean="0">
                <a:effectLst/>
                <a:latin typeface="Times New Roman" pitchFamily="18" charset="0"/>
              </a:rPr>
              <a:t> stycznia </a:t>
            </a:r>
            <a:r>
              <a:rPr lang="pl-PL" altLang="pl-PL" sz="1800" dirty="0">
                <a:effectLst/>
                <a:latin typeface="Times New Roman" pitchFamily="18" charset="0"/>
              </a:rPr>
              <a:t>2016</a:t>
            </a:r>
          </a:p>
        </p:txBody>
      </p:sp>
      <p:pic>
        <p:nvPicPr>
          <p:cNvPr id="2054" name="Picture 7" descr="AliceDownTheRabbitHo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981075"/>
            <a:ext cx="571500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title" sz="quarter"/>
          </p:nvPr>
        </p:nvSpPr>
        <p:spPr/>
        <p:txBody>
          <a:bodyPr/>
          <a:lstStyle/>
          <a:p>
            <a:pPr eaLnBrk="1" hangingPunct="1"/>
            <a:r>
              <a:rPr lang="pl-PL" altLang="pl-PL" smtClean="0">
                <a:latin typeface="Times New Roman" pitchFamily="18" charset="0"/>
              </a:rPr>
              <a:t>Ultra silne pola</a:t>
            </a:r>
          </a:p>
        </p:txBody>
      </p:sp>
      <p:graphicFrame>
        <p:nvGraphicFramePr>
          <p:cNvPr id="2050" name="Object 3"/>
          <p:cNvGraphicFramePr>
            <a:graphicFrameLocks noGrp="1" noChangeAspect="1"/>
          </p:cNvGraphicFramePr>
          <p:nvPr>
            <p:ph sz="quarter" idx="1"/>
          </p:nvPr>
        </p:nvGraphicFramePr>
        <p:xfrm>
          <a:off x="684213" y="5734050"/>
          <a:ext cx="2063750" cy="588963"/>
        </p:xfrm>
        <a:graphic>
          <a:graphicData uri="http://schemas.openxmlformats.org/presentationml/2006/ole">
            <mc:AlternateContent xmlns:mc="http://schemas.openxmlformats.org/markup-compatibility/2006">
              <mc:Choice xmlns:v="urn:schemas-microsoft-com:vml" Requires="v">
                <p:oleObj spid="_x0000_s2089" name="Równanie" r:id="rId4" imgW="799920" imgH="228600" progId="Equation.3">
                  <p:embed/>
                </p:oleObj>
              </mc:Choice>
              <mc:Fallback>
                <p:oleObj name="Równanie" r:id="rId4" imgW="799920" imgH="228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213" y="5734050"/>
                        <a:ext cx="2063750" cy="588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1" name="Object 5"/>
          <p:cNvGraphicFramePr>
            <a:graphicFrameLocks noGrp="1" noChangeAspect="1"/>
          </p:cNvGraphicFramePr>
          <p:nvPr>
            <p:ph sz="quarter" idx="3"/>
          </p:nvPr>
        </p:nvGraphicFramePr>
        <p:xfrm>
          <a:off x="6227763" y="5734050"/>
          <a:ext cx="2195512" cy="627063"/>
        </p:xfrm>
        <a:graphic>
          <a:graphicData uri="http://schemas.openxmlformats.org/presentationml/2006/ole">
            <mc:AlternateContent xmlns:mc="http://schemas.openxmlformats.org/markup-compatibility/2006">
              <mc:Choice xmlns:v="urn:schemas-microsoft-com:vml" Requires="v">
                <p:oleObj spid="_x0000_s2090" name="Równanie" r:id="rId6" imgW="799920" imgH="228600" progId="Equation.3">
                  <p:embed/>
                </p:oleObj>
              </mc:Choice>
              <mc:Fallback>
                <p:oleObj name="Równanie" r:id="rId6" imgW="799920" imgH="2286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27763" y="5734050"/>
                        <a:ext cx="2195512" cy="627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054"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1188" y="3644900"/>
            <a:ext cx="1897062" cy="188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8" descr="3_plasma3_bi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56325" y="3860800"/>
            <a:ext cx="2362200" cy="177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 name="Rectangle 11"/>
          <p:cNvSpPr>
            <a:spLocks noChangeArrowheads="1"/>
          </p:cNvSpPr>
          <p:nvPr/>
        </p:nvSpPr>
        <p:spPr bwMode="auto">
          <a:xfrm>
            <a:off x="5867400" y="3213100"/>
            <a:ext cx="2881313" cy="3384550"/>
          </a:xfrm>
          <a:prstGeom prst="rect">
            <a:avLst/>
          </a:prstGeom>
          <a:noFill/>
          <a:ln w="254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eaLnBrk="1" hangingPunct="1"/>
            <a:endParaRPr lang="pl-PL" altLang="pl-PL" sz="1800" smtClean="0">
              <a:solidFill>
                <a:srgbClr val="000000"/>
              </a:solidFill>
              <a:effectLst/>
              <a:cs typeface="+mn-cs"/>
            </a:endParaRPr>
          </a:p>
        </p:txBody>
      </p:sp>
      <p:sp>
        <p:nvSpPr>
          <p:cNvPr id="2057" name="Line 12"/>
          <p:cNvSpPr>
            <a:spLocks noChangeShapeType="1"/>
          </p:cNvSpPr>
          <p:nvPr/>
        </p:nvSpPr>
        <p:spPr bwMode="auto">
          <a:xfrm>
            <a:off x="4284663" y="2565400"/>
            <a:ext cx="1582737" cy="64770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a:lstStyle/>
          <a:p>
            <a:pPr algn="l"/>
            <a:endParaRPr lang="pl-PL" sz="1800" smtClean="0">
              <a:solidFill>
                <a:srgbClr val="000000"/>
              </a:solidFill>
              <a:effectLst/>
              <a:latin typeface="Arial" charset="0"/>
              <a:cs typeface="+mn-cs"/>
            </a:endParaRPr>
          </a:p>
        </p:txBody>
      </p:sp>
      <p:sp>
        <p:nvSpPr>
          <p:cNvPr id="2058" name="Text Box 13"/>
          <p:cNvSpPr txBox="1">
            <a:spLocks noChangeArrowheads="1"/>
          </p:cNvSpPr>
          <p:nvPr/>
        </p:nvSpPr>
        <p:spPr bwMode="auto">
          <a:xfrm>
            <a:off x="3059113" y="2636838"/>
            <a:ext cx="1184275" cy="376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eaLnBrk="1" hangingPunct="1"/>
            <a:r>
              <a:rPr lang="pl-PL" altLang="pl-PL" sz="1800" smtClean="0">
                <a:solidFill>
                  <a:srgbClr val="000000"/>
                </a:solidFill>
                <a:effectLst/>
                <a:latin typeface="Times New Roman" pitchFamily="18" charset="0"/>
                <a:cs typeface="+mn-cs"/>
              </a:rPr>
              <a:t>zaburzenie</a:t>
            </a:r>
          </a:p>
        </p:txBody>
      </p:sp>
      <p:graphicFrame>
        <p:nvGraphicFramePr>
          <p:cNvPr id="2052" name="Object 18"/>
          <p:cNvGraphicFramePr>
            <a:graphicFrameLocks noGrp="1" noChangeAspect="1"/>
          </p:cNvGraphicFramePr>
          <p:nvPr>
            <p:ph sz="quarter" idx="2"/>
          </p:nvPr>
        </p:nvGraphicFramePr>
        <p:xfrm>
          <a:off x="2843213" y="1628775"/>
          <a:ext cx="3673475" cy="919163"/>
        </p:xfrm>
        <a:graphic>
          <a:graphicData uri="http://schemas.openxmlformats.org/presentationml/2006/ole">
            <mc:AlternateContent xmlns:mc="http://schemas.openxmlformats.org/markup-compatibility/2006">
              <mc:Choice xmlns:v="urn:schemas-microsoft-com:vml" Requires="v">
                <p:oleObj spid="_x0000_s2091" name="Równanie" r:id="rId10" imgW="965160" imgH="241200" progId="Equation.3">
                  <p:embed/>
                </p:oleObj>
              </mc:Choice>
              <mc:Fallback>
                <p:oleObj name="Równanie" r:id="rId10" imgW="965160" imgH="2412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43213" y="1628775"/>
                        <a:ext cx="3673475" cy="919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59" name="Rectangle 21"/>
          <p:cNvSpPr>
            <a:spLocks noChangeArrowheads="1"/>
          </p:cNvSpPr>
          <p:nvPr/>
        </p:nvSpPr>
        <p:spPr bwMode="auto">
          <a:xfrm>
            <a:off x="3708400" y="1628775"/>
            <a:ext cx="576263" cy="936625"/>
          </a:xfrm>
          <a:prstGeom prst="rect">
            <a:avLst/>
          </a:prstGeom>
          <a:noFill/>
          <a:ln w="254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eaLnBrk="1" hangingPunct="1"/>
            <a:endParaRPr lang="pl-PL" altLang="pl-PL" sz="1800" smtClean="0">
              <a:solidFill>
                <a:srgbClr val="000000"/>
              </a:solidFill>
              <a:effectLst/>
              <a:cs typeface="+mn-cs"/>
            </a:endParaRPr>
          </a:p>
        </p:txBody>
      </p:sp>
    </p:spTree>
    <p:extLst>
      <p:ext uri="{BB962C8B-B14F-4D97-AF65-F5344CB8AC3E}">
        <p14:creationId xmlns:p14="http://schemas.microsoft.com/office/powerpoint/2010/main" val="16268349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2"/>
          <p:cNvSpPr>
            <a:spLocks noGrp="1" noChangeArrowheads="1"/>
          </p:cNvSpPr>
          <p:nvPr>
            <p:ph type="title" sz="quarter"/>
          </p:nvPr>
        </p:nvSpPr>
        <p:spPr/>
        <p:txBody>
          <a:bodyPr/>
          <a:lstStyle/>
          <a:p>
            <a:pPr eaLnBrk="1" hangingPunct="1"/>
            <a:r>
              <a:rPr lang="pl-PL" altLang="pl-PL" smtClean="0">
                <a:latin typeface="Times New Roman" pitchFamily="18" charset="0"/>
              </a:rPr>
              <a:t>Ultra silne pola</a:t>
            </a:r>
          </a:p>
        </p:txBody>
      </p:sp>
      <p:graphicFrame>
        <p:nvGraphicFramePr>
          <p:cNvPr id="3074" name="Object 3"/>
          <p:cNvGraphicFramePr>
            <a:graphicFrameLocks noGrp="1" noChangeAspect="1"/>
          </p:cNvGraphicFramePr>
          <p:nvPr>
            <p:ph sz="quarter" idx="1"/>
          </p:nvPr>
        </p:nvGraphicFramePr>
        <p:xfrm>
          <a:off x="684213" y="5734050"/>
          <a:ext cx="2063750" cy="588963"/>
        </p:xfrm>
        <a:graphic>
          <a:graphicData uri="http://schemas.openxmlformats.org/presentationml/2006/ole">
            <mc:AlternateContent xmlns:mc="http://schemas.openxmlformats.org/markup-compatibility/2006">
              <mc:Choice xmlns:v="urn:schemas-microsoft-com:vml" Requires="v">
                <p:oleObj spid="_x0000_s3126" name="Równanie" r:id="rId4" imgW="799920" imgH="228600" progId="Equation.3">
                  <p:embed/>
                </p:oleObj>
              </mc:Choice>
              <mc:Fallback>
                <p:oleObj name="Równanie" r:id="rId4" imgW="799920" imgH="228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213" y="5734050"/>
                        <a:ext cx="2063750" cy="588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5" name="Object 4"/>
          <p:cNvGraphicFramePr>
            <a:graphicFrameLocks noGrp="1" noChangeAspect="1"/>
          </p:cNvGraphicFramePr>
          <p:nvPr>
            <p:ph sz="quarter" idx="2"/>
          </p:nvPr>
        </p:nvGraphicFramePr>
        <p:xfrm>
          <a:off x="3492500" y="5805488"/>
          <a:ext cx="1573213" cy="506412"/>
        </p:xfrm>
        <a:graphic>
          <a:graphicData uri="http://schemas.openxmlformats.org/presentationml/2006/ole">
            <mc:AlternateContent xmlns:mc="http://schemas.openxmlformats.org/markup-compatibility/2006">
              <mc:Choice xmlns:v="urn:schemas-microsoft-com:vml" Requires="v">
                <p:oleObj spid="_x0000_s3127" name="Równanie" r:id="rId6" imgW="711000" imgH="228600" progId="Equation.3">
                  <p:embed/>
                </p:oleObj>
              </mc:Choice>
              <mc:Fallback>
                <p:oleObj name="Równanie" r:id="rId6" imgW="711000" imgH="2286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92500" y="5805488"/>
                        <a:ext cx="1573213" cy="506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6" name="Object 5"/>
          <p:cNvGraphicFramePr>
            <a:graphicFrameLocks noGrp="1" noChangeAspect="1"/>
          </p:cNvGraphicFramePr>
          <p:nvPr>
            <p:ph sz="quarter" idx="3"/>
          </p:nvPr>
        </p:nvGraphicFramePr>
        <p:xfrm>
          <a:off x="6227763" y="5734050"/>
          <a:ext cx="2195512" cy="627063"/>
        </p:xfrm>
        <a:graphic>
          <a:graphicData uri="http://schemas.openxmlformats.org/presentationml/2006/ole">
            <mc:AlternateContent xmlns:mc="http://schemas.openxmlformats.org/markup-compatibility/2006">
              <mc:Choice xmlns:v="urn:schemas-microsoft-com:vml" Requires="v">
                <p:oleObj spid="_x0000_s3128" name="Równanie" r:id="rId8" imgW="799920" imgH="228600" progId="Equation.3">
                  <p:embed/>
                </p:oleObj>
              </mc:Choice>
              <mc:Fallback>
                <p:oleObj name="Równanie" r:id="rId8" imgW="799920" imgH="2286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27763" y="5734050"/>
                        <a:ext cx="2195512" cy="627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3079"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1188" y="3644900"/>
            <a:ext cx="1897062" cy="188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8" descr="3_plasma3_bi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156325" y="3860800"/>
            <a:ext cx="2362200" cy="177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1" name="Text Box 13"/>
          <p:cNvSpPr txBox="1">
            <a:spLocks noChangeArrowheads="1"/>
          </p:cNvSpPr>
          <p:nvPr/>
        </p:nvSpPr>
        <p:spPr bwMode="auto">
          <a:xfrm>
            <a:off x="2843213" y="2565400"/>
            <a:ext cx="3635375" cy="376238"/>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eaLnBrk="1" hangingPunct="1"/>
            <a:r>
              <a:rPr lang="pl-PL" altLang="pl-PL" sz="1800" smtClean="0">
                <a:solidFill>
                  <a:srgbClr val="333399"/>
                </a:solidFill>
                <a:effectLst/>
                <a:latin typeface="Times New Roman" pitchFamily="18" charset="0"/>
                <a:cs typeface="+mn-cs"/>
              </a:rPr>
              <a:t>konieczne podejście nieperturbacyjne</a:t>
            </a:r>
          </a:p>
        </p:txBody>
      </p:sp>
      <p:graphicFrame>
        <p:nvGraphicFramePr>
          <p:cNvPr id="3077" name="Object 15"/>
          <p:cNvGraphicFramePr>
            <a:graphicFrameLocks noGrp="1" noChangeAspect="1"/>
          </p:cNvGraphicFramePr>
          <p:nvPr>
            <p:ph sz="quarter" idx="4"/>
          </p:nvPr>
        </p:nvGraphicFramePr>
        <p:xfrm>
          <a:off x="2843213" y="1628775"/>
          <a:ext cx="3673475" cy="919163"/>
        </p:xfrm>
        <a:graphic>
          <a:graphicData uri="http://schemas.openxmlformats.org/presentationml/2006/ole">
            <mc:AlternateContent xmlns:mc="http://schemas.openxmlformats.org/markup-compatibility/2006">
              <mc:Choice xmlns:v="urn:schemas-microsoft-com:vml" Requires="v">
                <p:oleObj spid="_x0000_s3129" name="Równanie" r:id="rId12" imgW="965160" imgH="241200" progId="Equation.3">
                  <p:embed/>
                </p:oleObj>
              </mc:Choice>
              <mc:Fallback>
                <p:oleObj name="Równanie" r:id="rId12" imgW="965160" imgH="2412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43213" y="1628775"/>
                        <a:ext cx="3673475" cy="919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 name="Text Box 17"/>
          <p:cNvSpPr txBox="1">
            <a:spLocks noChangeArrowheads="1"/>
          </p:cNvSpPr>
          <p:nvPr/>
        </p:nvSpPr>
        <p:spPr bwMode="auto">
          <a:xfrm>
            <a:off x="3132138" y="2997200"/>
            <a:ext cx="3159125" cy="376238"/>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eaLnBrk="1" hangingPunct="1"/>
            <a:r>
              <a:rPr lang="pl-PL" altLang="pl-PL" sz="1800" smtClean="0">
                <a:solidFill>
                  <a:srgbClr val="333399"/>
                </a:solidFill>
                <a:effectLst/>
                <a:latin typeface="Times New Roman" pitchFamily="18" charset="0"/>
                <a:cs typeface="+mn-cs"/>
              </a:rPr>
              <a:t>Symulacje numeryczne </a:t>
            </a:r>
            <a:r>
              <a:rPr lang="pl-PL" altLang="pl-PL" sz="1800" i="1" smtClean="0">
                <a:solidFill>
                  <a:srgbClr val="333399"/>
                </a:solidFill>
                <a:effectLst/>
                <a:latin typeface="Times New Roman" pitchFamily="18" charset="0"/>
                <a:cs typeface="+mn-cs"/>
              </a:rPr>
              <a:t>ab initio</a:t>
            </a:r>
          </a:p>
        </p:txBody>
      </p:sp>
      <p:pic>
        <p:nvPicPr>
          <p:cNvPr id="3083" name="Picture 1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16238" y="3789363"/>
            <a:ext cx="2592387"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08280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pl-PL" altLang="pl-PL" smtClean="0">
                <a:latin typeface="Times New Roman" pitchFamily="18" charset="0"/>
              </a:rPr>
              <a:t>Ultra silne pola</a:t>
            </a:r>
          </a:p>
        </p:txBody>
      </p:sp>
      <p:sp>
        <p:nvSpPr>
          <p:cNvPr id="16387" name="Rectangle 3"/>
          <p:cNvSpPr>
            <a:spLocks noGrp="1" noChangeArrowheads="1"/>
          </p:cNvSpPr>
          <p:nvPr>
            <p:ph type="body" idx="1"/>
          </p:nvPr>
        </p:nvSpPr>
        <p:spPr>
          <a:xfrm>
            <a:off x="457200" y="1600200"/>
            <a:ext cx="8686800" cy="5068888"/>
          </a:xfrm>
        </p:spPr>
        <p:txBody>
          <a:bodyPr/>
          <a:lstStyle/>
          <a:p>
            <a:pPr eaLnBrk="1" hangingPunct="1"/>
            <a:r>
              <a:rPr lang="pl-PL" altLang="pl-PL" smtClean="0">
                <a:latin typeface="Times New Roman" pitchFamily="18" charset="0"/>
              </a:rPr>
              <a:t>Pole wewnętrzne atomu: </a:t>
            </a:r>
            <a:br>
              <a:rPr lang="pl-PL" altLang="pl-PL" smtClean="0">
                <a:latin typeface="Times New Roman" pitchFamily="18" charset="0"/>
              </a:rPr>
            </a:br>
            <a:r>
              <a:rPr lang="pl-PL" altLang="pl-PL" i="1" smtClean="0">
                <a:latin typeface="Symbol" pitchFamily="18" charset="2"/>
              </a:rPr>
              <a:t>e</a:t>
            </a:r>
            <a:r>
              <a:rPr lang="pl-PL" altLang="pl-PL" baseline="-25000" smtClean="0">
                <a:latin typeface="Times New Roman" pitchFamily="18" charset="0"/>
              </a:rPr>
              <a:t>0</a:t>
            </a:r>
            <a:r>
              <a:rPr lang="pl-PL" altLang="pl-PL" smtClean="0">
                <a:latin typeface="Times New Roman" pitchFamily="18" charset="0"/>
              </a:rPr>
              <a:t> = 1 a.u. (</a:t>
            </a:r>
            <a:r>
              <a:rPr lang="pl-PL" altLang="pl-PL" i="1" smtClean="0">
                <a:latin typeface="Times New Roman" pitchFamily="18" charset="0"/>
              </a:rPr>
              <a:t>I</a:t>
            </a:r>
            <a:r>
              <a:rPr lang="pl-PL" altLang="pl-PL" baseline="-25000" smtClean="0">
                <a:latin typeface="Times New Roman" pitchFamily="18" charset="0"/>
              </a:rPr>
              <a:t>0</a:t>
            </a:r>
            <a:r>
              <a:rPr lang="pl-PL" altLang="pl-PL" smtClean="0">
                <a:latin typeface="Times New Roman" pitchFamily="18" charset="0"/>
              </a:rPr>
              <a:t> = 3.51</a:t>
            </a:r>
            <a:r>
              <a:rPr lang="en-US" altLang="pl-PL" smtClean="0">
                <a:latin typeface="Times New Roman" pitchFamily="18" charset="0"/>
                <a:cs typeface="Times New Roman" pitchFamily="18" charset="0"/>
              </a:rPr>
              <a:t>·</a:t>
            </a:r>
            <a:r>
              <a:rPr lang="pl-PL" altLang="pl-PL" smtClean="0">
                <a:latin typeface="Times New Roman" pitchFamily="18" charset="0"/>
              </a:rPr>
              <a:t>10</a:t>
            </a:r>
            <a:r>
              <a:rPr lang="pl-PL" altLang="pl-PL" baseline="30000" smtClean="0">
                <a:latin typeface="Times New Roman" pitchFamily="18" charset="0"/>
              </a:rPr>
              <a:t>16</a:t>
            </a:r>
            <a:r>
              <a:rPr lang="pl-PL" altLang="pl-PL" smtClean="0">
                <a:latin typeface="Times New Roman" pitchFamily="18" charset="0"/>
              </a:rPr>
              <a:t> W/cm</a:t>
            </a:r>
            <a:r>
              <a:rPr lang="pl-PL" altLang="pl-PL" baseline="30000" smtClean="0">
                <a:latin typeface="Times New Roman" pitchFamily="18" charset="0"/>
              </a:rPr>
              <a:t>2</a:t>
            </a:r>
            <a:r>
              <a:rPr lang="pl-PL" altLang="pl-PL" smtClean="0">
                <a:latin typeface="Times New Roman" pitchFamily="18" charset="0"/>
              </a:rPr>
              <a:t>)</a:t>
            </a:r>
          </a:p>
          <a:p>
            <a:pPr eaLnBrk="1" hangingPunct="1"/>
            <a:r>
              <a:rPr lang="pl-PL" altLang="pl-PL" smtClean="0">
                <a:latin typeface="Times New Roman" pitchFamily="18" charset="0"/>
              </a:rPr>
              <a:t>Prawie wolny elektron (wpływ potencjału wiążącego to jedynie zaburzenie): </a:t>
            </a:r>
            <a:br>
              <a:rPr lang="pl-PL" altLang="pl-PL" smtClean="0">
                <a:latin typeface="Times New Roman" pitchFamily="18" charset="0"/>
              </a:rPr>
            </a:br>
            <a:r>
              <a:rPr lang="pl-PL" altLang="pl-PL" i="1" smtClean="0">
                <a:latin typeface="Symbol" pitchFamily="18" charset="2"/>
              </a:rPr>
              <a:t>e</a:t>
            </a:r>
            <a:r>
              <a:rPr lang="pl-PL" altLang="pl-PL" baseline="-25000" smtClean="0">
                <a:latin typeface="Times New Roman" pitchFamily="18" charset="0"/>
              </a:rPr>
              <a:t>0</a:t>
            </a:r>
            <a:r>
              <a:rPr lang="pl-PL" altLang="pl-PL" smtClean="0">
                <a:latin typeface="Times New Roman" pitchFamily="18" charset="0"/>
              </a:rPr>
              <a:t> równe co najmniej 5 - 10 a.u.</a:t>
            </a:r>
          </a:p>
          <a:p>
            <a:pPr eaLnBrk="1" hangingPunct="1"/>
            <a:r>
              <a:rPr lang="pl-PL" altLang="pl-PL" smtClean="0">
                <a:latin typeface="Times New Roman" pitchFamily="18" charset="0"/>
              </a:rPr>
              <a:t>Natężenie pola obecnych laserów: </a:t>
            </a:r>
            <a:br>
              <a:rPr lang="pl-PL" altLang="pl-PL" smtClean="0">
                <a:latin typeface="Times New Roman" pitchFamily="18" charset="0"/>
              </a:rPr>
            </a:br>
            <a:r>
              <a:rPr lang="pl-PL" altLang="pl-PL" smtClean="0">
                <a:latin typeface="Times New Roman" pitchFamily="18" charset="0"/>
              </a:rPr>
              <a:t> </a:t>
            </a:r>
            <a:r>
              <a:rPr lang="pl-PL" altLang="pl-PL" i="1" smtClean="0">
                <a:latin typeface="Times New Roman" pitchFamily="18" charset="0"/>
              </a:rPr>
              <a:t>I</a:t>
            </a:r>
            <a:r>
              <a:rPr lang="pl-PL" altLang="pl-PL" smtClean="0">
                <a:latin typeface="Times New Roman" pitchFamily="18" charset="0"/>
              </a:rPr>
              <a:t> = PW/cm</a:t>
            </a:r>
            <a:r>
              <a:rPr lang="pl-PL" altLang="pl-PL" baseline="30000" smtClean="0">
                <a:latin typeface="Times New Roman" pitchFamily="18" charset="0"/>
              </a:rPr>
              <a:t>2</a:t>
            </a:r>
            <a:r>
              <a:rPr lang="pl-PL" altLang="pl-PL" smtClean="0">
                <a:latin typeface="Times New Roman" pitchFamily="18" charset="0"/>
              </a:rPr>
              <a:t> = 10</a:t>
            </a:r>
            <a:r>
              <a:rPr lang="pl-PL" altLang="pl-PL" baseline="30000" smtClean="0">
                <a:latin typeface="Times New Roman" pitchFamily="18" charset="0"/>
              </a:rPr>
              <a:t>19</a:t>
            </a:r>
            <a:r>
              <a:rPr lang="pl-PL" altLang="pl-PL" smtClean="0">
                <a:latin typeface="Times New Roman" pitchFamily="18" charset="0"/>
              </a:rPr>
              <a:t> W/cm</a:t>
            </a:r>
            <a:r>
              <a:rPr lang="pl-PL" altLang="pl-PL" baseline="30000" smtClean="0">
                <a:latin typeface="Times New Roman" pitchFamily="18" charset="0"/>
              </a:rPr>
              <a:t>2</a:t>
            </a:r>
            <a:r>
              <a:rPr lang="pl-PL" altLang="pl-PL" smtClean="0">
                <a:latin typeface="Times New Roman" pitchFamily="18" charset="0"/>
              </a:rPr>
              <a:t> - 10</a:t>
            </a:r>
            <a:r>
              <a:rPr lang="pl-PL" altLang="pl-PL" baseline="30000" smtClean="0">
                <a:latin typeface="Times New Roman" pitchFamily="18" charset="0"/>
              </a:rPr>
              <a:t>20</a:t>
            </a:r>
            <a:r>
              <a:rPr lang="pl-PL" altLang="pl-PL" smtClean="0">
                <a:latin typeface="Times New Roman" pitchFamily="18" charset="0"/>
              </a:rPr>
              <a:t> W/cm</a:t>
            </a:r>
            <a:r>
              <a:rPr lang="pl-PL" altLang="pl-PL" baseline="30000" smtClean="0">
                <a:latin typeface="Times New Roman" pitchFamily="18" charset="0"/>
              </a:rPr>
              <a:t>2</a:t>
            </a:r>
            <a:r>
              <a:rPr lang="pl-PL" altLang="pl-PL" smtClean="0">
                <a:latin typeface="Times New Roman" pitchFamily="18" charset="0"/>
              </a:rPr>
              <a:t> (50 j.a.)</a:t>
            </a:r>
            <a:br>
              <a:rPr lang="pl-PL" altLang="pl-PL" smtClean="0">
                <a:latin typeface="Times New Roman" pitchFamily="18" charset="0"/>
              </a:rPr>
            </a:br>
            <a:r>
              <a:rPr lang="pl-PL" altLang="pl-PL" smtClean="0">
                <a:latin typeface="Times New Roman" pitchFamily="18" charset="0"/>
              </a:rPr>
              <a:t>Lasery attosekundowe: </a:t>
            </a:r>
            <a:r>
              <a:rPr lang="pl-PL" altLang="pl-PL" i="1" smtClean="0">
                <a:latin typeface="Times New Roman" pitchFamily="18" charset="0"/>
              </a:rPr>
              <a:t>I</a:t>
            </a:r>
            <a:r>
              <a:rPr lang="pl-PL" altLang="pl-PL" smtClean="0">
                <a:latin typeface="Times New Roman" pitchFamily="18" charset="0"/>
              </a:rPr>
              <a:t> = 10</a:t>
            </a:r>
            <a:r>
              <a:rPr lang="pl-PL" altLang="pl-PL" baseline="30000" smtClean="0">
                <a:latin typeface="Times New Roman" pitchFamily="18" charset="0"/>
              </a:rPr>
              <a:t>16</a:t>
            </a:r>
            <a:r>
              <a:rPr lang="pl-PL" altLang="pl-PL" smtClean="0">
                <a:latin typeface="Times New Roman" pitchFamily="18" charset="0"/>
              </a:rPr>
              <a:t> W/cm</a:t>
            </a:r>
            <a:r>
              <a:rPr lang="pl-PL" altLang="pl-PL" baseline="30000" smtClean="0">
                <a:latin typeface="Times New Roman" pitchFamily="18" charset="0"/>
              </a:rPr>
              <a:t>2</a:t>
            </a:r>
            <a:endParaRPr lang="pl-PL" altLang="pl-PL" smtClean="0">
              <a:latin typeface="Times New Roman" pitchFamily="18" charset="0"/>
            </a:endParaRPr>
          </a:p>
          <a:p>
            <a:pPr eaLnBrk="1" hangingPunct="1"/>
            <a:r>
              <a:rPr lang="pl-PL" altLang="pl-PL" smtClean="0">
                <a:latin typeface="Times New Roman" pitchFamily="18" charset="0"/>
              </a:rPr>
              <a:t>Granica relatywistyczna…</a:t>
            </a:r>
          </a:p>
        </p:txBody>
      </p:sp>
    </p:spTree>
    <p:extLst>
      <p:ext uri="{BB962C8B-B14F-4D97-AF65-F5344CB8AC3E}">
        <p14:creationId xmlns:p14="http://schemas.microsoft.com/office/powerpoint/2010/main" val="10856040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animEffect transition="in" filter="fade">
                                      <p:cBhvr>
                                        <p:cTn id="7" dur="1000"/>
                                        <p:tgtEl>
                                          <p:spTgt spid="1638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387">
                                            <p:txEl>
                                              <p:pRg st="2" end="2"/>
                                            </p:txEl>
                                          </p:spTgt>
                                        </p:tgtEl>
                                        <p:attrNameLst>
                                          <p:attrName>style.visibility</p:attrName>
                                        </p:attrNameLst>
                                      </p:cBhvr>
                                      <p:to>
                                        <p:strVal val="visible"/>
                                      </p:to>
                                    </p:set>
                                    <p:animEffect transition="in" filter="fade">
                                      <p:cBhvr>
                                        <p:cTn id="12" dur="1000"/>
                                        <p:tgtEl>
                                          <p:spTgt spid="1638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387">
                                            <p:txEl>
                                              <p:pRg st="3" end="3"/>
                                            </p:txEl>
                                          </p:spTgt>
                                        </p:tgtEl>
                                        <p:attrNameLst>
                                          <p:attrName>style.visibility</p:attrName>
                                        </p:attrNameLst>
                                      </p:cBhvr>
                                      <p:to>
                                        <p:strVal val="visible"/>
                                      </p:to>
                                    </p:set>
                                    <p:animEffect transition="in" filter="fade">
                                      <p:cBhvr>
                                        <p:cTn id="17" dur="1000"/>
                                        <p:tgtEl>
                                          <p:spTgt spid="163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p:txBody>
          <a:bodyPr/>
          <a:lstStyle/>
          <a:p>
            <a:pPr eaLnBrk="1" hangingPunct="1"/>
            <a:r>
              <a:rPr lang="pl-PL" altLang="pl-PL" smtClean="0">
                <a:latin typeface="Times New Roman" pitchFamily="18" charset="0"/>
              </a:rPr>
              <a:t>Ultra silne pola</a:t>
            </a:r>
          </a:p>
        </p:txBody>
      </p:sp>
      <p:graphicFrame>
        <p:nvGraphicFramePr>
          <p:cNvPr id="4098" name="Object 6"/>
          <p:cNvGraphicFramePr>
            <a:graphicFrameLocks noChangeAspect="1"/>
          </p:cNvGraphicFramePr>
          <p:nvPr/>
        </p:nvGraphicFramePr>
        <p:xfrm>
          <a:off x="1403350" y="1557338"/>
          <a:ext cx="6408738" cy="4262437"/>
        </p:xfrm>
        <a:graphic>
          <a:graphicData uri="http://schemas.openxmlformats.org/presentationml/2006/ole">
            <mc:AlternateContent xmlns:mc="http://schemas.openxmlformats.org/markup-compatibility/2006">
              <mc:Choice xmlns:v="urn:schemas-microsoft-com:vml" Requires="v">
                <p:oleObj spid="_x0000_s4124" name="Obraz - mapa bitowa" r:id="rId4" imgW="3741744" imgH="2682472" progId="Paint.Picture">
                  <p:embed/>
                </p:oleObj>
              </mc:Choice>
              <mc:Fallback>
                <p:oleObj name="Obraz - mapa bitowa" r:id="rId4" imgW="3741744" imgH="2682472" progId="Paint.Picture">
                  <p:embed/>
                  <p:pic>
                    <p:nvPicPr>
                      <p:cNvPr id="0" name=""/>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3350" y="1557338"/>
                        <a:ext cx="6408738" cy="4262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01" name="Text Box 9"/>
          <p:cNvSpPr txBox="1">
            <a:spLocks noChangeArrowheads="1"/>
          </p:cNvSpPr>
          <p:nvPr/>
        </p:nvSpPr>
        <p:spPr bwMode="auto">
          <a:xfrm>
            <a:off x="4643438" y="6092825"/>
            <a:ext cx="37211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a:r>
              <a:rPr lang="pl-PL" altLang="pl-PL" sz="1600" smtClean="0">
                <a:solidFill>
                  <a:srgbClr val="000000"/>
                </a:solidFill>
                <a:effectLst/>
                <a:latin typeface="Times New Roman" pitchFamily="18" charset="0"/>
                <a:cs typeface="+mn-cs"/>
              </a:rPr>
              <a:t>Źródło: </a:t>
            </a:r>
            <a:r>
              <a:rPr lang="en-GB" altLang="pl-PL" sz="1600" smtClean="0">
                <a:solidFill>
                  <a:srgbClr val="000000"/>
                </a:solidFill>
                <a:effectLst/>
                <a:latin typeface="Times New Roman" pitchFamily="18" charset="0"/>
                <a:cs typeface="+mn-cs"/>
              </a:rPr>
              <a:t>Reiss, Phys. Rev </a:t>
            </a:r>
            <a:r>
              <a:rPr lang="en-GB" altLang="pl-PL" sz="1600" b="1" smtClean="0">
                <a:solidFill>
                  <a:srgbClr val="000000"/>
                </a:solidFill>
                <a:effectLst/>
                <a:latin typeface="Times New Roman" pitchFamily="18" charset="0"/>
                <a:cs typeface="+mn-cs"/>
              </a:rPr>
              <a:t>63</a:t>
            </a:r>
            <a:r>
              <a:rPr lang="en-GB" altLang="pl-PL" sz="1600" smtClean="0">
                <a:solidFill>
                  <a:srgbClr val="000000"/>
                </a:solidFill>
                <a:effectLst/>
                <a:latin typeface="Times New Roman" pitchFamily="18" charset="0"/>
                <a:cs typeface="+mn-cs"/>
              </a:rPr>
              <a:t> 013409 (2000)</a:t>
            </a:r>
          </a:p>
        </p:txBody>
      </p:sp>
      <p:graphicFrame>
        <p:nvGraphicFramePr>
          <p:cNvPr id="4099" name="Object 10"/>
          <p:cNvGraphicFramePr>
            <a:graphicFrameLocks noChangeAspect="1"/>
          </p:cNvGraphicFramePr>
          <p:nvPr/>
        </p:nvGraphicFramePr>
        <p:xfrm>
          <a:off x="323850" y="5229225"/>
          <a:ext cx="793750" cy="1366838"/>
        </p:xfrm>
        <a:graphic>
          <a:graphicData uri="http://schemas.openxmlformats.org/presentationml/2006/ole">
            <mc:AlternateContent xmlns:mc="http://schemas.openxmlformats.org/markup-compatibility/2006">
              <mc:Choice xmlns:v="urn:schemas-microsoft-com:vml" Requires="v">
                <p:oleObj spid="_x0000_s4125" name="Równanie" r:id="rId6" imgW="228600" imgH="393480" progId="Equation.3">
                  <p:embed/>
                </p:oleObj>
              </mc:Choice>
              <mc:Fallback>
                <p:oleObj name="Równanie" r:id="rId6" imgW="228600" imgH="3934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850" y="5229225"/>
                        <a:ext cx="793750" cy="1366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1081582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pl-PL" altLang="pl-PL" smtClean="0">
                <a:latin typeface="Times New Roman" pitchFamily="18" charset="0"/>
              </a:rPr>
              <a:t>Ultra silne pola</a:t>
            </a:r>
          </a:p>
        </p:txBody>
      </p:sp>
      <p:sp>
        <p:nvSpPr>
          <p:cNvPr id="23555" name="Rectangle 3"/>
          <p:cNvSpPr>
            <a:spLocks noGrp="1" noChangeArrowheads="1"/>
          </p:cNvSpPr>
          <p:nvPr>
            <p:ph type="body" idx="1"/>
          </p:nvPr>
        </p:nvSpPr>
        <p:spPr>
          <a:xfrm>
            <a:off x="457200" y="1600200"/>
            <a:ext cx="8686800" cy="5068888"/>
          </a:xfrm>
        </p:spPr>
        <p:txBody>
          <a:bodyPr/>
          <a:lstStyle/>
          <a:p>
            <a:pPr eaLnBrk="1" hangingPunct="1"/>
            <a:r>
              <a:rPr lang="pl-PL" altLang="pl-PL" smtClean="0">
                <a:latin typeface="Times New Roman" pitchFamily="18" charset="0"/>
              </a:rPr>
              <a:t>Granica relatywistyczna dla </a:t>
            </a:r>
            <a:r>
              <a:rPr lang="pl-PL" altLang="pl-PL" smtClean="0">
                <a:latin typeface="Symbol" pitchFamily="18" charset="2"/>
              </a:rPr>
              <a:t>w </a:t>
            </a:r>
            <a:r>
              <a:rPr lang="pl-PL" altLang="pl-PL" smtClean="0">
                <a:latin typeface="Times New Roman" pitchFamily="18" charset="0"/>
              </a:rPr>
              <a:t>= 1: </a:t>
            </a:r>
            <a:r>
              <a:rPr lang="pl-PL" altLang="pl-PL" i="1" smtClean="0">
                <a:latin typeface="Symbol" pitchFamily="18" charset="2"/>
              </a:rPr>
              <a:t>e</a:t>
            </a:r>
            <a:r>
              <a:rPr lang="pl-PL" altLang="pl-PL" baseline="-25000" smtClean="0">
                <a:latin typeface="Times New Roman" pitchFamily="18" charset="0"/>
              </a:rPr>
              <a:t>0</a:t>
            </a:r>
            <a:r>
              <a:rPr lang="pl-PL" altLang="pl-PL" smtClean="0">
                <a:latin typeface="Times New Roman" pitchFamily="18" charset="0"/>
              </a:rPr>
              <a:t> = 15 a.u. </a:t>
            </a:r>
            <a:br>
              <a:rPr lang="pl-PL" altLang="pl-PL" smtClean="0">
                <a:latin typeface="Times New Roman" pitchFamily="18" charset="0"/>
              </a:rPr>
            </a:br>
            <a:r>
              <a:rPr lang="pl-PL" altLang="pl-PL" smtClean="0">
                <a:latin typeface="Times New Roman" pitchFamily="18" charset="0"/>
              </a:rPr>
              <a:t>Od tego natężenia należy uwzględniać </a:t>
            </a:r>
            <a:br>
              <a:rPr lang="pl-PL" altLang="pl-PL" smtClean="0">
                <a:latin typeface="Times New Roman" pitchFamily="18" charset="0"/>
              </a:rPr>
            </a:br>
            <a:r>
              <a:rPr lang="pl-PL" altLang="pl-PL" smtClean="0">
                <a:latin typeface="Times New Roman" pitchFamily="18" charset="0"/>
              </a:rPr>
              <a:t>wpływ pola magnetycznego (np. magn. dryf).</a:t>
            </a:r>
          </a:p>
          <a:p>
            <a:pPr eaLnBrk="1" hangingPunct="1"/>
            <a:r>
              <a:rPr lang="pl-PL" altLang="pl-PL" smtClean="0">
                <a:latin typeface="Times New Roman" pitchFamily="18" charset="0"/>
              </a:rPr>
              <a:t>Granica od której konieczny opis w pełni relatywistyczny (r. Diraca) dla </a:t>
            </a:r>
            <a:r>
              <a:rPr lang="pl-PL" altLang="pl-PL" smtClean="0">
                <a:latin typeface="Symbol" pitchFamily="18" charset="2"/>
              </a:rPr>
              <a:t>w </a:t>
            </a:r>
            <a:r>
              <a:rPr lang="pl-PL" altLang="pl-PL" smtClean="0">
                <a:latin typeface="Times New Roman" pitchFamily="18" charset="0"/>
              </a:rPr>
              <a:t>= 1:  &gt;50 a.u.</a:t>
            </a:r>
          </a:p>
          <a:p>
            <a:pPr eaLnBrk="1" hangingPunct="1"/>
            <a:r>
              <a:rPr lang="pl-PL" altLang="pl-PL" smtClean="0">
                <a:latin typeface="Times New Roman" pitchFamily="18" charset="0"/>
              </a:rPr>
              <a:t>Szybka inicjacja fuzji jądrowej </a:t>
            </a:r>
            <a:br>
              <a:rPr lang="pl-PL" altLang="pl-PL" smtClean="0">
                <a:latin typeface="Times New Roman" pitchFamily="18" charset="0"/>
              </a:rPr>
            </a:br>
            <a:r>
              <a:rPr lang="pl-PL" altLang="pl-PL" smtClean="0">
                <a:latin typeface="Times New Roman" pitchFamily="18" charset="0"/>
              </a:rPr>
              <a:t>(</a:t>
            </a:r>
            <a:r>
              <a:rPr lang="pl-PL" altLang="pl-PL" i="1" smtClean="0">
                <a:solidFill>
                  <a:schemeClr val="accent2"/>
                </a:solidFill>
                <a:latin typeface="Times New Roman" pitchFamily="18" charset="0"/>
              </a:rPr>
              <a:t>fast ignition of nuclear fusion</a:t>
            </a:r>
            <a:r>
              <a:rPr lang="pl-PL" altLang="pl-PL" smtClean="0">
                <a:latin typeface="Times New Roman" pitchFamily="18" charset="0"/>
              </a:rPr>
              <a:t>): </a:t>
            </a:r>
            <a:br>
              <a:rPr lang="pl-PL" altLang="pl-PL" smtClean="0">
                <a:latin typeface="Times New Roman" pitchFamily="18" charset="0"/>
              </a:rPr>
            </a:br>
            <a:r>
              <a:rPr lang="pl-PL" altLang="pl-PL" i="1" smtClean="0">
                <a:latin typeface="Times New Roman" pitchFamily="18" charset="0"/>
              </a:rPr>
              <a:t>I</a:t>
            </a:r>
            <a:r>
              <a:rPr lang="pl-PL" altLang="pl-PL" baseline="-25000" smtClean="0">
                <a:latin typeface="Times New Roman" pitchFamily="18" charset="0"/>
              </a:rPr>
              <a:t>0</a:t>
            </a:r>
            <a:r>
              <a:rPr lang="pl-PL" altLang="pl-PL" smtClean="0">
                <a:latin typeface="Times New Roman" pitchFamily="18" charset="0"/>
              </a:rPr>
              <a:t> = 5·10</a:t>
            </a:r>
            <a:r>
              <a:rPr lang="pl-PL" altLang="pl-PL" baseline="30000" smtClean="0">
                <a:latin typeface="Times New Roman" pitchFamily="18" charset="0"/>
              </a:rPr>
              <a:t>20</a:t>
            </a:r>
            <a:r>
              <a:rPr lang="pl-PL" altLang="pl-PL" smtClean="0">
                <a:latin typeface="Times New Roman" pitchFamily="18" charset="0"/>
              </a:rPr>
              <a:t> W/cm</a:t>
            </a:r>
            <a:r>
              <a:rPr lang="pl-PL" altLang="pl-PL" baseline="30000" smtClean="0">
                <a:latin typeface="Times New Roman" pitchFamily="18" charset="0"/>
              </a:rPr>
              <a:t>2 </a:t>
            </a:r>
            <a:r>
              <a:rPr lang="pl-PL" altLang="pl-PL" smtClean="0">
                <a:latin typeface="Times New Roman" pitchFamily="18" charset="0"/>
              </a:rPr>
              <a:t> (</a:t>
            </a:r>
            <a:r>
              <a:rPr lang="pl-PL" altLang="pl-PL" i="1" smtClean="0">
                <a:latin typeface="Symbol" pitchFamily="18" charset="2"/>
              </a:rPr>
              <a:t>e</a:t>
            </a:r>
            <a:r>
              <a:rPr lang="pl-PL" altLang="pl-PL" baseline="-25000" smtClean="0">
                <a:latin typeface="Times New Roman" pitchFamily="18" charset="0"/>
              </a:rPr>
              <a:t>0</a:t>
            </a:r>
            <a:r>
              <a:rPr lang="pl-PL" altLang="pl-PL" smtClean="0">
                <a:latin typeface="Times New Roman" pitchFamily="18" charset="0"/>
              </a:rPr>
              <a:t> = 100 a.u.)</a:t>
            </a:r>
          </a:p>
        </p:txBody>
      </p:sp>
    </p:spTree>
    <p:extLst>
      <p:ext uri="{BB962C8B-B14F-4D97-AF65-F5344CB8AC3E}">
        <p14:creationId xmlns:p14="http://schemas.microsoft.com/office/powerpoint/2010/main" val="34551165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pl-PL" altLang="pl-PL" smtClean="0">
                <a:latin typeface="Times New Roman" pitchFamily="18" charset="0"/>
              </a:rPr>
              <a:t>Ultra silne pola</a:t>
            </a:r>
          </a:p>
        </p:txBody>
      </p:sp>
      <p:pic>
        <p:nvPicPr>
          <p:cNvPr id="24579" name="Picture 8" descr="!!! Rys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484313"/>
            <a:ext cx="7859712"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01764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79388" y="274638"/>
            <a:ext cx="8785225" cy="1143000"/>
          </a:xfrm>
        </p:spPr>
        <p:txBody>
          <a:bodyPr/>
          <a:lstStyle/>
          <a:p>
            <a:pPr eaLnBrk="1" hangingPunct="1"/>
            <a:r>
              <a:rPr lang="pl-PL" altLang="pl-PL" sz="4000" smtClean="0">
                <a:solidFill>
                  <a:schemeClr val="tx1"/>
                </a:solidFill>
                <a:latin typeface="Times New Roman" pitchFamily="18" charset="0"/>
              </a:rPr>
              <a:t>Narodowy Zakład Zapłonu (NIF, LLNL)</a:t>
            </a:r>
          </a:p>
        </p:txBody>
      </p:sp>
      <p:sp>
        <p:nvSpPr>
          <p:cNvPr id="129030" name="Text Box 6"/>
          <p:cNvSpPr txBox="1">
            <a:spLocks noChangeArrowheads="1"/>
          </p:cNvSpPr>
          <p:nvPr/>
        </p:nvSpPr>
        <p:spPr bwMode="auto">
          <a:xfrm>
            <a:off x="468313" y="6237288"/>
            <a:ext cx="8280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eaLnBrk="1" hangingPunct="1"/>
            <a:r>
              <a:rPr lang="pl-PL" altLang="pl-PL" sz="1800" smtClean="0">
                <a:solidFill>
                  <a:srgbClr val="000000"/>
                </a:solidFill>
                <a:effectLst/>
                <a:latin typeface="Times New Roman" pitchFamily="18" charset="0"/>
                <a:cs typeface="+mn-cs"/>
              </a:rPr>
              <a:t>W Europie podobne projekty: HiPER (Węgry), LMJ (Francja), inny projekt w Czechach</a:t>
            </a:r>
          </a:p>
        </p:txBody>
      </p:sp>
      <p:pic>
        <p:nvPicPr>
          <p:cNvPr id="129034" name="Picture 10" descr="Plik:NIF building layout.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1268413"/>
            <a:ext cx="7620000"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8" descr="http://www.sciencemag.org/content/324/5925/328/F1.medium.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1196975"/>
            <a:ext cx="7632700" cy="496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43857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12903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9030"/>
                                        </p:tgtEl>
                                        <p:attrNameLst>
                                          <p:attrName>style.visibility</p:attrName>
                                        </p:attrNameLst>
                                      </p:cBhvr>
                                      <p:to>
                                        <p:strVal val="visible"/>
                                      </p:to>
                                    </p:set>
                                  </p:childTnLst>
                                </p:cTn>
                              </p:par>
                              <p:par>
                                <p:cTn id="11" presetID="10" presetClass="exit" presetSubtype="0" fill="hold" nodeType="withEffect">
                                  <p:stCondLst>
                                    <p:cond delay="0"/>
                                  </p:stCondLst>
                                  <p:childTnLst>
                                    <p:animEffect transition="out" filter="fade">
                                      <p:cBhvr>
                                        <p:cTn id="12" dur="1000"/>
                                        <p:tgtEl>
                                          <p:spTgt spid="129034"/>
                                        </p:tgtEl>
                                      </p:cBhvr>
                                    </p:animEffect>
                                    <p:set>
                                      <p:cBhvr>
                                        <p:cTn id="13" dur="1" fill="hold">
                                          <p:stCondLst>
                                            <p:cond delay="999"/>
                                          </p:stCondLst>
                                        </p:cTn>
                                        <p:tgtEl>
                                          <p:spTgt spid="129034"/>
                                        </p:tgtEl>
                                        <p:attrNameLst>
                                          <p:attrName>style.visibility</p:attrName>
                                        </p:attrNameLst>
                                      </p:cBhvr>
                                      <p:to>
                                        <p:strVal val="hidden"/>
                                      </p:to>
                                    </p:set>
                                  </p:childTnLst>
                                </p:cTn>
                              </p:par>
                              <p:par>
                                <p:cTn id="14" presetID="10" presetClass="entr" presetSubtype="0" fill="hold" nodeType="withEffect">
                                  <p:stCondLst>
                                    <p:cond delay="0"/>
                                  </p:stCondLst>
                                  <p:childTnLst>
                                    <p:set>
                                      <p:cBhvr>
                                        <p:cTn id="15" dur="1" fill="hold">
                                          <p:stCondLst>
                                            <p:cond delay="0"/>
                                          </p:stCondLst>
                                        </p:cTn>
                                        <p:tgtEl>
                                          <p:spTgt spid="25608"/>
                                        </p:tgtEl>
                                        <p:attrNameLst>
                                          <p:attrName>style.visibility</p:attrName>
                                        </p:attrNameLst>
                                      </p:cBhvr>
                                      <p:to>
                                        <p:strVal val="visible"/>
                                      </p:to>
                                    </p:set>
                                    <p:animEffect transition="in" filter="fade">
                                      <p:cBhvr>
                                        <p:cTn id="16" dur="2000"/>
                                        <p:tgtEl>
                                          <p:spTgt spid="256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30"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1"/>
          <p:cNvSpPr txBox="1">
            <a:spLocks noChangeArrowheads="1"/>
          </p:cNvSpPr>
          <p:nvPr/>
        </p:nvSpPr>
        <p:spPr bwMode="auto">
          <a:xfrm>
            <a:off x="325438" y="381000"/>
            <a:ext cx="84931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eaLnBrk="0" hangingPunct="0">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solidFill>
                  <a:schemeClr val="tx1"/>
                </a:solidFill>
                <a:latin typeface="Arial" charset="0"/>
              </a:defRPr>
            </a:lvl1pPr>
            <a:lvl2pPr marL="742950" indent="-285750" eaLnBrk="0" hangingPunct="0">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solidFill>
                  <a:schemeClr val="tx1"/>
                </a:solidFill>
                <a:latin typeface="Arial" charset="0"/>
              </a:defRPr>
            </a:lvl2pPr>
            <a:lvl3pPr marL="1143000" indent="-228600" eaLnBrk="0" hangingPunct="0">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solidFill>
                  <a:schemeClr val="tx1"/>
                </a:solidFill>
                <a:latin typeface="Arial" charset="0"/>
              </a:defRPr>
            </a:lvl3pPr>
            <a:lvl4pPr marL="1600200" indent="-228600" eaLnBrk="0" hangingPunct="0">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solidFill>
                  <a:schemeClr val="tx1"/>
                </a:solidFill>
                <a:latin typeface="Arial" charset="0"/>
              </a:defRPr>
            </a:lvl4pPr>
            <a:lvl5pPr marL="2057400" indent="-228600" eaLnBrk="0" hangingPunct="0">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solidFill>
                  <a:schemeClr val="tx1"/>
                </a:solidFill>
                <a:latin typeface="Arial" charset="0"/>
              </a:defRPr>
            </a:lvl5pPr>
            <a:lvl6pPr marL="2514600" indent="-228600" eaLnBrk="0" fontAlgn="base" hangingPunct="0">
              <a:spcBef>
                <a:spcPct val="0"/>
              </a:spcBef>
              <a:spcAft>
                <a:spcPct val="0"/>
              </a:spcAft>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solidFill>
                  <a:schemeClr val="tx1"/>
                </a:solidFill>
                <a:latin typeface="Arial" charset="0"/>
              </a:defRPr>
            </a:lvl6pPr>
            <a:lvl7pPr marL="2971800" indent="-228600" eaLnBrk="0" fontAlgn="base" hangingPunct="0">
              <a:spcBef>
                <a:spcPct val="0"/>
              </a:spcBef>
              <a:spcAft>
                <a:spcPct val="0"/>
              </a:spcAft>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solidFill>
                  <a:schemeClr val="tx1"/>
                </a:solidFill>
                <a:latin typeface="Arial" charset="0"/>
              </a:defRPr>
            </a:lvl7pPr>
            <a:lvl8pPr marL="3429000" indent="-228600" eaLnBrk="0" fontAlgn="base" hangingPunct="0">
              <a:spcBef>
                <a:spcPct val="0"/>
              </a:spcBef>
              <a:spcAft>
                <a:spcPct val="0"/>
              </a:spcAft>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solidFill>
                  <a:schemeClr val="tx1"/>
                </a:solidFill>
                <a:latin typeface="Arial" charset="0"/>
              </a:defRPr>
            </a:lvl8pPr>
            <a:lvl9pPr marL="3886200" indent="-228600" eaLnBrk="0" fontAlgn="base" hangingPunct="0">
              <a:spcBef>
                <a:spcPct val="0"/>
              </a:spcBef>
              <a:spcAft>
                <a:spcPct val="0"/>
              </a:spcAft>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solidFill>
                  <a:schemeClr val="tx1"/>
                </a:solidFill>
                <a:latin typeface="Arial" charset="0"/>
              </a:defRPr>
            </a:lvl9pPr>
          </a:lstStyle>
          <a:p>
            <a:pPr eaLnBrk="1" hangingPunct="1"/>
            <a:r>
              <a:rPr lang="en-GB" altLang="pl-PL" sz="1500" b="1" smtClean="0">
                <a:solidFill>
                  <a:srgbClr val="000000"/>
                </a:solidFill>
                <a:effectLst/>
                <a:ea typeface="msgothic" charset="0"/>
                <a:cs typeface="msgothic" charset="0"/>
              </a:rPr>
              <a:t>Shorter, more intense.</a:t>
            </a:r>
          </a:p>
        </p:txBody>
      </p:sp>
      <p:pic>
        <p:nvPicPr>
          <p:cNvPr id="2662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9538" y="5943600"/>
            <a:ext cx="1227137"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662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2263" y="979488"/>
            <a:ext cx="5964237" cy="489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6629" name="Text Box 4"/>
          <p:cNvSpPr txBox="1">
            <a:spLocks noChangeArrowheads="1"/>
          </p:cNvSpPr>
          <p:nvPr/>
        </p:nvSpPr>
        <p:spPr bwMode="auto">
          <a:xfrm>
            <a:off x="1592263" y="5972175"/>
            <a:ext cx="39179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eaLnBrk="0" hangingPunct="0">
              <a:tabLst>
                <a:tab pos="655638" algn="l"/>
                <a:tab pos="1312863" algn="l"/>
                <a:tab pos="1968500" algn="l"/>
                <a:tab pos="2625725" algn="l"/>
                <a:tab pos="3282950" algn="l"/>
              </a:tabLst>
              <a:defRPr>
                <a:solidFill>
                  <a:schemeClr val="tx1"/>
                </a:solidFill>
                <a:latin typeface="Arial" charset="0"/>
              </a:defRPr>
            </a:lvl1pPr>
            <a:lvl2pPr marL="742950" indent="-285750" eaLnBrk="0" hangingPunct="0">
              <a:tabLst>
                <a:tab pos="655638" algn="l"/>
                <a:tab pos="1312863" algn="l"/>
                <a:tab pos="1968500" algn="l"/>
                <a:tab pos="2625725" algn="l"/>
                <a:tab pos="3282950" algn="l"/>
              </a:tabLst>
              <a:defRPr>
                <a:solidFill>
                  <a:schemeClr val="tx1"/>
                </a:solidFill>
                <a:latin typeface="Arial" charset="0"/>
              </a:defRPr>
            </a:lvl2pPr>
            <a:lvl3pPr marL="1143000" indent="-228600" eaLnBrk="0" hangingPunct="0">
              <a:tabLst>
                <a:tab pos="655638" algn="l"/>
                <a:tab pos="1312863" algn="l"/>
                <a:tab pos="1968500" algn="l"/>
                <a:tab pos="2625725" algn="l"/>
                <a:tab pos="3282950" algn="l"/>
              </a:tabLst>
              <a:defRPr>
                <a:solidFill>
                  <a:schemeClr val="tx1"/>
                </a:solidFill>
                <a:latin typeface="Arial" charset="0"/>
              </a:defRPr>
            </a:lvl3pPr>
            <a:lvl4pPr marL="1600200" indent="-228600" eaLnBrk="0" hangingPunct="0">
              <a:tabLst>
                <a:tab pos="655638" algn="l"/>
                <a:tab pos="1312863" algn="l"/>
                <a:tab pos="1968500" algn="l"/>
                <a:tab pos="2625725" algn="l"/>
                <a:tab pos="3282950" algn="l"/>
              </a:tabLst>
              <a:defRPr>
                <a:solidFill>
                  <a:schemeClr val="tx1"/>
                </a:solidFill>
                <a:latin typeface="Arial" charset="0"/>
              </a:defRPr>
            </a:lvl4pPr>
            <a:lvl5pPr marL="2057400" indent="-228600" eaLnBrk="0" hangingPunct="0">
              <a:tabLst>
                <a:tab pos="655638" algn="l"/>
                <a:tab pos="1312863" algn="l"/>
                <a:tab pos="1968500" algn="l"/>
                <a:tab pos="2625725" algn="l"/>
                <a:tab pos="3282950" algn="l"/>
              </a:tabLst>
              <a:defRPr>
                <a:solidFill>
                  <a:schemeClr val="tx1"/>
                </a:solidFill>
                <a:latin typeface="Arial" charset="0"/>
              </a:defRPr>
            </a:lvl5pPr>
            <a:lvl6pPr marL="2514600" indent="-228600" eaLnBrk="0" fontAlgn="base" hangingPunct="0">
              <a:spcBef>
                <a:spcPct val="0"/>
              </a:spcBef>
              <a:spcAft>
                <a:spcPct val="0"/>
              </a:spcAft>
              <a:tabLst>
                <a:tab pos="655638" algn="l"/>
                <a:tab pos="1312863" algn="l"/>
                <a:tab pos="1968500" algn="l"/>
                <a:tab pos="2625725" algn="l"/>
                <a:tab pos="3282950" algn="l"/>
              </a:tabLst>
              <a:defRPr>
                <a:solidFill>
                  <a:schemeClr val="tx1"/>
                </a:solidFill>
                <a:latin typeface="Arial" charset="0"/>
              </a:defRPr>
            </a:lvl6pPr>
            <a:lvl7pPr marL="2971800" indent="-228600" eaLnBrk="0" fontAlgn="base" hangingPunct="0">
              <a:spcBef>
                <a:spcPct val="0"/>
              </a:spcBef>
              <a:spcAft>
                <a:spcPct val="0"/>
              </a:spcAft>
              <a:tabLst>
                <a:tab pos="655638" algn="l"/>
                <a:tab pos="1312863" algn="l"/>
                <a:tab pos="1968500" algn="l"/>
                <a:tab pos="2625725" algn="l"/>
                <a:tab pos="3282950" algn="l"/>
              </a:tabLst>
              <a:defRPr>
                <a:solidFill>
                  <a:schemeClr val="tx1"/>
                </a:solidFill>
                <a:latin typeface="Arial" charset="0"/>
              </a:defRPr>
            </a:lvl7pPr>
            <a:lvl8pPr marL="3429000" indent="-228600" eaLnBrk="0" fontAlgn="base" hangingPunct="0">
              <a:spcBef>
                <a:spcPct val="0"/>
              </a:spcBef>
              <a:spcAft>
                <a:spcPct val="0"/>
              </a:spcAft>
              <a:tabLst>
                <a:tab pos="655638" algn="l"/>
                <a:tab pos="1312863" algn="l"/>
                <a:tab pos="1968500" algn="l"/>
                <a:tab pos="2625725" algn="l"/>
                <a:tab pos="3282950" algn="l"/>
              </a:tabLst>
              <a:defRPr>
                <a:solidFill>
                  <a:schemeClr val="tx1"/>
                </a:solidFill>
                <a:latin typeface="Arial" charset="0"/>
              </a:defRPr>
            </a:lvl8pPr>
            <a:lvl9pPr marL="3886200" indent="-228600" eaLnBrk="0" fontAlgn="base" hangingPunct="0">
              <a:spcBef>
                <a:spcPct val="0"/>
              </a:spcBef>
              <a:spcAft>
                <a:spcPct val="0"/>
              </a:spcAft>
              <a:tabLst>
                <a:tab pos="655638" algn="l"/>
                <a:tab pos="1312863" algn="l"/>
                <a:tab pos="1968500" algn="l"/>
                <a:tab pos="2625725" algn="l"/>
                <a:tab pos="3282950" algn="l"/>
              </a:tabLst>
              <a:defRPr>
                <a:solidFill>
                  <a:schemeClr val="tx1"/>
                </a:solidFill>
                <a:latin typeface="Arial" charset="0"/>
              </a:defRPr>
            </a:lvl9pPr>
          </a:lstStyle>
          <a:p>
            <a:pPr algn="l" eaLnBrk="1" hangingPunct="1"/>
            <a:r>
              <a:rPr lang="en-GB" altLang="pl-PL" sz="1100" b="1" smtClean="0">
                <a:solidFill>
                  <a:srgbClr val="000000"/>
                </a:solidFill>
                <a:effectLst/>
                <a:ea typeface="msgothic" charset="0"/>
                <a:cs typeface="msgothic" charset="0"/>
              </a:rPr>
              <a:t>G Mourou, T Tajima Science 2011;331:41-42</a:t>
            </a:r>
          </a:p>
        </p:txBody>
      </p:sp>
      <p:sp>
        <p:nvSpPr>
          <p:cNvPr id="26630" name="Text Box 5"/>
          <p:cNvSpPr txBox="1">
            <a:spLocks noChangeArrowheads="1"/>
          </p:cNvSpPr>
          <p:nvPr/>
        </p:nvSpPr>
        <p:spPr bwMode="auto">
          <a:xfrm>
            <a:off x="98425" y="6613525"/>
            <a:ext cx="4930775" cy="347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marL="76200" indent="-76200" eaLnBrk="0" hangingPunct="0">
              <a:tabLst>
                <a:tab pos="655638" algn="l"/>
                <a:tab pos="1312863" algn="l"/>
                <a:tab pos="1968500" algn="l"/>
                <a:tab pos="2625725" algn="l"/>
                <a:tab pos="3282950" algn="l"/>
                <a:tab pos="3938588" algn="l"/>
                <a:tab pos="4595813" algn="l"/>
              </a:tabLst>
              <a:defRPr>
                <a:solidFill>
                  <a:schemeClr val="tx1"/>
                </a:solidFill>
                <a:latin typeface="Arial" charset="0"/>
              </a:defRPr>
            </a:lvl1pPr>
            <a:lvl2pPr marL="742950" indent="-285750" eaLnBrk="0" hangingPunct="0">
              <a:tabLst>
                <a:tab pos="655638" algn="l"/>
                <a:tab pos="1312863" algn="l"/>
                <a:tab pos="1968500" algn="l"/>
                <a:tab pos="2625725" algn="l"/>
                <a:tab pos="3282950" algn="l"/>
                <a:tab pos="3938588" algn="l"/>
                <a:tab pos="4595813" algn="l"/>
              </a:tabLst>
              <a:defRPr>
                <a:solidFill>
                  <a:schemeClr val="tx1"/>
                </a:solidFill>
                <a:latin typeface="Arial" charset="0"/>
              </a:defRPr>
            </a:lvl2pPr>
            <a:lvl3pPr marL="1143000" indent="-228600" eaLnBrk="0" hangingPunct="0">
              <a:tabLst>
                <a:tab pos="655638" algn="l"/>
                <a:tab pos="1312863" algn="l"/>
                <a:tab pos="1968500" algn="l"/>
                <a:tab pos="2625725" algn="l"/>
                <a:tab pos="3282950" algn="l"/>
                <a:tab pos="3938588" algn="l"/>
                <a:tab pos="4595813" algn="l"/>
              </a:tabLst>
              <a:defRPr>
                <a:solidFill>
                  <a:schemeClr val="tx1"/>
                </a:solidFill>
                <a:latin typeface="Arial" charset="0"/>
              </a:defRPr>
            </a:lvl3pPr>
            <a:lvl4pPr marL="1600200" indent="-228600" eaLnBrk="0" hangingPunct="0">
              <a:tabLst>
                <a:tab pos="655638" algn="l"/>
                <a:tab pos="1312863" algn="l"/>
                <a:tab pos="1968500" algn="l"/>
                <a:tab pos="2625725" algn="l"/>
                <a:tab pos="3282950" algn="l"/>
                <a:tab pos="3938588" algn="l"/>
                <a:tab pos="4595813" algn="l"/>
              </a:tabLst>
              <a:defRPr>
                <a:solidFill>
                  <a:schemeClr val="tx1"/>
                </a:solidFill>
                <a:latin typeface="Arial" charset="0"/>
              </a:defRPr>
            </a:lvl4pPr>
            <a:lvl5pPr marL="2057400" indent="-228600" eaLnBrk="0" hangingPunct="0">
              <a:tabLst>
                <a:tab pos="655638" algn="l"/>
                <a:tab pos="1312863" algn="l"/>
                <a:tab pos="1968500" algn="l"/>
                <a:tab pos="2625725" algn="l"/>
                <a:tab pos="3282950" algn="l"/>
                <a:tab pos="3938588" algn="l"/>
                <a:tab pos="4595813" algn="l"/>
              </a:tabLst>
              <a:defRPr>
                <a:solidFill>
                  <a:schemeClr val="tx1"/>
                </a:solidFill>
                <a:latin typeface="Arial" charset="0"/>
              </a:defRPr>
            </a:lvl5pPr>
            <a:lvl6pPr marL="2514600" indent="-228600" eaLnBrk="0" fontAlgn="base" hangingPunct="0">
              <a:spcBef>
                <a:spcPct val="0"/>
              </a:spcBef>
              <a:spcAft>
                <a:spcPct val="0"/>
              </a:spcAft>
              <a:tabLst>
                <a:tab pos="655638" algn="l"/>
                <a:tab pos="1312863" algn="l"/>
                <a:tab pos="1968500" algn="l"/>
                <a:tab pos="2625725" algn="l"/>
                <a:tab pos="3282950" algn="l"/>
                <a:tab pos="3938588" algn="l"/>
                <a:tab pos="4595813" algn="l"/>
              </a:tabLst>
              <a:defRPr>
                <a:solidFill>
                  <a:schemeClr val="tx1"/>
                </a:solidFill>
                <a:latin typeface="Arial" charset="0"/>
              </a:defRPr>
            </a:lvl6pPr>
            <a:lvl7pPr marL="2971800" indent="-228600" eaLnBrk="0" fontAlgn="base" hangingPunct="0">
              <a:spcBef>
                <a:spcPct val="0"/>
              </a:spcBef>
              <a:spcAft>
                <a:spcPct val="0"/>
              </a:spcAft>
              <a:tabLst>
                <a:tab pos="655638" algn="l"/>
                <a:tab pos="1312863" algn="l"/>
                <a:tab pos="1968500" algn="l"/>
                <a:tab pos="2625725" algn="l"/>
                <a:tab pos="3282950" algn="l"/>
                <a:tab pos="3938588" algn="l"/>
                <a:tab pos="4595813" algn="l"/>
              </a:tabLst>
              <a:defRPr>
                <a:solidFill>
                  <a:schemeClr val="tx1"/>
                </a:solidFill>
                <a:latin typeface="Arial" charset="0"/>
              </a:defRPr>
            </a:lvl7pPr>
            <a:lvl8pPr marL="3429000" indent="-228600" eaLnBrk="0" fontAlgn="base" hangingPunct="0">
              <a:spcBef>
                <a:spcPct val="0"/>
              </a:spcBef>
              <a:spcAft>
                <a:spcPct val="0"/>
              </a:spcAft>
              <a:tabLst>
                <a:tab pos="655638" algn="l"/>
                <a:tab pos="1312863" algn="l"/>
                <a:tab pos="1968500" algn="l"/>
                <a:tab pos="2625725" algn="l"/>
                <a:tab pos="3282950" algn="l"/>
                <a:tab pos="3938588" algn="l"/>
                <a:tab pos="4595813" algn="l"/>
              </a:tabLst>
              <a:defRPr>
                <a:solidFill>
                  <a:schemeClr val="tx1"/>
                </a:solidFill>
                <a:latin typeface="Arial" charset="0"/>
              </a:defRPr>
            </a:lvl8pPr>
            <a:lvl9pPr marL="3886200" indent="-228600" eaLnBrk="0" fontAlgn="base" hangingPunct="0">
              <a:spcBef>
                <a:spcPct val="0"/>
              </a:spcBef>
              <a:spcAft>
                <a:spcPct val="0"/>
              </a:spcAft>
              <a:tabLst>
                <a:tab pos="655638" algn="l"/>
                <a:tab pos="1312863" algn="l"/>
                <a:tab pos="1968500" algn="l"/>
                <a:tab pos="2625725" algn="l"/>
                <a:tab pos="3282950" algn="l"/>
                <a:tab pos="3938588" algn="l"/>
                <a:tab pos="4595813" algn="l"/>
              </a:tabLst>
              <a:defRPr>
                <a:solidFill>
                  <a:schemeClr val="tx1"/>
                </a:solidFill>
                <a:latin typeface="Arial" charset="0"/>
              </a:defRPr>
            </a:lvl9pPr>
          </a:lstStyle>
          <a:p>
            <a:pPr algn="l" eaLnBrk="1" hangingPunct="1"/>
            <a:r>
              <a:rPr lang="en-GB" altLang="pl-PL" sz="900" smtClean="0">
                <a:solidFill>
                  <a:srgbClr val="000000"/>
                </a:solidFill>
                <a:effectLst/>
                <a:ea typeface="msgothic" charset="0"/>
                <a:cs typeface="msgothic" charset="0"/>
              </a:rPr>
              <a:t>Published by AAAS</a:t>
            </a:r>
          </a:p>
        </p:txBody>
      </p:sp>
    </p:spTree>
    <p:extLst>
      <p:ext uri="{BB962C8B-B14F-4D97-AF65-F5344CB8AC3E}">
        <p14:creationId xmlns:p14="http://schemas.microsoft.com/office/powerpoint/2010/main" val="252678323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15"/>
          <p:cNvSpPr>
            <a:spLocks noChangeArrowheads="1"/>
          </p:cNvSpPr>
          <p:nvPr/>
        </p:nvSpPr>
        <p:spPr bwMode="auto">
          <a:xfrm>
            <a:off x="6156325" y="1484313"/>
            <a:ext cx="2987675"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eaLnBrk="1" hangingPunct="1">
              <a:spcBef>
                <a:spcPct val="20000"/>
              </a:spcBef>
              <a:buFontTx/>
              <a:buChar char="•"/>
            </a:pPr>
            <a:r>
              <a:rPr lang="pl-PL" altLang="pl-PL" sz="3200" smtClean="0">
                <a:solidFill>
                  <a:srgbClr val="000000"/>
                </a:solidFill>
                <a:effectLst/>
                <a:latin typeface="Times New Roman" pitchFamily="18" charset="0"/>
                <a:cs typeface="+mn-cs"/>
              </a:rPr>
              <a:t>Jonizacja i</a:t>
            </a:r>
            <a:br>
              <a:rPr lang="pl-PL" altLang="pl-PL" sz="3200" smtClean="0">
                <a:solidFill>
                  <a:srgbClr val="000000"/>
                </a:solidFill>
                <a:effectLst/>
                <a:latin typeface="Times New Roman" pitchFamily="18" charset="0"/>
                <a:cs typeface="+mn-cs"/>
              </a:rPr>
            </a:br>
            <a:r>
              <a:rPr lang="pl-PL" altLang="pl-PL" sz="3200" smtClean="0">
                <a:solidFill>
                  <a:srgbClr val="000000"/>
                </a:solidFill>
                <a:effectLst/>
                <a:latin typeface="Times New Roman" pitchFamily="18" charset="0"/>
                <a:cs typeface="+mn-cs"/>
              </a:rPr>
              <a:t>rekombinacja</a:t>
            </a:r>
          </a:p>
          <a:p>
            <a:pPr algn="l" eaLnBrk="1" hangingPunct="1">
              <a:spcBef>
                <a:spcPct val="20000"/>
              </a:spcBef>
              <a:buFontTx/>
              <a:buChar char="•"/>
            </a:pPr>
            <a:r>
              <a:rPr lang="pl-PL" altLang="pl-PL" sz="3200" smtClean="0">
                <a:solidFill>
                  <a:srgbClr val="000000"/>
                </a:solidFill>
                <a:effectLst/>
                <a:latin typeface="Times New Roman" pitchFamily="18" charset="0"/>
                <a:cs typeface="+mn-cs"/>
              </a:rPr>
              <a:t>Powrót:</a:t>
            </a:r>
            <a:br>
              <a:rPr lang="pl-PL" altLang="pl-PL" sz="3200" smtClean="0">
                <a:solidFill>
                  <a:srgbClr val="000000"/>
                </a:solidFill>
                <a:effectLst/>
                <a:latin typeface="Times New Roman" pitchFamily="18" charset="0"/>
                <a:cs typeface="+mn-cs"/>
              </a:rPr>
            </a:br>
            <a:r>
              <a:rPr lang="pl-PL" altLang="pl-PL" sz="3200" smtClean="0">
                <a:solidFill>
                  <a:srgbClr val="000000"/>
                </a:solidFill>
                <a:effectLst/>
                <a:latin typeface="Times New Roman" pitchFamily="18" charset="0"/>
                <a:cs typeface="+mn-cs"/>
              </a:rPr>
              <a:t>rekombinacja</a:t>
            </a:r>
            <a:br>
              <a:rPr lang="pl-PL" altLang="pl-PL" sz="3200" smtClean="0">
                <a:solidFill>
                  <a:srgbClr val="000000"/>
                </a:solidFill>
                <a:effectLst/>
                <a:latin typeface="Times New Roman" pitchFamily="18" charset="0"/>
                <a:cs typeface="+mn-cs"/>
              </a:rPr>
            </a:br>
            <a:r>
              <a:rPr lang="pl-PL" altLang="pl-PL" sz="3200" smtClean="0">
                <a:solidFill>
                  <a:srgbClr val="000000"/>
                </a:solidFill>
                <a:effectLst/>
                <a:latin typeface="Times New Roman" pitchFamily="18" charset="0"/>
                <a:cs typeface="+mn-cs"/>
              </a:rPr>
              <a:t>lub absorpcja dodatkowych fotonów</a:t>
            </a:r>
          </a:p>
          <a:p>
            <a:pPr algn="l" eaLnBrk="1" hangingPunct="1">
              <a:spcBef>
                <a:spcPct val="20000"/>
              </a:spcBef>
              <a:buFontTx/>
              <a:buChar char="•"/>
            </a:pPr>
            <a:r>
              <a:rPr lang="pl-PL" altLang="pl-PL" sz="3200" smtClean="0">
                <a:solidFill>
                  <a:srgbClr val="000000"/>
                </a:solidFill>
                <a:effectLst/>
                <a:latin typeface="Times New Roman" pitchFamily="18" charset="0"/>
                <a:cs typeface="+mn-cs"/>
              </a:rPr>
              <a:t> </a:t>
            </a:r>
            <a:r>
              <a:rPr lang="pl-PL" altLang="pl-PL" sz="4400" smtClean="0">
                <a:solidFill>
                  <a:srgbClr val="000000"/>
                </a:solidFill>
                <a:effectLst/>
                <a:latin typeface="Times New Roman" pitchFamily="18" charset="0"/>
                <a:cs typeface="+mn-cs"/>
              </a:rPr>
              <a:t> </a:t>
            </a:r>
          </a:p>
          <a:p>
            <a:pPr algn="l" eaLnBrk="1" hangingPunct="1">
              <a:spcBef>
                <a:spcPct val="20000"/>
              </a:spcBef>
              <a:buFontTx/>
              <a:buChar char="•"/>
            </a:pPr>
            <a:r>
              <a:rPr lang="pl-PL" altLang="pl-PL" sz="3200" smtClean="0">
                <a:solidFill>
                  <a:srgbClr val="000000"/>
                </a:solidFill>
                <a:effectLst/>
                <a:latin typeface="Times New Roman" pitchFamily="18" charset="0"/>
                <a:cs typeface="+mn-cs"/>
              </a:rPr>
              <a:t>HHG i ATI</a:t>
            </a:r>
          </a:p>
        </p:txBody>
      </p:sp>
      <p:sp>
        <p:nvSpPr>
          <p:cNvPr id="5125" name="Rectangle 2"/>
          <p:cNvSpPr>
            <a:spLocks noGrp="1" noChangeArrowheads="1"/>
          </p:cNvSpPr>
          <p:nvPr>
            <p:ph type="title"/>
          </p:nvPr>
        </p:nvSpPr>
        <p:spPr/>
        <p:txBody>
          <a:bodyPr/>
          <a:lstStyle/>
          <a:p>
            <a:pPr eaLnBrk="1" hangingPunct="1"/>
            <a:r>
              <a:rPr lang="pl-PL" altLang="pl-PL" smtClean="0">
                <a:latin typeface="Times New Roman" pitchFamily="18" charset="0"/>
              </a:rPr>
              <a:t>Optyka nieliniowa</a:t>
            </a:r>
          </a:p>
        </p:txBody>
      </p:sp>
      <p:graphicFrame>
        <p:nvGraphicFramePr>
          <p:cNvPr id="5122" name="Object 16"/>
          <p:cNvGraphicFramePr>
            <a:graphicFrameLocks noGrp="1" noChangeAspect="1"/>
          </p:cNvGraphicFramePr>
          <p:nvPr>
            <p:ph sz="half" idx="1"/>
          </p:nvPr>
        </p:nvGraphicFramePr>
        <p:xfrm>
          <a:off x="611188" y="1557338"/>
          <a:ext cx="1657350" cy="533400"/>
        </p:xfrm>
        <a:graphic>
          <a:graphicData uri="http://schemas.openxmlformats.org/presentationml/2006/ole">
            <mc:AlternateContent xmlns:mc="http://schemas.openxmlformats.org/markup-compatibility/2006">
              <mc:Choice xmlns:v="urn:schemas-microsoft-com:vml" Requires="v">
                <p:oleObj spid="_x0000_s5148" name="Równanie" r:id="rId4" imgW="711000" imgH="228600" progId="Equation.3">
                  <p:embed/>
                </p:oleObj>
              </mc:Choice>
              <mc:Fallback>
                <p:oleObj name="Równanie" r:id="rId4" imgW="711000" imgH="228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188" y="1557338"/>
                        <a:ext cx="1657350"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8562" name="Text Box 18"/>
          <p:cNvSpPr txBox="1">
            <a:spLocks noChangeArrowheads="1"/>
          </p:cNvSpPr>
          <p:nvPr/>
        </p:nvSpPr>
        <p:spPr bwMode="auto">
          <a:xfrm>
            <a:off x="101600" y="6307138"/>
            <a:ext cx="5965825" cy="376237"/>
          </a:xfrm>
          <a:prstGeom prst="rect">
            <a:avLst/>
          </a:prstGeom>
          <a:solidFill>
            <a:schemeClr val="bg1"/>
          </a:solidFill>
          <a:ln w="9525">
            <a:solidFill>
              <a:schemeClr val="accent2"/>
            </a:solidFill>
            <a:miter lim="800000"/>
            <a:headEnd/>
            <a:tailEnd/>
          </a:ln>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eaLnBrk="1" hangingPunct="1"/>
            <a:r>
              <a:rPr lang="pl-PL" altLang="pl-PL" sz="1800" smtClean="0">
                <a:solidFill>
                  <a:srgbClr val="333399"/>
                </a:solidFill>
                <a:effectLst/>
                <a:latin typeface="Times New Roman" pitchFamily="18" charset="0"/>
                <a:cs typeface="+mn-cs"/>
              </a:rPr>
              <a:t>Moment jonizacji (narodziny) determinuje dynamikę elektronu</a:t>
            </a:r>
          </a:p>
        </p:txBody>
      </p:sp>
      <p:pic>
        <p:nvPicPr>
          <p:cNvPr id="5127" name="Picture 21" descr="Ry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825" y="2060575"/>
            <a:ext cx="5700713"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123" name="Object 4"/>
          <p:cNvGraphicFramePr>
            <a:graphicFrameLocks noChangeAspect="1"/>
          </p:cNvGraphicFramePr>
          <p:nvPr/>
        </p:nvGraphicFramePr>
        <p:xfrm>
          <a:off x="6588125" y="5084763"/>
          <a:ext cx="792163" cy="817562"/>
        </p:xfrm>
        <a:graphic>
          <a:graphicData uri="http://schemas.openxmlformats.org/presentationml/2006/ole">
            <mc:AlternateContent xmlns:mc="http://schemas.openxmlformats.org/markup-compatibility/2006">
              <mc:Choice xmlns:v="urn:schemas-microsoft-com:vml" Requires="v">
                <p:oleObj spid="_x0000_s5149" name="Równanie" r:id="rId7" imgW="393480" imgH="406080" progId="Equation.3">
                  <p:embed/>
                </p:oleObj>
              </mc:Choice>
              <mc:Fallback>
                <p:oleObj name="Równanie" r:id="rId7" imgW="393480" imgH="4060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88125" y="5084763"/>
                        <a:ext cx="792163" cy="817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664595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8562"/>
                                        </p:tgtEl>
                                        <p:attrNameLst>
                                          <p:attrName>style.visibility</p:attrName>
                                        </p:attrNameLst>
                                      </p:cBhvr>
                                      <p:to>
                                        <p:strVal val="visible"/>
                                      </p:to>
                                    </p:set>
                                    <p:animEffect transition="in" filter="fade">
                                      <p:cBhvr>
                                        <p:cTn id="7" dur="2000"/>
                                        <p:tgtEl>
                                          <p:spTgt spid="1085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6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pl-PL" altLang="pl-PL" smtClean="0">
                <a:latin typeface="Times New Roman" pitchFamily="18" charset="0"/>
              </a:rPr>
              <a:t>Optyka nieliniowa</a:t>
            </a:r>
          </a:p>
        </p:txBody>
      </p:sp>
      <p:sp>
        <p:nvSpPr>
          <p:cNvPr id="27651" name="Text Box 22"/>
          <p:cNvSpPr txBox="1">
            <a:spLocks noChangeArrowheads="1"/>
          </p:cNvSpPr>
          <p:nvPr/>
        </p:nvSpPr>
        <p:spPr bwMode="auto">
          <a:xfrm>
            <a:off x="6084888" y="3357563"/>
            <a:ext cx="2540000"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eaLnBrk="1" hangingPunct="1"/>
            <a:r>
              <a:rPr lang="pl-PL" altLang="pl-PL" sz="1800" smtClean="0">
                <a:solidFill>
                  <a:srgbClr val="000000"/>
                </a:solidFill>
                <a:effectLst/>
                <a:latin typeface="Times New Roman" pitchFamily="18" charset="0"/>
                <a:cs typeface="+mn-cs"/>
              </a:rPr>
              <a:t>Rekombinacja promienista (RR) elektronu i emisja wyższej harmonicznej (</a:t>
            </a:r>
            <a:r>
              <a:rPr lang="pl-PL" altLang="pl-PL" sz="1800" smtClean="0">
                <a:solidFill>
                  <a:srgbClr val="333399"/>
                </a:solidFill>
                <a:effectLst/>
                <a:latin typeface="Times New Roman" pitchFamily="18" charset="0"/>
                <a:cs typeface="+mn-cs"/>
              </a:rPr>
              <a:t>HHG</a:t>
            </a:r>
            <a:r>
              <a:rPr lang="pl-PL" altLang="pl-PL" sz="1800" smtClean="0">
                <a:solidFill>
                  <a:srgbClr val="000000"/>
                </a:solidFill>
                <a:effectLst/>
                <a:latin typeface="Times New Roman" pitchFamily="18" charset="0"/>
                <a:cs typeface="+mn-cs"/>
              </a:rPr>
              <a:t>) </a:t>
            </a:r>
          </a:p>
        </p:txBody>
      </p:sp>
      <p:sp>
        <p:nvSpPr>
          <p:cNvPr id="27652" name="Text Box 24"/>
          <p:cNvSpPr txBox="1">
            <a:spLocks noChangeArrowheads="1"/>
          </p:cNvSpPr>
          <p:nvPr/>
        </p:nvSpPr>
        <p:spPr bwMode="auto">
          <a:xfrm>
            <a:off x="6156325" y="2133600"/>
            <a:ext cx="22526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eaLnBrk="1" hangingPunct="1"/>
            <a:r>
              <a:rPr lang="pl-PL" altLang="pl-PL" sz="1800" smtClean="0">
                <a:solidFill>
                  <a:srgbClr val="000000"/>
                </a:solidFill>
                <a:effectLst/>
                <a:latin typeface="Times New Roman" pitchFamily="18" charset="0"/>
                <a:cs typeface="+mn-cs"/>
              </a:rPr>
              <a:t>Jonizacja ponadprogowa (</a:t>
            </a:r>
            <a:r>
              <a:rPr lang="pl-PL" altLang="pl-PL" sz="1800" smtClean="0">
                <a:solidFill>
                  <a:srgbClr val="333399"/>
                </a:solidFill>
                <a:effectLst/>
                <a:latin typeface="Times New Roman" pitchFamily="18" charset="0"/>
                <a:cs typeface="+mn-cs"/>
              </a:rPr>
              <a:t>ATI</a:t>
            </a:r>
            <a:r>
              <a:rPr lang="pl-PL" altLang="pl-PL" sz="1800" smtClean="0">
                <a:solidFill>
                  <a:srgbClr val="000000"/>
                </a:solidFill>
                <a:effectLst/>
                <a:latin typeface="Times New Roman" pitchFamily="18" charset="0"/>
                <a:cs typeface="+mn-cs"/>
              </a:rPr>
              <a:t>) </a:t>
            </a:r>
          </a:p>
        </p:txBody>
      </p:sp>
      <p:sp>
        <p:nvSpPr>
          <p:cNvPr id="27653" name="Text Box 26"/>
          <p:cNvSpPr txBox="1">
            <a:spLocks noChangeArrowheads="1"/>
          </p:cNvSpPr>
          <p:nvPr/>
        </p:nvSpPr>
        <p:spPr bwMode="auto">
          <a:xfrm>
            <a:off x="6062663" y="5249863"/>
            <a:ext cx="2468562"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eaLnBrk="1" hangingPunct="1"/>
            <a:r>
              <a:rPr lang="pl-PL" altLang="pl-PL" sz="1800" smtClean="0">
                <a:solidFill>
                  <a:srgbClr val="000000"/>
                </a:solidFill>
                <a:effectLst/>
                <a:latin typeface="Times New Roman" pitchFamily="18" charset="0"/>
                <a:cs typeface="+mn-cs"/>
              </a:rPr>
              <a:t>Wybicie innego elektronu (</a:t>
            </a:r>
            <a:r>
              <a:rPr lang="pl-PL" altLang="pl-PL" sz="1800" smtClean="0">
                <a:solidFill>
                  <a:srgbClr val="333399"/>
                </a:solidFill>
                <a:effectLst/>
                <a:latin typeface="Times New Roman" pitchFamily="18" charset="0"/>
                <a:cs typeface="+mn-cs"/>
              </a:rPr>
              <a:t>NSDI</a:t>
            </a:r>
            <a:r>
              <a:rPr lang="pl-PL" altLang="pl-PL" sz="1800" smtClean="0">
                <a:solidFill>
                  <a:srgbClr val="000000"/>
                </a:solidFill>
                <a:effectLst/>
                <a:latin typeface="Times New Roman" pitchFamily="18" charset="0"/>
                <a:cs typeface="+mn-cs"/>
              </a:rPr>
              <a:t> - niesekwencyjna podwójna jonizacja) </a:t>
            </a:r>
          </a:p>
        </p:txBody>
      </p:sp>
      <p:pic>
        <p:nvPicPr>
          <p:cNvPr id="27654" name="Picture 27" descr="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1628775"/>
            <a:ext cx="3744913"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28" desc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3500438"/>
            <a:ext cx="4025900"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Picture 29" descr="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250" y="4941888"/>
            <a:ext cx="3095625"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94138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p:cNvSpPr>
          <p:nvPr>
            <p:ph type="title"/>
          </p:nvPr>
        </p:nvSpPr>
        <p:spPr>
          <a:xfrm>
            <a:off x="233363" y="274638"/>
            <a:ext cx="8620125" cy="1143000"/>
          </a:xfrm>
        </p:spPr>
        <p:txBody>
          <a:bodyPr/>
          <a:lstStyle/>
          <a:p>
            <a:pPr algn="l"/>
            <a:r>
              <a:rPr lang="pl-PL" altLang="pl-PL" smtClean="0">
                <a:latin typeface="Times New Roman" pitchFamily="18" charset="0"/>
              </a:rPr>
              <a:t>Plan wykładu</a:t>
            </a:r>
          </a:p>
        </p:txBody>
      </p:sp>
      <p:sp>
        <p:nvSpPr>
          <p:cNvPr id="4100" name="Rectangle 2"/>
          <p:cNvSpPr txBox="1">
            <a:spLocks/>
          </p:cNvSpPr>
          <p:nvPr/>
        </p:nvSpPr>
        <p:spPr bwMode="auto">
          <a:xfrm>
            <a:off x="468313" y="1595438"/>
            <a:ext cx="8135937" cy="492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AutoNum type="arabicPeriod"/>
            </a:pPr>
            <a:r>
              <a:rPr lang="pl-PL" altLang="pl-PL" sz="2400" dirty="0">
                <a:solidFill>
                  <a:srgbClr val="002060"/>
                </a:solidFill>
                <a:effectLst/>
                <a:latin typeface="Times New Roman" pitchFamily="18" charset="0"/>
              </a:rPr>
              <a:t>Dlaczego fizyka kwantowa jest ważna?</a:t>
            </a:r>
          </a:p>
          <a:p>
            <a:pPr>
              <a:spcBef>
                <a:spcPct val="0"/>
              </a:spcBef>
              <a:buFontTx/>
              <a:buAutoNum type="arabicPeriod"/>
            </a:pPr>
            <a:r>
              <a:rPr lang="pl-PL" altLang="pl-PL" sz="2400" dirty="0">
                <a:solidFill>
                  <a:srgbClr val="002060"/>
                </a:solidFill>
                <a:effectLst/>
                <a:latin typeface="Times New Roman" pitchFamily="18" charset="0"/>
              </a:rPr>
              <a:t>Doświadczenie Younga</a:t>
            </a:r>
          </a:p>
          <a:p>
            <a:pPr>
              <a:spcBef>
                <a:spcPct val="0"/>
              </a:spcBef>
              <a:buFontTx/>
              <a:buAutoNum type="arabicPeriod"/>
            </a:pPr>
            <a:r>
              <a:rPr lang="pl-PL" altLang="pl-PL" sz="2400" dirty="0">
                <a:solidFill>
                  <a:srgbClr val="002060"/>
                </a:solidFill>
                <a:effectLst/>
                <a:latin typeface="Times New Roman" pitchFamily="18" charset="0"/>
              </a:rPr>
              <a:t>Funkcja falowa</a:t>
            </a:r>
          </a:p>
          <a:p>
            <a:pPr>
              <a:spcBef>
                <a:spcPct val="0"/>
              </a:spcBef>
              <a:buFontTx/>
              <a:buAutoNum type="arabicPeriod"/>
            </a:pPr>
            <a:r>
              <a:rPr lang="pl-PL" altLang="pl-PL" sz="2400" dirty="0">
                <a:solidFill>
                  <a:srgbClr val="002060"/>
                </a:solidFill>
                <a:effectLst/>
                <a:latin typeface="Times New Roman" pitchFamily="18" charset="0"/>
              </a:rPr>
              <a:t>Mechanika </a:t>
            </a:r>
            <a:r>
              <a:rPr lang="pl-PL" altLang="pl-PL" sz="2400" dirty="0" smtClean="0">
                <a:solidFill>
                  <a:srgbClr val="002060"/>
                </a:solidFill>
                <a:effectLst/>
                <a:latin typeface="Times New Roman" pitchFamily="18" charset="0"/>
              </a:rPr>
              <a:t>kwantowa: </a:t>
            </a:r>
            <a:r>
              <a:rPr lang="pl-PL" altLang="pl-PL" sz="2400" dirty="0">
                <a:solidFill>
                  <a:srgbClr val="002060"/>
                </a:solidFill>
                <a:effectLst/>
                <a:latin typeface="Times New Roman" pitchFamily="18" charset="0"/>
              </a:rPr>
              <a:t>doświadczenia interferencyjne</a:t>
            </a:r>
          </a:p>
          <a:p>
            <a:pPr>
              <a:spcBef>
                <a:spcPct val="0"/>
              </a:spcBef>
              <a:buFontTx/>
              <a:buAutoNum type="arabicPeriod"/>
            </a:pPr>
            <a:r>
              <a:rPr lang="pl-PL" altLang="pl-PL" sz="2400" dirty="0">
                <a:effectLst/>
                <a:latin typeface="Times New Roman" pitchFamily="18" charset="0"/>
              </a:rPr>
              <a:t>Teoria pomiaru</a:t>
            </a:r>
          </a:p>
          <a:p>
            <a:pPr>
              <a:spcBef>
                <a:spcPct val="0"/>
              </a:spcBef>
              <a:buFontTx/>
              <a:buAutoNum type="arabicPeriod"/>
            </a:pPr>
            <a:r>
              <a:rPr lang="pl-PL" altLang="pl-PL" sz="2400" dirty="0">
                <a:effectLst/>
                <a:latin typeface="Times New Roman" pitchFamily="18" charset="0"/>
              </a:rPr>
              <a:t>Kwantowy model atomu</a:t>
            </a:r>
          </a:p>
          <a:p>
            <a:pPr>
              <a:spcBef>
                <a:spcPct val="0"/>
              </a:spcBef>
              <a:buFontTx/>
              <a:buAutoNum type="arabicPeriod"/>
            </a:pPr>
            <a:r>
              <a:rPr lang="pl-PL" altLang="pl-PL" sz="2400" dirty="0">
                <a:effectLst/>
                <a:latin typeface="Times New Roman" pitchFamily="18" charset="0"/>
              </a:rPr>
              <a:t>Laser</a:t>
            </a:r>
          </a:p>
          <a:p>
            <a:pPr>
              <a:spcBef>
                <a:spcPct val="0"/>
              </a:spcBef>
              <a:buFontTx/>
              <a:buAutoNum type="arabicPeriod"/>
            </a:pPr>
            <a:r>
              <a:rPr lang="pl-PL" altLang="pl-PL" sz="2400" dirty="0">
                <a:effectLst/>
                <a:latin typeface="Times New Roman" pitchFamily="18" charset="0"/>
              </a:rPr>
              <a:t>BEC</a:t>
            </a:r>
          </a:p>
          <a:p>
            <a:pPr>
              <a:spcBef>
                <a:spcPct val="0"/>
              </a:spcBef>
              <a:buFontTx/>
              <a:buAutoNum type="arabicPeriod"/>
            </a:pPr>
            <a:r>
              <a:rPr lang="pl-PL" altLang="pl-PL" sz="2400" dirty="0">
                <a:effectLst/>
                <a:latin typeface="Times New Roman" pitchFamily="18" charset="0"/>
              </a:rPr>
              <a:t>Teleportacja, splątanie kwantowe, EPR</a:t>
            </a:r>
          </a:p>
          <a:p>
            <a:pPr>
              <a:spcBef>
                <a:spcPct val="0"/>
              </a:spcBef>
              <a:buFontTx/>
              <a:buAutoNum type="arabicPeriod"/>
            </a:pPr>
            <a:r>
              <a:rPr lang="pl-PL" altLang="pl-PL" sz="2400" dirty="0" smtClean="0">
                <a:solidFill>
                  <a:srgbClr val="002060"/>
                </a:solidFill>
                <a:effectLst/>
                <a:latin typeface="Times New Roman" pitchFamily="18" charset="0"/>
              </a:rPr>
              <a:t>Fuzja </a:t>
            </a:r>
            <a:r>
              <a:rPr lang="pl-PL" altLang="pl-PL" sz="2400" dirty="0">
                <a:solidFill>
                  <a:srgbClr val="002060"/>
                </a:solidFill>
                <a:effectLst/>
                <a:latin typeface="Times New Roman" pitchFamily="18" charset="0"/>
              </a:rPr>
              <a:t>jądrowa inicjowana </a:t>
            </a:r>
            <a:r>
              <a:rPr lang="pl-PL" altLang="pl-PL" sz="2400" dirty="0" smtClean="0">
                <a:solidFill>
                  <a:srgbClr val="002060"/>
                </a:solidFill>
                <a:effectLst/>
                <a:latin typeface="Times New Roman" pitchFamily="18" charset="0"/>
              </a:rPr>
              <a:t>laserem. </a:t>
            </a:r>
            <a:r>
              <a:rPr lang="pl-PL" altLang="pl-PL" sz="2400" dirty="0" err="1" smtClean="0">
                <a:solidFill>
                  <a:srgbClr val="002060"/>
                </a:solidFill>
                <a:effectLst/>
                <a:latin typeface="Times New Roman" pitchFamily="18" charset="0"/>
              </a:rPr>
              <a:t>Attofizyka</a:t>
            </a:r>
            <a:endParaRPr lang="pl-PL" altLang="pl-PL" sz="2400" dirty="0">
              <a:solidFill>
                <a:srgbClr val="002060"/>
              </a:solidFill>
              <a:effectLst/>
              <a:latin typeface="Times New Roman" pitchFamily="18" charset="0"/>
            </a:endParaRPr>
          </a:p>
          <a:p>
            <a:pPr>
              <a:spcBef>
                <a:spcPct val="0"/>
              </a:spcBef>
              <a:buFontTx/>
              <a:buAutoNum type="arabicPeriod"/>
            </a:pPr>
            <a:r>
              <a:rPr lang="pl-PL" altLang="pl-PL" sz="2400" dirty="0">
                <a:effectLst/>
                <a:latin typeface="Times New Roman" pitchFamily="18" charset="0"/>
              </a:rPr>
              <a:t>Cząstki elementarne: model standardowy</a:t>
            </a:r>
          </a:p>
          <a:p>
            <a:pPr>
              <a:spcBef>
                <a:spcPct val="0"/>
              </a:spcBef>
              <a:buFontTx/>
              <a:buAutoNum type="arabicPeriod"/>
            </a:pPr>
            <a:r>
              <a:rPr lang="pl-PL" altLang="pl-PL" sz="2400" dirty="0">
                <a:effectLst/>
                <a:latin typeface="Times New Roman" pitchFamily="18" charset="0"/>
              </a:rPr>
              <a:t>LHC</a:t>
            </a:r>
          </a:p>
          <a:p>
            <a:pPr>
              <a:spcBef>
                <a:spcPct val="0"/>
              </a:spcBef>
              <a:buFontTx/>
              <a:buAutoNum type="arabicPeriod"/>
            </a:pPr>
            <a:r>
              <a:rPr lang="pl-PL" altLang="pl-PL" sz="2400" dirty="0">
                <a:effectLst/>
                <a:latin typeface="Times New Roman" pitchFamily="18" charset="0"/>
              </a:rPr>
              <a:t>Wielka unifikacja</a:t>
            </a:r>
          </a:p>
          <a:p>
            <a:pPr>
              <a:spcBef>
                <a:spcPct val="0"/>
              </a:spcBef>
              <a:buFontTx/>
              <a:buAutoNum type="arabicPeriod"/>
            </a:pPr>
            <a:endParaRPr lang="pl-PL" altLang="pl-PL" sz="2400" dirty="0">
              <a:effectLst/>
              <a:latin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1" descr="Rys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3789363"/>
            <a:ext cx="7343775"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2"/>
          <p:cNvSpPr>
            <a:spLocks noGrp="1" noChangeArrowheads="1"/>
          </p:cNvSpPr>
          <p:nvPr>
            <p:ph type="title"/>
          </p:nvPr>
        </p:nvSpPr>
        <p:spPr/>
        <p:txBody>
          <a:bodyPr/>
          <a:lstStyle/>
          <a:p>
            <a:pPr eaLnBrk="1" hangingPunct="1"/>
            <a:r>
              <a:rPr lang="pl-PL" altLang="pl-PL" smtClean="0">
                <a:latin typeface="Times New Roman" pitchFamily="18" charset="0"/>
              </a:rPr>
              <a:t>Jonizacja ponadprogowa (ATI)</a:t>
            </a:r>
          </a:p>
        </p:txBody>
      </p:sp>
      <p:sp>
        <p:nvSpPr>
          <p:cNvPr id="28676" name="Text Box 6"/>
          <p:cNvSpPr txBox="1">
            <a:spLocks noChangeArrowheads="1"/>
          </p:cNvSpPr>
          <p:nvPr/>
        </p:nvSpPr>
        <p:spPr bwMode="auto">
          <a:xfrm>
            <a:off x="6156325" y="2133600"/>
            <a:ext cx="22526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eaLnBrk="1" hangingPunct="1"/>
            <a:r>
              <a:rPr lang="pl-PL" altLang="pl-PL" sz="1800" smtClean="0">
                <a:solidFill>
                  <a:srgbClr val="000000"/>
                </a:solidFill>
                <a:effectLst/>
                <a:latin typeface="Times New Roman" pitchFamily="18" charset="0"/>
                <a:cs typeface="+mn-cs"/>
              </a:rPr>
              <a:t>Jonizacja ponadprogowa (</a:t>
            </a:r>
            <a:r>
              <a:rPr lang="pl-PL" altLang="pl-PL" sz="1800" smtClean="0">
                <a:solidFill>
                  <a:srgbClr val="333399"/>
                </a:solidFill>
                <a:effectLst/>
                <a:latin typeface="Times New Roman" pitchFamily="18" charset="0"/>
                <a:cs typeface="+mn-cs"/>
              </a:rPr>
              <a:t>ATI</a:t>
            </a:r>
            <a:r>
              <a:rPr lang="pl-PL" altLang="pl-PL" sz="1800" smtClean="0">
                <a:solidFill>
                  <a:srgbClr val="000000"/>
                </a:solidFill>
                <a:effectLst/>
                <a:latin typeface="Times New Roman" pitchFamily="18" charset="0"/>
                <a:cs typeface="+mn-cs"/>
              </a:rPr>
              <a:t>) </a:t>
            </a:r>
          </a:p>
        </p:txBody>
      </p:sp>
      <p:sp>
        <p:nvSpPr>
          <p:cNvPr id="28677" name="Text Box 10"/>
          <p:cNvSpPr txBox="1">
            <a:spLocks noChangeArrowheads="1"/>
          </p:cNvSpPr>
          <p:nvPr/>
        </p:nvSpPr>
        <p:spPr bwMode="auto">
          <a:xfrm>
            <a:off x="5580063" y="3644900"/>
            <a:ext cx="2324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eaLnBrk="1" hangingPunct="1"/>
            <a:r>
              <a:rPr lang="pl-PL" altLang="pl-PL" sz="1800" smtClean="0">
                <a:solidFill>
                  <a:srgbClr val="000000"/>
                </a:solidFill>
                <a:effectLst/>
                <a:latin typeface="Times New Roman" pitchFamily="18" charset="0"/>
                <a:cs typeface="+mn-cs"/>
              </a:rPr>
              <a:t>Widmo fotoelektronów</a:t>
            </a:r>
          </a:p>
        </p:txBody>
      </p:sp>
      <p:pic>
        <p:nvPicPr>
          <p:cNvPr id="28678" name="Picture 27" descr="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150" y="1628775"/>
            <a:ext cx="3744913"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17848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6" descr="fig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573463"/>
            <a:ext cx="3887788" cy="311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2"/>
          <p:cNvSpPr>
            <a:spLocks noGrp="1" noChangeArrowheads="1"/>
          </p:cNvSpPr>
          <p:nvPr>
            <p:ph type="title"/>
          </p:nvPr>
        </p:nvSpPr>
        <p:spPr/>
        <p:txBody>
          <a:bodyPr/>
          <a:lstStyle/>
          <a:p>
            <a:pPr eaLnBrk="1" hangingPunct="1"/>
            <a:r>
              <a:rPr lang="pl-PL" altLang="pl-PL" smtClean="0">
                <a:latin typeface="Times New Roman" pitchFamily="18" charset="0"/>
              </a:rPr>
              <a:t>Wyższe harmoniczne (HHG)</a:t>
            </a:r>
          </a:p>
        </p:txBody>
      </p:sp>
      <p:sp>
        <p:nvSpPr>
          <p:cNvPr id="29700" name="Text Box 8"/>
          <p:cNvSpPr txBox="1">
            <a:spLocks noChangeArrowheads="1"/>
          </p:cNvSpPr>
          <p:nvPr/>
        </p:nvSpPr>
        <p:spPr bwMode="auto">
          <a:xfrm>
            <a:off x="6011863" y="1557338"/>
            <a:ext cx="2540000"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eaLnBrk="1" hangingPunct="1"/>
            <a:r>
              <a:rPr lang="pl-PL" altLang="pl-PL" sz="1800" smtClean="0">
                <a:solidFill>
                  <a:srgbClr val="000000"/>
                </a:solidFill>
                <a:effectLst/>
                <a:latin typeface="Times New Roman" pitchFamily="18" charset="0"/>
                <a:cs typeface="+mn-cs"/>
              </a:rPr>
              <a:t>Rekombinacja promienista (RR) elektronu i emisja wyższej harmonicznej (</a:t>
            </a:r>
            <a:r>
              <a:rPr lang="pl-PL" altLang="pl-PL" sz="1800" smtClean="0">
                <a:solidFill>
                  <a:srgbClr val="333399"/>
                </a:solidFill>
                <a:effectLst/>
                <a:latin typeface="Times New Roman" pitchFamily="18" charset="0"/>
                <a:cs typeface="+mn-cs"/>
              </a:rPr>
              <a:t>HHG</a:t>
            </a:r>
            <a:r>
              <a:rPr lang="pl-PL" altLang="pl-PL" sz="1800" smtClean="0">
                <a:solidFill>
                  <a:srgbClr val="000000"/>
                </a:solidFill>
                <a:effectLst/>
                <a:latin typeface="Times New Roman" pitchFamily="18" charset="0"/>
                <a:cs typeface="+mn-cs"/>
              </a:rPr>
              <a:t>) </a:t>
            </a:r>
          </a:p>
        </p:txBody>
      </p:sp>
      <p:grpSp>
        <p:nvGrpSpPr>
          <p:cNvPr id="2" name="Group 14"/>
          <p:cNvGrpSpPr>
            <a:grpSpLocks/>
          </p:cNvGrpSpPr>
          <p:nvPr/>
        </p:nvGrpSpPr>
        <p:grpSpPr bwMode="auto">
          <a:xfrm>
            <a:off x="5291138" y="4508500"/>
            <a:ext cx="2447925" cy="433388"/>
            <a:chOff x="3424" y="2840"/>
            <a:chExt cx="1542" cy="273"/>
          </a:xfrm>
        </p:grpSpPr>
        <p:sp>
          <p:nvSpPr>
            <p:cNvPr id="29704" name="Line 12"/>
            <p:cNvSpPr>
              <a:spLocks noChangeShapeType="1"/>
            </p:cNvSpPr>
            <p:nvPr/>
          </p:nvSpPr>
          <p:spPr bwMode="auto">
            <a:xfrm>
              <a:off x="3424" y="3113"/>
              <a:ext cx="1542" cy="0"/>
            </a:xfrm>
            <a:prstGeom prst="line">
              <a:avLst/>
            </a:prstGeom>
            <a:noFill/>
            <a:ln w="9525">
              <a:solidFill>
                <a:srgbClr val="00008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algn="l"/>
              <a:endParaRPr lang="pl-PL" sz="1800" smtClean="0">
                <a:solidFill>
                  <a:srgbClr val="000000"/>
                </a:solidFill>
                <a:effectLst/>
                <a:latin typeface="Arial" charset="0"/>
                <a:cs typeface="+mn-cs"/>
              </a:endParaRPr>
            </a:p>
          </p:txBody>
        </p:sp>
        <p:sp>
          <p:nvSpPr>
            <p:cNvPr id="29705" name="Text Box 13"/>
            <p:cNvSpPr txBox="1">
              <a:spLocks noChangeArrowheads="1"/>
            </p:cNvSpPr>
            <p:nvPr/>
          </p:nvSpPr>
          <p:spPr bwMode="auto">
            <a:xfrm>
              <a:off x="4059" y="2840"/>
              <a:ext cx="59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eaLnBrk="1" hangingPunct="1">
                <a:spcBef>
                  <a:spcPct val="50000"/>
                </a:spcBef>
              </a:pPr>
              <a:r>
                <a:rPr lang="pl-PL" altLang="pl-PL" sz="1800" smtClean="0">
                  <a:solidFill>
                    <a:srgbClr val="333399"/>
                  </a:solidFill>
                  <a:effectLst/>
                  <a:latin typeface="Times New Roman" pitchFamily="18" charset="0"/>
                  <a:cs typeface="+mn-cs"/>
                </a:rPr>
                <a:t>3.17</a:t>
              </a:r>
              <a:r>
                <a:rPr lang="pl-PL" altLang="pl-PL" sz="1800" i="1" smtClean="0">
                  <a:solidFill>
                    <a:srgbClr val="333399"/>
                  </a:solidFill>
                  <a:effectLst/>
                  <a:latin typeface="Times New Roman" pitchFamily="18" charset="0"/>
                  <a:cs typeface="+mn-cs"/>
                </a:rPr>
                <a:t>U</a:t>
              </a:r>
              <a:r>
                <a:rPr lang="pl-PL" altLang="pl-PL" sz="1800" i="1" baseline="-25000" smtClean="0">
                  <a:solidFill>
                    <a:srgbClr val="333399"/>
                  </a:solidFill>
                  <a:effectLst/>
                  <a:latin typeface="Times New Roman" pitchFamily="18" charset="0"/>
                  <a:cs typeface="+mn-cs"/>
                </a:rPr>
                <a:t>p</a:t>
              </a:r>
            </a:p>
          </p:txBody>
        </p:sp>
      </p:grpSp>
      <p:pic>
        <p:nvPicPr>
          <p:cNvPr id="29702" name="Picture 28" desc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1700213"/>
            <a:ext cx="4025900"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Picture 15" descr="fig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3500438"/>
            <a:ext cx="3925887" cy="314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09039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pl-PL" altLang="pl-PL" smtClean="0">
                <a:latin typeface="Times New Roman" pitchFamily="18" charset="0"/>
              </a:rPr>
              <a:t>Wyższe harmoniczne (HHG)</a:t>
            </a:r>
          </a:p>
        </p:txBody>
      </p:sp>
      <p:sp>
        <p:nvSpPr>
          <p:cNvPr id="30723" name="Rectangle 3"/>
          <p:cNvSpPr>
            <a:spLocks noGrp="1" noChangeArrowheads="1"/>
          </p:cNvSpPr>
          <p:nvPr>
            <p:ph type="body" idx="1"/>
          </p:nvPr>
        </p:nvSpPr>
        <p:spPr>
          <a:xfrm>
            <a:off x="457200" y="1600200"/>
            <a:ext cx="8362950" cy="1684338"/>
          </a:xfrm>
        </p:spPr>
        <p:txBody>
          <a:bodyPr/>
          <a:lstStyle/>
          <a:p>
            <a:pPr eaLnBrk="1" hangingPunct="1"/>
            <a:r>
              <a:rPr lang="pl-PL" altLang="pl-PL" smtClean="0">
                <a:latin typeface="Times New Roman" pitchFamily="18" charset="0"/>
              </a:rPr>
              <a:t>Już 1993 r.: </a:t>
            </a:r>
            <a:r>
              <a:rPr lang="pl-PL" altLang="pl-PL" smtClean="0">
                <a:solidFill>
                  <a:schemeClr val="accent2"/>
                </a:solidFill>
                <a:latin typeface="Times New Roman" pitchFamily="18" charset="0"/>
              </a:rPr>
              <a:t>109-ta</a:t>
            </a:r>
            <a:r>
              <a:rPr lang="pl-PL" altLang="pl-PL" smtClean="0">
                <a:latin typeface="Times New Roman" pitchFamily="18" charset="0"/>
              </a:rPr>
              <a:t> harmoniczna </a:t>
            </a:r>
            <a:br>
              <a:rPr lang="pl-PL" altLang="pl-PL" smtClean="0">
                <a:latin typeface="Times New Roman" pitchFamily="18" charset="0"/>
              </a:rPr>
            </a:br>
            <a:r>
              <a:rPr lang="pl-PL" altLang="pl-PL" smtClean="0">
                <a:latin typeface="Times New Roman" pitchFamily="18" charset="0"/>
              </a:rPr>
              <a:t>7.5 nm, </a:t>
            </a:r>
            <a:r>
              <a:rPr lang="pl-PL" altLang="pl-PL" smtClean="0">
                <a:solidFill>
                  <a:schemeClr val="accent2"/>
                </a:solidFill>
                <a:latin typeface="Times New Roman" pitchFamily="18" charset="0"/>
              </a:rPr>
              <a:t>T = 25as</a:t>
            </a:r>
            <a:r>
              <a:rPr lang="pl-PL" altLang="pl-PL" smtClean="0">
                <a:latin typeface="Times New Roman" pitchFamily="18" charset="0"/>
              </a:rPr>
              <a:t>, </a:t>
            </a:r>
            <a:r>
              <a:rPr lang="pl-PL" altLang="pl-PL" smtClean="0">
                <a:latin typeface="Symbol" pitchFamily="18" charset="2"/>
              </a:rPr>
              <a:t>w</a:t>
            </a:r>
            <a:r>
              <a:rPr lang="pl-PL" altLang="pl-PL" smtClean="0">
                <a:latin typeface="Times New Roman" pitchFamily="18" charset="0"/>
              </a:rPr>
              <a:t> = 6 a.u.</a:t>
            </a:r>
          </a:p>
        </p:txBody>
      </p:sp>
      <p:pic>
        <p:nvPicPr>
          <p:cNvPr id="307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4300" y="2781300"/>
            <a:ext cx="5026025" cy="391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Text Box 5"/>
          <p:cNvSpPr txBox="1">
            <a:spLocks noChangeArrowheads="1"/>
          </p:cNvSpPr>
          <p:nvPr/>
        </p:nvSpPr>
        <p:spPr bwMode="auto">
          <a:xfrm>
            <a:off x="323850" y="6381750"/>
            <a:ext cx="3397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eaLnBrk="1" hangingPunct="1"/>
            <a:r>
              <a:rPr lang="pl-PL" altLang="pl-PL" sz="1000" smtClean="0">
                <a:solidFill>
                  <a:srgbClr val="000000"/>
                </a:solidFill>
                <a:effectLst/>
                <a:cs typeface="+mn-cs"/>
              </a:rPr>
              <a:t>Źródło: J.J. Macklin et al.. Phys. Rev. Lett., 70 (1993) 766</a:t>
            </a:r>
          </a:p>
        </p:txBody>
      </p:sp>
    </p:spTree>
    <p:extLst>
      <p:ext uri="{BB962C8B-B14F-4D97-AF65-F5344CB8AC3E}">
        <p14:creationId xmlns:p14="http://schemas.microsoft.com/office/powerpoint/2010/main" val="36113440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1341438"/>
            <a:ext cx="9144000" cy="4176712"/>
          </a:xfrm>
        </p:spPr>
        <p:txBody>
          <a:bodyPr/>
          <a:lstStyle/>
          <a:p>
            <a:pPr eaLnBrk="1" hangingPunct="1"/>
            <a:r>
              <a:rPr lang="pl-PL" altLang="pl-PL" sz="4000" smtClean="0">
                <a:latin typeface="Times New Roman" pitchFamily="18" charset="0"/>
              </a:rPr>
              <a:t>Stabilny </a:t>
            </a:r>
            <a:r>
              <a:rPr lang="pl-PL" altLang="pl-PL" sz="4000" b="1" smtClean="0">
                <a:solidFill>
                  <a:schemeClr val="accent2"/>
                </a:solidFill>
                <a:latin typeface="Times New Roman" pitchFamily="18" charset="0"/>
              </a:rPr>
              <a:t>laser femtosekundowy</a:t>
            </a:r>
            <a:br>
              <a:rPr lang="pl-PL" altLang="pl-PL" sz="4000" b="1" smtClean="0">
                <a:solidFill>
                  <a:schemeClr val="accent2"/>
                </a:solidFill>
                <a:latin typeface="Times New Roman" pitchFamily="18" charset="0"/>
              </a:rPr>
            </a:br>
            <a:r>
              <a:rPr lang="pl-PL" altLang="pl-PL" sz="3200" smtClean="0">
                <a:solidFill>
                  <a:schemeClr val="tx1"/>
                </a:solidFill>
                <a:latin typeface="Times New Roman" pitchFamily="18" charset="0"/>
              </a:rPr>
              <a:t>(widmo widzialne, np. </a:t>
            </a:r>
            <a:r>
              <a:rPr lang="pl-PL" altLang="pl-PL" sz="3200" smtClean="0">
                <a:solidFill>
                  <a:schemeClr val="tx1"/>
                </a:solidFill>
                <a:latin typeface="Symbol" pitchFamily="18" charset="2"/>
              </a:rPr>
              <a:t>w</a:t>
            </a:r>
            <a:r>
              <a:rPr lang="pl-PL" altLang="pl-PL" sz="3200" smtClean="0">
                <a:solidFill>
                  <a:schemeClr val="tx1"/>
                </a:solidFill>
                <a:latin typeface="Times New Roman" pitchFamily="18" charset="0"/>
              </a:rPr>
              <a:t> = 0.1)</a:t>
            </a:r>
            <a:br>
              <a:rPr lang="pl-PL" altLang="pl-PL" sz="3200" smtClean="0">
                <a:solidFill>
                  <a:schemeClr val="tx1"/>
                </a:solidFill>
                <a:latin typeface="Times New Roman" pitchFamily="18" charset="0"/>
              </a:rPr>
            </a:br>
            <a:r>
              <a:rPr lang="pl-PL" altLang="pl-PL" sz="3200" smtClean="0">
                <a:latin typeface="Times New Roman" pitchFamily="18" charset="0"/>
              </a:rPr>
              <a:t>w zjawisku </a:t>
            </a:r>
            <a:r>
              <a:rPr lang="pl-PL" altLang="pl-PL" sz="3200" smtClean="0">
                <a:solidFill>
                  <a:schemeClr val="accent2"/>
                </a:solidFill>
                <a:latin typeface="Times New Roman" pitchFamily="18" charset="0"/>
              </a:rPr>
              <a:t>generacji wyższych harmonik</a:t>
            </a:r>
            <a:r>
              <a:rPr lang="pl-PL" altLang="pl-PL" sz="3200" smtClean="0">
                <a:latin typeface="Times New Roman" pitchFamily="18" charset="0"/>
              </a:rPr>
              <a:t> (HHG)</a:t>
            </a:r>
            <a:br>
              <a:rPr lang="pl-PL" altLang="pl-PL" sz="3200" smtClean="0">
                <a:latin typeface="Times New Roman" pitchFamily="18" charset="0"/>
              </a:rPr>
            </a:br>
            <a:r>
              <a:rPr lang="pl-PL" altLang="pl-PL" sz="3200" smtClean="0">
                <a:latin typeface="Times New Roman" pitchFamily="18" charset="0"/>
              </a:rPr>
              <a:t>tworzy serię impulsów</a:t>
            </a:r>
            <a:br>
              <a:rPr lang="pl-PL" altLang="pl-PL" sz="3200" smtClean="0">
                <a:latin typeface="Times New Roman" pitchFamily="18" charset="0"/>
              </a:rPr>
            </a:br>
            <a:r>
              <a:rPr lang="pl-PL" altLang="pl-PL" sz="4000" b="1" smtClean="0">
                <a:solidFill>
                  <a:schemeClr val="accent2"/>
                </a:solidFill>
                <a:latin typeface="Times New Roman" pitchFamily="18" charset="0"/>
              </a:rPr>
              <a:t>lasera attosekundowego</a:t>
            </a:r>
            <a:r>
              <a:rPr lang="pl-PL" altLang="pl-PL" sz="4000" smtClean="0">
                <a:latin typeface="Times New Roman" pitchFamily="18" charset="0"/>
              </a:rPr>
              <a:t/>
            </a:r>
            <a:br>
              <a:rPr lang="pl-PL" altLang="pl-PL" sz="4000" smtClean="0">
                <a:latin typeface="Times New Roman" pitchFamily="18" charset="0"/>
              </a:rPr>
            </a:br>
            <a:r>
              <a:rPr lang="pl-PL" altLang="pl-PL" sz="3200" smtClean="0">
                <a:latin typeface="Times New Roman" pitchFamily="18" charset="0"/>
              </a:rPr>
              <a:t> </a:t>
            </a:r>
            <a:r>
              <a:rPr lang="pl-PL" altLang="pl-PL" sz="3200" smtClean="0">
                <a:solidFill>
                  <a:schemeClr val="tx1"/>
                </a:solidFill>
                <a:latin typeface="Times New Roman" pitchFamily="18" charset="0"/>
              </a:rPr>
              <a:t>(widmo XUV/X, np. </a:t>
            </a:r>
            <a:r>
              <a:rPr lang="pl-PL" altLang="pl-PL" sz="3200" smtClean="0">
                <a:solidFill>
                  <a:schemeClr val="tx1"/>
                </a:solidFill>
                <a:latin typeface="Symbol" pitchFamily="18" charset="2"/>
              </a:rPr>
              <a:t>w</a:t>
            </a:r>
            <a:r>
              <a:rPr lang="pl-PL" altLang="pl-PL" sz="3200" smtClean="0">
                <a:solidFill>
                  <a:schemeClr val="tx1"/>
                </a:solidFill>
                <a:latin typeface="Times New Roman" pitchFamily="18" charset="0"/>
              </a:rPr>
              <a:t> = 1)</a:t>
            </a:r>
          </a:p>
        </p:txBody>
      </p:sp>
    </p:spTree>
    <p:extLst>
      <p:ext uri="{BB962C8B-B14F-4D97-AF65-F5344CB8AC3E}">
        <p14:creationId xmlns:p14="http://schemas.microsoft.com/office/powerpoint/2010/main" val="13232193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sz="half" idx="1"/>
          </p:nvPr>
        </p:nvSpPr>
        <p:spPr>
          <a:xfrm>
            <a:off x="457200" y="1600200"/>
            <a:ext cx="5770563" cy="5257800"/>
          </a:xfrm>
        </p:spPr>
        <p:txBody>
          <a:bodyPr/>
          <a:lstStyle/>
          <a:p>
            <a:pPr eaLnBrk="1" hangingPunct="1"/>
            <a:r>
              <a:rPr lang="pl-PL" altLang="pl-PL" sz="2800" smtClean="0">
                <a:latin typeface="Times New Roman" pitchFamily="18" charset="0"/>
              </a:rPr>
              <a:t>Sposób produkcji impulsów </a:t>
            </a:r>
            <a:br>
              <a:rPr lang="pl-PL" altLang="pl-PL" sz="2800" smtClean="0">
                <a:latin typeface="Times New Roman" pitchFamily="18" charset="0"/>
              </a:rPr>
            </a:br>
            <a:r>
              <a:rPr lang="pl-PL" altLang="pl-PL" sz="2800" smtClean="0">
                <a:latin typeface="Times New Roman" pitchFamily="18" charset="0"/>
              </a:rPr>
              <a:t>attosekundowych (rekombinacja):</a:t>
            </a:r>
            <a:br>
              <a:rPr lang="pl-PL" altLang="pl-PL" sz="2800" smtClean="0">
                <a:latin typeface="Times New Roman" pitchFamily="18" charset="0"/>
              </a:rPr>
            </a:br>
            <a:r>
              <a:rPr lang="pl-PL" altLang="pl-PL" sz="2800" smtClean="0">
                <a:solidFill>
                  <a:schemeClr val="accent2"/>
                </a:solidFill>
                <a:latin typeface="Times New Roman" pitchFamily="18" charset="0"/>
              </a:rPr>
              <a:t>makroskopowa ilość atomów oddziałuje ze skupionym promieniem lasera femtosekund</a:t>
            </a:r>
          </a:p>
          <a:p>
            <a:pPr eaLnBrk="1" hangingPunct="1"/>
            <a:r>
              <a:rPr lang="pl-PL" altLang="pl-PL" sz="2800" smtClean="0">
                <a:latin typeface="Times New Roman" pitchFamily="18" charset="0"/>
              </a:rPr>
              <a:t>Potrzebna kontrola fazy (przebiegu)</a:t>
            </a:r>
            <a:br>
              <a:rPr lang="pl-PL" altLang="pl-PL" sz="2800" smtClean="0">
                <a:latin typeface="Times New Roman" pitchFamily="18" charset="0"/>
              </a:rPr>
            </a:br>
            <a:r>
              <a:rPr lang="pl-PL" altLang="pl-PL" sz="2800" smtClean="0">
                <a:latin typeface="Times New Roman" pitchFamily="18" charset="0"/>
              </a:rPr>
              <a:t>impulsów femtosekundowych</a:t>
            </a:r>
          </a:p>
          <a:p>
            <a:pPr eaLnBrk="1" hangingPunct="1"/>
            <a:r>
              <a:rPr lang="pl-PL" altLang="pl-PL" sz="2800" smtClean="0">
                <a:latin typeface="Times New Roman" pitchFamily="18" charset="0"/>
              </a:rPr>
              <a:t>Różne języki</a:t>
            </a:r>
          </a:p>
          <a:p>
            <a:pPr lvl="1" eaLnBrk="1" hangingPunct="1"/>
            <a:r>
              <a:rPr lang="pl-PL" altLang="pl-PL" sz="2400" smtClean="0">
                <a:latin typeface="Times New Roman" pitchFamily="18" charset="0"/>
              </a:rPr>
              <a:t>opis półklasyczny (      )</a:t>
            </a:r>
          </a:p>
          <a:p>
            <a:pPr lvl="1" eaLnBrk="1" hangingPunct="1"/>
            <a:r>
              <a:rPr lang="pl-PL" altLang="pl-PL" sz="2400" smtClean="0">
                <a:latin typeface="Times New Roman" pitchFamily="18" charset="0"/>
              </a:rPr>
              <a:t>opis kwantowy (fotony)</a:t>
            </a:r>
          </a:p>
          <a:p>
            <a:pPr eaLnBrk="1" hangingPunct="1">
              <a:buFontTx/>
              <a:buNone/>
            </a:pPr>
            <a:endParaRPr lang="pl-PL" altLang="pl-PL" sz="2800" smtClean="0">
              <a:latin typeface="Times New Roman" pitchFamily="18" charset="0"/>
            </a:endParaRPr>
          </a:p>
        </p:txBody>
      </p:sp>
      <p:sp>
        <p:nvSpPr>
          <p:cNvPr id="8196" name="Rectangle 2"/>
          <p:cNvSpPr>
            <a:spLocks noGrp="1" noChangeArrowheads="1"/>
          </p:cNvSpPr>
          <p:nvPr>
            <p:ph type="title"/>
          </p:nvPr>
        </p:nvSpPr>
        <p:spPr/>
        <p:txBody>
          <a:bodyPr/>
          <a:lstStyle/>
          <a:p>
            <a:pPr eaLnBrk="1" hangingPunct="1"/>
            <a:r>
              <a:rPr lang="pl-PL" altLang="pl-PL" smtClean="0">
                <a:latin typeface="Times New Roman" pitchFamily="18" charset="0"/>
              </a:rPr>
              <a:t>Re-collision (backscattering)</a:t>
            </a:r>
          </a:p>
        </p:txBody>
      </p:sp>
      <p:pic>
        <p:nvPicPr>
          <p:cNvPr id="819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7838" y="1557338"/>
            <a:ext cx="2116137" cy="517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194" name="Object 6"/>
          <p:cNvGraphicFramePr>
            <a:graphicFrameLocks noGrp="1" noChangeAspect="1"/>
          </p:cNvGraphicFramePr>
          <p:nvPr>
            <p:ph sz="half" idx="2"/>
          </p:nvPr>
        </p:nvGraphicFramePr>
        <p:xfrm>
          <a:off x="3652838" y="5284788"/>
          <a:ext cx="503237" cy="450850"/>
        </p:xfrm>
        <a:graphic>
          <a:graphicData uri="http://schemas.openxmlformats.org/presentationml/2006/ole">
            <mc:AlternateContent xmlns:mc="http://schemas.openxmlformats.org/markup-compatibility/2006">
              <mc:Choice xmlns:v="urn:schemas-microsoft-com:vml" Requires="v">
                <p:oleObj spid="_x0000_s6159" name="Równanie" r:id="rId5" imgW="368280" imgH="330120" progId="Equation.3">
                  <p:embed/>
                </p:oleObj>
              </mc:Choice>
              <mc:Fallback>
                <p:oleObj name="Równanie" r:id="rId5" imgW="368280" imgH="33012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2838" y="5284788"/>
                        <a:ext cx="503237" cy="450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7472308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pl-PL" altLang="pl-PL" smtClean="0">
                <a:latin typeface="Times New Roman" pitchFamily="18" charset="0"/>
              </a:rPr>
              <a:t>Moc lasera attosekundowego</a:t>
            </a:r>
          </a:p>
        </p:txBody>
      </p:sp>
      <p:sp>
        <p:nvSpPr>
          <p:cNvPr id="32771" name="Rectangle 3"/>
          <p:cNvSpPr>
            <a:spLocks noGrp="1" noChangeArrowheads="1"/>
          </p:cNvSpPr>
          <p:nvPr>
            <p:ph type="body" idx="1"/>
          </p:nvPr>
        </p:nvSpPr>
        <p:spPr/>
        <p:txBody>
          <a:bodyPr/>
          <a:lstStyle/>
          <a:p>
            <a:pPr eaLnBrk="1" hangingPunct="1"/>
            <a:r>
              <a:rPr lang="pl-PL" altLang="pl-PL" smtClean="0">
                <a:latin typeface="Times New Roman" pitchFamily="18" charset="0"/>
              </a:rPr>
              <a:t>Problem rozmiaru próbki (makroskopowa)</a:t>
            </a:r>
          </a:p>
          <a:p>
            <a:pPr eaLnBrk="1" hangingPunct="1"/>
            <a:r>
              <a:rPr lang="pl-PL" altLang="pl-PL" i="1" smtClean="0">
                <a:latin typeface="Times New Roman" pitchFamily="18" charset="0"/>
              </a:rPr>
              <a:t>Phase matching</a:t>
            </a:r>
            <a:r>
              <a:rPr lang="pl-PL" altLang="pl-PL" smtClean="0">
                <a:latin typeface="Times New Roman" pitchFamily="18" charset="0"/>
              </a:rPr>
              <a:t>: prędkość fazowa impulsów femto- i attosekundowego są takie same. Ponadto propagacja w tym samym kierunku</a:t>
            </a:r>
          </a:p>
          <a:p>
            <a:pPr eaLnBrk="1" hangingPunct="1"/>
            <a:r>
              <a:rPr lang="pl-PL" altLang="pl-PL" smtClean="0">
                <a:latin typeface="Times New Roman" pitchFamily="18" charset="0"/>
              </a:rPr>
              <a:t>Stopniowo generowany </a:t>
            </a:r>
            <a:r>
              <a:rPr lang="pl-PL" altLang="pl-PL" smtClean="0">
                <a:solidFill>
                  <a:schemeClr val="accent2"/>
                </a:solidFill>
                <a:latin typeface="Times New Roman" pitchFamily="18" charset="0"/>
              </a:rPr>
              <a:t>impuls kumuluje się</a:t>
            </a:r>
          </a:p>
          <a:p>
            <a:pPr eaLnBrk="1" hangingPunct="1"/>
            <a:r>
              <a:rPr lang="pl-PL" altLang="pl-PL" smtClean="0">
                <a:latin typeface="Times New Roman" pitchFamily="18" charset="0"/>
              </a:rPr>
              <a:t>W pewnym zakresie moc lasera zależy proporcjonalnie od ilość atomów</a:t>
            </a:r>
          </a:p>
          <a:p>
            <a:pPr eaLnBrk="1" hangingPunct="1"/>
            <a:endParaRPr lang="pl-PL" altLang="pl-PL" smtClean="0">
              <a:latin typeface="Times New Roman" pitchFamily="18" charset="0"/>
            </a:endParaRPr>
          </a:p>
          <a:p>
            <a:pPr eaLnBrk="1" hangingPunct="1"/>
            <a:endParaRPr lang="pl-PL" altLang="pl-PL" smtClean="0">
              <a:latin typeface="Times New Roman" pitchFamily="18" charset="0"/>
            </a:endParaRPr>
          </a:p>
        </p:txBody>
      </p:sp>
    </p:spTree>
    <p:extLst>
      <p:ext uri="{BB962C8B-B14F-4D97-AF65-F5344CB8AC3E}">
        <p14:creationId xmlns:p14="http://schemas.microsoft.com/office/powerpoint/2010/main" val="24641214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pl-PL" altLang="pl-PL" smtClean="0">
                <a:latin typeface="Times New Roman" pitchFamily="18" charset="0"/>
              </a:rPr>
              <a:t>Attosecond puls train (APT)</a:t>
            </a:r>
          </a:p>
        </p:txBody>
      </p:sp>
      <p:sp>
        <p:nvSpPr>
          <p:cNvPr id="33795" name="Rectangle 3"/>
          <p:cNvSpPr>
            <a:spLocks noGrp="1" noChangeArrowheads="1"/>
          </p:cNvSpPr>
          <p:nvPr>
            <p:ph type="body" idx="1"/>
          </p:nvPr>
        </p:nvSpPr>
        <p:spPr>
          <a:xfrm>
            <a:off x="457200" y="1600200"/>
            <a:ext cx="8229600" cy="4781550"/>
          </a:xfrm>
        </p:spPr>
        <p:txBody>
          <a:bodyPr/>
          <a:lstStyle/>
          <a:p>
            <a:pPr eaLnBrk="1" hangingPunct="1">
              <a:lnSpc>
                <a:spcPct val="90000"/>
              </a:lnSpc>
            </a:pPr>
            <a:r>
              <a:rPr lang="pl-PL" altLang="pl-PL" smtClean="0">
                <a:latin typeface="Times New Roman" pitchFamily="18" charset="0"/>
              </a:rPr>
              <a:t>Co okres rekombinacja =&gt; </a:t>
            </a:r>
            <a:r>
              <a:rPr lang="pl-PL" altLang="pl-PL" smtClean="0">
                <a:solidFill>
                  <a:schemeClr val="accent2"/>
                </a:solidFill>
                <a:latin typeface="Times New Roman" pitchFamily="18" charset="0"/>
              </a:rPr>
              <a:t>seria impulsów</a:t>
            </a:r>
          </a:p>
          <a:p>
            <a:pPr eaLnBrk="1" hangingPunct="1">
              <a:lnSpc>
                <a:spcPct val="90000"/>
              </a:lnSpc>
            </a:pPr>
            <a:r>
              <a:rPr lang="pl-PL" altLang="pl-PL" smtClean="0">
                <a:latin typeface="Times New Roman" pitchFamily="18" charset="0"/>
              </a:rPr>
              <a:t>Attosecond Pulse Train (</a:t>
            </a:r>
            <a:r>
              <a:rPr lang="pl-PL" altLang="pl-PL" smtClean="0">
                <a:solidFill>
                  <a:schemeClr val="accent2"/>
                </a:solidFill>
                <a:latin typeface="Times New Roman" pitchFamily="18" charset="0"/>
              </a:rPr>
              <a:t>APT</a:t>
            </a:r>
            <a:r>
              <a:rPr lang="pl-PL" altLang="pl-PL" smtClean="0">
                <a:latin typeface="Times New Roman" pitchFamily="18" charset="0"/>
              </a:rPr>
              <a:t>)</a:t>
            </a:r>
          </a:p>
          <a:p>
            <a:pPr eaLnBrk="1" hangingPunct="1">
              <a:lnSpc>
                <a:spcPct val="90000"/>
              </a:lnSpc>
            </a:pPr>
            <a:r>
              <a:rPr lang="pl-PL" altLang="pl-PL" smtClean="0">
                <a:solidFill>
                  <a:schemeClr val="accent2"/>
                </a:solidFill>
                <a:latin typeface="Times New Roman" pitchFamily="18" charset="0"/>
              </a:rPr>
              <a:t>Stabilność</a:t>
            </a:r>
            <a:r>
              <a:rPr lang="pl-PL" altLang="pl-PL" smtClean="0">
                <a:latin typeface="Times New Roman" pitchFamily="18" charset="0"/>
              </a:rPr>
              <a:t> APT: te same parametry impulsów</a:t>
            </a:r>
          </a:p>
          <a:p>
            <a:pPr eaLnBrk="1" hangingPunct="1">
              <a:lnSpc>
                <a:spcPct val="90000"/>
              </a:lnSpc>
            </a:pPr>
            <a:endParaRPr lang="pl-PL" altLang="pl-PL" smtClean="0">
              <a:latin typeface="Times New Roman" pitchFamily="18" charset="0"/>
            </a:endParaRPr>
          </a:p>
        </p:txBody>
      </p:sp>
    </p:spTree>
    <p:extLst>
      <p:ext uri="{BB962C8B-B14F-4D97-AF65-F5344CB8AC3E}">
        <p14:creationId xmlns:p14="http://schemas.microsoft.com/office/powerpoint/2010/main" val="24978758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pl-PL" altLang="pl-PL" smtClean="0">
                <a:latin typeface="Times New Roman" pitchFamily="18" charset="0"/>
              </a:rPr>
              <a:t>Attosecond puls train (APT)</a:t>
            </a:r>
          </a:p>
        </p:txBody>
      </p:sp>
      <p:sp>
        <p:nvSpPr>
          <p:cNvPr id="34819" name="Rectangle 3"/>
          <p:cNvSpPr>
            <a:spLocks noGrp="1" noChangeArrowheads="1"/>
          </p:cNvSpPr>
          <p:nvPr>
            <p:ph type="body" idx="1"/>
          </p:nvPr>
        </p:nvSpPr>
        <p:spPr>
          <a:xfrm>
            <a:off x="457200" y="1600200"/>
            <a:ext cx="8229600" cy="4781550"/>
          </a:xfrm>
        </p:spPr>
        <p:txBody>
          <a:bodyPr/>
          <a:lstStyle/>
          <a:p>
            <a:pPr eaLnBrk="1" hangingPunct="1">
              <a:lnSpc>
                <a:spcPct val="90000"/>
              </a:lnSpc>
            </a:pPr>
            <a:r>
              <a:rPr lang="pl-PL" altLang="pl-PL" smtClean="0">
                <a:latin typeface="Times New Roman" pitchFamily="18" charset="0"/>
              </a:rPr>
              <a:t>Co okres rekombinacja =&gt; </a:t>
            </a:r>
            <a:r>
              <a:rPr lang="pl-PL" altLang="pl-PL" smtClean="0">
                <a:solidFill>
                  <a:schemeClr val="accent2"/>
                </a:solidFill>
                <a:latin typeface="Times New Roman" pitchFamily="18" charset="0"/>
              </a:rPr>
              <a:t>seria impulsów</a:t>
            </a:r>
          </a:p>
          <a:p>
            <a:pPr eaLnBrk="1" hangingPunct="1">
              <a:lnSpc>
                <a:spcPct val="90000"/>
              </a:lnSpc>
            </a:pPr>
            <a:r>
              <a:rPr lang="pl-PL" altLang="pl-PL" smtClean="0">
                <a:latin typeface="Times New Roman" pitchFamily="18" charset="0"/>
              </a:rPr>
              <a:t>Attosecond Pulse Train (</a:t>
            </a:r>
            <a:r>
              <a:rPr lang="pl-PL" altLang="pl-PL" smtClean="0">
                <a:solidFill>
                  <a:schemeClr val="accent2"/>
                </a:solidFill>
                <a:latin typeface="Times New Roman" pitchFamily="18" charset="0"/>
              </a:rPr>
              <a:t>APT</a:t>
            </a:r>
            <a:r>
              <a:rPr lang="pl-PL" altLang="pl-PL" smtClean="0">
                <a:latin typeface="Times New Roman" pitchFamily="18" charset="0"/>
              </a:rPr>
              <a:t>)</a:t>
            </a:r>
          </a:p>
          <a:p>
            <a:pPr eaLnBrk="1" hangingPunct="1">
              <a:lnSpc>
                <a:spcPct val="90000"/>
              </a:lnSpc>
            </a:pPr>
            <a:r>
              <a:rPr lang="pl-PL" altLang="pl-PL" smtClean="0">
                <a:solidFill>
                  <a:schemeClr val="accent2"/>
                </a:solidFill>
                <a:latin typeface="Times New Roman" pitchFamily="18" charset="0"/>
              </a:rPr>
              <a:t>Stabilność</a:t>
            </a:r>
            <a:r>
              <a:rPr lang="pl-PL" altLang="pl-PL" smtClean="0">
                <a:latin typeface="Times New Roman" pitchFamily="18" charset="0"/>
              </a:rPr>
              <a:t> APT: te same parametry impulsów</a:t>
            </a:r>
          </a:p>
          <a:p>
            <a:pPr eaLnBrk="1" hangingPunct="1">
              <a:lnSpc>
                <a:spcPct val="90000"/>
              </a:lnSpc>
            </a:pPr>
            <a:endParaRPr lang="pl-PL" altLang="pl-PL" smtClean="0">
              <a:latin typeface="Times New Roman" pitchFamily="18" charset="0"/>
            </a:endParaRPr>
          </a:p>
          <a:p>
            <a:pPr eaLnBrk="1" hangingPunct="1">
              <a:lnSpc>
                <a:spcPct val="90000"/>
              </a:lnSpc>
            </a:pPr>
            <a:r>
              <a:rPr lang="pl-PL" altLang="pl-PL" smtClean="0">
                <a:latin typeface="Times New Roman" pitchFamily="18" charset="0"/>
              </a:rPr>
              <a:t>Podobieństwo do laserów z synchr. modów</a:t>
            </a:r>
          </a:p>
        </p:txBody>
      </p:sp>
      <p:pic>
        <p:nvPicPr>
          <p:cNvPr id="34820" name="Picture 5" descr="principle of mode-locked lase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39750" y="4292600"/>
            <a:ext cx="7777163"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Text Box 6"/>
          <p:cNvSpPr txBox="1">
            <a:spLocks noChangeArrowheads="1"/>
          </p:cNvSpPr>
          <p:nvPr/>
        </p:nvSpPr>
        <p:spPr bwMode="auto">
          <a:xfrm>
            <a:off x="2051050" y="5876925"/>
            <a:ext cx="64182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eaLnBrk="1" hangingPunct="1"/>
            <a:r>
              <a:rPr lang="pl-PL" altLang="pl-PL" sz="1200" smtClean="0">
                <a:solidFill>
                  <a:srgbClr val="000000"/>
                </a:solidFill>
                <a:effectLst/>
                <a:latin typeface="Times New Roman" pitchFamily="18" charset="0"/>
                <a:cs typeface="+mn-cs"/>
              </a:rPr>
              <a:t>Rüdriger Paschotta, Encyclopedia of Laser Physics and Technology (</a:t>
            </a:r>
            <a:r>
              <a:rPr lang="pl-PL" altLang="pl-PL" sz="1200" i="1" smtClean="0">
                <a:solidFill>
                  <a:srgbClr val="000000"/>
                </a:solidFill>
                <a:effectLst/>
                <a:latin typeface="Times New Roman" pitchFamily="18" charset="0"/>
                <a:cs typeface="+mn-cs"/>
              </a:rPr>
              <a:t>http://www.rp-photonics.com/</a:t>
            </a:r>
            <a:r>
              <a:rPr lang="pl-PL" altLang="pl-PL" sz="1200" smtClean="0">
                <a:solidFill>
                  <a:srgbClr val="000000"/>
                </a:solidFill>
                <a:effectLst/>
                <a:latin typeface="Times New Roman" pitchFamily="18" charset="0"/>
                <a:cs typeface="+mn-cs"/>
              </a:rPr>
              <a:t>)</a:t>
            </a:r>
          </a:p>
        </p:txBody>
      </p:sp>
    </p:spTree>
    <p:extLst>
      <p:ext uri="{BB962C8B-B14F-4D97-AF65-F5344CB8AC3E}">
        <p14:creationId xmlns:p14="http://schemas.microsoft.com/office/powerpoint/2010/main" val="15046017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pl-PL" altLang="pl-PL" smtClean="0">
                <a:latin typeface="Times New Roman" pitchFamily="18" charset="0"/>
              </a:rPr>
              <a:t>Attosecond puls train (APT)</a:t>
            </a:r>
          </a:p>
        </p:txBody>
      </p:sp>
      <p:sp>
        <p:nvSpPr>
          <p:cNvPr id="35843" name="Rectangle 3"/>
          <p:cNvSpPr>
            <a:spLocks noGrp="1" noChangeArrowheads="1"/>
          </p:cNvSpPr>
          <p:nvPr>
            <p:ph type="body" idx="1"/>
          </p:nvPr>
        </p:nvSpPr>
        <p:spPr>
          <a:xfrm>
            <a:off x="457200" y="1600200"/>
            <a:ext cx="8229600" cy="4852988"/>
          </a:xfrm>
        </p:spPr>
        <p:txBody>
          <a:bodyPr/>
          <a:lstStyle/>
          <a:p>
            <a:pPr eaLnBrk="1" hangingPunct="1">
              <a:lnSpc>
                <a:spcPct val="90000"/>
              </a:lnSpc>
            </a:pPr>
            <a:r>
              <a:rPr lang="pl-PL" altLang="pl-PL" smtClean="0">
                <a:latin typeface="Times New Roman" pitchFamily="18" charset="0"/>
              </a:rPr>
              <a:t>Co okres rekombinacja =&gt; </a:t>
            </a:r>
            <a:r>
              <a:rPr lang="pl-PL" altLang="pl-PL" smtClean="0">
                <a:solidFill>
                  <a:schemeClr val="accent2"/>
                </a:solidFill>
                <a:latin typeface="Times New Roman" pitchFamily="18" charset="0"/>
              </a:rPr>
              <a:t>seria impulsów</a:t>
            </a:r>
          </a:p>
          <a:p>
            <a:pPr eaLnBrk="1" hangingPunct="1">
              <a:lnSpc>
                <a:spcPct val="90000"/>
              </a:lnSpc>
            </a:pPr>
            <a:r>
              <a:rPr lang="pl-PL" altLang="pl-PL" smtClean="0">
                <a:latin typeface="Times New Roman" pitchFamily="18" charset="0"/>
              </a:rPr>
              <a:t>Attosecond Pulse Train (</a:t>
            </a:r>
            <a:r>
              <a:rPr lang="pl-PL" altLang="pl-PL" smtClean="0">
                <a:solidFill>
                  <a:schemeClr val="accent2"/>
                </a:solidFill>
                <a:latin typeface="Times New Roman" pitchFamily="18" charset="0"/>
              </a:rPr>
              <a:t>APT</a:t>
            </a:r>
            <a:r>
              <a:rPr lang="pl-PL" altLang="pl-PL" smtClean="0">
                <a:latin typeface="Times New Roman" pitchFamily="18" charset="0"/>
              </a:rPr>
              <a:t>)</a:t>
            </a:r>
          </a:p>
          <a:p>
            <a:pPr eaLnBrk="1" hangingPunct="1">
              <a:lnSpc>
                <a:spcPct val="90000"/>
              </a:lnSpc>
            </a:pPr>
            <a:r>
              <a:rPr lang="pl-PL" altLang="pl-PL" smtClean="0">
                <a:solidFill>
                  <a:schemeClr val="accent2"/>
                </a:solidFill>
                <a:latin typeface="Times New Roman" pitchFamily="18" charset="0"/>
              </a:rPr>
              <a:t>Stabilność</a:t>
            </a:r>
            <a:r>
              <a:rPr lang="pl-PL" altLang="pl-PL" smtClean="0">
                <a:latin typeface="Times New Roman" pitchFamily="18" charset="0"/>
              </a:rPr>
              <a:t> APT: te same parametry impulsów</a:t>
            </a:r>
          </a:p>
          <a:p>
            <a:pPr eaLnBrk="1" hangingPunct="1">
              <a:lnSpc>
                <a:spcPct val="90000"/>
              </a:lnSpc>
            </a:pPr>
            <a:endParaRPr lang="pl-PL" altLang="pl-PL" smtClean="0">
              <a:latin typeface="Times New Roman" pitchFamily="18" charset="0"/>
            </a:endParaRPr>
          </a:p>
          <a:p>
            <a:pPr eaLnBrk="1" hangingPunct="1">
              <a:lnSpc>
                <a:spcPct val="90000"/>
              </a:lnSpc>
            </a:pPr>
            <a:r>
              <a:rPr lang="pl-PL" altLang="pl-PL" smtClean="0">
                <a:latin typeface="Times New Roman" pitchFamily="18" charset="0"/>
              </a:rPr>
              <a:t>Podobieństwo do laserów z synchr. modów</a:t>
            </a:r>
          </a:p>
          <a:p>
            <a:pPr eaLnBrk="1" hangingPunct="1">
              <a:lnSpc>
                <a:spcPct val="90000"/>
              </a:lnSpc>
            </a:pPr>
            <a:r>
              <a:rPr lang="pl-PL" altLang="pl-PL" smtClean="0">
                <a:latin typeface="Times New Roman" pitchFamily="18" charset="0"/>
              </a:rPr>
              <a:t>Problemem jest uzyskanie jednego impulsu:</a:t>
            </a:r>
          </a:p>
          <a:p>
            <a:pPr lvl="1" eaLnBrk="1" hangingPunct="1">
              <a:lnSpc>
                <a:spcPct val="90000"/>
              </a:lnSpc>
            </a:pPr>
            <a:r>
              <a:rPr lang="pl-PL" altLang="pl-PL" smtClean="0">
                <a:latin typeface="Times New Roman" pitchFamily="18" charset="0"/>
              </a:rPr>
              <a:t>Użycie częstości z pobliża odcięcia widma HHG</a:t>
            </a:r>
          </a:p>
          <a:p>
            <a:pPr lvl="1" eaLnBrk="1" hangingPunct="1">
              <a:lnSpc>
                <a:spcPct val="90000"/>
              </a:lnSpc>
            </a:pPr>
            <a:r>
              <a:rPr lang="pl-PL" altLang="pl-PL" smtClean="0">
                <a:latin typeface="Times New Roman" pitchFamily="18" charset="0"/>
              </a:rPr>
              <a:t>Późniejsze izolowanie piku (polaryzacja)</a:t>
            </a:r>
          </a:p>
          <a:p>
            <a:pPr lvl="1" eaLnBrk="1" hangingPunct="1">
              <a:lnSpc>
                <a:spcPct val="90000"/>
              </a:lnSpc>
            </a:pPr>
            <a:r>
              <a:rPr lang="pl-PL" altLang="pl-PL" smtClean="0">
                <a:latin typeface="Times New Roman" pitchFamily="18" charset="0"/>
              </a:rPr>
              <a:t>Duża szerokość widma jednego impulsu!!</a:t>
            </a:r>
          </a:p>
        </p:txBody>
      </p:sp>
    </p:spTree>
    <p:extLst>
      <p:ext uri="{BB962C8B-B14F-4D97-AF65-F5344CB8AC3E}">
        <p14:creationId xmlns:p14="http://schemas.microsoft.com/office/powerpoint/2010/main" val="38599409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pl-PL" altLang="pl-PL" smtClean="0">
                <a:latin typeface="Times New Roman" pitchFamily="18" charset="0"/>
              </a:rPr>
              <a:t>Charakterystyka krótkich impulsów</a:t>
            </a:r>
          </a:p>
        </p:txBody>
      </p:sp>
      <p:sp>
        <p:nvSpPr>
          <p:cNvPr id="36867" name="Rectangle 3"/>
          <p:cNvSpPr>
            <a:spLocks noGrp="1" noChangeArrowheads="1"/>
          </p:cNvSpPr>
          <p:nvPr>
            <p:ph type="body" idx="1"/>
          </p:nvPr>
        </p:nvSpPr>
        <p:spPr/>
        <p:txBody>
          <a:bodyPr/>
          <a:lstStyle/>
          <a:p>
            <a:pPr eaLnBrk="1" hangingPunct="1"/>
            <a:r>
              <a:rPr lang="pl-PL" altLang="pl-PL" dirty="0" smtClean="0">
                <a:latin typeface="Times New Roman" pitchFamily="18" charset="0"/>
              </a:rPr>
              <a:t>Google: ang. </a:t>
            </a:r>
            <a:r>
              <a:rPr lang="pl-PL" altLang="pl-PL" i="1" dirty="0" err="1" smtClean="0">
                <a:latin typeface="Times New Roman" pitchFamily="18" charset="0"/>
              </a:rPr>
              <a:t>few-cycle</a:t>
            </a:r>
            <a:r>
              <a:rPr lang="pl-PL" altLang="pl-PL" i="1" dirty="0" smtClean="0">
                <a:latin typeface="Times New Roman" pitchFamily="18" charset="0"/>
              </a:rPr>
              <a:t> laser </a:t>
            </a:r>
            <a:r>
              <a:rPr lang="pl-PL" altLang="pl-PL" i="1" dirty="0" err="1" smtClean="0">
                <a:latin typeface="Times New Roman" pitchFamily="18" charset="0"/>
              </a:rPr>
              <a:t>pulses</a:t>
            </a:r>
            <a:endParaRPr lang="pl-PL" altLang="pl-PL" i="1" dirty="0" smtClean="0">
              <a:latin typeface="Times New Roman" pitchFamily="18" charset="0"/>
            </a:endParaRPr>
          </a:p>
          <a:p>
            <a:pPr eaLnBrk="1" hangingPunct="1"/>
            <a:r>
              <a:rPr lang="pl-PL" altLang="pl-PL" dirty="0" smtClean="0">
                <a:latin typeface="Times New Roman" pitchFamily="18" charset="0"/>
              </a:rPr>
              <a:t>Problem z szerokością widma (XUV/X-Ray)</a:t>
            </a:r>
          </a:p>
          <a:p>
            <a:pPr eaLnBrk="1" hangingPunct="1"/>
            <a:r>
              <a:rPr lang="pl-PL" altLang="pl-PL" dirty="0" smtClean="0">
                <a:latin typeface="Times New Roman" pitchFamily="18" charset="0"/>
              </a:rPr>
              <a:t>Załamanie „lasera monochromatycznego”</a:t>
            </a:r>
          </a:p>
        </p:txBody>
      </p:sp>
      <p:pic>
        <p:nvPicPr>
          <p:cNvPr id="36868" name="Picture 11" descr="img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3500438"/>
            <a:ext cx="5256213" cy="313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66257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p:nvPr>
        </p:nvSpPr>
        <p:spPr>
          <a:xfrm>
            <a:off x="233363" y="274638"/>
            <a:ext cx="8620125" cy="1143000"/>
          </a:xfrm>
        </p:spPr>
        <p:txBody>
          <a:bodyPr/>
          <a:lstStyle/>
          <a:p>
            <a:pPr algn="l"/>
            <a:r>
              <a:rPr lang="pl-PL" altLang="pl-PL" smtClean="0">
                <a:latin typeface="Times New Roman" pitchFamily="18" charset="0"/>
              </a:rPr>
              <a:t>Plan na dziś</a:t>
            </a:r>
          </a:p>
        </p:txBody>
      </p:sp>
      <p:sp>
        <p:nvSpPr>
          <p:cNvPr id="5124" name="Rectangle 2"/>
          <p:cNvSpPr txBox="1">
            <a:spLocks/>
          </p:cNvSpPr>
          <p:nvPr/>
        </p:nvSpPr>
        <p:spPr bwMode="auto">
          <a:xfrm>
            <a:off x="468313" y="1595438"/>
            <a:ext cx="8135937" cy="492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AutoNum type="arabicPeriod"/>
            </a:pPr>
            <a:r>
              <a:rPr lang="pl-PL" altLang="pl-PL" sz="2400" dirty="0">
                <a:solidFill>
                  <a:srgbClr val="002060"/>
                </a:solidFill>
                <a:effectLst/>
                <a:latin typeface="Times New Roman" pitchFamily="18" charset="0"/>
              </a:rPr>
              <a:t>Dlaczego fizyka kwantowa jest ważna?</a:t>
            </a:r>
          </a:p>
          <a:p>
            <a:pPr>
              <a:spcBef>
                <a:spcPct val="0"/>
              </a:spcBef>
              <a:buFontTx/>
              <a:buAutoNum type="arabicPeriod"/>
            </a:pPr>
            <a:r>
              <a:rPr lang="pl-PL" altLang="pl-PL" sz="2400" dirty="0">
                <a:solidFill>
                  <a:srgbClr val="002060"/>
                </a:solidFill>
                <a:effectLst/>
                <a:latin typeface="Times New Roman" pitchFamily="18" charset="0"/>
              </a:rPr>
              <a:t>Doświadczenie Younga</a:t>
            </a:r>
          </a:p>
          <a:p>
            <a:pPr>
              <a:spcBef>
                <a:spcPct val="0"/>
              </a:spcBef>
              <a:buFontTx/>
              <a:buAutoNum type="arabicPeriod"/>
            </a:pPr>
            <a:r>
              <a:rPr lang="pl-PL" altLang="pl-PL" sz="2400" dirty="0">
                <a:solidFill>
                  <a:srgbClr val="002060"/>
                </a:solidFill>
                <a:effectLst/>
                <a:latin typeface="Times New Roman" pitchFamily="18" charset="0"/>
              </a:rPr>
              <a:t>Funkcja falowa</a:t>
            </a:r>
          </a:p>
          <a:p>
            <a:pPr>
              <a:spcBef>
                <a:spcPct val="0"/>
              </a:spcBef>
              <a:buFontTx/>
              <a:buAutoNum type="arabicPeriod"/>
            </a:pPr>
            <a:r>
              <a:rPr lang="pl-PL" altLang="pl-PL" sz="2400" dirty="0">
                <a:solidFill>
                  <a:srgbClr val="002060"/>
                </a:solidFill>
                <a:effectLst/>
                <a:latin typeface="Times New Roman" pitchFamily="18" charset="0"/>
              </a:rPr>
              <a:t>Mechanika kwantowa: </a:t>
            </a:r>
            <a:r>
              <a:rPr lang="pl-PL" altLang="pl-PL" sz="2400" dirty="0" smtClean="0">
                <a:solidFill>
                  <a:srgbClr val="002060"/>
                </a:solidFill>
                <a:effectLst/>
                <a:latin typeface="Times New Roman" pitchFamily="18" charset="0"/>
              </a:rPr>
              <a:t>doświadczenia </a:t>
            </a:r>
            <a:r>
              <a:rPr lang="pl-PL" altLang="pl-PL" sz="2400" dirty="0">
                <a:solidFill>
                  <a:srgbClr val="002060"/>
                </a:solidFill>
                <a:effectLst/>
                <a:latin typeface="Times New Roman" pitchFamily="18" charset="0"/>
              </a:rPr>
              <a:t>interferencyjne</a:t>
            </a:r>
          </a:p>
          <a:p>
            <a:pPr>
              <a:spcBef>
                <a:spcPct val="0"/>
              </a:spcBef>
              <a:buFontTx/>
              <a:buAutoNum type="arabicPeriod"/>
            </a:pPr>
            <a:r>
              <a:rPr lang="pl-PL" altLang="pl-PL" sz="2400" dirty="0">
                <a:effectLst/>
                <a:latin typeface="Times New Roman" pitchFamily="18" charset="0"/>
              </a:rPr>
              <a:t>Teoria pomiaru</a:t>
            </a:r>
          </a:p>
          <a:p>
            <a:pPr>
              <a:spcBef>
                <a:spcPct val="0"/>
              </a:spcBef>
              <a:buFontTx/>
              <a:buAutoNum type="arabicPeriod"/>
            </a:pPr>
            <a:r>
              <a:rPr lang="pl-PL" altLang="pl-PL" sz="2400" dirty="0">
                <a:effectLst/>
                <a:latin typeface="Times New Roman" pitchFamily="18" charset="0"/>
              </a:rPr>
              <a:t>Kwantowy model atomu</a:t>
            </a:r>
          </a:p>
          <a:p>
            <a:pPr>
              <a:spcBef>
                <a:spcPct val="0"/>
              </a:spcBef>
              <a:buFontTx/>
              <a:buAutoNum type="arabicPeriod"/>
            </a:pPr>
            <a:r>
              <a:rPr lang="pl-PL" altLang="pl-PL" sz="2400" dirty="0">
                <a:effectLst/>
                <a:latin typeface="Times New Roman" pitchFamily="18" charset="0"/>
              </a:rPr>
              <a:t>Laser</a:t>
            </a:r>
          </a:p>
          <a:p>
            <a:pPr>
              <a:spcBef>
                <a:spcPct val="0"/>
              </a:spcBef>
              <a:buFontTx/>
              <a:buAutoNum type="arabicPeriod"/>
            </a:pPr>
            <a:r>
              <a:rPr lang="pl-PL" altLang="pl-PL" sz="2400" dirty="0">
                <a:effectLst/>
                <a:latin typeface="Times New Roman" pitchFamily="18" charset="0"/>
              </a:rPr>
              <a:t>BEC</a:t>
            </a:r>
          </a:p>
          <a:p>
            <a:pPr>
              <a:spcBef>
                <a:spcPct val="0"/>
              </a:spcBef>
              <a:buFontTx/>
              <a:buAutoNum type="arabicPeriod"/>
            </a:pPr>
            <a:r>
              <a:rPr lang="pl-PL" altLang="pl-PL" sz="2400" dirty="0">
                <a:effectLst/>
                <a:latin typeface="Times New Roman" pitchFamily="18" charset="0"/>
              </a:rPr>
              <a:t>Teleportacja, splątanie kwantowe, EPR</a:t>
            </a:r>
          </a:p>
          <a:p>
            <a:pPr>
              <a:spcBef>
                <a:spcPct val="0"/>
              </a:spcBef>
              <a:buFontTx/>
              <a:buAutoNum type="arabicPeriod"/>
            </a:pPr>
            <a:r>
              <a:rPr lang="pl-PL" altLang="pl-PL" sz="2400" dirty="0" smtClean="0">
                <a:solidFill>
                  <a:srgbClr val="0070C0"/>
                </a:solidFill>
                <a:effectLst/>
                <a:latin typeface="Times New Roman" pitchFamily="18" charset="0"/>
              </a:rPr>
              <a:t>Fuzja </a:t>
            </a:r>
            <a:r>
              <a:rPr lang="pl-PL" altLang="pl-PL" sz="2400" dirty="0">
                <a:solidFill>
                  <a:srgbClr val="0070C0"/>
                </a:solidFill>
                <a:effectLst/>
                <a:latin typeface="Times New Roman" pitchFamily="18" charset="0"/>
              </a:rPr>
              <a:t>jądrowa inicjowana </a:t>
            </a:r>
            <a:r>
              <a:rPr lang="pl-PL" altLang="pl-PL" sz="2400" dirty="0" smtClean="0">
                <a:solidFill>
                  <a:srgbClr val="0070C0"/>
                </a:solidFill>
                <a:effectLst/>
                <a:latin typeface="Times New Roman" pitchFamily="18" charset="0"/>
              </a:rPr>
              <a:t>laserem. </a:t>
            </a:r>
            <a:r>
              <a:rPr lang="pl-PL" altLang="pl-PL" sz="2400" dirty="0" err="1" smtClean="0">
                <a:solidFill>
                  <a:srgbClr val="0070C0"/>
                </a:solidFill>
                <a:effectLst/>
                <a:latin typeface="Times New Roman" pitchFamily="18" charset="0"/>
              </a:rPr>
              <a:t>Attofizyka</a:t>
            </a:r>
            <a:endParaRPr lang="pl-PL" altLang="pl-PL" sz="2400" dirty="0">
              <a:solidFill>
                <a:srgbClr val="0070C0"/>
              </a:solidFill>
              <a:effectLst/>
              <a:latin typeface="Times New Roman" pitchFamily="18" charset="0"/>
            </a:endParaRPr>
          </a:p>
          <a:p>
            <a:pPr>
              <a:spcBef>
                <a:spcPct val="0"/>
              </a:spcBef>
              <a:buFontTx/>
              <a:buAutoNum type="arabicPeriod"/>
            </a:pPr>
            <a:r>
              <a:rPr lang="pl-PL" altLang="pl-PL" sz="2400" dirty="0">
                <a:effectLst/>
                <a:latin typeface="Times New Roman" pitchFamily="18" charset="0"/>
              </a:rPr>
              <a:t>Cząstki elementarne: model standardowy</a:t>
            </a:r>
          </a:p>
          <a:p>
            <a:pPr>
              <a:spcBef>
                <a:spcPct val="0"/>
              </a:spcBef>
              <a:buFontTx/>
              <a:buAutoNum type="arabicPeriod"/>
            </a:pPr>
            <a:r>
              <a:rPr lang="pl-PL" altLang="pl-PL" sz="2400" dirty="0">
                <a:effectLst/>
                <a:latin typeface="Times New Roman" pitchFamily="18" charset="0"/>
              </a:rPr>
              <a:t>LHC</a:t>
            </a:r>
          </a:p>
          <a:p>
            <a:pPr>
              <a:spcBef>
                <a:spcPct val="0"/>
              </a:spcBef>
              <a:buFontTx/>
              <a:buAutoNum type="arabicPeriod"/>
            </a:pPr>
            <a:r>
              <a:rPr lang="pl-PL" altLang="pl-PL" sz="2400" dirty="0">
                <a:effectLst/>
                <a:latin typeface="Times New Roman" pitchFamily="18" charset="0"/>
              </a:rPr>
              <a:t>Wielka unifikacja</a:t>
            </a:r>
          </a:p>
          <a:p>
            <a:pPr>
              <a:spcBef>
                <a:spcPct val="0"/>
              </a:spcBef>
              <a:buFontTx/>
              <a:buAutoNum type="arabicPeriod"/>
            </a:pPr>
            <a:endParaRPr lang="pl-PL" altLang="pl-PL" sz="2400" dirty="0">
              <a:effectLst/>
              <a:latin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pl-PL" altLang="pl-PL" smtClean="0">
                <a:latin typeface="Times New Roman" pitchFamily="18" charset="0"/>
              </a:rPr>
              <a:t>Kamera smugowa</a:t>
            </a:r>
          </a:p>
        </p:txBody>
      </p:sp>
      <p:sp>
        <p:nvSpPr>
          <p:cNvPr id="37891" name="Text Box 5"/>
          <p:cNvSpPr txBox="1">
            <a:spLocks noChangeArrowheads="1"/>
          </p:cNvSpPr>
          <p:nvPr/>
        </p:nvSpPr>
        <p:spPr bwMode="auto">
          <a:xfrm>
            <a:off x="5148263" y="6381750"/>
            <a:ext cx="37798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eaLnBrk="1" hangingPunct="1"/>
            <a:r>
              <a:rPr lang="pl-PL" altLang="pl-PL" sz="1000" smtClean="0">
                <a:solidFill>
                  <a:srgbClr val="000000"/>
                </a:solidFill>
                <a:effectLst/>
                <a:latin typeface="Times New Roman" pitchFamily="18" charset="0"/>
                <a:cs typeface="+mn-cs"/>
              </a:rPr>
              <a:t>Źródło: Ferenc Krausz, Misha Ivanov, Rev. Mod. Phys., Vol. 81, 2009</a:t>
            </a:r>
          </a:p>
        </p:txBody>
      </p:sp>
      <p:sp>
        <p:nvSpPr>
          <p:cNvPr id="37892" name="Text Box 11"/>
          <p:cNvSpPr txBox="1">
            <a:spLocks noChangeArrowheads="1"/>
          </p:cNvSpPr>
          <p:nvPr/>
        </p:nvSpPr>
        <p:spPr bwMode="auto">
          <a:xfrm>
            <a:off x="303213" y="1433513"/>
            <a:ext cx="1298575" cy="376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eaLnBrk="1" hangingPunct="1"/>
            <a:r>
              <a:rPr lang="pl-PL" altLang="pl-PL" sz="1800" smtClean="0">
                <a:solidFill>
                  <a:srgbClr val="000000"/>
                </a:solidFill>
                <a:effectLst/>
                <a:latin typeface="Times New Roman" pitchFamily="18" charset="0"/>
                <a:cs typeface="+mn-cs"/>
              </a:rPr>
              <a:t>„klasyczna”</a:t>
            </a:r>
          </a:p>
        </p:txBody>
      </p:sp>
      <p:pic>
        <p:nvPicPr>
          <p:cNvPr id="37893" name="Picture 12" descr="Rys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2205038"/>
            <a:ext cx="5472113" cy="378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1412875"/>
            <a:ext cx="2665413"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29068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pl-PL" altLang="pl-PL" smtClean="0">
                <a:latin typeface="Times New Roman" pitchFamily="18" charset="0"/>
              </a:rPr>
              <a:t>Kamera smugowa</a:t>
            </a:r>
          </a:p>
        </p:txBody>
      </p:sp>
      <p:sp>
        <p:nvSpPr>
          <p:cNvPr id="38915" name="Text Box 6"/>
          <p:cNvSpPr txBox="1">
            <a:spLocks noChangeArrowheads="1"/>
          </p:cNvSpPr>
          <p:nvPr/>
        </p:nvSpPr>
        <p:spPr bwMode="auto">
          <a:xfrm>
            <a:off x="303213" y="1433513"/>
            <a:ext cx="1768475" cy="376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eaLnBrk="1" hangingPunct="1"/>
            <a:r>
              <a:rPr lang="pl-PL" altLang="pl-PL" sz="1800" smtClean="0">
                <a:solidFill>
                  <a:srgbClr val="000000"/>
                </a:solidFill>
                <a:effectLst/>
                <a:latin typeface="Times New Roman" pitchFamily="18" charset="0"/>
                <a:cs typeface="+mn-cs"/>
              </a:rPr>
              <a:t>„attosekundowa”</a:t>
            </a:r>
          </a:p>
        </p:txBody>
      </p:sp>
      <p:pic>
        <p:nvPicPr>
          <p:cNvPr id="38916" name="Picture 7" descr="Rys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2133600"/>
            <a:ext cx="5903912" cy="403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78046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pl-PL" altLang="pl-PL" smtClean="0">
                <a:latin typeface="Times New Roman" pitchFamily="18" charset="0"/>
              </a:rPr>
              <a:t>Kamera smugowa</a:t>
            </a:r>
          </a:p>
        </p:txBody>
      </p:sp>
      <p:sp>
        <p:nvSpPr>
          <p:cNvPr id="39939" name="Rectangle 6"/>
          <p:cNvSpPr>
            <a:spLocks noGrp="1" noChangeArrowheads="1"/>
          </p:cNvSpPr>
          <p:nvPr>
            <p:ph type="body" idx="1"/>
          </p:nvPr>
        </p:nvSpPr>
        <p:spPr>
          <a:xfrm>
            <a:off x="468313" y="1600200"/>
            <a:ext cx="8229600" cy="4133850"/>
          </a:xfrm>
          <a:noFill/>
        </p:spPr>
        <p:txBody>
          <a:bodyPr/>
          <a:lstStyle/>
          <a:p>
            <a:pPr eaLnBrk="1" hangingPunct="1"/>
            <a:r>
              <a:rPr lang="pl-PL" altLang="pl-PL" smtClean="0">
                <a:latin typeface="Times New Roman" pitchFamily="18" charset="0"/>
              </a:rPr>
              <a:t>Co obserwujemy? </a:t>
            </a:r>
            <a:br>
              <a:rPr lang="pl-PL" altLang="pl-PL" smtClean="0">
                <a:latin typeface="Times New Roman" pitchFamily="18" charset="0"/>
              </a:rPr>
            </a:br>
            <a:r>
              <a:rPr lang="pl-PL" altLang="pl-PL" smtClean="0">
                <a:latin typeface="Times New Roman" pitchFamily="18" charset="0"/>
              </a:rPr>
              <a:t>Sam impuls attosekundowy lub pole, które jest efektem jego interakcji z gazem atomowym</a:t>
            </a:r>
          </a:p>
          <a:p>
            <a:pPr eaLnBrk="1" hangingPunct="1"/>
            <a:r>
              <a:rPr lang="pl-PL" altLang="pl-PL" smtClean="0">
                <a:latin typeface="Times New Roman" pitchFamily="18" charset="0"/>
              </a:rPr>
              <a:t>Laser femtosekundowy jest na tyle słaby, że nie bierze udziału w procesach fizycznych, które są obserwowane – tylko „odbiera” elektrony i odchyla ich tor (czas =&gt; przestrz.)</a:t>
            </a:r>
          </a:p>
        </p:txBody>
      </p:sp>
    </p:spTree>
    <p:extLst>
      <p:ext uri="{BB962C8B-B14F-4D97-AF65-F5344CB8AC3E}">
        <p14:creationId xmlns:p14="http://schemas.microsoft.com/office/powerpoint/2010/main" val="23743159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pl-PL" altLang="pl-PL" smtClean="0">
                <a:latin typeface="Times New Roman" pitchFamily="18" charset="0"/>
              </a:rPr>
              <a:t>Kamera smugowa</a:t>
            </a:r>
          </a:p>
        </p:txBody>
      </p:sp>
      <p:sp>
        <p:nvSpPr>
          <p:cNvPr id="41987" name="Rectangle 3"/>
          <p:cNvSpPr>
            <a:spLocks noGrp="1" noChangeArrowheads="1"/>
          </p:cNvSpPr>
          <p:nvPr>
            <p:ph type="body" idx="1"/>
          </p:nvPr>
        </p:nvSpPr>
        <p:spPr/>
        <p:txBody>
          <a:bodyPr/>
          <a:lstStyle/>
          <a:p>
            <a:pPr eaLnBrk="1" hangingPunct="1"/>
            <a:r>
              <a:rPr lang="pl-PL" altLang="pl-PL" smtClean="0">
                <a:latin typeface="Times New Roman" pitchFamily="18" charset="0"/>
              </a:rPr>
              <a:t>Pierwszy pomiar przebiegu impulsu lasera</a:t>
            </a:r>
          </a:p>
        </p:txBody>
      </p:sp>
      <p:pic>
        <p:nvPicPr>
          <p:cNvPr id="4198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2492375"/>
            <a:ext cx="6192837"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Text Box 6"/>
          <p:cNvSpPr txBox="1">
            <a:spLocks noChangeArrowheads="1"/>
          </p:cNvSpPr>
          <p:nvPr/>
        </p:nvSpPr>
        <p:spPr bwMode="auto">
          <a:xfrm>
            <a:off x="5651500" y="6165850"/>
            <a:ext cx="32845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eaLnBrk="1" hangingPunct="1"/>
            <a:r>
              <a:rPr lang="pl-PL" altLang="pl-PL" sz="1600" smtClean="0">
                <a:solidFill>
                  <a:srgbClr val="000000"/>
                </a:solidFill>
                <a:effectLst/>
                <a:latin typeface="Times New Roman" pitchFamily="18" charset="0"/>
                <a:cs typeface="+mn-cs"/>
              </a:rPr>
              <a:t>Goulielmakis i in. Science 317 (2004)</a:t>
            </a:r>
          </a:p>
        </p:txBody>
      </p:sp>
    </p:spTree>
    <p:extLst>
      <p:ext uri="{BB962C8B-B14F-4D97-AF65-F5344CB8AC3E}">
        <p14:creationId xmlns:p14="http://schemas.microsoft.com/office/powerpoint/2010/main" val="26542625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pl-PL" altLang="pl-PL" smtClean="0">
                <a:latin typeface="Times New Roman" pitchFamily="18" charset="0"/>
              </a:rPr>
              <a:t>Kamera smugowa</a:t>
            </a:r>
          </a:p>
        </p:txBody>
      </p:sp>
      <p:sp>
        <p:nvSpPr>
          <p:cNvPr id="43011" name="Rectangle 3"/>
          <p:cNvSpPr>
            <a:spLocks noGrp="1" noChangeArrowheads="1"/>
          </p:cNvSpPr>
          <p:nvPr>
            <p:ph type="body" idx="1"/>
          </p:nvPr>
        </p:nvSpPr>
        <p:spPr/>
        <p:txBody>
          <a:bodyPr/>
          <a:lstStyle/>
          <a:p>
            <a:pPr eaLnBrk="1" hangingPunct="1"/>
            <a:r>
              <a:rPr lang="pl-PL" altLang="pl-PL" smtClean="0">
                <a:latin typeface="Times New Roman" pitchFamily="18" charset="0"/>
              </a:rPr>
              <a:t>Pierwszy pomiar przebiegu impulsu lasera</a:t>
            </a:r>
          </a:p>
        </p:txBody>
      </p:sp>
      <p:pic>
        <p:nvPicPr>
          <p:cNvPr id="4301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2349500"/>
            <a:ext cx="4751388" cy="394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Text Box 5"/>
          <p:cNvSpPr txBox="1">
            <a:spLocks noChangeArrowheads="1"/>
          </p:cNvSpPr>
          <p:nvPr/>
        </p:nvSpPr>
        <p:spPr bwMode="auto">
          <a:xfrm>
            <a:off x="5651500" y="6165850"/>
            <a:ext cx="32845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eaLnBrk="1" hangingPunct="1"/>
            <a:r>
              <a:rPr lang="pl-PL" altLang="pl-PL" sz="1600" smtClean="0">
                <a:solidFill>
                  <a:srgbClr val="000000"/>
                </a:solidFill>
                <a:effectLst/>
                <a:latin typeface="Times New Roman" pitchFamily="18" charset="0"/>
                <a:cs typeface="+mn-cs"/>
              </a:rPr>
              <a:t>Goulielmakis i in. Science 317 (2004)</a:t>
            </a:r>
          </a:p>
        </p:txBody>
      </p:sp>
    </p:spTree>
    <p:extLst>
      <p:ext uri="{BB962C8B-B14F-4D97-AF65-F5344CB8AC3E}">
        <p14:creationId xmlns:p14="http://schemas.microsoft.com/office/powerpoint/2010/main" val="32100863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pl-PL" altLang="pl-PL" smtClean="0">
                <a:latin typeface="Times New Roman" pitchFamily="18" charset="0"/>
              </a:rPr>
              <a:t>Kamera smugowa</a:t>
            </a:r>
          </a:p>
        </p:txBody>
      </p:sp>
      <p:sp>
        <p:nvSpPr>
          <p:cNvPr id="44035" name="Rectangle 3"/>
          <p:cNvSpPr>
            <a:spLocks noGrp="1" noChangeArrowheads="1"/>
          </p:cNvSpPr>
          <p:nvPr>
            <p:ph type="body" idx="1"/>
          </p:nvPr>
        </p:nvSpPr>
        <p:spPr>
          <a:xfrm>
            <a:off x="468313" y="1700213"/>
            <a:ext cx="8229600" cy="4525962"/>
          </a:xfrm>
        </p:spPr>
        <p:txBody>
          <a:bodyPr/>
          <a:lstStyle/>
          <a:p>
            <a:pPr eaLnBrk="1" hangingPunct="1"/>
            <a:r>
              <a:rPr lang="pl-PL" altLang="pl-PL" smtClean="0">
                <a:latin typeface="Times New Roman" pitchFamily="18" charset="0"/>
              </a:rPr>
              <a:t>Badania procesów biologicznych </a:t>
            </a:r>
            <a:br>
              <a:rPr lang="pl-PL" altLang="pl-PL" smtClean="0">
                <a:latin typeface="Times New Roman" pitchFamily="18" charset="0"/>
              </a:rPr>
            </a:br>
            <a:r>
              <a:rPr lang="pl-PL" altLang="pl-PL" smtClean="0">
                <a:latin typeface="Times New Roman" pitchFamily="18" charset="0"/>
              </a:rPr>
              <a:t>(„filmowanie” zmian w białkach)</a:t>
            </a:r>
          </a:p>
          <a:p>
            <a:pPr eaLnBrk="1" hangingPunct="1"/>
            <a:r>
              <a:rPr lang="pl-PL" altLang="pl-PL" smtClean="0">
                <a:latin typeface="Times New Roman" pitchFamily="18" charset="0"/>
              </a:rPr>
              <a:t>Badanie procesów chemicznych</a:t>
            </a:r>
            <a:br>
              <a:rPr lang="pl-PL" altLang="pl-PL" smtClean="0">
                <a:latin typeface="Times New Roman" pitchFamily="18" charset="0"/>
              </a:rPr>
            </a:br>
            <a:r>
              <a:rPr lang="pl-PL" altLang="pl-PL" smtClean="0">
                <a:latin typeface="Times New Roman" pitchFamily="18" charset="0"/>
              </a:rPr>
              <a:t>(również pomiary zależne od czasu)</a:t>
            </a:r>
          </a:p>
          <a:p>
            <a:pPr eaLnBrk="1" hangingPunct="1"/>
            <a:r>
              <a:rPr lang="pl-PL" altLang="pl-PL" smtClean="0">
                <a:latin typeface="Times New Roman" pitchFamily="18" charset="0"/>
              </a:rPr>
              <a:t>Badanie ruchu atomów w molekułach</a:t>
            </a:r>
            <a:br>
              <a:rPr lang="pl-PL" altLang="pl-PL" smtClean="0">
                <a:latin typeface="Times New Roman" pitchFamily="18" charset="0"/>
              </a:rPr>
            </a:br>
            <a:endParaRPr lang="pl-PL" altLang="pl-PL" smtClean="0">
              <a:latin typeface="Times New Roman" pitchFamily="18" charset="0"/>
            </a:endParaRPr>
          </a:p>
          <a:p>
            <a:pPr eaLnBrk="1" hangingPunct="1"/>
            <a:r>
              <a:rPr lang="pl-PL" altLang="pl-PL" smtClean="0">
                <a:solidFill>
                  <a:schemeClr val="accent2"/>
                </a:solidFill>
                <a:latin typeface="Times New Roman" pitchFamily="18" charset="0"/>
              </a:rPr>
              <a:t>Zakusy do badania procesów atomowych</a:t>
            </a:r>
          </a:p>
        </p:txBody>
      </p:sp>
    </p:spTree>
    <p:extLst>
      <p:ext uri="{BB962C8B-B14F-4D97-AF65-F5344CB8AC3E}">
        <p14:creationId xmlns:p14="http://schemas.microsoft.com/office/powerpoint/2010/main" val="6370474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pl-PL" altLang="pl-PL" smtClean="0">
                <a:latin typeface="Times New Roman" pitchFamily="18" charset="0"/>
              </a:rPr>
              <a:t>Przyszłe zastosowania (??)</a:t>
            </a:r>
          </a:p>
        </p:txBody>
      </p:sp>
      <p:sp>
        <p:nvSpPr>
          <p:cNvPr id="45059" name="Rectangle 3"/>
          <p:cNvSpPr>
            <a:spLocks noGrp="1" noChangeArrowheads="1"/>
          </p:cNvSpPr>
          <p:nvPr>
            <p:ph type="body" idx="1"/>
          </p:nvPr>
        </p:nvSpPr>
        <p:spPr>
          <a:xfrm>
            <a:off x="468313" y="1700213"/>
            <a:ext cx="8229600" cy="5157787"/>
          </a:xfrm>
        </p:spPr>
        <p:txBody>
          <a:bodyPr/>
          <a:lstStyle/>
          <a:p>
            <a:pPr eaLnBrk="1" hangingPunct="1"/>
            <a:r>
              <a:rPr lang="pl-PL" altLang="pl-PL" smtClean="0">
                <a:latin typeface="Times New Roman" pitchFamily="18" charset="0"/>
              </a:rPr>
              <a:t>Obrazowanie procesów atomowych (4D)</a:t>
            </a:r>
          </a:p>
          <a:p>
            <a:pPr eaLnBrk="1" hangingPunct="1"/>
            <a:r>
              <a:rPr lang="pl-PL" altLang="pl-PL" smtClean="0">
                <a:latin typeface="Times New Roman" pitchFamily="18" charset="0"/>
              </a:rPr>
              <a:t>Sterowanie procesami atomowymi </a:t>
            </a:r>
            <a:br>
              <a:rPr lang="pl-PL" altLang="pl-PL" smtClean="0">
                <a:latin typeface="Times New Roman" pitchFamily="18" charset="0"/>
              </a:rPr>
            </a:br>
            <a:r>
              <a:rPr lang="pl-PL" altLang="pl-PL" smtClean="0">
                <a:latin typeface="Times New Roman" pitchFamily="18" charset="0"/>
              </a:rPr>
              <a:t>(ruchem elektronu w układach atomowych)</a:t>
            </a:r>
            <a:br>
              <a:rPr lang="pl-PL" altLang="pl-PL" smtClean="0">
                <a:latin typeface="Times New Roman" pitchFamily="18" charset="0"/>
              </a:rPr>
            </a:br>
            <a:r>
              <a:rPr lang="pl-PL" altLang="pl-PL" smtClean="0">
                <a:latin typeface="Times New Roman" pitchFamily="18" charset="0"/>
              </a:rPr>
              <a:t>- inżynieria attosekundowa</a:t>
            </a:r>
          </a:p>
          <a:p>
            <a:pPr eaLnBrk="1" hangingPunct="1"/>
            <a:endParaRPr lang="pl-PL" altLang="pl-PL" sz="2000" smtClean="0">
              <a:latin typeface="Times New Roman" pitchFamily="18" charset="0"/>
            </a:endParaRPr>
          </a:p>
          <a:p>
            <a:pPr eaLnBrk="1" hangingPunct="1"/>
            <a:r>
              <a:rPr lang="pl-PL" altLang="pl-PL" smtClean="0">
                <a:latin typeface="Times New Roman" pitchFamily="18" charset="0"/>
              </a:rPr>
              <a:t>Przechowywanie informacji w atomach</a:t>
            </a:r>
          </a:p>
          <a:p>
            <a:pPr eaLnBrk="1" hangingPunct="1"/>
            <a:endParaRPr lang="pl-PL" altLang="pl-PL" sz="2000" smtClean="0">
              <a:latin typeface="Times New Roman" pitchFamily="18" charset="0"/>
            </a:endParaRPr>
          </a:p>
          <a:p>
            <a:pPr eaLnBrk="1" hangingPunct="1"/>
            <a:r>
              <a:rPr lang="pl-PL" altLang="pl-PL" smtClean="0">
                <a:latin typeface="Times New Roman" pitchFamily="18" charset="0"/>
              </a:rPr>
              <a:t>Szybka inicjacja fuzji jądrowej</a:t>
            </a:r>
            <a:br>
              <a:rPr lang="pl-PL" altLang="pl-PL" smtClean="0">
                <a:latin typeface="Times New Roman" pitchFamily="18" charset="0"/>
              </a:rPr>
            </a:br>
            <a:r>
              <a:rPr lang="pl-PL" altLang="pl-PL" smtClean="0">
                <a:latin typeface="Times New Roman" pitchFamily="18" charset="0"/>
              </a:rPr>
              <a:t>(trzeba dostarczyć 10 kJ do rdzenia w 10 ps)</a:t>
            </a:r>
          </a:p>
        </p:txBody>
      </p:sp>
    </p:spTree>
    <p:extLst>
      <p:ext uri="{BB962C8B-B14F-4D97-AF65-F5344CB8AC3E}">
        <p14:creationId xmlns:p14="http://schemas.microsoft.com/office/powerpoint/2010/main" val="15668233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pl-PL" altLang="pl-PL" dirty="0" smtClean="0">
                <a:solidFill>
                  <a:schemeClr val="tx1"/>
                </a:solidFill>
                <a:latin typeface="Times New Roman" pitchFamily="18" charset="0"/>
              </a:rPr>
              <a:t>Do </a:t>
            </a:r>
            <a:r>
              <a:rPr lang="pl-PL" altLang="pl-PL" dirty="0" smtClean="0">
                <a:solidFill>
                  <a:schemeClr val="tx1"/>
                </a:solidFill>
                <a:latin typeface="Times New Roman" pitchFamily="18" charset="0"/>
              </a:rPr>
              <a:t>zapamiętania:</a:t>
            </a:r>
            <a:endParaRPr lang="pl-PL" altLang="pl-PL" dirty="0" smtClean="0">
              <a:solidFill>
                <a:schemeClr val="tx1"/>
              </a:solidFill>
              <a:latin typeface="Times New Roman" pitchFamily="18" charset="0"/>
            </a:endParaRPr>
          </a:p>
        </p:txBody>
      </p:sp>
      <p:sp>
        <p:nvSpPr>
          <p:cNvPr id="54275" name="Rectangle 3"/>
          <p:cNvSpPr>
            <a:spLocks noGrp="1" noChangeArrowheads="1"/>
          </p:cNvSpPr>
          <p:nvPr>
            <p:ph type="body" idx="1"/>
          </p:nvPr>
        </p:nvSpPr>
        <p:spPr>
          <a:xfrm>
            <a:off x="468313" y="1484313"/>
            <a:ext cx="8229600" cy="5257800"/>
          </a:xfrm>
        </p:spPr>
        <p:txBody>
          <a:bodyPr/>
          <a:lstStyle/>
          <a:p>
            <a:pPr eaLnBrk="1" hangingPunct="1">
              <a:lnSpc>
                <a:spcPct val="90000"/>
              </a:lnSpc>
            </a:pPr>
            <a:r>
              <a:rPr lang="pl-PL" altLang="pl-PL" dirty="0" smtClean="0">
                <a:solidFill>
                  <a:schemeClr val="accent2"/>
                </a:solidFill>
                <a:latin typeface="Times New Roman" pitchFamily="18" charset="0"/>
              </a:rPr>
              <a:t>Fizyka </a:t>
            </a:r>
            <a:r>
              <a:rPr lang="pl-PL" altLang="pl-PL" dirty="0" err="1" smtClean="0">
                <a:solidFill>
                  <a:schemeClr val="accent2"/>
                </a:solidFill>
                <a:latin typeface="Times New Roman" pitchFamily="18" charset="0"/>
              </a:rPr>
              <a:t>attosekundowa</a:t>
            </a:r>
            <a:r>
              <a:rPr lang="pl-PL" altLang="pl-PL" dirty="0" smtClean="0">
                <a:latin typeface="Times New Roman" pitchFamily="18" charset="0"/>
              </a:rPr>
              <a:t> (</a:t>
            </a:r>
            <a:r>
              <a:rPr lang="pl-PL" altLang="pl-PL" i="1" dirty="0" err="1" smtClean="0">
                <a:latin typeface="Times New Roman" pitchFamily="18" charset="0"/>
              </a:rPr>
              <a:t>lightwave</a:t>
            </a:r>
            <a:r>
              <a:rPr lang="pl-PL" altLang="pl-PL" i="1" dirty="0" smtClean="0">
                <a:latin typeface="Times New Roman" pitchFamily="18" charset="0"/>
              </a:rPr>
              <a:t> </a:t>
            </a:r>
            <a:r>
              <a:rPr lang="pl-PL" altLang="pl-PL" i="1" dirty="0" err="1" smtClean="0">
                <a:latin typeface="Times New Roman" pitchFamily="18" charset="0"/>
              </a:rPr>
              <a:t>electronics</a:t>
            </a:r>
            <a:r>
              <a:rPr lang="pl-PL" altLang="pl-PL" dirty="0" smtClean="0">
                <a:latin typeface="Times New Roman" pitchFamily="18" charset="0"/>
              </a:rPr>
              <a:t>) to </a:t>
            </a:r>
            <a:r>
              <a:rPr lang="pl-PL" altLang="pl-PL" dirty="0" smtClean="0">
                <a:solidFill>
                  <a:schemeClr val="accent2"/>
                </a:solidFill>
                <a:latin typeface="Times New Roman" pitchFamily="18" charset="0"/>
              </a:rPr>
              <a:t>kontrola i pomiary procesów </a:t>
            </a:r>
            <a:r>
              <a:rPr lang="pl-PL" altLang="pl-PL" dirty="0" err="1" smtClean="0">
                <a:solidFill>
                  <a:schemeClr val="accent2"/>
                </a:solidFill>
                <a:latin typeface="Times New Roman" pitchFamily="18" charset="0"/>
              </a:rPr>
              <a:t>attosekundowych</a:t>
            </a:r>
            <a:r>
              <a:rPr lang="pl-PL" altLang="pl-PL" dirty="0" smtClean="0">
                <a:latin typeface="Times New Roman" pitchFamily="18" charset="0"/>
              </a:rPr>
              <a:t>, zarówno strumienia elektronów, jak i fotonów (światła)</a:t>
            </a:r>
          </a:p>
          <a:p>
            <a:pPr eaLnBrk="1" hangingPunct="1">
              <a:lnSpc>
                <a:spcPct val="90000"/>
              </a:lnSpc>
            </a:pPr>
            <a:r>
              <a:rPr lang="pl-PL" altLang="pl-PL" dirty="0" smtClean="0">
                <a:latin typeface="Times New Roman" pitchFamily="18" charset="0"/>
              </a:rPr>
              <a:t>Potrzebna technologia </a:t>
            </a:r>
            <a:r>
              <a:rPr lang="pl-PL" altLang="pl-PL" dirty="0" err="1" smtClean="0">
                <a:latin typeface="Times New Roman" pitchFamily="18" charset="0"/>
              </a:rPr>
              <a:t>femtosekundowa</a:t>
            </a:r>
            <a:r>
              <a:rPr lang="pl-PL" altLang="pl-PL" dirty="0" smtClean="0">
                <a:latin typeface="Times New Roman" pitchFamily="18" charset="0"/>
              </a:rPr>
              <a:t/>
            </a:r>
            <a:br>
              <a:rPr lang="pl-PL" altLang="pl-PL" dirty="0" smtClean="0">
                <a:latin typeface="Times New Roman" pitchFamily="18" charset="0"/>
              </a:rPr>
            </a:br>
            <a:r>
              <a:rPr lang="pl-PL" altLang="pl-PL" dirty="0" smtClean="0">
                <a:latin typeface="Times New Roman" pitchFamily="18" charset="0"/>
              </a:rPr>
              <a:t>(kontrola amplitudy i fazy impulsów </a:t>
            </a:r>
            <a:r>
              <a:rPr lang="pl-PL" altLang="pl-PL" dirty="0" err="1" smtClean="0">
                <a:latin typeface="Times New Roman" pitchFamily="18" charset="0"/>
              </a:rPr>
              <a:t>fs</a:t>
            </a:r>
            <a:r>
              <a:rPr lang="pl-PL" altLang="pl-PL" dirty="0" smtClean="0">
                <a:latin typeface="Times New Roman" pitchFamily="18" charset="0"/>
              </a:rPr>
              <a:t>)</a:t>
            </a:r>
          </a:p>
          <a:p>
            <a:pPr eaLnBrk="1" hangingPunct="1">
              <a:lnSpc>
                <a:spcPct val="90000"/>
              </a:lnSpc>
            </a:pPr>
            <a:r>
              <a:rPr lang="pl-PL" altLang="pl-PL" dirty="0" smtClean="0">
                <a:solidFill>
                  <a:schemeClr val="accent2"/>
                </a:solidFill>
                <a:latin typeface="Times New Roman" pitchFamily="18" charset="0"/>
              </a:rPr>
              <a:t>Kamera smugowa</a:t>
            </a:r>
            <a:endParaRPr lang="pl-PL" altLang="pl-PL" dirty="0" smtClean="0">
              <a:latin typeface="Times New Roman" pitchFamily="18" charset="0"/>
            </a:endParaRPr>
          </a:p>
          <a:p>
            <a:pPr eaLnBrk="1" hangingPunct="1">
              <a:lnSpc>
                <a:spcPct val="90000"/>
              </a:lnSpc>
            </a:pPr>
            <a:r>
              <a:rPr lang="pl-PL" altLang="pl-PL" dirty="0" smtClean="0">
                <a:latin typeface="Times New Roman" pitchFamily="18" charset="0"/>
              </a:rPr>
              <a:t>Inny schemat: spektroskopia </a:t>
            </a:r>
            <a:r>
              <a:rPr lang="pl-PL" altLang="pl-PL" dirty="0" err="1" smtClean="0">
                <a:latin typeface="Times New Roman" pitchFamily="18" charset="0"/>
              </a:rPr>
              <a:t>attosekundowa</a:t>
            </a:r>
            <a:r>
              <a:rPr lang="pl-PL" altLang="pl-PL" dirty="0" smtClean="0">
                <a:latin typeface="Times New Roman" pitchFamily="18" charset="0"/>
              </a:rPr>
              <a:t> </a:t>
            </a:r>
            <a:br>
              <a:rPr lang="pl-PL" altLang="pl-PL" dirty="0" smtClean="0">
                <a:latin typeface="Times New Roman" pitchFamily="18" charset="0"/>
              </a:rPr>
            </a:br>
            <a:r>
              <a:rPr lang="pl-PL" altLang="pl-PL" dirty="0" smtClean="0">
                <a:latin typeface="Times New Roman" pitchFamily="18" charset="0"/>
              </a:rPr>
              <a:t>(rentgenowskie </a:t>
            </a:r>
            <a:r>
              <a:rPr lang="pl-PL" altLang="pl-PL" i="1" dirty="0" smtClean="0">
                <a:latin typeface="Times New Roman" pitchFamily="18" charset="0"/>
              </a:rPr>
              <a:t>pump</a:t>
            </a:r>
            <a:r>
              <a:rPr lang="pl-PL" altLang="pl-PL" dirty="0" smtClean="0">
                <a:latin typeface="Times New Roman" pitchFamily="18" charset="0"/>
              </a:rPr>
              <a:t>/</a:t>
            </a:r>
            <a:r>
              <a:rPr lang="pl-PL" altLang="pl-PL" i="1" dirty="0" err="1" smtClean="0">
                <a:latin typeface="Times New Roman" pitchFamily="18" charset="0"/>
              </a:rPr>
              <a:t>probe</a:t>
            </a:r>
            <a:r>
              <a:rPr lang="pl-PL" altLang="pl-PL" dirty="0" smtClean="0">
                <a:latin typeface="Times New Roman" pitchFamily="18" charset="0"/>
              </a:rPr>
              <a:t>)</a:t>
            </a:r>
          </a:p>
          <a:p>
            <a:pPr eaLnBrk="1" hangingPunct="1">
              <a:lnSpc>
                <a:spcPct val="90000"/>
              </a:lnSpc>
            </a:pPr>
            <a:r>
              <a:rPr lang="pl-PL" altLang="pl-PL" dirty="0" smtClean="0">
                <a:latin typeface="Times New Roman" pitchFamily="18" charset="0"/>
              </a:rPr>
              <a:t>Przyszła </a:t>
            </a:r>
            <a:r>
              <a:rPr lang="pl-PL" altLang="pl-PL" dirty="0" smtClean="0">
                <a:solidFill>
                  <a:schemeClr val="accent2"/>
                </a:solidFill>
                <a:latin typeface="Times New Roman" pitchFamily="18" charset="0"/>
              </a:rPr>
              <a:t>technologia „sterowania” elektronami</a:t>
            </a:r>
          </a:p>
        </p:txBody>
      </p:sp>
    </p:spTree>
    <p:extLst>
      <p:ext uri="{BB962C8B-B14F-4D97-AF65-F5344CB8AC3E}">
        <p14:creationId xmlns:p14="http://schemas.microsoft.com/office/powerpoint/2010/main" val="28019144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0962" name="Tytuł 1"/>
          <p:cNvSpPr>
            <a:spLocks noGrp="1"/>
          </p:cNvSpPr>
          <p:nvPr>
            <p:ph type="title"/>
          </p:nvPr>
        </p:nvSpPr>
        <p:spPr>
          <a:xfrm>
            <a:off x="428625" y="142875"/>
            <a:ext cx="8229600" cy="1143000"/>
          </a:xfrm>
        </p:spPr>
        <p:txBody>
          <a:bodyPr/>
          <a:lstStyle/>
          <a:p>
            <a:pPr eaLnBrk="1" hangingPunct="1"/>
            <a:r>
              <a:rPr lang="pl-PL" altLang="pl-PL" dirty="0" smtClean="0">
                <a:solidFill>
                  <a:schemeClr val="bg1"/>
                </a:solidFill>
                <a:latin typeface="Times New Roman" pitchFamily="18" charset="0"/>
                <a:cs typeface="Times New Roman" pitchFamily="18" charset="0"/>
              </a:rPr>
              <a:t>Pytania</a:t>
            </a:r>
          </a:p>
        </p:txBody>
      </p:sp>
      <p:sp>
        <p:nvSpPr>
          <p:cNvPr id="10" name="pole tekstowe 9"/>
          <p:cNvSpPr txBox="1"/>
          <p:nvPr/>
        </p:nvSpPr>
        <p:spPr>
          <a:xfrm>
            <a:off x="323528" y="1412776"/>
            <a:ext cx="8068234" cy="2677656"/>
          </a:xfrm>
          <a:prstGeom prst="rect">
            <a:avLst/>
          </a:prstGeom>
          <a:noFill/>
        </p:spPr>
        <p:txBody>
          <a:bodyPr wrap="none" rtlCol="0">
            <a:spAutoFit/>
          </a:bodyPr>
          <a:lstStyle/>
          <a:p>
            <a:pPr marL="457200" indent="-457200" algn="l">
              <a:buFont typeface="+mj-lt"/>
              <a:buAutoNum type="arabicPeriod"/>
            </a:pPr>
            <a:r>
              <a:rPr lang="pl-PL" sz="2400" dirty="0" smtClean="0">
                <a:solidFill>
                  <a:prstClr val="white"/>
                </a:solidFill>
                <a:effectLst/>
              </a:rPr>
              <a:t>Ile </a:t>
            </a:r>
            <a:r>
              <a:rPr lang="pl-PL" sz="2400" dirty="0" err="1" smtClean="0">
                <a:solidFill>
                  <a:prstClr val="white"/>
                </a:solidFill>
                <a:effectLst/>
              </a:rPr>
              <a:t>attosekund</a:t>
            </a:r>
            <a:r>
              <a:rPr lang="pl-PL" sz="2400" dirty="0" smtClean="0">
                <a:solidFill>
                  <a:prstClr val="white"/>
                </a:solidFill>
                <a:effectLst/>
              </a:rPr>
              <a:t> mieści się w sekundzie?</a:t>
            </a:r>
          </a:p>
          <a:p>
            <a:pPr marL="457200" indent="-457200" algn="l">
              <a:buFont typeface="+mj-lt"/>
              <a:buAutoNum type="arabicPeriod"/>
            </a:pPr>
            <a:r>
              <a:rPr lang="pl-PL" sz="2400" dirty="0" smtClean="0">
                <a:solidFill>
                  <a:prstClr val="white"/>
                </a:solidFill>
                <a:effectLst/>
              </a:rPr>
              <a:t>Co to jest i jak są generowane HHG (wyższe harmoniczne)?</a:t>
            </a:r>
          </a:p>
          <a:p>
            <a:pPr marL="457200" indent="-457200" algn="l">
              <a:buFont typeface="+mj-lt"/>
              <a:buAutoNum type="arabicPeriod"/>
            </a:pPr>
            <a:r>
              <a:rPr lang="pl-PL" sz="2400" dirty="0" smtClean="0">
                <a:solidFill>
                  <a:prstClr val="white"/>
                </a:solidFill>
                <a:effectLst/>
              </a:rPr>
              <a:t>Jak działa klasyczna i </a:t>
            </a:r>
            <a:r>
              <a:rPr lang="pl-PL" sz="2400" dirty="0" err="1" smtClean="0">
                <a:solidFill>
                  <a:prstClr val="white"/>
                </a:solidFill>
                <a:effectLst/>
              </a:rPr>
              <a:t>attosekundowa</a:t>
            </a:r>
            <a:r>
              <a:rPr lang="pl-PL" sz="2400" dirty="0" smtClean="0">
                <a:solidFill>
                  <a:prstClr val="white"/>
                </a:solidFill>
                <a:effectLst/>
              </a:rPr>
              <a:t> kamera smugowa?</a:t>
            </a:r>
          </a:p>
          <a:p>
            <a:pPr marL="457200" indent="-457200" algn="l">
              <a:buFont typeface="+mj-lt"/>
              <a:buAutoNum type="arabicPeriod"/>
            </a:pPr>
            <a:r>
              <a:rPr lang="pl-PL" sz="2400" dirty="0" smtClean="0">
                <a:solidFill>
                  <a:prstClr val="white"/>
                </a:solidFill>
                <a:effectLst/>
              </a:rPr>
              <a:t>Jaka jest moc najsilniejszego obecnie lasera?</a:t>
            </a:r>
          </a:p>
          <a:p>
            <a:pPr marL="457200" indent="-457200" algn="l">
              <a:buFont typeface="+mj-lt"/>
              <a:buAutoNum type="arabicPeriod"/>
            </a:pPr>
            <a:r>
              <a:rPr lang="pl-PL" sz="2400" dirty="0" smtClean="0">
                <a:solidFill>
                  <a:prstClr val="white"/>
                </a:solidFill>
                <a:effectLst/>
              </a:rPr>
              <a:t>Czym zajmuje się fizyka </a:t>
            </a:r>
            <a:r>
              <a:rPr lang="pl-PL" sz="2400" dirty="0" err="1" smtClean="0">
                <a:solidFill>
                  <a:prstClr val="white"/>
                </a:solidFill>
                <a:effectLst/>
              </a:rPr>
              <a:t>attosekundowa</a:t>
            </a:r>
            <a:r>
              <a:rPr lang="pl-PL" sz="2400" dirty="0" smtClean="0">
                <a:solidFill>
                  <a:prstClr val="white"/>
                </a:solidFill>
                <a:effectLst/>
              </a:rPr>
              <a:t>?</a:t>
            </a:r>
            <a:endParaRPr lang="pl-PL" sz="2400" dirty="0" smtClean="0">
              <a:solidFill>
                <a:prstClr val="white"/>
              </a:solidFill>
              <a:effectLst/>
            </a:endParaRPr>
          </a:p>
          <a:p>
            <a:pPr marL="457200" indent="-457200" algn="l">
              <a:buFont typeface="+mj-lt"/>
              <a:buAutoNum type="arabicPeriod"/>
            </a:pPr>
            <a:endParaRPr lang="pl-PL" sz="2400" dirty="0" smtClean="0">
              <a:solidFill>
                <a:prstClr val="white"/>
              </a:solidFill>
              <a:effectLst/>
            </a:endParaRPr>
          </a:p>
          <a:p>
            <a:pPr marL="457200" indent="-457200" algn="l">
              <a:buFont typeface="+mj-lt"/>
              <a:buAutoNum type="arabicPeriod"/>
            </a:pPr>
            <a:endParaRPr lang="pl-PL" sz="2400" dirty="0" smtClean="0">
              <a:solidFill>
                <a:prstClr val="white"/>
              </a:solidFill>
              <a:effectLst/>
            </a:endParaRPr>
          </a:p>
        </p:txBody>
      </p:sp>
    </p:spTree>
    <p:extLst>
      <p:ext uri="{BB962C8B-B14F-4D97-AF65-F5344CB8AC3E}">
        <p14:creationId xmlns:p14="http://schemas.microsoft.com/office/powerpoint/2010/main" val="40604052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611188" y="1916113"/>
            <a:ext cx="7772400" cy="1470025"/>
          </a:xfrm>
        </p:spPr>
        <p:txBody>
          <a:bodyPr/>
          <a:lstStyle/>
          <a:p>
            <a:pPr eaLnBrk="1" hangingPunct="1"/>
            <a:r>
              <a:rPr lang="pl-PL" altLang="pl-PL" sz="5400" dirty="0" err="1" smtClean="0">
                <a:solidFill>
                  <a:schemeClr val="accent2"/>
                </a:solidFill>
                <a:latin typeface="Times New Roman" pitchFamily="18" charset="0"/>
              </a:rPr>
              <a:t>Attofizyka</a:t>
            </a:r>
            <a:endParaRPr lang="pl-PL" altLang="pl-PL" sz="5400" dirty="0" smtClean="0">
              <a:solidFill>
                <a:schemeClr val="accent2"/>
              </a:solidFill>
              <a:latin typeface="Times New Roman" pitchFamily="18" charset="0"/>
            </a:endParaRPr>
          </a:p>
        </p:txBody>
      </p:sp>
      <p:sp>
        <p:nvSpPr>
          <p:cNvPr id="15364" name="pole tekstowe 3"/>
          <p:cNvSpPr txBox="1">
            <a:spLocks noChangeArrowheads="1"/>
          </p:cNvSpPr>
          <p:nvPr/>
        </p:nvSpPr>
        <p:spPr bwMode="auto">
          <a:xfrm>
            <a:off x="1116013" y="3164775"/>
            <a:ext cx="709681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l-PL" altLang="pl-PL" sz="3600" dirty="0" smtClean="0">
                <a:solidFill>
                  <a:srgbClr val="000000"/>
                </a:solidFill>
                <a:effectLst/>
                <a:latin typeface="Times New Roman" pitchFamily="18" charset="0"/>
              </a:rPr>
              <a:t>O oddziaływaniu układów atomów </a:t>
            </a:r>
            <a:r>
              <a:rPr lang="pl-PL" altLang="pl-PL" sz="3600" dirty="0">
                <a:solidFill>
                  <a:srgbClr val="000000"/>
                </a:solidFill>
                <a:effectLst/>
                <a:latin typeface="Times New Roman" pitchFamily="18" charset="0"/>
              </a:rPr>
              <a:t/>
            </a:r>
            <a:br>
              <a:rPr lang="pl-PL" altLang="pl-PL" sz="3600" dirty="0">
                <a:solidFill>
                  <a:srgbClr val="000000"/>
                </a:solidFill>
                <a:effectLst/>
                <a:latin typeface="Times New Roman" pitchFamily="18" charset="0"/>
              </a:rPr>
            </a:br>
            <a:r>
              <a:rPr lang="pl-PL" altLang="pl-PL" sz="3600" dirty="0" smtClean="0">
                <a:solidFill>
                  <a:srgbClr val="000000"/>
                </a:solidFill>
                <a:effectLst/>
                <a:latin typeface="Times New Roman" pitchFamily="18" charset="0"/>
              </a:rPr>
              <a:t>z krótkimi i silnymi impulsami lasera</a:t>
            </a:r>
          </a:p>
        </p:txBody>
      </p:sp>
    </p:spTree>
    <p:extLst>
      <p:ext uri="{BB962C8B-B14F-4D97-AF65-F5344CB8AC3E}">
        <p14:creationId xmlns:p14="http://schemas.microsoft.com/office/powerpoint/2010/main" val="41728649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pl-PL" altLang="pl-PL" smtClean="0">
                <a:latin typeface="Times New Roman" pitchFamily="18" charset="0"/>
              </a:rPr>
              <a:t>Attosekunda</a:t>
            </a:r>
          </a:p>
        </p:txBody>
      </p:sp>
      <p:sp>
        <p:nvSpPr>
          <p:cNvPr id="16387" name="Rectangle 3"/>
          <p:cNvSpPr>
            <a:spLocks noGrp="1" noChangeArrowheads="1"/>
          </p:cNvSpPr>
          <p:nvPr>
            <p:ph type="body" idx="1"/>
          </p:nvPr>
        </p:nvSpPr>
        <p:spPr>
          <a:xfrm>
            <a:off x="3346450" y="1225550"/>
            <a:ext cx="1800225" cy="4565650"/>
          </a:xfrm>
        </p:spPr>
        <p:txBody>
          <a:bodyPr/>
          <a:lstStyle/>
          <a:p>
            <a:pPr eaLnBrk="1" hangingPunct="1">
              <a:buFontTx/>
              <a:buNone/>
            </a:pPr>
            <a:r>
              <a:rPr lang="pl-PL" altLang="pl-PL" sz="25000" smtClean="0">
                <a:latin typeface="Times New Roman" pitchFamily="18" charset="0"/>
              </a:rPr>
              <a:t>0</a:t>
            </a:r>
            <a:endParaRPr lang="pl-PL" altLang="pl-PL" sz="25000" baseline="30000" smtClean="0">
              <a:latin typeface="Times New Roman" pitchFamily="18" charset="0"/>
            </a:endParaRPr>
          </a:p>
        </p:txBody>
      </p:sp>
      <p:sp>
        <p:nvSpPr>
          <p:cNvPr id="16388" name="Text Box 4"/>
          <p:cNvSpPr txBox="1">
            <a:spLocks noChangeArrowheads="1"/>
          </p:cNvSpPr>
          <p:nvPr/>
        </p:nvSpPr>
        <p:spPr bwMode="auto">
          <a:xfrm>
            <a:off x="4859338" y="1225550"/>
            <a:ext cx="180975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eaLnBrk="1" hangingPunct="1"/>
            <a:r>
              <a:rPr lang="pl-PL" altLang="pl-PL" sz="9600" smtClean="0">
                <a:solidFill>
                  <a:srgbClr val="000000"/>
                </a:solidFill>
                <a:effectLst/>
                <a:latin typeface="Times New Roman" pitchFamily="18" charset="0"/>
                <a:cs typeface="+mn-cs"/>
              </a:rPr>
              <a:t>-18</a:t>
            </a:r>
          </a:p>
        </p:txBody>
      </p:sp>
      <p:sp>
        <p:nvSpPr>
          <p:cNvPr id="16389" name="Rectangle 6"/>
          <p:cNvSpPr>
            <a:spLocks noChangeArrowheads="1"/>
          </p:cNvSpPr>
          <p:nvPr/>
        </p:nvSpPr>
        <p:spPr bwMode="auto">
          <a:xfrm>
            <a:off x="2051050" y="1225550"/>
            <a:ext cx="4619625" cy="456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eaLnBrk="1" hangingPunct="1">
              <a:spcBef>
                <a:spcPct val="20000"/>
              </a:spcBef>
            </a:pPr>
            <a:r>
              <a:rPr lang="pl-PL" altLang="pl-PL" sz="25000" smtClean="0">
                <a:solidFill>
                  <a:srgbClr val="000000"/>
                </a:solidFill>
                <a:effectLst/>
                <a:latin typeface="Times New Roman" pitchFamily="18" charset="0"/>
                <a:cs typeface="+mn-cs"/>
              </a:rPr>
              <a:t>1</a:t>
            </a:r>
            <a:endParaRPr lang="pl-PL" altLang="pl-PL" sz="25000" baseline="30000" smtClean="0">
              <a:solidFill>
                <a:srgbClr val="000000"/>
              </a:solidFill>
              <a:effectLst/>
              <a:latin typeface="Times New Roman" pitchFamily="18" charset="0"/>
              <a:cs typeface="+mn-cs"/>
            </a:endParaRPr>
          </a:p>
        </p:txBody>
      </p:sp>
      <p:sp>
        <p:nvSpPr>
          <p:cNvPr id="16390" name="Text Box 7"/>
          <p:cNvSpPr txBox="1">
            <a:spLocks noChangeArrowheads="1"/>
          </p:cNvSpPr>
          <p:nvPr/>
        </p:nvSpPr>
        <p:spPr bwMode="auto">
          <a:xfrm>
            <a:off x="2987675" y="4292600"/>
            <a:ext cx="3040063"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eaLnBrk="1" hangingPunct="1"/>
            <a:r>
              <a:rPr lang="pl-PL" altLang="pl-PL" sz="15000" smtClean="0">
                <a:solidFill>
                  <a:srgbClr val="333399"/>
                </a:solidFill>
                <a:effectLst/>
                <a:latin typeface="Times New Roman" pitchFamily="18" charset="0"/>
                <a:cs typeface="+mn-cs"/>
              </a:rPr>
              <a:t>atto</a:t>
            </a:r>
          </a:p>
        </p:txBody>
      </p:sp>
    </p:spTree>
    <p:extLst>
      <p:ext uri="{BB962C8B-B14F-4D97-AF65-F5344CB8AC3E}">
        <p14:creationId xmlns:p14="http://schemas.microsoft.com/office/powerpoint/2010/main" val="33772487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pl-PL" altLang="pl-PL" smtClean="0">
                <a:latin typeface="Times New Roman" pitchFamily="18" charset="0"/>
              </a:rPr>
              <a:t>Skala czasowa</a:t>
            </a:r>
          </a:p>
        </p:txBody>
      </p:sp>
      <p:sp>
        <p:nvSpPr>
          <p:cNvPr id="19459" name="Rectangle 3"/>
          <p:cNvSpPr>
            <a:spLocks noGrp="1" noChangeArrowheads="1"/>
          </p:cNvSpPr>
          <p:nvPr>
            <p:ph type="body" idx="1"/>
          </p:nvPr>
        </p:nvSpPr>
        <p:spPr/>
        <p:txBody>
          <a:bodyPr/>
          <a:lstStyle/>
          <a:p>
            <a:pPr marL="0" indent="0" eaLnBrk="1" hangingPunct="1">
              <a:buFontTx/>
              <a:buNone/>
            </a:pPr>
            <a:r>
              <a:rPr lang="pl-PL" altLang="pl-PL" smtClean="0">
                <a:latin typeface="Times New Roman" pitchFamily="18" charset="0"/>
              </a:rPr>
              <a:t>Zjawiska „attofizyczne” są na skali czasu </a:t>
            </a:r>
            <a:br>
              <a:rPr lang="pl-PL" altLang="pl-PL" smtClean="0">
                <a:latin typeface="Times New Roman" pitchFamily="18" charset="0"/>
              </a:rPr>
            </a:br>
            <a:r>
              <a:rPr lang="pl-PL" altLang="pl-PL" smtClean="0">
                <a:latin typeface="Times New Roman" pitchFamily="18" charset="0"/>
              </a:rPr>
              <a:t>tak samo odległe od codzienności, </a:t>
            </a:r>
            <a:br>
              <a:rPr lang="pl-PL" altLang="pl-PL" smtClean="0">
                <a:latin typeface="Times New Roman" pitchFamily="18" charset="0"/>
              </a:rPr>
            </a:br>
            <a:r>
              <a:rPr lang="pl-PL" altLang="pl-PL" smtClean="0">
                <a:latin typeface="Times New Roman" pitchFamily="18" charset="0"/>
              </a:rPr>
              <a:t>jak wielki wybuch</a:t>
            </a:r>
          </a:p>
        </p:txBody>
      </p:sp>
      <p:pic>
        <p:nvPicPr>
          <p:cNvPr id="1946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3716338"/>
            <a:ext cx="8093075" cy="176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 Box 6"/>
          <p:cNvSpPr txBox="1">
            <a:spLocks noChangeArrowheads="1"/>
          </p:cNvSpPr>
          <p:nvPr/>
        </p:nvSpPr>
        <p:spPr bwMode="auto">
          <a:xfrm>
            <a:off x="3924300" y="5445125"/>
            <a:ext cx="45148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eaLnBrk="1" hangingPunct="1"/>
            <a:r>
              <a:rPr lang="pl-PL" altLang="pl-PL" sz="1000" smtClean="0">
                <a:solidFill>
                  <a:srgbClr val="000000"/>
                </a:solidFill>
                <a:effectLst/>
                <a:latin typeface="Times New Roman" pitchFamily="18" charset="0"/>
                <a:cs typeface="+mn-cs"/>
              </a:rPr>
              <a:t>Źródło: Jacek Matulewski, Wiedza i Życie, </a:t>
            </a:r>
            <a:r>
              <a:rPr lang="pl-PL" altLang="pl-PL" sz="1000" i="1" smtClean="0">
                <a:solidFill>
                  <a:srgbClr val="000000"/>
                </a:solidFill>
                <a:effectLst/>
                <a:latin typeface="Times New Roman" pitchFamily="18" charset="0"/>
                <a:cs typeface="+mn-cs"/>
              </a:rPr>
              <a:t>Nieskończenie długa sekunda</a:t>
            </a:r>
            <a:r>
              <a:rPr lang="pl-PL" altLang="pl-PL" sz="1000" smtClean="0">
                <a:solidFill>
                  <a:srgbClr val="000000"/>
                </a:solidFill>
                <a:effectLst/>
                <a:latin typeface="Times New Roman" pitchFamily="18" charset="0"/>
                <a:cs typeface="+mn-cs"/>
              </a:rPr>
              <a:t>, 05/2007</a:t>
            </a:r>
          </a:p>
        </p:txBody>
      </p:sp>
    </p:spTree>
    <p:extLst>
      <p:ext uri="{BB962C8B-B14F-4D97-AF65-F5344CB8AC3E}">
        <p14:creationId xmlns:p14="http://schemas.microsoft.com/office/powerpoint/2010/main" val="6601923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pl-PL" altLang="pl-PL" smtClean="0">
                <a:latin typeface="Times New Roman" pitchFamily="18" charset="0"/>
              </a:rPr>
              <a:t>Mikroświat</a:t>
            </a:r>
          </a:p>
        </p:txBody>
      </p:sp>
      <p:pic>
        <p:nvPicPr>
          <p:cNvPr id="2048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1341438"/>
            <a:ext cx="6934200" cy="406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 Box 6"/>
          <p:cNvSpPr txBox="1">
            <a:spLocks noChangeArrowheads="1"/>
          </p:cNvSpPr>
          <p:nvPr/>
        </p:nvSpPr>
        <p:spPr bwMode="auto">
          <a:xfrm>
            <a:off x="4932363" y="4868863"/>
            <a:ext cx="37798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eaLnBrk="1" hangingPunct="1"/>
            <a:r>
              <a:rPr lang="pl-PL" altLang="pl-PL" sz="1000" smtClean="0">
                <a:solidFill>
                  <a:srgbClr val="000000"/>
                </a:solidFill>
                <a:effectLst/>
                <a:latin typeface="Times New Roman" pitchFamily="18" charset="0"/>
                <a:cs typeface="+mn-cs"/>
              </a:rPr>
              <a:t>Źródło: Ferenc Krausz, Misha Ivanov, Rev. Mod. Phys., Vol. 81, 2009</a:t>
            </a:r>
          </a:p>
        </p:txBody>
      </p:sp>
      <p:sp>
        <p:nvSpPr>
          <p:cNvPr id="20485" name="Text Box 7"/>
          <p:cNvSpPr txBox="1">
            <a:spLocks noChangeArrowheads="1"/>
          </p:cNvSpPr>
          <p:nvPr/>
        </p:nvSpPr>
        <p:spPr bwMode="auto">
          <a:xfrm>
            <a:off x="1476375" y="5516563"/>
            <a:ext cx="424815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eaLnBrk="1" hangingPunct="1">
              <a:spcBef>
                <a:spcPct val="50000"/>
              </a:spcBef>
            </a:pPr>
            <a:r>
              <a:rPr lang="pl-PL" altLang="pl-PL" sz="1200" smtClean="0">
                <a:solidFill>
                  <a:srgbClr val="000000"/>
                </a:solidFill>
                <a:effectLst/>
                <a:latin typeface="Times New Roman" pitchFamily="18" charset="0"/>
                <a:cs typeface="+mn-cs"/>
              </a:rPr>
              <a:t>1 j.a. czasu = 24 as = 2.41</a:t>
            </a:r>
            <a:r>
              <a:rPr lang="en-US" altLang="pl-PL" sz="1200" smtClean="0">
                <a:solidFill>
                  <a:srgbClr val="000000"/>
                </a:solidFill>
                <a:effectLst/>
                <a:latin typeface="Times New Roman" pitchFamily="18" charset="0"/>
              </a:rPr>
              <a:t>·</a:t>
            </a:r>
            <a:r>
              <a:rPr lang="pl-PL" altLang="pl-PL" sz="1200" smtClean="0">
                <a:solidFill>
                  <a:srgbClr val="000000"/>
                </a:solidFill>
                <a:effectLst/>
                <a:latin typeface="Times New Roman" pitchFamily="18" charset="0"/>
                <a:cs typeface="+mn-cs"/>
              </a:rPr>
              <a:t>10</a:t>
            </a:r>
            <a:r>
              <a:rPr lang="pl-PL" altLang="pl-PL" sz="1200" baseline="30000" smtClean="0">
                <a:solidFill>
                  <a:srgbClr val="000000"/>
                </a:solidFill>
                <a:effectLst/>
                <a:latin typeface="Times New Roman" pitchFamily="18" charset="0"/>
                <a:cs typeface="+mn-cs"/>
              </a:rPr>
              <a:t>-17</a:t>
            </a:r>
            <a:r>
              <a:rPr lang="pl-PL" altLang="pl-PL" sz="1200" smtClean="0">
                <a:solidFill>
                  <a:srgbClr val="000000"/>
                </a:solidFill>
                <a:effectLst/>
                <a:latin typeface="Times New Roman" pitchFamily="18" charset="0"/>
                <a:cs typeface="+mn-cs"/>
              </a:rPr>
              <a:t> s</a:t>
            </a:r>
          </a:p>
          <a:p>
            <a:pPr algn="l" eaLnBrk="1" hangingPunct="1">
              <a:spcBef>
                <a:spcPct val="50000"/>
              </a:spcBef>
            </a:pPr>
            <a:r>
              <a:rPr lang="pl-PL" altLang="pl-PL" sz="1200" smtClean="0">
                <a:solidFill>
                  <a:srgbClr val="000000"/>
                </a:solidFill>
                <a:effectLst/>
                <a:latin typeface="Times New Roman" pitchFamily="18" charset="0"/>
                <a:cs typeface="+mn-cs"/>
              </a:rPr>
              <a:t>1 j.a. długości = 0.53 </a:t>
            </a:r>
            <a:r>
              <a:rPr lang="en-US" altLang="pl-PL" sz="1200" smtClean="0">
                <a:solidFill>
                  <a:srgbClr val="000000"/>
                </a:solidFill>
                <a:effectLst/>
                <a:latin typeface="Times New Roman" pitchFamily="18" charset="0"/>
              </a:rPr>
              <a:t>Å</a:t>
            </a:r>
            <a:r>
              <a:rPr lang="pl-PL" altLang="pl-PL" sz="1200" smtClean="0">
                <a:solidFill>
                  <a:srgbClr val="000000"/>
                </a:solidFill>
                <a:effectLst/>
                <a:latin typeface="Times New Roman" pitchFamily="18" charset="0"/>
              </a:rPr>
              <a:t> = 5.29177</a:t>
            </a:r>
            <a:r>
              <a:rPr lang="en-US" altLang="pl-PL" sz="1200" smtClean="0">
                <a:solidFill>
                  <a:srgbClr val="000000"/>
                </a:solidFill>
                <a:effectLst/>
                <a:latin typeface="Times New Roman" pitchFamily="18" charset="0"/>
                <a:cs typeface="+mn-cs"/>
              </a:rPr>
              <a:t>·</a:t>
            </a:r>
            <a:r>
              <a:rPr lang="pl-PL" altLang="pl-PL" sz="1200" smtClean="0">
                <a:solidFill>
                  <a:srgbClr val="000000"/>
                </a:solidFill>
                <a:effectLst/>
                <a:latin typeface="Times New Roman" pitchFamily="18" charset="0"/>
              </a:rPr>
              <a:t>10</a:t>
            </a:r>
            <a:r>
              <a:rPr lang="pl-PL" altLang="pl-PL" sz="1200" baseline="30000" smtClean="0">
                <a:solidFill>
                  <a:srgbClr val="000000"/>
                </a:solidFill>
                <a:effectLst/>
                <a:latin typeface="Times New Roman" pitchFamily="18" charset="0"/>
              </a:rPr>
              <a:t>-11</a:t>
            </a:r>
            <a:r>
              <a:rPr lang="pl-PL" altLang="pl-PL" sz="1200" smtClean="0">
                <a:solidFill>
                  <a:srgbClr val="000000"/>
                </a:solidFill>
                <a:effectLst/>
                <a:latin typeface="Times New Roman" pitchFamily="18" charset="0"/>
              </a:rPr>
              <a:t> m</a:t>
            </a:r>
          </a:p>
          <a:p>
            <a:pPr algn="l" eaLnBrk="1" hangingPunct="1">
              <a:spcBef>
                <a:spcPct val="50000"/>
              </a:spcBef>
            </a:pPr>
            <a:r>
              <a:rPr lang="pl-PL" altLang="pl-PL" sz="1200" smtClean="0">
                <a:solidFill>
                  <a:srgbClr val="000000"/>
                </a:solidFill>
                <a:effectLst/>
                <a:latin typeface="Symbol" pitchFamily="18" charset="2"/>
              </a:rPr>
              <a:t>e</a:t>
            </a:r>
            <a:r>
              <a:rPr lang="pl-PL" altLang="pl-PL" sz="1200" baseline="-25000" smtClean="0">
                <a:solidFill>
                  <a:srgbClr val="000000"/>
                </a:solidFill>
                <a:effectLst/>
                <a:latin typeface="Times New Roman" pitchFamily="18" charset="0"/>
              </a:rPr>
              <a:t>0</a:t>
            </a:r>
            <a:r>
              <a:rPr lang="pl-PL" altLang="pl-PL" sz="1200" smtClean="0">
                <a:solidFill>
                  <a:srgbClr val="000000"/>
                </a:solidFill>
                <a:effectLst/>
                <a:latin typeface="Times New Roman" pitchFamily="18" charset="0"/>
              </a:rPr>
              <a:t> = 1 j.a. odpowiada </a:t>
            </a:r>
            <a:r>
              <a:rPr lang="pl-PL" altLang="pl-PL" sz="1200" i="1" smtClean="0">
                <a:solidFill>
                  <a:srgbClr val="000000"/>
                </a:solidFill>
                <a:effectLst/>
                <a:latin typeface="Times New Roman" pitchFamily="18" charset="0"/>
              </a:rPr>
              <a:t>I</a:t>
            </a:r>
            <a:r>
              <a:rPr lang="pl-PL" altLang="pl-PL" sz="1200" smtClean="0">
                <a:solidFill>
                  <a:srgbClr val="000000"/>
                </a:solidFill>
                <a:effectLst/>
                <a:latin typeface="Times New Roman" pitchFamily="18" charset="0"/>
              </a:rPr>
              <a:t> = 3.51</a:t>
            </a:r>
            <a:r>
              <a:rPr lang="en-US" altLang="pl-PL" sz="1200" smtClean="0">
                <a:solidFill>
                  <a:srgbClr val="000000"/>
                </a:solidFill>
                <a:effectLst/>
                <a:latin typeface="Times New Roman" pitchFamily="18" charset="0"/>
                <a:cs typeface="+mn-cs"/>
              </a:rPr>
              <a:t>·</a:t>
            </a:r>
            <a:r>
              <a:rPr lang="pl-PL" altLang="pl-PL" sz="1200" smtClean="0">
                <a:solidFill>
                  <a:srgbClr val="000000"/>
                </a:solidFill>
                <a:effectLst/>
                <a:latin typeface="Times New Roman" pitchFamily="18" charset="0"/>
                <a:cs typeface="+mn-cs"/>
              </a:rPr>
              <a:t>10</a:t>
            </a:r>
            <a:r>
              <a:rPr lang="pl-PL" altLang="pl-PL" sz="1200" baseline="30000" smtClean="0">
                <a:solidFill>
                  <a:srgbClr val="000000"/>
                </a:solidFill>
                <a:effectLst/>
                <a:latin typeface="Times New Roman" pitchFamily="18" charset="0"/>
                <a:cs typeface="+mn-cs"/>
              </a:rPr>
              <a:t>16</a:t>
            </a:r>
            <a:r>
              <a:rPr lang="pl-PL" altLang="pl-PL" sz="1200" smtClean="0">
                <a:solidFill>
                  <a:srgbClr val="000000"/>
                </a:solidFill>
                <a:effectLst/>
                <a:latin typeface="Times New Roman" pitchFamily="18" charset="0"/>
                <a:cs typeface="+mn-cs"/>
              </a:rPr>
              <a:t> W/cm</a:t>
            </a:r>
            <a:r>
              <a:rPr lang="pl-PL" altLang="pl-PL" sz="1200" baseline="30000" smtClean="0">
                <a:solidFill>
                  <a:srgbClr val="000000"/>
                </a:solidFill>
                <a:effectLst/>
                <a:latin typeface="Times New Roman" pitchFamily="18" charset="0"/>
                <a:cs typeface="+mn-cs"/>
              </a:rPr>
              <a:t>2</a:t>
            </a:r>
            <a:r>
              <a:rPr lang="pl-PL" altLang="pl-PL" sz="1200" smtClean="0">
                <a:solidFill>
                  <a:srgbClr val="000000"/>
                </a:solidFill>
                <a:effectLst/>
                <a:latin typeface="Times New Roman" pitchFamily="18" charset="0"/>
                <a:cs typeface="+mn-cs"/>
              </a:rPr>
              <a:t> = 35.1 PW/cm</a:t>
            </a:r>
            <a:r>
              <a:rPr lang="pl-PL" altLang="pl-PL" sz="1200" baseline="30000" smtClean="0">
                <a:solidFill>
                  <a:srgbClr val="000000"/>
                </a:solidFill>
                <a:effectLst/>
                <a:latin typeface="Times New Roman" pitchFamily="18" charset="0"/>
                <a:cs typeface="+mn-cs"/>
              </a:rPr>
              <a:t>2</a:t>
            </a:r>
          </a:p>
          <a:p>
            <a:pPr algn="l" eaLnBrk="1" hangingPunct="1">
              <a:spcBef>
                <a:spcPct val="50000"/>
              </a:spcBef>
            </a:pPr>
            <a:r>
              <a:rPr lang="pl-PL" altLang="pl-PL" sz="1200" smtClean="0">
                <a:solidFill>
                  <a:srgbClr val="000000"/>
                </a:solidFill>
                <a:effectLst/>
                <a:latin typeface="Symbol" pitchFamily="18" charset="2"/>
                <a:cs typeface="+mn-cs"/>
              </a:rPr>
              <a:t>w</a:t>
            </a:r>
            <a:r>
              <a:rPr lang="pl-PL" altLang="pl-PL" sz="1200" smtClean="0">
                <a:solidFill>
                  <a:srgbClr val="000000"/>
                </a:solidFill>
                <a:effectLst/>
                <a:latin typeface="Times New Roman" pitchFamily="18" charset="0"/>
                <a:cs typeface="+mn-cs"/>
              </a:rPr>
              <a:t> = 1 j.a. odpowiada </a:t>
            </a:r>
            <a:r>
              <a:rPr lang="pl-PL" altLang="pl-PL" sz="1200" smtClean="0">
                <a:solidFill>
                  <a:srgbClr val="000000"/>
                </a:solidFill>
                <a:effectLst/>
                <a:latin typeface="Symbol" pitchFamily="18" charset="2"/>
                <a:cs typeface="+mn-cs"/>
              </a:rPr>
              <a:t>l</a:t>
            </a:r>
            <a:r>
              <a:rPr lang="pl-PL" altLang="pl-PL" sz="1200" smtClean="0">
                <a:solidFill>
                  <a:srgbClr val="000000"/>
                </a:solidFill>
                <a:effectLst/>
                <a:latin typeface="Times New Roman" pitchFamily="18" charset="0"/>
                <a:cs typeface="+mn-cs"/>
              </a:rPr>
              <a:t> = 45 nm (</a:t>
            </a:r>
            <a:r>
              <a:rPr lang="pl-PL" altLang="pl-PL" sz="1200" smtClean="0">
                <a:solidFill>
                  <a:srgbClr val="333399"/>
                </a:solidFill>
                <a:effectLst/>
                <a:latin typeface="Times New Roman" pitchFamily="18" charset="0"/>
                <a:cs typeface="+mn-cs"/>
              </a:rPr>
              <a:t>XUV / X</a:t>
            </a:r>
            <a:r>
              <a:rPr lang="pl-PL" altLang="pl-PL" sz="1200" smtClean="0">
                <a:solidFill>
                  <a:srgbClr val="000000"/>
                </a:solidFill>
                <a:effectLst/>
                <a:latin typeface="Times New Roman" pitchFamily="18" charset="0"/>
                <a:cs typeface="+mn-cs"/>
              </a:rPr>
              <a:t>), </a:t>
            </a:r>
            <a:r>
              <a:rPr lang="pl-PL" altLang="pl-PL" sz="1200" i="1" smtClean="0">
                <a:solidFill>
                  <a:srgbClr val="000000"/>
                </a:solidFill>
                <a:effectLst/>
                <a:latin typeface="Times New Roman" pitchFamily="18" charset="0"/>
                <a:cs typeface="+mn-cs"/>
              </a:rPr>
              <a:t>T</a:t>
            </a:r>
            <a:r>
              <a:rPr lang="pl-PL" altLang="pl-PL" sz="1200" smtClean="0">
                <a:solidFill>
                  <a:srgbClr val="000000"/>
                </a:solidFill>
                <a:effectLst/>
                <a:latin typeface="Times New Roman" pitchFamily="18" charset="0"/>
                <a:cs typeface="+mn-cs"/>
              </a:rPr>
              <a:t> = 150 as</a:t>
            </a:r>
            <a:endParaRPr lang="en-US" altLang="pl-PL" sz="1200" smtClean="0">
              <a:solidFill>
                <a:srgbClr val="000000"/>
              </a:solidFill>
              <a:effectLst/>
              <a:latin typeface="Times New Roman" pitchFamily="18" charset="0"/>
              <a:cs typeface="+mn-cs"/>
            </a:endParaRPr>
          </a:p>
        </p:txBody>
      </p:sp>
      <p:sp>
        <p:nvSpPr>
          <p:cNvPr id="20486" name="Text Box 8"/>
          <p:cNvSpPr txBox="1">
            <a:spLocks noChangeArrowheads="1"/>
          </p:cNvSpPr>
          <p:nvPr/>
        </p:nvSpPr>
        <p:spPr bwMode="auto">
          <a:xfrm>
            <a:off x="539750" y="5589588"/>
            <a:ext cx="863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eaLnBrk="1" hangingPunct="1">
              <a:spcBef>
                <a:spcPct val="50000"/>
              </a:spcBef>
            </a:pPr>
            <a:r>
              <a:rPr lang="pl-PL" altLang="pl-PL" sz="1800" smtClean="0">
                <a:solidFill>
                  <a:srgbClr val="000000"/>
                </a:solidFill>
                <a:effectLst/>
                <a:latin typeface="Times New Roman" pitchFamily="18" charset="0"/>
                <a:cs typeface="+mn-cs"/>
              </a:rPr>
              <a:t>Atom:</a:t>
            </a:r>
          </a:p>
        </p:txBody>
      </p:sp>
      <p:sp>
        <p:nvSpPr>
          <p:cNvPr id="20487" name="Text Box 9"/>
          <p:cNvSpPr txBox="1">
            <a:spLocks noChangeArrowheads="1"/>
          </p:cNvSpPr>
          <p:nvPr/>
        </p:nvSpPr>
        <p:spPr bwMode="auto">
          <a:xfrm>
            <a:off x="539750" y="6092825"/>
            <a:ext cx="863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eaLnBrk="1" hangingPunct="1">
              <a:spcBef>
                <a:spcPct val="50000"/>
              </a:spcBef>
            </a:pPr>
            <a:r>
              <a:rPr lang="pl-PL" altLang="pl-PL" sz="1800" smtClean="0">
                <a:solidFill>
                  <a:srgbClr val="000000"/>
                </a:solidFill>
                <a:effectLst/>
                <a:latin typeface="Times New Roman" pitchFamily="18" charset="0"/>
                <a:cs typeface="+mn-cs"/>
              </a:rPr>
              <a:t>Laser:</a:t>
            </a:r>
          </a:p>
        </p:txBody>
      </p:sp>
    </p:spTree>
    <p:extLst>
      <p:ext uri="{BB962C8B-B14F-4D97-AF65-F5344CB8AC3E}">
        <p14:creationId xmlns:p14="http://schemas.microsoft.com/office/powerpoint/2010/main" val="10022512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pl-PL" altLang="pl-PL" smtClean="0">
                <a:latin typeface="Times New Roman" pitchFamily="18" charset="0"/>
              </a:rPr>
              <a:t>Ewolucja </a:t>
            </a:r>
            <a:r>
              <a:rPr lang="pl-PL" altLang="pl-PL" i="1" smtClean="0">
                <a:latin typeface="Times New Roman" pitchFamily="18" charset="0"/>
              </a:rPr>
              <a:t>ultrafast science</a:t>
            </a:r>
          </a:p>
        </p:txBody>
      </p:sp>
      <p:pic>
        <p:nvPicPr>
          <p:cNvPr id="21507" name="Picture 5" descr="!!! Rys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1268413"/>
            <a:ext cx="5756275" cy="539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43367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sz="quarter"/>
          </p:nvPr>
        </p:nvSpPr>
        <p:spPr/>
        <p:txBody>
          <a:bodyPr/>
          <a:lstStyle/>
          <a:p>
            <a:pPr eaLnBrk="1" hangingPunct="1"/>
            <a:r>
              <a:rPr lang="pl-PL" altLang="pl-PL" smtClean="0">
                <a:latin typeface="Times New Roman" pitchFamily="18" charset="0"/>
              </a:rPr>
              <a:t>Ultra silne pola</a:t>
            </a:r>
          </a:p>
        </p:txBody>
      </p:sp>
      <p:graphicFrame>
        <p:nvGraphicFramePr>
          <p:cNvPr id="1026" name="Object 5"/>
          <p:cNvGraphicFramePr>
            <a:graphicFrameLocks noGrp="1" noChangeAspect="1"/>
          </p:cNvGraphicFramePr>
          <p:nvPr>
            <p:ph sz="quarter" idx="1"/>
          </p:nvPr>
        </p:nvGraphicFramePr>
        <p:xfrm>
          <a:off x="684213" y="5734050"/>
          <a:ext cx="2063750" cy="588963"/>
        </p:xfrm>
        <a:graphic>
          <a:graphicData uri="http://schemas.openxmlformats.org/presentationml/2006/ole">
            <mc:AlternateContent xmlns:mc="http://schemas.openxmlformats.org/markup-compatibility/2006">
              <mc:Choice xmlns:v="urn:schemas-microsoft-com:vml" Requires="v">
                <p:oleObj spid="_x0000_s1052" name="Równanie" r:id="rId4" imgW="799920" imgH="228600" progId="Equation.3">
                  <p:embed/>
                </p:oleObj>
              </mc:Choice>
              <mc:Fallback>
                <p:oleObj name="Równanie" r:id="rId4" imgW="799920" imgH="228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213" y="5734050"/>
                        <a:ext cx="2063750" cy="588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029"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188" y="3644900"/>
            <a:ext cx="1897062" cy="188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27" name="Object 38"/>
          <p:cNvGraphicFramePr>
            <a:graphicFrameLocks noGrp="1" noChangeAspect="1"/>
          </p:cNvGraphicFramePr>
          <p:nvPr>
            <p:ph sz="quarter" idx="4"/>
          </p:nvPr>
        </p:nvGraphicFramePr>
        <p:xfrm>
          <a:off x="2843213" y="1628775"/>
          <a:ext cx="3671887" cy="917575"/>
        </p:xfrm>
        <a:graphic>
          <a:graphicData uri="http://schemas.openxmlformats.org/presentationml/2006/ole">
            <mc:AlternateContent xmlns:mc="http://schemas.openxmlformats.org/markup-compatibility/2006">
              <mc:Choice xmlns:v="urn:schemas-microsoft-com:vml" Requires="v">
                <p:oleObj spid="_x0000_s1053" name="Równanie" r:id="rId7" imgW="965160" imgH="241200" progId="Equation.3">
                  <p:embed/>
                </p:oleObj>
              </mc:Choice>
              <mc:Fallback>
                <p:oleObj name="Równanie" r:id="rId7" imgW="965160" imgH="241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43213" y="1628775"/>
                        <a:ext cx="3671887" cy="917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30" name="Rectangle 42"/>
          <p:cNvSpPr>
            <a:spLocks noChangeArrowheads="1"/>
          </p:cNvSpPr>
          <p:nvPr/>
        </p:nvSpPr>
        <p:spPr bwMode="auto">
          <a:xfrm>
            <a:off x="395288" y="3213100"/>
            <a:ext cx="2447925" cy="3384550"/>
          </a:xfrm>
          <a:prstGeom prst="rect">
            <a:avLst/>
          </a:prstGeom>
          <a:noFill/>
          <a:ln w="254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eaLnBrk="1" hangingPunct="1"/>
            <a:endParaRPr lang="pl-PL" altLang="pl-PL" sz="1800" smtClean="0">
              <a:solidFill>
                <a:srgbClr val="000000"/>
              </a:solidFill>
              <a:effectLst/>
              <a:cs typeface="+mn-cs"/>
            </a:endParaRPr>
          </a:p>
        </p:txBody>
      </p:sp>
      <p:sp>
        <p:nvSpPr>
          <p:cNvPr id="1031" name="Line 43"/>
          <p:cNvSpPr>
            <a:spLocks noChangeShapeType="1"/>
          </p:cNvSpPr>
          <p:nvPr/>
        </p:nvSpPr>
        <p:spPr bwMode="auto">
          <a:xfrm flipV="1">
            <a:off x="2843213" y="2636838"/>
            <a:ext cx="1800225" cy="576262"/>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a:lstStyle/>
          <a:p>
            <a:pPr algn="l"/>
            <a:endParaRPr lang="pl-PL" sz="1800" smtClean="0">
              <a:solidFill>
                <a:srgbClr val="000000"/>
              </a:solidFill>
              <a:effectLst/>
              <a:latin typeface="Arial" charset="0"/>
              <a:cs typeface="+mn-cs"/>
            </a:endParaRPr>
          </a:p>
        </p:txBody>
      </p:sp>
      <p:sp>
        <p:nvSpPr>
          <p:cNvPr id="1032" name="Text Box 44"/>
          <p:cNvSpPr txBox="1">
            <a:spLocks noChangeArrowheads="1"/>
          </p:cNvSpPr>
          <p:nvPr/>
        </p:nvSpPr>
        <p:spPr bwMode="auto">
          <a:xfrm>
            <a:off x="4932363" y="2708275"/>
            <a:ext cx="1184275" cy="376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eaLnBrk="1" hangingPunct="1"/>
            <a:r>
              <a:rPr lang="pl-PL" altLang="pl-PL" sz="1800" smtClean="0">
                <a:solidFill>
                  <a:srgbClr val="000000"/>
                </a:solidFill>
                <a:effectLst/>
                <a:latin typeface="Times New Roman" pitchFamily="18" charset="0"/>
                <a:cs typeface="+mn-cs"/>
              </a:rPr>
              <a:t>zaburzenie</a:t>
            </a:r>
          </a:p>
        </p:txBody>
      </p:sp>
      <p:sp>
        <p:nvSpPr>
          <p:cNvPr id="1033" name="Rectangle 47"/>
          <p:cNvSpPr>
            <a:spLocks noChangeArrowheads="1"/>
          </p:cNvSpPr>
          <p:nvPr/>
        </p:nvSpPr>
        <p:spPr bwMode="auto">
          <a:xfrm>
            <a:off x="4643438" y="1484313"/>
            <a:ext cx="1944687" cy="1152525"/>
          </a:xfrm>
          <a:prstGeom prst="rect">
            <a:avLst/>
          </a:prstGeom>
          <a:noFill/>
          <a:ln w="254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eaLnBrk="1" hangingPunct="1"/>
            <a:endParaRPr lang="pl-PL" altLang="pl-PL" sz="1800" smtClean="0">
              <a:solidFill>
                <a:srgbClr val="000000"/>
              </a:solidFill>
              <a:effectLst/>
              <a:cs typeface="+mn-cs"/>
            </a:endParaRPr>
          </a:p>
        </p:txBody>
      </p:sp>
    </p:spTree>
    <p:extLst>
      <p:ext uri="{BB962C8B-B14F-4D97-AF65-F5344CB8AC3E}">
        <p14:creationId xmlns:p14="http://schemas.microsoft.com/office/powerpoint/2010/main" val="432825654"/>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Niestandardowy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2060"/>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Projekt domyślny">
  <a:themeElements>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jekt domyślny">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23747</TotalTime>
  <Words>922</Words>
  <Application>Microsoft Office PowerPoint</Application>
  <PresentationFormat>Pokaz na ekranie (4:3)</PresentationFormat>
  <Paragraphs>194</Paragraphs>
  <Slides>38</Slides>
  <Notes>10</Notes>
  <HiddenSlides>0</HiddenSlides>
  <MMClips>0</MMClips>
  <ScaleCrop>false</ScaleCrop>
  <HeadingPairs>
    <vt:vector size="6" baseType="variant">
      <vt:variant>
        <vt:lpstr>Motyw</vt:lpstr>
      </vt:variant>
      <vt:variant>
        <vt:i4>3</vt:i4>
      </vt:variant>
      <vt:variant>
        <vt:lpstr>Osadzone serwery OLE</vt:lpstr>
      </vt:variant>
      <vt:variant>
        <vt:i4>2</vt:i4>
      </vt:variant>
      <vt:variant>
        <vt:lpstr>Tytuły slajdów</vt:lpstr>
      </vt:variant>
      <vt:variant>
        <vt:i4>38</vt:i4>
      </vt:variant>
    </vt:vector>
  </HeadingPairs>
  <TitlesOfParts>
    <vt:vector size="43" baseType="lpstr">
      <vt:lpstr>Motyw pakietu Office</vt:lpstr>
      <vt:lpstr>1_Projekt domyślny</vt:lpstr>
      <vt:lpstr>1_Motyw pakietu Office</vt:lpstr>
      <vt:lpstr>Równanie</vt:lpstr>
      <vt:lpstr>Obraz - mapa bitowa</vt:lpstr>
      <vt:lpstr>Mechanika kwantowa</vt:lpstr>
      <vt:lpstr>Plan wykładu</vt:lpstr>
      <vt:lpstr>Plan na dziś</vt:lpstr>
      <vt:lpstr>Attofizyka</vt:lpstr>
      <vt:lpstr>Attosekunda</vt:lpstr>
      <vt:lpstr>Skala czasowa</vt:lpstr>
      <vt:lpstr>Mikroświat</vt:lpstr>
      <vt:lpstr>Ewolucja ultrafast science</vt:lpstr>
      <vt:lpstr>Ultra silne pola</vt:lpstr>
      <vt:lpstr>Ultra silne pola</vt:lpstr>
      <vt:lpstr>Ultra silne pola</vt:lpstr>
      <vt:lpstr>Ultra silne pola</vt:lpstr>
      <vt:lpstr>Ultra silne pola</vt:lpstr>
      <vt:lpstr>Ultra silne pola</vt:lpstr>
      <vt:lpstr>Ultra silne pola</vt:lpstr>
      <vt:lpstr>Narodowy Zakład Zapłonu (NIF, LLNL)</vt:lpstr>
      <vt:lpstr>Prezentacja programu PowerPoint</vt:lpstr>
      <vt:lpstr>Optyka nieliniowa</vt:lpstr>
      <vt:lpstr>Optyka nieliniowa</vt:lpstr>
      <vt:lpstr>Jonizacja ponadprogowa (ATI)</vt:lpstr>
      <vt:lpstr>Wyższe harmoniczne (HHG)</vt:lpstr>
      <vt:lpstr>Wyższe harmoniczne (HHG)</vt:lpstr>
      <vt:lpstr>Stabilny laser femtosekundowy (widmo widzialne, np. w = 0.1) w zjawisku generacji wyższych harmonik (HHG) tworzy serię impulsów lasera attosekundowego  (widmo XUV/X, np. w = 1)</vt:lpstr>
      <vt:lpstr>Re-collision (backscattering)</vt:lpstr>
      <vt:lpstr>Moc lasera attosekundowego</vt:lpstr>
      <vt:lpstr>Attosecond puls train (APT)</vt:lpstr>
      <vt:lpstr>Attosecond puls train (APT)</vt:lpstr>
      <vt:lpstr>Attosecond puls train (APT)</vt:lpstr>
      <vt:lpstr>Charakterystyka krótkich impulsów</vt:lpstr>
      <vt:lpstr>Kamera smugowa</vt:lpstr>
      <vt:lpstr>Kamera smugowa</vt:lpstr>
      <vt:lpstr>Kamera smugowa</vt:lpstr>
      <vt:lpstr>Kamera smugowa</vt:lpstr>
      <vt:lpstr>Kamera smugowa</vt:lpstr>
      <vt:lpstr>Kamera smugowa</vt:lpstr>
      <vt:lpstr>Przyszłe zastosowania (??)</vt:lpstr>
      <vt:lpstr>Do zapamiętania:</vt:lpstr>
      <vt:lpstr>Pytania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XNA</dc:title>
  <dc:creator>Jacek Matulewski</dc:creator>
  <cp:lastModifiedBy>Jacek</cp:lastModifiedBy>
  <cp:revision>333</cp:revision>
  <dcterms:created xsi:type="dcterms:W3CDTF">2009-01-30T09:30:43Z</dcterms:created>
  <dcterms:modified xsi:type="dcterms:W3CDTF">2017-01-06T14:36:08Z</dcterms:modified>
</cp:coreProperties>
</file>