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441" r:id="rId2"/>
    <p:sldId id="500" r:id="rId3"/>
    <p:sldId id="502" r:id="rId4"/>
    <p:sldId id="508" r:id="rId5"/>
    <p:sldId id="510" r:id="rId6"/>
    <p:sldId id="512" r:id="rId7"/>
    <p:sldId id="545" r:id="rId8"/>
    <p:sldId id="503" r:id="rId9"/>
    <p:sldId id="507" r:id="rId10"/>
    <p:sldId id="426" r:id="rId11"/>
    <p:sldId id="430" r:id="rId12"/>
    <p:sldId id="505" r:id="rId13"/>
    <p:sldId id="511" r:id="rId14"/>
    <p:sldId id="501" r:id="rId15"/>
    <p:sldId id="546" r:id="rId16"/>
    <p:sldId id="514" r:id="rId17"/>
    <p:sldId id="515" r:id="rId18"/>
    <p:sldId id="516" r:id="rId19"/>
    <p:sldId id="517" r:id="rId20"/>
    <p:sldId id="547" r:id="rId21"/>
    <p:sldId id="519" r:id="rId22"/>
    <p:sldId id="518" r:id="rId23"/>
    <p:sldId id="521" r:id="rId24"/>
    <p:sldId id="522" r:id="rId25"/>
    <p:sldId id="548" r:id="rId26"/>
    <p:sldId id="523" r:id="rId27"/>
    <p:sldId id="549" r:id="rId28"/>
    <p:sldId id="524" r:id="rId29"/>
    <p:sldId id="525" r:id="rId30"/>
    <p:sldId id="527" r:id="rId31"/>
    <p:sldId id="528" r:id="rId32"/>
    <p:sldId id="529" r:id="rId33"/>
    <p:sldId id="550" r:id="rId34"/>
    <p:sldId id="530" r:id="rId35"/>
    <p:sldId id="531" r:id="rId36"/>
    <p:sldId id="534" r:id="rId37"/>
    <p:sldId id="532" r:id="rId38"/>
    <p:sldId id="533" r:id="rId39"/>
    <p:sldId id="535" r:id="rId40"/>
    <p:sldId id="536" r:id="rId41"/>
    <p:sldId id="537" r:id="rId42"/>
    <p:sldId id="538" r:id="rId43"/>
    <p:sldId id="539" r:id="rId44"/>
    <p:sldId id="540" r:id="rId45"/>
    <p:sldId id="541" r:id="rId46"/>
    <p:sldId id="542" r:id="rId47"/>
    <p:sldId id="543" r:id="rId48"/>
    <p:sldId id="544" r:id="rId49"/>
  </p:sldIdLst>
  <p:sldSz cx="9144000" cy="6858000" type="screen4x3"/>
  <p:notesSz cx="6858000" cy="9144000"/>
  <p:defaultTextStyle>
    <a:defPPr>
      <a:defRPr lang="pl-PL"/>
    </a:defPPr>
    <a:lvl1pPr algn="ctr" rtl="0" fontAlgn="base">
      <a:spcBef>
        <a:spcPct val="0"/>
      </a:spcBef>
      <a:spcAft>
        <a:spcPct val="0"/>
      </a:spcAft>
      <a:defRPr sz="65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Times New Roman" pitchFamily="18" charset="0"/>
      </a:defRPr>
    </a:lvl1pPr>
    <a:lvl2pPr marL="457200" algn="ctr" rtl="0" fontAlgn="base">
      <a:spcBef>
        <a:spcPct val="0"/>
      </a:spcBef>
      <a:spcAft>
        <a:spcPct val="0"/>
      </a:spcAft>
      <a:defRPr sz="65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Times New Roman" pitchFamily="18" charset="0"/>
      </a:defRPr>
    </a:lvl2pPr>
    <a:lvl3pPr marL="914400" algn="ctr" rtl="0" fontAlgn="base">
      <a:spcBef>
        <a:spcPct val="0"/>
      </a:spcBef>
      <a:spcAft>
        <a:spcPct val="0"/>
      </a:spcAft>
      <a:defRPr sz="65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Times New Roman" pitchFamily="18" charset="0"/>
      </a:defRPr>
    </a:lvl3pPr>
    <a:lvl4pPr marL="1371600" algn="ctr" rtl="0" fontAlgn="base">
      <a:spcBef>
        <a:spcPct val="0"/>
      </a:spcBef>
      <a:spcAft>
        <a:spcPct val="0"/>
      </a:spcAft>
      <a:defRPr sz="65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Times New Roman" pitchFamily="18" charset="0"/>
      </a:defRPr>
    </a:lvl4pPr>
    <a:lvl5pPr marL="1828800" algn="ctr" rtl="0" fontAlgn="base">
      <a:spcBef>
        <a:spcPct val="0"/>
      </a:spcBef>
      <a:spcAft>
        <a:spcPct val="0"/>
      </a:spcAft>
      <a:defRPr sz="65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65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65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65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65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114F"/>
    <a:srgbClr val="FF0000"/>
    <a:srgbClr val="00FF00"/>
    <a:srgbClr val="FFFF00"/>
    <a:srgbClr val="BCCFE6"/>
    <a:srgbClr val="385D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62" autoAdjust="0"/>
    <p:restoredTop sz="94628" autoAdjust="0"/>
  </p:normalViewPr>
  <p:slideViewPr>
    <p:cSldViewPr>
      <p:cViewPr>
        <p:scale>
          <a:sx n="66" d="100"/>
          <a:sy n="66" d="100"/>
        </p:scale>
        <p:origin x="-1810" y="-38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6BF238F7-40C2-4D77-A733-BDCC83FB575B}" type="datetimeFigureOut">
              <a:rPr lang="pl-PL"/>
              <a:pPr>
                <a:defRPr/>
              </a:pPr>
              <a:t>2017-10-17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  <a:endParaRPr lang="pl-PL" noProof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DC75B47C-2632-4A89-9B08-7CFCB96DDAB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284501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smtClean="0"/>
          </a:p>
        </p:txBody>
      </p:sp>
      <p:sp>
        <p:nvSpPr>
          <p:cNvPr id="30724" name="Symbol zastępczy numeru slajdu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AAFFE8B7-EF33-4F8B-9770-5EAEACF1B878}" type="slidenum">
              <a:rPr lang="pl-PL" sz="1200">
                <a:effectLst/>
                <a:latin typeface="+mn-lt"/>
                <a:cs typeface="+mn-cs"/>
              </a:rPr>
              <a:pPr algn="r">
                <a:defRPr/>
              </a:pPr>
              <a:t>1</a:t>
            </a:fld>
            <a:endParaRPr lang="pl-PL" sz="1200">
              <a:effectLst/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75B47C-2632-4A89-9B08-7CFCB96DDAB9}" type="slidenum">
              <a:rPr lang="pl-PL" smtClean="0"/>
              <a:pPr>
                <a:defRPr/>
              </a:pPr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622561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B4DFF9-60C5-46B9-870B-2C30BFA92AAF}" type="datetimeFigureOut">
              <a:rPr lang="pl-PL"/>
              <a:pPr>
                <a:defRPr/>
              </a:pPr>
              <a:t>2017-10-17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3C6E34-4798-44DE-A65A-DED6CD69A9D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82716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484300-ECEE-4B6F-AEBF-33618DBCBE83}" type="datetimeFigureOut">
              <a:rPr lang="pl-PL"/>
              <a:pPr>
                <a:defRPr/>
              </a:pPr>
              <a:t>2017-10-17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C5F0BD-84B3-41E3-9E25-DA9A72119B9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92330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1E58DC-7136-47A1-A436-B3949E7BD394}" type="datetimeFigureOut">
              <a:rPr lang="pl-PL"/>
              <a:pPr>
                <a:defRPr/>
              </a:pPr>
              <a:t>2017-10-17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C34361-87DB-4274-9F68-3FB801514D6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2804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804A3-33B6-4C72-809A-79D924C0F2DC}" type="datetimeFigureOut">
              <a:rPr lang="pl-PL"/>
              <a:pPr>
                <a:defRPr/>
              </a:pPr>
              <a:t>2017-10-17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4F3657-9A25-43A0-BD37-4D822C712D4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98320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7B9B8-8FBB-4FB8-9A89-EE66D8F32B65}" type="datetimeFigureOut">
              <a:rPr lang="pl-PL"/>
              <a:pPr>
                <a:defRPr/>
              </a:pPr>
              <a:t>2017-10-17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ED3C4-19D4-428B-B0CA-9F5EB0E1F58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57945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9BC79E-DB3E-46FF-AA03-AB60BEB70C38}" type="datetimeFigureOut">
              <a:rPr lang="pl-PL"/>
              <a:pPr>
                <a:defRPr/>
              </a:pPr>
              <a:t>2017-10-17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B6D48C-306C-45B7-99E8-A35456A495F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37351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1F4190-7281-4DBE-A85A-80B753A95580}" type="datetimeFigureOut">
              <a:rPr lang="pl-PL"/>
              <a:pPr>
                <a:defRPr/>
              </a:pPr>
              <a:t>2017-10-17</a:t>
            </a:fld>
            <a:endParaRPr lang="pl-PL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9DAB3-892F-4294-9879-FD34C92CBB4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73614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1F60CE-A708-4C23-B71E-60E7B5A0EEEC}" type="datetimeFigureOut">
              <a:rPr lang="pl-PL"/>
              <a:pPr>
                <a:defRPr/>
              </a:pPr>
              <a:t>2017-10-17</a:t>
            </a:fld>
            <a:endParaRPr lang="pl-PL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97C4E2-3446-420A-9FE1-227F109AA55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13755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077225-5FBD-432D-BB34-7A048E11D682}" type="datetimeFigureOut">
              <a:rPr lang="pl-PL"/>
              <a:pPr>
                <a:defRPr/>
              </a:pPr>
              <a:t>2017-10-17</a:t>
            </a:fld>
            <a:endParaRPr lang="pl-PL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4C7B1-5148-49BA-8035-F4B6CD763BA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36633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5D887-CA23-4ADF-B0BA-CBD9534EF441}" type="datetimeFigureOut">
              <a:rPr lang="pl-PL"/>
              <a:pPr>
                <a:defRPr/>
              </a:pPr>
              <a:t>2017-10-17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C5343F-815D-4822-924C-C6C8119FB53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31102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32561A-6202-4B23-9513-BE6067A4255A}" type="datetimeFigureOut">
              <a:rPr lang="pl-PL"/>
              <a:pPr>
                <a:defRPr/>
              </a:pPr>
              <a:t>2017-10-17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199B41-083F-46B0-BDC5-87238A9FF6E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58629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A6F81BF9-F595-4B3F-998A-2D8C85F25FFE}" type="datetimeFigureOut">
              <a:rPr lang="pl-PL"/>
              <a:pPr>
                <a:defRPr/>
              </a:pPr>
              <a:t>2017-10-17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4BBB595C-872A-4892-B99B-53B04B01F69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17.wmf"/><Relationship Id="rId4" Type="http://schemas.openxmlformats.org/officeDocument/2006/relationships/oleObject" Target="../embeddings/oleObject5.bin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youtube.com/watch?v=pUGY57RFz0Y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6.png"/><Relationship Id="rId5" Type="http://schemas.openxmlformats.org/officeDocument/2006/relationships/image" Target="../media/image7.png"/><Relationship Id="rId4" Type="http://schemas.openxmlformats.org/officeDocument/2006/relationships/image" Target="../media/image6.w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pUGY57RFz0Y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png"/><Relationship Id="rId4" Type="http://schemas.openxmlformats.org/officeDocument/2006/relationships/image" Target="../media/image6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8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ytuł 1"/>
          <p:cNvSpPr>
            <a:spLocks noGrp="1"/>
          </p:cNvSpPr>
          <p:nvPr>
            <p:ph type="ctrTitle" idx="4294967295"/>
          </p:nvPr>
        </p:nvSpPr>
        <p:spPr>
          <a:xfrm>
            <a:off x="201613" y="4130675"/>
            <a:ext cx="8643937" cy="1470025"/>
          </a:xfrm>
        </p:spPr>
        <p:txBody>
          <a:bodyPr/>
          <a:lstStyle/>
          <a:p>
            <a:pPr eaLnBrk="1" hangingPunct="1"/>
            <a:r>
              <a:rPr lang="pl-PL" altLang="pl-PL" sz="6500" smtClean="0">
                <a:latin typeface="Times New Roman" pitchFamily="18" charset="0"/>
                <a:cs typeface="Times New Roman" pitchFamily="18" charset="0"/>
              </a:rPr>
              <a:t>Mechanika kwantowa</a:t>
            </a:r>
          </a:p>
        </p:txBody>
      </p:sp>
      <p:sp>
        <p:nvSpPr>
          <p:cNvPr id="2051" name="Podtytuł 2"/>
          <p:cNvSpPr>
            <a:spLocks noGrp="1"/>
          </p:cNvSpPr>
          <p:nvPr>
            <p:ph type="subTitle" idx="4294967295"/>
          </p:nvPr>
        </p:nvSpPr>
        <p:spPr>
          <a:xfrm>
            <a:off x="419100" y="5354638"/>
            <a:ext cx="8286750" cy="114300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pl-PL" altLang="pl-PL" sz="4200" smtClean="0">
                <a:solidFill>
                  <a:srgbClr val="385D8A"/>
                </a:solidFill>
                <a:latin typeface="Times New Roman" pitchFamily="18" charset="0"/>
                <a:cs typeface="Times New Roman" pitchFamily="18" charset="0"/>
              </a:rPr>
              <a:t>dla niefizyków</a:t>
            </a:r>
          </a:p>
        </p:txBody>
      </p:sp>
      <p:sp>
        <p:nvSpPr>
          <p:cNvPr id="2052" name="pole tekstowe 4"/>
          <p:cNvSpPr txBox="1">
            <a:spLocks noChangeArrowheads="1"/>
          </p:cNvSpPr>
          <p:nvPr/>
        </p:nvSpPr>
        <p:spPr bwMode="auto">
          <a:xfrm>
            <a:off x="428625" y="357188"/>
            <a:ext cx="47069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>
                <a:effectLst/>
                <a:latin typeface="Times New Roman" pitchFamily="18" charset="0"/>
              </a:rPr>
              <a:t>Jacek Matulewski (e-mail: </a:t>
            </a:r>
            <a:r>
              <a:rPr lang="pl-PL" altLang="pl-PL" sz="1800">
                <a:solidFill>
                  <a:schemeClr val="accent1"/>
                </a:solidFill>
                <a:effectLst/>
                <a:latin typeface="Times New Roman" pitchFamily="18" charset="0"/>
              </a:rPr>
              <a:t>jacek@fizyka.umk.pl</a:t>
            </a:r>
            <a:r>
              <a:rPr lang="pl-PL" altLang="pl-PL" sz="1800">
                <a:effectLst/>
                <a:latin typeface="Times New Roman" pitchFamily="18" charset="0"/>
              </a:rPr>
              <a:t>)</a:t>
            </a:r>
          </a:p>
        </p:txBody>
      </p:sp>
      <p:sp>
        <p:nvSpPr>
          <p:cNvPr id="2053" name="pole tekstowe 4"/>
          <p:cNvSpPr txBox="1">
            <a:spLocks noChangeArrowheads="1"/>
          </p:cNvSpPr>
          <p:nvPr/>
        </p:nvSpPr>
        <p:spPr bwMode="auto">
          <a:xfrm>
            <a:off x="6876256" y="6308725"/>
            <a:ext cx="217239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 dirty="0" smtClean="0">
                <a:effectLst/>
                <a:latin typeface="Times New Roman" pitchFamily="18" charset="0"/>
              </a:rPr>
              <a:t>17 października </a:t>
            </a:r>
            <a:r>
              <a:rPr lang="pl-PL" altLang="pl-PL" sz="1800" dirty="0">
                <a:effectLst/>
                <a:latin typeface="Times New Roman" pitchFamily="18" charset="0"/>
              </a:rPr>
              <a:t>2016</a:t>
            </a:r>
          </a:p>
        </p:txBody>
      </p:sp>
      <p:pic>
        <p:nvPicPr>
          <p:cNvPr id="2054" name="Picture 7" descr="AliceDownTheRabbitHo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981075"/>
            <a:ext cx="5715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Obraz 9" descr="animacja_progpotencjalu_k1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2359025"/>
            <a:ext cx="3929062" cy="152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ytuł 1"/>
          <p:cNvSpPr txBox="1">
            <a:spLocks/>
          </p:cNvSpPr>
          <p:nvPr/>
        </p:nvSpPr>
        <p:spPr bwMode="auto">
          <a:xfrm>
            <a:off x="428625" y="1428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pl-PL" sz="4400" dirty="0">
                <a:effectLst/>
                <a:ea typeface="+mj-ea"/>
              </a:rPr>
              <a:t>Mechanika kwantowa w obrazach</a:t>
            </a:r>
          </a:p>
        </p:txBody>
      </p:sp>
      <p:sp>
        <p:nvSpPr>
          <p:cNvPr id="54276" name="Symbol zastępczy zawartości 2"/>
          <p:cNvSpPr>
            <a:spLocks noGrp="1"/>
          </p:cNvSpPr>
          <p:nvPr>
            <p:ph idx="1"/>
          </p:nvPr>
        </p:nvSpPr>
        <p:spPr>
          <a:xfrm>
            <a:off x="214313" y="1428750"/>
            <a:ext cx="8929687" cy="1143000"/>
          </a:xfrm>
        </p:spPr>
        <p:txBody>
          <a:bodyPr/>
          <a:lstStyle/>
          <a:p>
            <a:pPr eaLnBrk="1" hangingPunct="1"/>
            <a:r>
              <a:rPr lang="pl-PL" altLang="pl-PL" sz="2800" smtClean="0">
                <a:latin typeface="Times New Roman" pitchFamily="18" charset="0"/>
                <a:cs typeface="Times New Roman" pitchFamily="18" charset="0"/>
              </a:rPr>
              <a:t>Rozpraszanie na progu potencjału</a:t>
            </a:r>
            <a:endParaRPr lang="pl-PL" altLang="pl-PL" sz="1800" smtClean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4277" name="Grupa 19"/>
          <p:cNvGrpSpPr>
            <a:grpSpLocks/>
          </p:cNvGrpSpPr>
          <p:nvPr/>
        </p:nvGrpSpPr>
        <p:grpSpPr bwMode="auto">
          <a:xfrm>
            <a:off x="4857750" y="2357438"/>
            <a:ext cx="4052888" cy="2638425"/>
            <a:chOff x="4857752" y="2357430"/>
            <a:chExt cx="4052624" cy="2637842"/>
          </a:xfrm>
        </p:grpSpPr>
        <p:sp>
          <p:nvSpPr>
            <p:cNvPr id="54280" name="pole tekstowe 13"/>
            <p:cNvSpPr txBox="1">
              <a:spLocks noChangeArrowheads="1"/>
            </p:cNvSpPr>
            <p:nvPr/>
          </p:nvSpPr>
          <p:spPr bwMode="auto">
            <a:xfrm>
              <a:off x="4857752" y="2357430"/>
              <a:ext cx="4052624" cy="1190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l-PL" altLang="pl-PL" sz="1800">
                  <a:effectLst/>
                  <a:latin typeface="Times New Roman" pitchFamily="18" charset="0"/>
                </a:rPr>
                <a:t>Stan początkowy: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l-PL" altLang="pl-PL" sz="1800">
                  <a:effectLst/>
                  <a:latin typeface="Times New Roman" pitchFamily="18" charset="0"/>
                </a:rPr>
                <a:t>           pakiet gaussowski, szerokość </a:t>
              </a:r>
              <a:r>
                <a:rPr lang="pl-PL" altLang="pl-PL" sz="1800" i="1">
                  <a:effectLst/>
                  <a:latin typeface="Times New Roman" pitchFamily="18" charset="0"/>
                </a:rPr>
                <a:t>a = 2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l-PL" altLang="pl-PL" sz="1800">
                  <a:effectLst/>
                  <a:latin typeface="Times New Roman" pitchFamily="18" charset="0"/>
                </a:rPr>
                <a:t>Potencjał: próg potencjału o wys. 1 </a:t>
              </a:r>
              <a:br>
                <a:rPr lang="pl-PL" altLang="pl-PL" sz="1800">
                  <a:effectLst/>
                  <a:latin typeface="Times New Roman" pitchFamily="18" charset="0"/>
                </a:rPr>
              </a:br>
              <a:endParaRPr lang="pl-PL" altLang="pl-PL" sz="1800">
                <a:effectLst/>
                <a:latin typeface="Times New Roman" pitchFamily="18" charset="0"/>
              </a:endParaRPr>
            </a:p>
          </p:txBody>
        </p:sp>
        <p:sp>
          <p:nvSpPr>
            <p:cNvPr id="54281" name="pole tekstowe 17"/>
            <p:cNvSpPr txBox="1">
              <a:spLocks noChangeArrowheads="1"/>
            </p:cNvSpPr>
            <p:nvPr/>
          </p:nvSpPr>
          <p:spPr bwMode="auto">
            <a:xfrm>
              <a:off x="4857752" y="4071942"/>
              <a:ext cx="3211135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l-PL" altLang="pl-PL" sz="1800">
                  <a:effectLst/>
                  <a:latin typeface="Times New Roman" pitchFamily="18" charset="0"/>
                </a:rPr>
                <a:t>Na wykresie pokazany jest </a:t>
              </a:r>
              <a:br>
                <a:rPr lang="pl-PL" altLang="pl-PL" sz="1800">
                  <a:effectLst/>
                  <a:latin typeface="Times New Roman" pitchFamily="18" charset="0"/>
                </a:rPr>
              </a:br>
              <a:r>
                <a:rPr lang="pl-PL" altLang="pl-PL" sz="1800">
                  <a:effectLst/>
                  <a:latin typeface="Times New Roman" pitchFamily="18" charset="0"/>
                </a:rPr>
                <a:t>kwadrat modułu funkcji falowej </a:t>
              </a:r>
              <a:br>
                <a:rPr lang="pl-PL" altLang="pl-PL" sz="1800">
                  <a:effectLst/>
                  <a:latin typeface="Times New Roman" pitchFamily="18" charset="0"/>
                </a:rPr>
              </a:br>
              <a:r>
                <a:rPr lang="pl-PL" altLang="pl-PL" sz="1800">
                  <a:effectLst/>
                  <a:latin typeface="Times New Roman" pitchFamily="18" charset="0"/>
                </a:rPr>
                <a:t>(oś odciętych – położenie </a:t>
              </a:r>
              <a:r>
                <a:rPr lang="pl-PL" altLang="pl-PL" sz="1800" i="1">
                  <a:effectLst/>
                  <a:latin typeface="Times New Roman" pitchFamily="18" charset="0"/>
                </a:rPr>
                <a:t>x</a:t>
              </a:r>
              <a:r>
                <a:rPr lang="pl-PL" altLang="pl-PL" sz="1800">
                  <a:effectLst/>
                  <a:latin typeface="Times New Roman" pitchFamily="18" charset="0"/>
                </a:rPr>
                <a:t>)</a:t>
              </a:r>
            </a:p>
          </p:txBody>
        </p:sp>
      </p:grpSp>
      <p:pic>
        <p:nvPicPr>
          <p:cNvPr id="54278" name="Obraz 21" descr="potencjal_progpotencjal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4000500"/>
            <a:ext cx="392906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9" name="pole tekstowe 16"/>
          <p:cNvSpPr txBox="1">
            <a:spLocks noChangeArrowheads="1"/>
          </p:cNvSpPr>
          <p:nvPr/>
        </p:nvSpPr>
        <p:spPr bwMode="auto">
          <a:xfrm>
            <a:off x="3571875" y="2500313"/>
            <a:ext cx="8207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 i="1">
                <a:effectLst/>
                <a:latin typeface="Times New Roman" pitchFamily="18" charset="0"/>
              </a:rPr>
              <a:t>k </a:t>
            </a:r>
            <a:r>
              <a:rPr lang="pl-PL" altLang="pl-PL" sz="1800">
                <a:effectLst/>
                <a:latin typeface="Times New Roman" pitchFamily="18" charset="0"/>
              </a:rPr>
              <a:t>= 1.5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Obraz 9" descr="animacja_progpotencjalu_k1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2359025"/>
            <a:ext cx="3929062" cy="152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ytuł 1"/>
          <p:cNvSpPr txBox="1">
            <a:spLocks/>
          </p:cNvSpPr>
          <p:nvPr/>
        </p:nvSpPr>
        <p:spPr bwMode="auto">
          <a:xfrm>
            <a:off x="428625" y="1428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pl-PL" sz="4400" dirty="0">
                <a:effectLst/>
                <a:ea typeface="+mj-ea"/>
              </a:rPr>
              <a:t>Mechanika kwantowa w obrazach</a:t>
            </a:r>
          </a:p>
        </p:txBody>
      </p:sp>
      <p:sp>
        <p:nvSpPr>
          <p:cNvPr id="58372" name="Symbol zastępczy zawartości 2"/>
          <p:cNvSpPr>
            <a:spLocks noGrp="1"/>
          </p:cNvSpPr>
          <p:nvPr>
            <p:ph idx="1"/>
          </p:nvPr>
        </p:nvSpPr>
        <p:spPr>
          <a:xfrm>
            <a:off x="214313" y="1428750"/>
            <a:ext cx="8929687" cy="1143000"/>
          </a:xfrm>
        </p:spPr>
        <p:txBody>
          <a:bodyPr/>
          <a:lstStyle/>
          <a:p>
            <a:pPr eaLnBrk="1" hangingPunct="1"/>
            <a:r>
              <a:rPr lang="pl-PL" altLang="pl-PL" sz="2800" smtClean="0">
                <a:latin typeface="Times New Roman" pitchFamily="18" charset="0"/>
                <a:cs typeface="Times New Roman" pitchFamily="18" charset="0"/>
              </a:rPr>
              <a:t>Zjawisko tunelowania</a:t>
            </a:r>
            <a:endParaRPr lang="pl-PL" altLang="pl-PL" sz="18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8373" name="Obraz 21" descr="potencjal_progpotencjal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4000500"/>
            <a:ext cx="3929062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4" name="pole tekstowe 16"/>
          <p:cNvSpPr txBox="1">
            <a:spLocks noChangeArrowheads="1"/>
          </p:cNvSpPr>
          <p:nvPr/>
        </p:nvSpPr>
        <p:spPr bwMode="auto">
          <a:xfrm>
            <a:off x="3571875" y="2500313"/>
            <a:ext cx="8207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 i="1">
                <a:effectLst/>
                <a:latin typeface="Times New Roman" pitchFamily="18" charset="0"/>
              </a:rPr>
              <a:t>k</a:t>
            </a:r>
            <a:r>
              <a:rPr lang="pl-PL" altLang="pl-PL" sz="1800">
                <a:effectLst/>
                <a:latin typeface="Times New Roman" pitchFamily="18" charset="0"/>
              </a:rPr>
              <a:t> = 1.5</a:t>
            </a:r>
          </a:p>
        </p:txBody>
      </p:sp>
      <p:grpSp>
        <p:nvGrpSpPr>
          <p:cNvPr id="58375" name="Grupa 19"/>
          <p:cNvGrpSpPr>
            <a:grpSpLocks/>
          </p:cNvGrpSpPr>
          <p:nvPr/>
        </p:nvGrpSpPr>
        <p:grpSpPr bwMode="auto">
          <a:xfrm>
            <a:off x="4857750" y="2357438"/>
            <a:ext cx="3606800" cy="2638425"/>
            <a:chOff x="4857752" y="2357430"/>
            <a:chExt cx="3607340" cy="2637842"/>
          </a:xfrm>
        </p:grpSpPr>
        <p:sp>
          <p:nvSpPr>
            <p:cNvPr id="58377" name="pole tekstowe 11"/>
            <p:cNvSpPr txBox="1">
              <a:spLocks noChangeArrowheads="1"/>
            </p:cNvSpPr>
            <p:nvPr/>
          </p:nvSpPr>
          <p:spPr bwMode="auto">
            <a:xfrm>
              <a:off x="4857752" y="2357430"/>
              <a:ext cx="3607340" cy="1190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l-PL" altLang="pl-PL" sz="1800">
                  <a:effectLst/>
                  <a:latin typeface="Times New Roman" pitchFamily="18" charset="0"/>
                </a:rPr>
                <a:t>Stan początkowy: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l-PL" altLang="pl-PL" sz="1800">
                  <a:effectLst/>
                  <a:latin typeface="Times New Roman" pitchFamily="18" charset="0"/>
                </a:rPr>
                <a:t>           pakiet gaussowski (pęd </a:t>
              </a:r>
              <a:r>
                <a:rPr lang="pl-PL" altLang="pl-PL" sz="1800" i="1">
                  <a:effectLst/>
                  <a:latin typeface="Times New Roman" pitchFamily="18" charset="0"/>
                </a:rPr>
                <a:t>k</a:t>
              </a:r>
              <a:r>
                <a:rPr lang="pl-PL" altLang="pl-PL" sz="1800">
                  <a:effectLst/>
                  <a:latin typeface="Times New Roman" pitchFamily="18" charset="0"/>
                </a:rPr>
                <a:t>)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l-PL" altLang="pl-PL" sz="1800">
                  <a:effectLst/>
                  <a:latin typeface="Times New Roman" pitchFamily="18" charset="0"/>
                </a:rPr>
                <a:t>Potencjał: bariera potencjału (szer. </a:t>
              </a:r>
              <a:r>
                <a:rPr lang="pl-PL" altLang="pl-PL" sz="1800" i="1">
                  <a:effectLst/>
                  <a:latin typeface="Times New Roman" pitchFamily="18" charset="0"/>
                </a:rPr>
                <a:t>a</a:t>
              </a:r>
              <a:r>
                <a:rPr lang="pl-PL" altLang="pl-PL" sz="1800">
                  <a:effectLst/>
                  <a:latin typeface="Times New Roman" pitchFamily="18" charset="0"/>
                </a:rPr>
                <a:t>)</a:t>
              </a:r>
              <a:br>
                <a:rPr lang="pl-PL" altLang="pl-PL" sz="1800">
                  <a:effectLst/>
                  <a:latin typeface="Times New Roman" pitchFamily="18" charset="0"/>
                </a:rPr>
              </a:br>
              <a:endParaRPr lang="pl-PL" altLang="pl-PL" sz="1800">
                <a:effectLst/>
                <a:latin typeface="Times New Roman" pitchFamily="18" charset="0"/>
              </a:endParaRPr>
            </a:p>
          </p:txBody>
        </p:sp>
        <p:sp>
          <p:nvSpPr>
            <p:cNvPr id="58378" name="pole tekstowe 12"/>
            <p:cNvSpPr txBox="1">
              <a:spLocks noChangeArrowheads="1"/>
            </p:cNvSpPr>
            <p:nvPr/>
          </p:nvSpPr>
          <p:spPr bwMode="auto">
            <a:xfrm>
              <a:off x="4857752" y="4071942"/>
              <a:ext cx="3211135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l-PL" altLang="pl-PL" sz="1800">
                  <a:effectLst/>
                  <a:latin typeface="Times New Roman" pitchFamily="18" charset="0"/>
                </a:rPr>
                <a:t>Na wykresie pokazany jest </a:t>
              </a:r>
              <a:br>
                <a:rPr lang="pl-PL" altLang="pl-PL" sz="1800">
                  <a:effectLst/>
                  <a:latin typeface="Times New Roman" pitchFamily="18" charset="0"/>
                </a:rPr>
              </a:br>
              <a:r>
                <a:rPr lang="pl-PL" altLang="pl-PL" sz="1800">
                  <a:effectLst/>
                  <a:latin typeface="Times New Roman" pitchFamily="18" charset="0"/>
                </a:rPr>
                <a:t>kwadrat modułu funkcji falowej </a:t>
              </a:r>
              <a:br>
                <a:rPr lang="pl-PL" altLang="pl-PL" sz="1800">
                  <a:effectLst/>
                  <a:latin typeface="Times New Roman" pitchFamily="18" charset="0"/>
                </a:rPr>
              </a:br>
              <a:r>
                <a:rPr lang="pl-PL" altLang="pl-PL" sz="1800">
                  <a:effectLst/>
                  <a:latin typeface="Times New Roman" pitchFamily="18" charset="0"/>
                </a:rPr>
                <a:t>(oś odciętych – położenie </a:t>
              </a:r>
              <a:r>
                <a:rPr lang="pl-PL" altLang="pl-PL" sz="1800" i="1">
                  <a:effectLst/>
                  <a:latin typeface="Times New Roman" pitchFamily="18" charset="0"/>
                </a:rPr>
                <a:t>x</a:t>
              </a:r>
              <a:r>
                <a:rPr lang="pl-PL" altLang="pl-PL" sz="1800">
                  <a:effectLst/>
                  <a:latin typeface="Times New Roman" pitchFamily="18" charset="0"/>
                </a:rPr>
                <a:t>)</a:t>
              </a:r>
            </a:p>
          </p:txBody>
        </p:sp>
      </p:grpSp>
      <p:sp>
        <p:nvSpPr>
          <p:cNvPr id="58376" name="pole tekstowe 14"/>
          <p:cNvSpPr txBox="1">
            <a:spLocks noChangeArrowheads="1"/>
          </p:cNvSpPr>
          <p:nvPr/>
        </p:nvSpPr>
        <p:spPr bwMode="auto">
          <a:xfrm>
            <a:off x="3643313" y="4071938"/>
            <a:ext cx="660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 i="1">
                <a:effectLst/>
                <a:latin typeface="Times New Roman" pitchFamily="18" charset="0"/>
              </a:rPr>
              <a:t>a </a:t>
            </a:r>
            <a:r>
              <a:rPr lang="pl-PL" altLang="pl-PL" sz="1800">
                <a:effectLst/>
                <a:latin typeface="Times New Roman" pitchFamily="18" charset="0"/>
              </a:rPr>
              <a:t>= 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ytuł 1"/>
          <p:cNvSpPr>
            <a:spLocks noGrp="1"/>
          </p:cNvSpPr>
          <p:nvPr>
            <p:ph type="title"/>
          </p:nvPr>
        </p:nvSpPr>
        <p:spPr>
          <a:xfrm>
            <a:off x="428625" y="142875"/>
            <a:ext cx="8229600" cy="1143000"/>
          </a:xfrm>
        </p:spPr>
        <p:txBody>
          <a:bodyPr/>
          <a:lstStyle/>
          <a:p>
            <a:pPr eaLnBrk="1" hangingPunct="1"/>
            <a:r>
              <a:rPr lang="pl-PL" altLang="pl-PL" smtClean="0">
                <a:latin typeface="Times New Roman" pitchFamily="18" charset="0"/>
                <a:cs typeface="Times New Roman" pitchFamily="18" charset="0"/>
              </a:rPr>
              <a:t>Mechanika kwantowa</a:t>
            </a:r>
          </a:p>
        </p:txBody>
      </p:sp>
      <p:sp>
        <p:nvSpPr>
          <p:cNvPr id="40963" name="Symbol zastępczy zawartości 2"/>
          <p:cNvSpPr>
            <a:spLocks noGrp="1"/>
          </p:cNvSpPr>
          <p:nvPr>
            <p:ph idx="1"/>
          </p:nvPr>
        </p:nvSpPr>
        <p:spPr>
          <a:xfrm>
            <a:off x="214313" y="1428750"/>
            <a:ext cx="8929687" cy="5096594"/>
          </a:xfrm>
        </p:spPr>
        <p:txBody>
          <a:bodyPr/>
          <a:lstStyle/>
          <a:p>
            <a:pPr eaLnBrk="1" hangingPunct="1"/>
            <a:r>
              <a:rPr lang="pl-PL" altLang="pl-PL" sz="2800" dirty="0" smtClean="0">
                <a:latin typeface="Times New Roman" pitchFamily="18" charset="0"/>
                <a:cs typeface="Times New Roman" pitchFamily="18" charset="0"/>
              </a:rPr>
              <a:t>Słownik:</a:t>
            </a:r>
            <a:endParaRPr lang="pl-PL" altLang="pl-PL" sz="2800" i="1" dirty="0" smtClean="0">
              <a:latin typeface="Times New Roman" pitchFamily="18" charset="0"/>
              <a:cs typeface="Times New Roman" pitchFamily="18" charset="0"/>
            </a:endParaRPr>
          </a:p>
          <a:p>
            <a:pPr marL="914400" lvl="1" indent="-457200" eaLnBrk="1" hangingPunct="1">
              <a:buFont typeface="Calibri" pitchFamily="34" charset="0"/>
              <a:buAutoNum type="arabicPeriod"/>
            </a:pPr>
            <a:r>
              <a:rPr lang="pl-PL" altLang="pl-PL" sz="2400" dirty="0" smtClean="0">
                <a:latin typeface="Times New Roman" pitchFamily="18" charset="0"/>
                <a:cs typeface="Times New Roman" pitchFamily="18" charset="0"/>
              </a:rPr>
              <a:t>funkcja falowa              </a:t>
            </a:r>
          </a:p>
          <a:p>
            <a:pPr marL="914400" lvl="1" indent="-457200" eaLnBrk="1" hangingPunct="1">
              <a:buFont typeface="Calibri" pitchFamily="34" charset="0"/>
              <a:buAutoNum type="arabicPeriod"/>
            </a:pPr>
            <a:r>
              <a:rPr lang="pl-PL" altLang="pl-PL" sz="2400" dirty="0" smtClean="0">
                <a:latin typeface="Times New Roman" pitchFamily="18" charset="0"/>
                <a:cs typeface="Times New Roman" pitchFamily="18" charset="0"/>
              </a:rPr>
              <a:t>transformata Fouriera funkcji falowej</a:t>
            </a:r>
          </a:p>
          <a:p>
            <a:pPr marL="914400" lvl="1" indent="-457200" eaLnBrk="1" hangingPunct="1">
              <a:buFont typeface="Calibri" pitchFamily="34" charset="0"/>
              <a:buAutoNum type="arabicPeriod"/>
            </a:pPr>
            <a:r>
              <a:rPr lang="pl-PL" altLang="pl-PL" sz="2400" dirty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pl-PL" altLang="pl-PL" sz="2400" dirty="0" smtClean="0">
                <a:latin typeface="Times New Roman" pitchFamily="18" charset="0"/>
                <a:cs typeface="Times New Roman" pitchFamily="18" charset="0"/>
              </a:rPr>
              <a:t>asada nieoznaczoności Heisenberga</a:t>
            </a:r>
          </a:p>
          <a:p>
            <a:pPr marL="914400" lvl="1" indent="-457200" eaLnBrk="1" hangingPunct="1">
              <a:buFont typeface="Calibri" pitchFamily="34" charset="0"/>
              <a:buAutoNum type="arabicPeriod"/>
            </a:pPr>
            <a:r>
              <a:rPr lang="pl-PL" altLang="pl-PL" sz="240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pl-PL" altLang="pl-PL" sz="2400" dirty="0" smtClean="0">
                <a:latin typeface="Times New Roman" pitchFamily="18" charset="0"/>
                <a:cs typeface="Times New Roman" pitchFamily="18" charset="0"/>
              </a:rPr>
              <a:t>tany własne (wartości i funkcje własne)</a:t>
            </a:r>
          </a:p>
          <a:p>
            <a:pPr marL="914400" lvl="1" indent="-457200" eaLnBrk="1" hangingPunct="1">
              <a:buFont typeface="Calibri" pitchFamily="34" charset="0"/>
              <a:buAutoNum type="arabicPeriod"/>
            </a:pPr>
            <a:r>
              <a:rPr lang="pl-PL" altLang="pl-PL" sz="2400" dirty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pl-PL" altLang="pl-PL" sz="2400" dirty="0" smtClean="0">
                <a:latin typeface="Times New Roman" pitchFamily="18" charset="0"/>
                <a:cs typeface="Times New Roman" pitchFamily="18" charset="0"/>
              </a:rPr>
              <a:t>asada superpozycji</a:t>
            </a:r>
          </a:p>
          <a:p>
            <a:pPr marL="914400" lvl="1" indent="-457200" eaLnBrk="1" hangingPunct="1">
              <a:buFont typeface="Calibri" pitchFamily="34" charset="0"/>
              <a:buAutoNum type="arabicPeriod"/>
            </a:pPr>
            <a:r>
              <a:rPr lang="pl-PL" altLang="pl-PL" sz="2400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pl-PL" altLang="pl-PL" sz="2400" dirty="0" smtClean="0">
                <a:latin typeface="Times New Roman" pitchFamily="18" charset="0"/>
                <a:cs typeface="Times New Roman" pitchFamily="18" charset="0"/>
              </a:rPr>
              <a:t>ot Schrödingera = doświadczenie dwuszczelinowe</a:t>
            </a:r>
          </a:p>
          <a:p>
            <a:pPr marL="914400" lvl="1" indent="-457200" eaLnBrk="1" hangingPunct="1">
              <a:buFont typeface="Calibri" pitchFamily="34" charset="0"/>
              <a:buAutoNum type="arabicPeriod"/>
            </a:pPr>
            <a:r>
              <a:rPr lang="pl-PL" altLang="pl-PL" sz="2400" dirty="0" smtClean="0">
                <a:latin typeface="Times New Roman" pitchFamily="18" charset="0"/>
                <a:cs typeface="Times New Roman" pitchFamily="18" charset="0"/>
              </a:rPr>
              <a:t>redukcja </a:t>
            </a:r>
            <a:r>
              <a:rPr lang="pl-PL" altLang="pl-PL" sz="2400" dirty="0">
                <a:latin typeface="Times New Roman" pitchFamily="18" charset="0"/>
                <a:cs typeface="Times New Roman" pitchFamily="18" charset="0"/>
              </a:rPr>
              <a:t>(kolaps) funkcji </a:t>
            </a:r>
            <a:r>
              <a:rPr lang="pl-PL" altLang="pl-PL" sz="2400" dirty="0" smtClean="0">
                <a:latin typeface="Times New Roman" pitchFamily="18" charset="0"/>
                <a:cs typeface="Times New Roman" pitchFamily="18" charset="0"/>
              </a:rPr>
              <a:t>falowej (interpretacja kopenhaska)</a:t>
            </a:r>
          </a:p>
          <a:p>
            <a:pPr marL="914400" lvl="1" indent="-457200" eaLnBrk="1" hangingPunct="1">
              <a:buFont typeface="Calibri" pitchFamily="34" charset="0"/>
              <a:buAutoNum type="arabicPeriod"/>
            </a:pPr>
            <a:r>
              <a:rPr lang="pl-PL" altLang="pl-PL" sz="24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pl-PL" altLang="pl-PL" sz="2400" dirty="0" smtClean="0">
                <a:latin typeface="Times New Roman" pitchFamily="18" charset="0"/>
                <a:cs typeface="Times New Roman" pitchFamily="18" charset="0"/>
              </a:rPr>
              <a:t>zasowe </a:t>
            </a:r>
            <a:r>
              <a:rPr lang="pl-PL" altLang="pl-PL" sz="2400" dirty="0">
                <a:latin typeface="Times New Roman" pitchFamily="18" charset="0"/>
                <a:cs typeface="Times New Roman" pitchFamily="18" charset="0"/>
              </a:rPr>
              <a:t>równanie Schrödingera </a:t>
            </a:r>
            <a:r>
              <a:rPr lang="pl-PL" altLang="pl-PL" sz="2400" dirty="0" smtClean="0">
                <a:latin typeface="Times New Roman" pitchFamily="18" charset="0"/>
                <a:cs typeface="Times New Roman" pitchFamily="18" charset="0"/>
              </a:rPr>
              <a:t>(TDSE)</a:t>
            </a:r>
          </a:p>
          <a:p>
            <a:pPr marL="914400" lvl="1" indent="-457200" eaLnBrk="1" hangingPunct="1">
              <a:buFont typeface="Calibri" pitchFamily="34" charset="0"/>
              <a:buAutoNum type="arabicPeriod"/>
            </a:pPr>
            <a:endParaRPr lang="pl-PL" altLang="pl-PL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096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3867154"/>
              </p:ext>
            </p:extLst>
          </p:nvPr>
        </p:nvGraphicFramePr>
        <p:xfrm>
          <a:off x="3124969" y="1973982"/>
          <a:ext cx="933450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2" name="Equation" r:id="rId4" imgW="469696" imgH="215806" progId="Equation.3">
                  <p:embed/>
                </p:oleObj>
              </mc:Choice>
              <mc:Fallback>
                <p:oleObj name="Equation" r:id="rId4" imgW="469696" imgH="21580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969" y="1973982"/>
                        <a:ext cx="933450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i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1880524"/>
              </p:ext>
            </p:extLst>
          </p:nvPr>
        </p:nvGraphicFramePr>
        <p:xfrm>
          <a:off x="5796136" y="2348880"/>
          <a:ext cx="933450" cy="48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3" name="Równanie" r:id="rId6" imgW="469800" imgH="241200" progId="Equation.3">
                  <p:embed/>
                </p:oleObj>
              </mc:Choice>
              <mc:Fallback>
                <p:oleObj name="Równanie" r:id="rId6" imgW="469800" imgH="2412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6136" y="2348880"/>
                        <a:ext cx="933450" cy="484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2299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ytuł 1"/>
          <p:cNvSpPr>
            <a:spLocks noGrp="1"/>
          </p:cNvSpPr>
          <p:nvPr>
            <p:ph type="title"/>
          </p:nvPr>
        </p:nvSpPr>
        <p:spPr>
          <a:xfrm>
            <a:off x="428625" y="142875"/>
            <a:ext cx="8229600" cy="1143000"/>
          </a:xfrm>
        </p:spPr>
        <p:txBody>
          <a:bodyPr/>
          <a:lstStyle/>
          <a:p>
            <a:pPr eaLnBrk="1" hangingPunct="1"/>
            <a:r>
              <a:rPr lang="pl-PL" altLang="pl-PL" smtClean="0">
                <a:latin typeface="Times New Roman" pitchFamily="18" charset="0"/>
                <a:cs typeface="Times New Roman" pitchFamily="18" charset="0"/>
              </a:rPr>
              <a:t>Mechanika kwantowa</a:t>
            </a:r>
          </a:p>
        </p:txBody>
      </p:sp>
      <p:sp>
        <p:nvSpPr>
          <p:cNvPr id="12" name="Symbol zastępczy zawartości 2"/>
          <p:cNvSpPr txBox="1">
            <a:spLocks/>
          </p:cNvSpPr>
          <p:nvPr/>
        </p:nvSpPr>
        <p:spPr bwMode="auto">
          <a:xfrm>
            <a:off x="214313" y="1440160"/>
            <a:ext cx="8929687" cy="263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pl-PL" altLang="pl-PL" sz="2800" dirty="0" smtClean="0">
                <a:effectLst/>
                <a:latin typeface="Times New Roman" pitchFamily="18" charset="0"/>
                <a:cs typeface="Times New Roman" pitchFamily="18" charset="0"/>
              </a:rPr>
              <a:t>Anton </a:t>
            </a:r>
            <a:r>
              <a:rPr lang="pl-PL" altLang="pl-PL" sz="2800" dirty="0" err="1" smtClean="0">
                <a:effectLst/>
                <a:latin typeface="Times New Roman" pitchFamily="18" charset="0"/>
                <a:cs typeface="Times New Roman" pitchFamily="18" charset="0"/>
              </a:rPr>
              <a:t>Zeilinger</a:t>
            </a:r>
            <a:r>
              <a:rPr lang="pl-PL" altLang="pl-PL" sz="2800" dirty="0" smtClean="0">
                <a:effectLst/>
                <a:latin typeface="Times New Roman" pitchFamily="18" charset="0"/>
                <a:cs typeface="Times New Roman" pitchFamily="18" charset="0"/>
              </a:rPr>
              <a:t>: </a:t>
            </a:r>
            <a:br>
              <a:rPr lang="pl-PL" altLang="pl-PL" sz="28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altLang="pl-PL" sz="2800" dirty="0" smtClean="0">
                <a:effectLst/>
                <a:latin typeface="Times New Roman" pitchFamily="18" charset="0"/>
                <a:cs typeface="Times New Roman" pitchFamily="18" charset="0"/>
              </a:rPr>
              <a:t>(eksperyment jednoszczelinowy </a:t>
            </a:r>
            <a:r>
              <a:rPr lang="pl-PL" altLang="pl-PL" sz="2800" dirty="0">
                <a:effectLst/>
                <a:latin typeface="Times New Roman" pitchFamily="18" charset="0"/>
                <a:cs typeface="Times New Roman" pitchFamily="18" charset="0"/>
              </a:rPr>
              <a:t>dla </a:t>
            </a:r>
            <a:r>
              <a:rPr lang="pl-PL" altLang="pl-PL" sz="2800" dirty="0" smtClean="0">
                <a:effectLst/>
                <a:latin typeface="Times New Roman" pitchFamily="18" charset="0"/>
                <a:cs typeface="Times New Roman" pitchFamily="18" charset="0"/>
              </a:rPr>
              <a:t>neutronów, 1981)</a:t>
            </a:r>
            <a:br>
              <a:rPr lang="pl-PL" altLang="pl-PL" sz="28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altLang="pl-PL" sz="2800" i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Możemy zrozumieć mechanikę kwantową, </a:t>
            </a:r>
            <a:br>
              <a:rPr lang="pl-PL" altLang="pl-PL" sz="2800" i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altLang="pl-PL" sz="2800" i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jeżeli uświadomimy sobie, iż nauka nie opisuje </a:t>
            </a:r>
            <a:br>
              <a:rPr lang="pl-PL" altLang="pl-PL" sz="2800" i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altLang="pl-PL" sz="2800" i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czym jest przyroda, raczej stwierdza, </a:t>
            </a:r>
            <a:br>
              <a:rPr lang="pl-PL" altLang="pl-PL" sz="2800" i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altLang="pl-PL" sz="2800" i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co możemy o niej powiedzieć.</a:t>
            </a:r>
            <a:endParaRPr lang="pl-PL" altLang="pl-PL" sz="2800" i="1" dirty="0" smtClean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323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/>
          </p:cNvSpPr>
          <p:nvPr>
            <p:ph type="title"/>
          </p:nvPr>
        </p:nvSpPr>
        <p:spPr>
          <a:xfrm>
            <a:off x="233363" y="274638"/>
            <a:ext cx="8620125" cy="1143000"/>
          </a:xfrm>
        </p:spPr>
        <p:txBody>
          <a:bodyPr/>
          <a:lstStyle/>
          <a:p>
            <a:pPr algn="l"/>
            <a:r>
              <a:rPr lang="pl-PL" altLang="pl-PL" smtClean="0">
                <a:latin typeface="Times New Roman" pitchFamily="18" charset="0"/>
              </a:rPr>
              <a:t>Plan na dziś</a:t>
            </a:r>
          </a:p>
        </p:txBody>
      </p:sp>
      <p:sp>
        <p:nvSpPr>
          <p:cNvPr id="35844" name="Rectangle 2"/>
          <p:cNvSpPr txBox="1">
            <a:spLocks/>
          </p:cNvSpPr>
          <p:nvPr/>
        </p:nvSpPr>
        <p:spPr bwMode="auto">
          <a:xfrm>
            <a:off x="468313" y="1595438"/>
            <a:ext cx="8135937" cy="492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14350" indent="-514350"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AutoNum type="arabicPeriod"/>
            </a:pPr>
            <a:r>
              <a:rPr lang="pl-PL" altLang="pl-PL" sz="2400" dirty="0" smtClean="0">
                <a:effectLst/>
                <a:latin typeface="Times New Roman" pitchFamily="18" charset="0"/>
              </a:rPr>
              <a:t>Czy można wykonać pomiar bez udziału fotonu?</a:t>
            </a:r>
            <a:br>
              <a:rPr lang="pl-PL" altLang="pl-PL" sz="2400" dirty="0" smtClean="0">
                <a:effectLst/>
                <a:latin typeface="Times New Roman" pitchFamily="18" charset="0"/>
              </a:rPr>
            </a:br>
            <a:r>
              <a:rPr lang="pl-PL" altLang="pl-PL" sz="2400" dirty="0" smtClean="0">
                <a:effectLst/>
                <a:latin typeface="Times New Roman" pitchFamily="18" charset="0"/>
              </a:rPr>
              <a:t>Doświadczenie myślowe </a:t>
            </a:r>
            <a:r>
              <a:rPr lang="pl-PL" altLang="pl-PL" sz="2400" dirty="0" err="1" smtClean="0">
                <a:effectLst/>
                <a:latin typeface="Times New Roman" pitchFamily="18" charset="0"/>
              </a:rPr>
              <a:t>Elitzura-Vaidmana</a:t>
            </a:r>
            <a:endParaRPr lang="pl-PL" altLang="pl-PL" sz="2400" dirty="0" smtClean="0">
              <a:effectLst/>
              <a:latin typeface="Times New Roman" pitchFamily="18" charset="0"/>
            </a:endParaRP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pl-PL" altLang="pl-PL" sz="2400" dirty="0" smtClean="0">
                <a:effectLst/>
                <a:latin typeface="Times New Roman" pitchFamily="18" charset="0"/>
              </a:rPr>
              <a:t>Kwantowy paradoks Zenona</a:t>
            </a: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pl-PL" altLang="pl-PL" sz="2400" dirty="0" smtClean="0">
                <a:effectLst/>
                <a:latin typeface="Times New Roman" pitchFamily="18" charset="0"/>
              </a:rPr>
              <a:t>Efekt Kapicy-</a:t>
            </a:r>
            <a:r>
              <a:rPr lang="pl-PL" altLang="pl-PL" sz="2400" dirty="0" err="1" smtClean="0">
                <a:effectLst/>
                <a:latin typeface="Times New Roman" pitchFamily="18" charset="0"/>
              </a:rPr>
              <a:t>Diraca</a:t>
            </a:r>
            <a:endParaRPr lang="pl-PL" altLang="pl-PL" sz="2400" dirty="0" smtClean="0">
              <a:effectLst/>
              <a:latin typeface="Times New Roman" pitchFamily="18" charset="0"/>
            </a:endParaRP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pl-PL" altLang="pl-PL" sz="2400" dirty="0" smtClean="0">
                <a:effectLst/>
                <a:latin typeface="Times New Roman" pitchFamily="18" charset="0"/>
              </a:rPr>
              <a:t>Zjawisko </a:t>
            </a:r>
            <a:r>
              <a:rPr lang="pl-PL" altLang="pl-PL" sz="2400" dirty="0" err="1" smtClean="0">
                <a:effectLst/>
                <a:latin typeface="Times New Roman" pitchFamily="18" charset="0"/>
              </a:rPr>
              <a:t>Aharonova</a:t>
            </a:r>
            <a:r>
              <a:rPr lang="pl-PL" altLang="pl-PL" sz="2400" dirty="0" smtClean="0">
                <a:effectLst/>
                <a:latin typeface="Times New Roman" pitchFamily="18" charset="0"/>
              </a:rPr>
              <a:t>-Bohma dla pola magnetycznego</a:t>
            </a: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pl-PL" altLang="pl-PL" sz="2400" dirty="0" smtClean="0">
                <a:effectLst/>
                <a:latin typeface="Times New Roman" pitchFamily="18" charset="0"/>
              </a:rPr>
              <a:t>Nadprzewodnictwo. </a:t>
            </a:r>
            <a:r>
              <a:rPr lang="pl-PL" altLang="pl-PL" sz="2400" dirty="0">
                <a:effectLst/>
                <a:latin typeface="Times New Roman" pitchFamily="18" charset="0"/>
              </a:rPr>
              <a:t>Pary Coopera</a:t>
            </a:r>
            <a:endParaRPr lang="pl-PL" altLang="pl-PL" sz="2400" dirty="0" smtClean="0">
              <a:effectLst/>
              <a:latin typeface="Times New Roman" pitchFamily="18" charset="0"/>
            </a:endParaRP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pl-PL" altLang="pl-PL" sz="2400" dirty="0" smtClean="0">
                <a:effectLst/>
                <a:latin typeface="Times New Roman" pitchFamily="18" charset="0"/>
              </a:rPr>
              <a:t>Zjawisko </a:t>
            </a:r>
            <a:r>
              <a:rPr lang="pl-PL" altLang="pl-PL" sz="2400" dirty="0" err="1" smtClean="0">
                <a:effectLst/>
                <a:latin typeface="Times New Roman" pitchFamily="18" charset="0"/>
              </a:rPr>
              <a:t>Josephsona</a:t>
            </a:r>
            <a:endParaRPr lang="pl-PL" altLang="pl-PL" sz="2400" dirty="0" smtClean="0">
              <a:effectLst/>
              <a:latin typeface="Times New Roman" pitchFamily="18" charset="0"/>
            </a:endParaRP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pl-PL" altLang="pl-PL" sz="2400" dirty="0" smtClean="0">
                <a:effectLst/>
                <a:latin typeface="Times New Roman" pitchFamily="18" charset="0"/>
              </a:rPr>
              <a:t>SQUID</a:t>
            </a:r>
          </a:p>
          <a:p>
            <a:pPr marL="0" indent="0">
              <a:spcBef>
                <a:spcPct val="0"/>
              </a:spcBef>
              <a:buNone/>
            </a:pPr>
            <a:endParaRPr lang="pl-PL" altLang="pl-PL" sz="2400" dirty="0" smtClean="0">
              <a:effectLst/>
              <a:latin typeface="Times New Roman" pitchFamily="18" charset="0"/>
            </a:endParaRPr>
          </a:p>
          <a:p>
            <a:pPr marL="0" indent="0">
              <a:spcBef>
                <a:spcPct val="0"/>
              </a:spcBef>
              <a:buNone/>
            </a:pPr>
            <a:endParaRPr lang="pl-PL" altLang="pl-PL" sz="2400" dirty="0" smtClean="0">
              <a:effectLst/>
              <a:latin typeface="Times New Roman" pitchFamily="18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pl-PL" altLang="pl-PL" sz="2400" dirty="0" smtClean="0">
                <a:solidFill>
                  <a:srgbClr val="002060"/>
                </a:solidFill>
                <a:effectLst/>
                <a:latin typeface="Times New Roman" pitchFamily="18" charset="0"/>
              </a:rPr>
              <a:t>Źródło: </a:t>
            </a:r>
          </a:p>
          <a:p>
            <a:pPr marL="0" indent="0">
              <a:spcBef>
                <a:spcPct val="0"/>
              </a:spcBef>
              <a:buNone/>
            </a:pPr>
            <a:r>
              <a:rPr lang="pl-PL" altLang="pl-PL" sz="2400" dirty="0" smtClean="0">
                <a:solidFill>
                  <a:srgbClr val="0070C0"/>
                </a:solidFill>
                <a:effectLst/>
                <a:latin typeface="Times New Roman" pitchFamily="18" charset="0"/>
              </a:rPr>
              <a:t>Paweł </a:t>
            </a:r>
            <a:r>
              <a:rPr lang="pl-PL" altLang="pl-PL" sz="2400" dirty="0" err="1" smtClean="0">
                <a:solidFill>
                  <a:srgbClr val="0070C0"/>
                </a:solidFill>
                <a:effectLst/>
                <a:latin typeface="Times New Roman" pitchFamily="18" charset="0"/>
              </a:rPr>
              <a:t>Pęczkowski</a:t>
            </a:r>
            <a:r>
              <a:rPr lang="pl-PL" altLang="pl-PL" sz="2400" dirty="0" smtClean="0">
                <a:solidFill>
                  <a:srgbClr val="0070C0"/>
                </a:solidFill>
                <a:effectLst/>
                <a:latin typeface="Times New Roman" pitchFamily="18" charset="0"/>
              </a:rPr>
              <a:t> </a:t>
            </a:r>
            <a:r>
              <a:rPr lang="pl-PL" altLang="pl-PL" sz="2400" i="1" dirty="0" smtClean="0">
                <a:solidFill>
                  <a:srgbClr val="0070C0"/>
                </a:solidFill>
                <a:effectLst/>
                <a:latin typeface="Times New Roman" pitchFamily="18" charset="0"/>
              </a:rPr>
              <a:t>Tajemnicza mechanika kwantowa</a:t>
            </a:r>
            <a:r>
              <a:rPr lang="pl-PL" altLang="pl-PL" sz="2400" dirty="0" smtClean="0">
                <a:solidFill>
                  <a:srgbClr val="0070C0"/>
                </a:solidFill>
                <a:effectLst/>
                <a:latin typeface="Times New Roman" pitchFamily="18" charset="0"/>
              </a:rPr>
              <a:t> W-</a:t>
            </a:r>
            <a:r>
              <a:rPr lang="pl-PL" altLang="pl-PL" sz="2400" dirty="0" err="1" smtClean="0">
                <a:solidFill>
                  <a:srgbClr val="0070C0"/>
                </a:solidFill>
                <a:effectLst/>
                <a:latin typeface="Times New Roman" pitchFamily="18" charset="0"/>
              </a:rPr>
              <a:t>wa</a:t>
            </a:r>
            <a:r>
              <a:rPr lang="pl-PL" altLang="pl-PL" sz="2400" dirty="0" smtClean="0">
                <a:solidFill>
                  <a:srgbClr val="0070C0"/>
                </a:solidFill>
                <a:effectLst/>
                <a:latin typeface="Times New Roman" pitchFamily="18" charset="0"/>
              </a:rPr>
              <a:t> 2011</a:t>
            </a:r>
            <a:endParaRPr lang="pl-PL" altLang="pl-PL" sz="2400" dirty="0">
              <a:solidFill>
                <a:srgbClr val="0070C0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8595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/>
          </p:cNvSpPr>
          <p:nvPr>
            <p:ph type="title"/>
          </p:nvPr>
        </p:nvSpPr>
        <p:spPr>
          <a:xfrm>
            <a:off x="233363" y="274638"/>
            <a:ext cx="8620125" cy="1143000"/>
          </a:xfrm>
        </p:spPr>
        <p:txBody>
          <a:bodyPr/>
          <a:lstStyle/>
          <a:p>
            <a:pPr algn="l"/>
            <a:r>
              <a:rPr lang="pl-PL" altLang="pl-PL" dirty="0" smtClean="0">
                <a:latin typeface="Times New Roman" pitchFamily="18" charset="0"/>
              </a:rPr>
              <a:t>Plan na dziś</a:t>
            </a:r>
          </a:p>
        </p:txBody>
      </p:sp>
      <p:sp>
        <p:nvSpPr>
          <p:cNvPr id="35844" name="Rectangle 2"/>
          <p:cNvSpPr txBox="1">
            <a:spLocks/>
          </p:cNvSpPr>
          <p:nvPr/>
        </p:nvSpPr>
        <p:spPr bwMode="auto">
          <a:xfrm>
            <a:off x="468313" y="1595438"/>
            <a:ext cx="8135937" cy="492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14350" indent="-514350"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AutoNum type="arabicPeriod"/>
            </a:pPr>
            <a:r>
              <a:rPr lang="pl-PL" altLang="pl-PL" sz="2400" dirty="0" smtClean="0">
                <a:solidFill>
                  <a:srgbClr val="0070C0"/>
                </a:solidFill>
                <a:effectLst/>
                <a:latin typeface="Times New Roman" pitchFamily="18" charset="0"/>
              </a:rPr>
              <a:t>Czy można wykonać pomiar bez udziału fotonu?</a:t>
            </a:r>
            <a:br>
              <a:rPr lang="pl-PL" altLang="pl-PL" sz="2400" dirty="0" smtClean="0">
                <a:solidFill>
                  <a:srgbClr val="0070C0"/>
                </a:solidFill>
                <a:effectLst/>
                <a:latin typeface="Times New Roman" pitchFamily="18" charset="0"/>
              </a:rPr>
            </a:br>
            <a:r>
              <a:rPr lang="pl-PL" altLang="pl-PL" sz="2400" dirty="0" smtClean="0">
                <a:solidFill>
                  <a:srgbClr val="0070C0"/>
                </a:solidFill>
                <a:effectLst/>
                <a:latin typeface="Times New Roman" pitchFamily="18" charset="0"/>
              </a:rPr>
              <a:t>Doświadczenie myślowe </a:t>
            </a:r>
            <a:r>
              <a:rPr lang="pl-PL" altLang="pl-PL" sz="2400" dirty="0" err="1" smtClean="0">
                <a:solidFill>
                  <a:srgbClr val="0070C0"/>
                </a:solidFill>
                <a:effectLst/>
                <a:latin typeface="Times New Roman" pitchFamily="18" charset="0"/>
              </a:rPr>
              <a:t>Elitzura-Vaidmana</a:t>
            </a:r>
            <a:endParaRPr lang="pl-PL" altLang="pl-PL" sz="2400" dirty="0" smtClean="0">
              <a:solidFill>
                <a:srgbClr val="0070C0"/>
              </a:solidFill>
              <a:effectLst/>
              <a:latin typeface="Times New Roman" pitchFamily="18" charset="0"/>
            </a:endParaRP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pl-PL" altLang="pl-PL" sz="2400" dirty="0" smtClean="0">
                <a:effectLst/>
                <a:latin typeface="Times New Roman" pitchFamily="18" charset="0"/>
              </a:rPr>
              <a:t>Kwantowy paradoks Zenona</a:t>
            </a: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pl-PL" altLang="pl-PL" sz="2400" dirty="0" smtClean="0">
                <a:effectLst/>
                <a:latin typeface="Times New Roman" pitchFamily="18" charset="0"/>
              </a:rPr>
              <a:t>Efekt Kapicy-</a:t>
            </a:r>
            <a:r>
              <a:rPr lang="pl-PL" altLang="pl-PL" sz="2400" dirty="0" err="1" smtClean="0">
                <a:effectLst/>
                <a:latin typeface="Times New Roman" pitchFamily="18" charset="0"/>
              </a:rPr>
              <a:t>Diraca</a:t>
            </a:r>
            <a:endParaRPr lang="pl-PL" altLang="pl-PL" sz="2400" dirty="0" smtClean="0">
              <a:effectLst/>
              <a:latin typeface="Times New Roman" pitchFamily="18" charset="0"/>
            </a:endParaRP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pl-PL" altLang="pl-PL" sz="2400" dirty="0" smtClean="0">
                <a:effectLst/>
                <a:latin typeface="Times New Roman" pitchFamily="18" charset="0"/>
              </a:rPr>
              <a:t>Zjawisko </a:t>
            </a:r>
            <a:r>
              <a:rPr lang="pl-PL" altLang="pl-PL" sz="2400" dirty="0" err="1" smtClean="0">
                <a:effectLst/>
                <a:latin typeface="Times New Roman" pitchFamily="18" charset="0"/>
              </a:rPr>
              <a:t>Aharonova</a:t>
            </a:r>
            <a:r>
              <a:rPr lang="pl-PL" altLang="pl-PL" sz="2400" dirty="0" smtClean="0">
                <a:effectLst/>
                <a:latin typeface="Times New Roman" pitchFamily="18" charset="0"/>
              </a:rPr>
              <a:t>-Bohma dla pola magnetycznego</a:t>
            </a: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pl-PL" altLang="pl-PL" sz="2400" dirty="0" smtClean="0">
                <a:effectLst/>
                <a:latin typeface="Times New Roman" pitchFamily="18" charset="0"/>
              </a:rPr>
              <a:t>Nadprzewodnictwo. Pary </a:t>
            </a:r>
            <a:r>
              <a:rPr lang="pl-PL" altLang="pl-PL" sz="2400" dirty="0">
                <a:effectLst/>
                <a:latin typeface="Times New Roman" pitchFamily="18" charset="0"/>
              </a:rPr>
              <a:t>Coopera</a:t>
            </a:r>
            <a:endParaRPr lang="pl-PL" altLang="pl-PL" sz="2400" dirty="0" smtClean="0">
              <a:effectLst/>
              <a:latin typeface="Times New Roman" pitchFamily="18" charset="0"/>
            </a:endParaRP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pl-PL" altLang="pl-PL" sz="2400" dirty="0" smtClean="0">
                <a:effectLst/>
                <a:latin typeface="Times New Roman" pitchFamily="18" charset="0"/>
              </a:rPr>
              <a:t>Zjawisko </a:t>
            </a:r>
            <a:r>
              <a:rPr lang="pl-PL" altLang="pl-PL" sz="2400" dirty="0" err="1" smtClean="0">
                <a:effectLst/>
                <a:latin typeface="Times New Roman" pitchFamily="18" charset="0"/>
              </a:rPr>
              <a:t>Josephsona</a:t>
            </a:r>
            <a:endParaRPr lang="pl-PL" altLang="pl-PL" sz="2400" dirty="0" smtClean="0">
              <a:effectLst/>
              <a:latin typeface="Times New Roman" pitchFamily="18" charset="0"/>
            </a:endParaRP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pl-PL" altLang="pl-PL" sz="2400" dirty="0" smtClean="0">
                <a:effectLst/>
                <a:latin typeface="Times New Roman" pitchFamily="18" charset="0"/>
              </a:rPr>
              <a:t>SQUID</a:t>
            </a:r>
          </a:p>
          <a:p>
            <a:pPr marL="0" indent="0">
              <a:spcBef>
                <a:spcPct val="0"/>
              </a:spcBef>
              <a:buNone/>
            </a:pPr>
            <a:endParaRPr lang="pl-PL" altLang="pl-PL" sz="2400" dirty="0" smtClean="0">
              <a:effectLst/>
              <a:latin typeface="Times New Roman" pitchFamily="18" charset="0"/>
            </a:endParaRPr>
          </a:p>
          <a:p>
            <a:pPr marL="0" indent="0">
              <a:spcBef>
                <a:spcPct val="0"/>
              </a:spcBef>
              <a:buNone/>
            </a:pPr>
            <a:endParaRPr lang="pl-PL" altLang="pl-PL" sz="2400" dirty="0" smtClean="0">
              <a:effectLst/>
              <a:latin typeface="Times New Roman" pitchFamily="18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pl-PL" altLang="pl-PL" sz="2400" dirty="0" smtClean="0">
                <a:solidFill>
                  <a:srgbClr val="002060"/>
                </a:solidFill>
                <a:effectLst/>
                <a:latin typeface="Times New Roman" pitchFamily="18" charset="0"/>
              </a:rPr>
              <a:t>Źródło: </a:t>
            </a:r>
          </a:p>
          <a:p>
            <a:pPr marL="0" indent="0">
              <a:spcBef>
                <a:spcPct val="0"/>
              </a:spcBef>
              <a:buNone/>
            </a:pPr>
            <a:r>
              <a:rPr lang="pl-PL" altLang="pl-PL" sz="2400" dirty="0" smtClean="0">
                <a:solidFill>
                  <a:srgbClr val="0070C0"/>
                </a:solidFill>
                <a:effectLst/>
                <a:latin typeface="Times New Roman" pitchFamily="18" charset="0"/>
              </a:rPr>
              <a:t>Paweł </a:t>
            </a:r>
            <a:r>
              <a:rPr lang="pl-PL" altLang="pl-PL" sz="2400" dirty="0" err="1" smtClean="0">
                <a:solidFill>
                  <a:srgbClr val="0070C0"/>
                </a:solidFill>
                <a:effectLst/>
                <a:latin typeface="Times New Roman" pitchFamily="18" charset="0"/>
              </a:rPr>
              <a:t>Pęczkowski</a:t>
            </a:r>
            <a:r>
              <a:rPr lang="pl-PL" altLang="pl-PL" sz="2400" dirty="0" smtClean="0">
                <a:solidFill>
                  <a:srgbClr val="0070C0"/>
                </a:solidFill>
                <a:effectLst/>
                <a:latin typeface="Times New Roman" pitchFamily="18" charset="0"/>
              </a:rPr>
              <a:t> </a:t>
            </a:r>
            <a:r>
              <a:rPr lang="pl-PL" altLang="pl-PL" sz="2400" i="1" dirty="0" smtClean="0">
                <a:solidFill>
                  <a:srgbClr val="0070C0"/>
                </a:solidFill>
                <a:effectLst/>
                <a:latin typeface="Times New Roman" pitchFamily="18" charset="0"/>
              </a:rPr>
              <a:t>Tajemnicza mechanika kwantowa</a:t>
            </a:r>
            <a:r>
              <a:rPr lang="pl-PL" altLang="pl-PL" sz="2400" dirty="0" smtClean="0">
                <a:solidFill>
                  <a:srgbClr val="0070C0"/>
                </a:solidFill>
                <a:effectLst/>
                <a:latin typeface="Times New Roman" pitchFamily="18" charset="0"/>
              </a:rPr>
              <a:t> W-</a:t>
            </a:r>
            <a:r>
              <a:rPr lang="pl-PL" altLang="pl-PL" sz="2400" dirty="0" err="1" smtClean="0">
                <a:solidFill>
                  <a:srgbClr val="0070C0"/>
                </a:solidFill>
                <a:effectLst/>
                <a:latin typeface="Times New Roman" pitchFamily="18" charset="0"/>
              </a:rPr>
              <a:t>wa</a:t>
            </a:r>
            <a:r>
              <a:rPr lang="pl-PL" altLang="pl-PL" sz="2400" dirty="0" smtClean="0">
                <a:solidFill>
                  <a:srgbClr val="0070C0"/>
                </a:solidFill>
                <a:effectLst/>
                <a:latin typeface="Times New Roman" pitchFamily="18" charset="0"/>
              </a:rPr>
              <a:t> 2011</a:t>
            </a:r>
            <a:endParaRPr lang="pl-PL" altLang="pl-PL" sz="2400" dirty="0">
              <a:solidFill>
                <a:srgbClr val="0070C0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6633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ytuł 1"/>
          <p:cNvSpPr>
            <a:spLocks noGrp="1"/>
          </p:cNvSpPr>
          <p:nvPr>
            <p:ph type="title"/>
          </p:nvPr>
        </p:nvSpPr>
        <p:spPr>
          <a:xfrm>
            <a:off x="428625" y="142875"/>
            <a:ext cx="8229600" cy="1143000"/>
          </a:xfrm>
        </p:spPr>
        <p:txBody>
          <a:bodyPr/>
          <a:lstStyle/>
          <a:p>
            <a:pPr eaLnBrk="1" hangingPunct="1"/>
            <a:r>
              <a:rPr lang="pl-PL" altLang="pl-PL" dirty="0" smtClean="0">
                <a:latin typeface="Times New Roman" pitchFamily="18" charset="0"/>
                <a:cs typeface="Times New Roman" pitchFamily="18" charset="0"/>
              </a:rPr>
              <a:t>Pomiar bez udziału fotonu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35" y="2182667"/>
            <a:ext cx="7163421" cy="3254022"/>
          </a:xfrm>
          <a:prstGeom prst="rect">
            <a:avLst/>
          </a:prstGeom>
        </p:spPr>
      </p:pic>
      <p:grpSp>
        <p:nvGrpSpPr>
          <p:cNvPr id="5" name="Grupa 4"/>
          <p:cNvGrpSpPr/>
          <p:nvPr/>
        </p:nvGrpSpPr>
        <p:grpSpPr>
          <a:xfrm>
            <a:off x="6249824" y="1665117"/>
            <a:ext cx="2150776" cy="2144562"/>
            <a:chOff x="6249824" y="1665117"/>
            <a:chExt cx="2150776" cy="2144562"/>
          </a:xfrm>
        </p:grpSpPr>
        <p:sp>
          <p:nvSpPr>
            <p:cNvPr id="6" name="Prostokąt 5"/>
            <p:cNvSpPr/>
            <p:nvPr/>
          </p:nvSpPr>
          <p:spPr>
            <a:xfrm>
              <a:off x="6249824" y="1665117"/>
              <a:ext cx="482416" cy="504056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" name="Prostokąt 6"/>
            <p:cNvSpPr/>
            <p:nvPr/>
          </p:nvSpPr>
          <p:spPr>
            <a:xfrm rot="5400000">
              <a:off x="7850221" y="3259301"/>
              <a:ext cx="596701" cy="504056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grpSp>
        <p:nvGrpSpPr>
          <p:cNvPr id="17" name="Grupa 16"/>
          <p:cNvGrpSpPr/>
          <p:nvPr/>
        </p:nvGrpSpPr>
        <p:grpSpPr>
          <a:xfrm>
            <a:off x="8000713" y="3356214"/>
            <a:ext cx="295715" cy="310229"/>
            <a:chOff x="7852856" y="2182667"/>
            <a:chExt cx="295715" cy="310229"/>
          </a:xfrm>
        </p:grpSpPr>
        <p:cxnSp>
          <p:nvCxnSpPr>
            <p:cNvPr id="3" name="Łącznik prostoliniowy 2"/>
            <p:cNvCxnSpPr/>
            <p:nvPr/>
          </p:nvCxnSpPr>
          <p:spPr>
            <a:xfrm>
              <a:off x="7852856" y="2348880"/>
              <a:ext cx="295715" cy="0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Łącznik prostoliniowy 8"/>
            <p:cNvCxnSpPr/>
            <p:nvPr/>
          </p:nvCxnSpPr>
          <p:spPr>
            <a:xfrm>
              <a:off x="8000713" y="2182667"/>
              <a:ext cx="0" cy="310229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" name="Łącznik prostoliniowy 10"/>
          <p:cNvCxnSpPr/>
          <p:nvPr/>
        </p:nvCxnSpPr>
        <p:spPr>
          <a:xfrm>
            <a:off x="6343174" y="1916832"/>
            <a:ext cx="295715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ole tekstowe 17"/>
          <p:cNvSpPr txBox="1"/>
          <p:nvPr/>
        </p:nvSpPr>
        <p:spPr>
          <a:xfrm>
            <a:off x="7020272" y="3949605"/>
            <a:ext cx="211628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>
                <a:effectLst/>
              </a:rPr>
              <a:t>d</a:t>
            </a:r>
            <a:r>
              <a:rPr lang="pl-PL" sz="2400" dirty="0" smtClean="0">
                <a:effectLst/>
              </a:rPr>
              <a:t>etektor</a:t>
            </a:r>
          </a:p>
          <a:p>
            <a:r>
              <a:rPr lang="pl-PL" sz="2400" b="1" dirty="0">
                <a:effectLst/>
              </a:rPr>
              <a:t>ś</a:t>
            </a:r>
            <a:r>
              <a:rPr lang="pl-PL" sz="2400" b="1" dirty="0" smtClean="0">
                <a:effectLst/>
              </a:rPr>
              <a:t>wiatła</a:t>
            </a:r>
          </a:p>
          <a:p>
            <a:r>
              <a:rPr lang="pl-PL" sz="2400" dirty="0" smtClean="0">
                <a:effectLst/>
              </a:rPr>
              <a:t>(interferencja</a:t>
            </a:r>
            <a:br>
              <a:rPr lang="pl-PL" sz="2400" dirty="0" smtClean="0">
                <a:effectLst/>
              </a:rPr>
            </a:br>
            <a:r>
              <a:rPr lang="pl-PL" sz="2400" dirty="0" smtClean="0">
                <a:effectLst/>
              </a:rPr>
              <a:t>konstruktywna)</a:t>
            </a:r>
            <a:endParaRPr lang="pl-PL" sz="2400" dirty="0">
              <a:effectLst/>
            </a:endParaRPr>
          </a:p>
        </p:txBody>
      </p:sp>
      <p:sp>
        <p:nvSpPr>
          <p:cNvPr id="20" name="pole tekstowe 19"/>
          <p:cNvSpPr txBox="1"/>
          <p:nvPr/>
        </p:nvSpPr>
        <p:spPr>
          <a:xfrm>
            <a:off x="6880474" y="1067252"/>
            <a:ext cx="194476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>
                <a:effectLst/>
              </a:rPr>
              <a:t>d</a:t>
            </a:r>
            <a:r>
              <a:rPr lang="pl-PL" sz="2400" dirty="0" smtClean="0">
                <a:effectLst/>
              </a:rPr>
              <a:t>etektor</a:t>
            </a:r>
          </a:p>
          <a:p>
            <a:r>
              <a:rPr lang="pl-PL" sz="2400" b="1" dirty="0" smtClean="0">
                <a:effectLst/>
              </a:rPr>
              <a:t>ciemności</a:t>
            </a:r>
          </a:p>
          <a:p>
            <a:r>
              <a:rPr lang="pl-PL" sz="2400" dirty="0" smtClean="0">
                <a:effectLst/>
              </a:rPr>
              <a:t>(interferencja</a:t>
            </a:r>
            <a:br>
              <a:rPr lang="pl-PL" sz="2400" dirty="0" smtClean="0">
                <a:effectLst/>
              </a:rPr>
            </a:br>
            <a:r>
              <a:rPr lang="pl-PL" sz="2400" dirty="0" smtClean="0">
                <a:effectLst/>
              </a:rPr>
              <a:t>destruktywna)</a:t>
            </a:r>
            <a:endParaRPr lang="pl-PL" sz="2400" dirty="0">
              <a:effectLst/>
            </a:endParaRPr>
          </a:p>
        </p:txBody>
      </p:sp>
      <p:sp>
        <p:nvSpPr>
          <p:cNvPr id="19" name="Prostokąt 18"/>
          <p:cNvSpPr/>
          <p:nvPr/>
        </p:nvSpPr>
        <p:spPr>
          <a:xfrm>
            <a:off x="6422865" y="2701975"/>
            <a:ext cx="122173" cy="1080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2" name="Prostokąt 21"/>
          <p:cNvSpPr/>
          <p:nvPr/>
        </p:nvSpPr>
        <p:spPr>
          <a:xfrm>
            <a:off x="6437026" y="2960948"/>
            <a:ext cx="108012" cy="1080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3" name="Prostokąt 22"/>
          <p:cNvSpPr/>
          <p:nvPr/>
        </p:nvSpPr>
        <p:spPr>
          <a:xfrm>
            <a:off x="6444208" y="3248980"/>
            <a:ext cx="108012" cy="1080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4" name="pole tekstowe 23"/>
          <p:cNvSpPr txBox="1"/>
          <p:nvPr/>
        </p:nvSpPr>
        <p:spPr>
          <a:xfrm>
            <a:off x="323528" y="5877272"/>
            <a:ext cx="6138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pl-PL" sz="2400" dirty="0" smtClean="0">
                <a:effectLst/>
              </a:rPr>
              <a:t>Interferometr </a:t>
            </a:r>
            <a:r>
              <a:rPr lang="pl-PL" sz="2400" b="1" dirty="0" smtClean="0">
                <a:effectLst/>
              </a:rPr>
              <a:t>Macha-</a:t>
            </a:r>
            <a:r>
              <a:rPr lang="pl-PL" sz="2400" b="1" dirty="0" err="1" smtClean="0">
                <a:effectLst/>
              </a:rPr>
              <a:t>Zehndera</a:t>
            </a:r>
            <a:r>
              <a:rPr lang="pl-PL" sz="2400" dirty="0" smtClean="0">
                <a:effectLst/>
              </a:rPr>
              <a:t> ustawiony tak, </a:t>
            </a:r>
            <a:br>
              <a:rPr lang="pl-PL" sz="2400" dirty="0" smtClean="0">
                <a:effectLst/>
              </a:rPr>
            </a:br>
            <a:r>
              <a:rPr lang="pl-PL" sz="2400" dirty="0" smtClean="0">
                <a:effectLst/>
              </a:rPr>
              <a:t>że tylko jeden detektor może wykrywać fotony</a:t>
            </a:r>
            <a:endParaRPr lang="pl-PL" sz="2400" dirty="0">
              <a:effectLst/>
            </a:endParaRPr>
          </a:p>
        </p:txBody>
      </p:sp>
      <p:sp>
        <p:nvSpPr>
          <p:cNvPr id="21" name="pole tekstowe 20"/>
          <p:cNvSpPr txBox="1"/>
          <p:nvPr/>
        </p:nvSpPr>
        <p:spPr>
          <a:xfrm>
            <a:off x="690219" y="1395933"/>
            <a:ext cx="508504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pl-PL" sz="2800" dirty="0" err="1" smtClean="0">
                <a:solidFill>
                  <a:srgbClr val="002060"/>
                </a:solidFill>
                <a:effectLst/>
              </a:rPr>
              <a:t>Elitzur</a:t>
            </a:r>
            <a:r>
              <a:rPr lang="pl-PL" sz="2800" dirty="0" smtClean="0">
                <a:solidFill>
                  <a:srgbClr val="002060"/>
                </a:solidFill>
                <a:effectLst/>
              </a:rPr>
              <a:t> i </a:t>
            </a:r>
            <a:r>
              <a:rPr lang="pl-PL" sz="2800" dirty="0" err="1" smtClean="0">
                <a:solidFill>
                  <a:srgbClr val="002060"/>
                </a:solidFill>
                <a:effectLst/>
              </a:rPr>
              <a:t>Vaidman</a:t>
            </a:r>
            <a:r>
              <a:rPr lang="pl-PL" sz="2800" dirty="0" smtClean="0">
                <a:solidFill>
                  <a:srgbClr val="002060"/>
                </a:solidFill>
                <a:effectLst/>
              </a:rPr>
              <a:t> (1993):</a:t>
            </a:r>
          </a:p>
          <a:p>
            <a:pPr algn="l"/>
            <a:r>
              <a:rPr lang="pl-PL" sz="2800" dirty="0" smtClean="0">
                <a:solidFill>
                  <a:srgbClr val="0070C0"/>
                </a:solidFill>
                <a:effectLst/>
              </a:rPr>
              <a:t>Jak sprawdzić bombę (z sensorem</a:t>
            </a:r>
            <a:br>
              <a:rPr lang="pl-PL" sz="2800" dirty="0" smtClean="0">
                <a:solidFill>
                  <a:srgbClr val="0070C0"/>
                </a:solidFill>
                <a:effectLst/>
              </a:rPr>
            </a:br>
            <a:r>
              <a:rPr lang="pl-PL" sz="2800" dirty="0" smtClean="0">
                <a:solidFill>
                  <a:srgbClr val="0070C0"/>
                </a:solidFill>
                <a:effectLst/>
              </a:rPr>
              <a:t>fotonowym) bez jej detonacji?</a:t>
            </a:r>
            <a:endParaRPr lang="pl-PL" sz="2800" dirty="0">
              <a:solidFill>
                <a:srgbClr val="0070C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00815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ytuł 1"/>
          <p:cNvSpPr>
            <a:spLocks noGrp="1"/>
          </p:cNvSpPr>
          <p:nvPr>
            <p:ph type="title"/>
          </p:nvPr>
        </p:nvSpPr>
        <p:spPr>
          <a:xfrm>
            <a:off x="428625" y="142875"/>
            <a:ext cx="8229600" cy="1143000"/>
          </a:xfrm>
        </p:spPr>
        <p:txBody>
          <a:bodyPr/>
          <a:lstStyle/>
          <a:p>
            <a:pPr eaLnBrk="1" hangingPunct="1"/>
            <a:r>
              <a:rPr lang="pl-PL" altLang="pl-PL" dirty="0" smtClean="0">
                <a:latin typeface="Times New Roman" pitchFamily="18" charset="0"/>
                <a:cs typeface="Times New Roman" pitchFamily="18" charset="0"/>
              </a:rPr>
              <a:t>Pomiar bez udziału fotonu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35" y="2182667"/>
            <a:ext cx="7163421" cy="3254022"/>
          </a:xfrm>
          <a:prstGeom prst="rect">
            <a:avLst/>
          </a:prstGeom>
        </p:spPr>
      </p:pic>
      <p:grpSp>
        <p:nvGrpSpPr>
          <p:cNvPr id="5" name="Grupa 4"/>
          <p:cNvGrpSpPr/>
          <p:nvPr/>
        </p:nvGrpSpPr>
        <p:grpSpPr>
          <a:xfrm>
            <a:off x="6249824" y="1665117"/>
            <a:ext cx="2150776" cy="2144562"/>
            <a:chOff x="6249824" y="1665117"/>
            <a:chExt cx="2150776" cy="2144562"/>
          </a:xfrm>
        </p:grpSpPr>
        <p:sp>
          <p:nvSpPr>
            <p:cNvPr id="6" name="Prostokąt 5"/>
            <p:cNvSpPr/>
            <p:nvPr/>
          </p:nvSpPr>
          <p:spPr>
            <a:xfrm>
              <a:off x="6249824" y="1665117"/>
              <a:ext cx="482416" cy="504056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" name="Prostokąt 6"/>
            <p:cNvSpPr/>
            <p:nvPr/>
          </p:nvSpPr>
          <p:spPr>
            <a:xfrm rot="5400000">
              <a:off x="7850221" y="3259301"/>
              <a:ext cx="596701" cy="504056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grpSp>
        <p:nvGrpSpPr>
          <p:cNvPr id="17" name="Grupa 16"/>
          <p:cNvGrpSpPr/>
          <p:nvPr/>
        </p:nvGrpSpPr>
        <p:grpSpPr>
          <a:xfrm>
            <a:off x="8000713" y="3356214"/>
            <a:ext cx="295715" cy="310229"/>
            <a:chOff x="7852856" y="2182667"/>
            <a:chExt cx="295715" cy="310229"/>
          </a:xfrm>
        </p:grpSpPr>
        <p:cxnSp>
          <p:nvCxnSpPr>
            <p:cNvPr id="3" name="Łącznik prostoliniowy 2"/>
            <p:cNvCxnSpPr/>
            <p:nvPr/>
          </p:nvCxnSpPr>
          <p:spPr>
            <a:xfrm>
              <a:off x="7852856" y="2348880"/>
              <a:ext cx="295715" cy="0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Łącznik prostoliniowy 8"/>
            <p:cNvCxnSpPr/>
            <p:nvPr/>
          </p:nvCxnSpPr>
          <p:spPr>
            <a:xfrm>
              <a:off x="8000713" y="2182667"/>
              <a:ext cx="0" cy="310229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" name="Łącznik prostoliniowy 10"/>
          <p:cNvCxnSpPr/>
          <p:nvPr/>
        </p:nvCxnSpPr>
        <p:spPr>
          <a:xfrm>
            <a:off x="6343174" y="1916832"/>
            <a:ext cx="295715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ole tekstowe 17"/>
          <p:cNvSpPr txBox="1"/>
          <p:nvPr/>
        </p:nvSpPr>
        <p:spPr>
          <a:xfrm>
            <a:off x="7020272" y="3949605"/>
            <a:ext cx="211628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>
                <a:effectLst/>
              </a:rPr>
              <a:t>d</a:t>
            </a:r>
            <a:r>
              <a:rPr lang="pl-PL" sz="2400" dirty="0" smtClean="0">
                <a:effectLst/>
              </a:rPr>
              <a:t>etektor</a:t>
            </a:r>
          </a:p>
          <a:p>
            <a:r>
              <a:rPr lang="pl-PL" sz="2400" b="1" dirty="0">
                <a:effectLst/>
              </a:rPr>
              <a:t>ś</a:t>
            </a:r>
            <a:r>
              <a:rPr lang="pl-PL" sz="2400" b="1" dirty="0" smtClean="0">
                <a:effectLst/>
              </a:rPr>
              <a:t>wiatła</a:t>
            </a:r>
          </a:p>
          <a:p>
            <a:r>
              <a:rPr lang="pl-PL" sz="2400" dirty="0" smtClean="0">
                <a:effectLst/>
              </a:rPr>
              <a:t>(interferencja</a:t>
            </a:r>
            <a:br>
              <a:rPr lang="pl-PL" sz="2400" dirty="0" smtClean="0">
                <a:effectLst/>
              </a:rPr>
            </a:br>
            <a:r>
              <a:rPr lang="pl-PL" sz="2400" dirty="0" smtClean="0">
                <a:effectLst/>
              </a:rPr>
              <a:t>konstruktywna)</a:t>
            </a:r>
            <a:endParaRPr lang="pl-PL" sz="2400" dirty="0">
              <a:effectLst/>
            </a:endParaRPr>
          </a:p>
        </p:txBody>
      </p:sp>
      <p:sp>
        <p:nvSpPr>
          <p:cNvPr id="20" name="pole tekstowe 19"/>
          <p:cNvSpPr txBox="1"/>
          <p:nvPr/>
        </p:nvSpPr>
        <p:spPr>
          <a:xfrm>
            <a:off x="6876256" y="1067252"/>
            <a:ext cx="194476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>
                <a:effectLst/>
              </a:rPr>
              <a:t>d</a:t>
            </a:r>
            <a:r>
              <a:rPr lang="pl-PL" sz="2400" dirty="0" smtClean="0">
                <a:effectLst/>
              </a:rPr>
              <a:t>etektor</a:t>
            </a:r>
          </a:p>
          <a:p>
            <a:r>
              <a:rPr lang="pl-PL" sz="2400" b="1" dirty="0" smtClean="0">
                <a:effectLst/>
              </a:rPr>
              <a:t>ciemności</a:t>
            </a:r>
          </a:p>
          <a:p>
            <a:r>
              <a:rPr lang="pl-PL" sz="2400" dirty="0" smtClean="0">
                <a:effectLst/>
              </a:rPr>
              <a:t>(interferencja</a:t>
            </a:r>
            <a:br>
              <a:rPr lang="pl-PL" sz="2400" dirty="0" smtClean="0">
                <a:effectLst/>
              </a:rPr>
            </a:br>
            <a:r>
              <a:rPr lang="pl-PL" sz="2400" dirty="0" smtClean="0">
                <a:effectLst/>
              </a:rPr>
              <a:t>destruktywna)</a:t>
            </a:r>
            <a:endParaRPr lang="pl-PL" sz="2400" dirty="0">
              <a:effectLst/>
            </a:endParaRPr>
          </a:p>
        </p:txBody>
      </p:sp>
      <p:sp>
        <p:nvSpPr>
          <p:cNvPr id="19" name="Prostokąt 18"/>
          <p:cNvSpPr/>
          <p:nvPr/>
        </p:nvSpPr>
        <p:spPr>
          <a:xfrm>
            <a:off x="6422865" y="2701975"/>
            <a:ext cx="122173" cy="1080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2" name="Prostokąt 21"/>
          <p:cNvSpPr/>
          <p:nvPr/>
        </p:nvSpPr>
        <p:spPr>
          <a:xfrm>
            <a:off x="6437026" y="2960948"/>
            <a:ext cx="108012" cy="1080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3" name="Prostokąt 22"/>
          <p:cNvSpPr/>
          <p:nvPr/>
        </p:nvSpPr>
        <p:spPr>
          <a:xfrm>
            <a:off x="6444208" y="3248980"/>
            <a:ext cx="108012" cy="1080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4" name="pole tekstowe 23"/>
          <p:cNvSpPr txBox="1"/>
          <p:nvPr/>
        </p:nvSpPr>
        <p:spPr>
          <a:xfrm>
            <a:off x="323528" y="5877272"/>
            <a:ext cx="89082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pl-PL" sz="2400" dirty="0" smtClean="0">
                <a:effectLst/>
              </a:rPr>
              <a:t>Spust fotonowy bomby może nie być sprawny (kolaps nie jest pewny).</a:t>
            </a:r>
            <a:br>
              <a:rPr lang="pl-PL" sz="2400" dirty="0" smtClean="0">
                <a:effectLst/>
              </a:rPr>
            </a:br>
            <a:r>
              <a:rPr lang="pl-PL" sz="2400" dirty="0" smtClean="0">
                <a:effectLst/>
              </a:rPr>
              <a:t>Chcemy sprawdzić jego sprawność oszczędzając jak najwięcej bomb.</a:t>
            </a:r>
            <a:endParaRPr lang="pl-PL" sz="2400" dirty="0">
              <a:effectLst/>
            </a:endParaRPr>
          </a:p>
        </p:txBody>
      </p:sp>
      <p:grpSp>
        <p:nvGrpSpPr>
          <p:cNvPr id="10" name="Grupa 9"/>
          <p:cNvGrpSpPr/>
          <p:nvPr/>
        </p:nvGrpSpPr>
        <p:grpSpPr>
          <a:xfrm>
            <a:off x="5094511" y="3054375"/>
            <a:ext cx="714212" cy="913907"/>
            <a:chOff x="689436" y="1268760"/>
            <a:chExt cx="714212" cy="913907"/>
          </a:xfrm>
        </p:grpSpPr>
        <p:sp>
          <p:nvSpPr>
            <p:cNvPr id="2" name="Prostokąt 1"/>
            <p:cNvSpPr/>
            <p:nvPr/>
          </p:nvSpPr>
          <p:spPr>
            <a:xfrm>
              <a:off x="689436" y="1268760"/>
              <a:ext cx="714212" cy="9139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" name="Prostokąt 7"/>
            <p:cNvSpPr/>
            <p:nvPr/>
          </p:nvSpPr>
          <p:spPr>
            <a:xfrm>
              <a:off x="827584" y="1412776"/>
              <a:ext cx="432048" cy="612381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2800" dirty="0" smtClean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pl-PL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6" name="Grupa 25"/>
          <p:cNvGrpSpPr/>
          <p:nvPr/>
        </p:nvGrpSpPr>
        <p:grpSpPr>
          <a:xfrm>
            <a:off x="3923928" y="1733907"/>
            <a:ext cx="2074607" cy="1335053"/>
            <a:chOff x="3923928" y="1733907"/>
            <a:chExt cx="2074607" cy="1335053"/>
          </a:xfrm>
        </p:grpSpPr>
        <p:cxnSp>
          <p:nvCxnSpPr>
            <p:cNvPr id="13" name="Łącznik prosty ze strzałką 12"/>
            <p:cNvCxnSpPr/>
            <p:nvPr/>
          </p:nvCxnSpPr>
          <p:spPr>
            <a:xfrm>
              <a:off x="5232659" y="2564904"/>
              <a:ext cx="131429" cy="504056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pole tekstowe 13"/>
            <p:cNvSpPr txBox="1"/>
            <p:nvPr/>
          </p:nvSpPr>
          <p:spPr>
            <a:xfrm>
              <a:off x="3923928" y="1733907"/>
              <a:ext cx="207460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2400" dirty="0">
                  <a:effectLst/>
                </a:rPr>
                <a:t>s</a:t>
              </a:r>
              <a:r>
                <a:rPr lang="pl-PL" sz="2400" dirty="0" smtClean="0">
                  <a:effectLst/>
                </a:rPr>
                <a:t>pust fotonowy</a:t>
              </a:r>
            </a:p>
            <a:p>
              <a:r>
                <a:rPr lang="pl-PL" sz="2400" dirty="0" smtClean="0">
                  <a:effectLst/>
                </a:rPr>
                <a:t>(bomba)</a:t>
              </a:r>
              <a:endParaRPr lang="pl-PL" sz="2400" dirty="0">
                <a:effectLst/>
              </a:endParaRPr>
            </a:p>
          </p:txBody>
        </p:sp>
      </p:grpSp>
      <p:sp>
        <p:nvSpPr>
          <p:cNvPr id="15" name="pole tekstowe 14"/>
          <p:cNvSpPr txBox="1"/>
          <p:nvPr/>
        </p:nvSpPr>
        <p:spPr>
          <a:xfrm>
            <a:off x="251520" y="1196752"/>
            <a:ext cx="595547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pl-PL" sz="2400" dirty="0" smtClean="0">
                <a:effectLst/>
              </a:rPr>
              <a:t>Cztery możliwe ścieżki fotonu (</a:t>
            </a:r>
            <a:r>
              <a:rPr lang="pl-PL" sz="2400" dirty="0" smtClean="0">
                <a:solidFill>
                  <a:srgbClr val="0070C0"/>
                </a:solidFill>
                <a:effectLst/>
              </a:rPr>
              <a:t>superpozycja!</a:t>
            </a:r>
            <a:r>
              <a:rPr lang="pl-PL" sz="2400" dirty="0" smtClean="0">
                <a:effectLst/>
              </a:rPr>
              <a:t>)</a:t>
            </a:r>
            <a:br>
              <a:rPr lang="pl-PL" sz="2400" dirty="0" smtClean="0">
                <a:effectLst/>
              </a:rPr>
            </a:br>
            <a:r>
              <a:rPr lang="pl-PL" sz="2400" dirty="0" smtClean="0">
                <a:effectLst/>
              </a:rPr>
              <a:t>gdy spust fotonowy bomby nie działa (50%)</a:t>
            </a:r>
          </a:p>
          <a:p>
            <a:pPr algn="l"/>
            <a:r>
              <a:rPr lang="pl-PL" sz="2400" dirty="0" smtClean="0">
                <a:effectLst/>
              </a:rPr>
              <a:t>są identyczne jak w oryginalnym ustawieniu:</a:t>
            </a:r>
          </a:p>
          <a:p>
            <a:pPr algn="l"/>
            <a:r>
              <a:rPr lang="pl-PL" sz="2400" dirty="0" smtClean="0">
                <a:effectLst/>
              </a:rPr>
              <a:t>a, b’ + b, b’ – brak detekcji na </a:t>
            </a:r>
            <a:r>
              <a:rPr lang="pl-PL" sz="2400" dirty="0">
                <a:effectLst/>
              </a:rPr>
              <a:t>D(–)</a:t>
            </a:r>
            <a:endParaRPr lang="pl-PL" sz="2400" dirty="0" smtClean="0">
              <a:effectLst/>
            </a:endParaRPr>
          </a:p>
          <a:p>
            <a:pPr algn="l"/>
            <a:r>
              <a:rPr lang="pl-PL" sz="2400" dirty="0">
                <a:effectLst/>
              </a:rPr>
              <a:t>a</a:t>
            </a:r>
            <a:r>
              <a:rPr lang="pl-PL" sz="2400" dirty="0" smtClean="0">
                <a:effectLst/>
              </a:rPr>
              <a:t>, a’ + b, </a:t>
            </a:r>
            <a:r>
              <a:rPr lang="pl-PL" sz="2400" dirty="0">
                <a:effectLst/>
              </a:rPr>
              <a:t>a</a:t>
            </a:r>
            <a:r>
              <a:rPr lang="pl-PL" sz="2400" dirty="0" smtClean="0">
                <a:effectLst/>
              </a:rPr>
              <a:t>’ – detekcja na D(+)</a:t>
            </a:r>
            <a:endParaRPr lang="pl-PL" sz="2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4287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ole tekstowe 41"/>
          <p:cNvSpPr txBox="1"/>
          <p:nvPr/>
        </p:nvSpPr>
        <p:spPr>
          <a:xfrm>
            <a:off x="323528" y="1436583"/>
            <a:ext cx="75745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pl-PL" sz="2400" dirty="0" smtClean="0">
                <a:effectLst/>
              </a:rPr>
              <a:t>Gdy spust fotonowy jest sprawny (50%) działa jak detektor </a:t>
            </a:r>
          </a:p>
          <a:p>
            <a:pPr algn="l"/>
            <a:r>
              <a:rPr lang="pl-PL" sz="2400" dirty="0" smtClean="0">
                <a:effectLst/>
              </a:rPr>
              <a:t>tzn. redukuje funkcję falową (50% szans na ścieżkę a). </a:t>
            </a:r>
          </a:p>
          <a:p>
            <a:pPr algn="l"/>
            <a:r>
              <a:rPr lang="pl-PL" sz="2400" dirty="0" smtClean="0">
                <a:effectLst/>
              </a:rPr>
              <a:t>W efekcie wybuch nastąpi w połowie przypadków.</a:t>
            </a:r>
          </a:p>
        </p:txBody>
      </p:sp>
      <p:sp>
        <p:nvSpPr>
          <p:cNvPr id="40962" name="Tytuł 1"/>
          <p:cNvSpPr>
            <a:spLocks noGrp="1"/>
          </p:cNvSpPr>
          <p:nvPr>
            <p:ph type="title"/>
          </p:nvPr>
        </p:nvSpPr>
        <p:spPr>
          <a:xfrm>
            <a:off x="428625" y="142875"/>
            <a:ext cx="8229600" cy="1143000"/>
          </a:xfrm>
        </p:spPr>
        <p:txBody>
          <a:bodyPr/>
          <a:lstStyle/>
          <a:p>
            <a:pPr eaLnBrk="1" hangingPunct="1"/>
            <a:r>
              <a:rPr lang="pl-PL" altLang="pl-PL" dirty="0" smtClean="0">
                <a:latin typeface="Times New Roman" pitchFamily="18" charset="0"/>
                <a:cs typeface="Times New Roman" pitchFamily="18" charset="0"/>
              </a:rPr>
              <a:t>Pomiar bez udziału fotonu</a:t>
            </a:r>
          </a:p>
        </p:txBody>
      </p:sp>
      <p:grpSp>
        <p:nvGrpSpPr>
          <p:cNvPr id="29" name="Grupa 28"/>
          <p:cNvGrpSpPr/>
          <p:nvPr/>
        </p:nvGrpSpPr>
        <p:grpSpPr>
          <a:xfrm>
            <a:off x="3777000" y="3292218"/>
            <a:ext cx="2811224" cy="461665"/>
            <a:chOff x="5436096" y="1638091"/>
            <a:chExt cx="2811224" cy="461665"/>
          </a:xfrm>
        </p:grpSpPr>
        <p:sp>
          <p:nvSpPr>
            <p:cNvPr id="12" name="pole tekstowe 11"/>
            <p:cNvSpPr txBox="1"/>
            <p:nvPr/>
          </p:nvSpPr>
          <p:spPr>
            <a:xfrm>
              <a:off x="5993177" y="1638091"/>
              <a:ext cx="22541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pl-PL" sz="2400" dirty="0" smtClean="0">
                  <a:solidFill>
                    <a:srgbClr val="C00000"/>
                  </a:solidFill>
                  <a:effectLst/>
                </a:rPr>
                <a:t>25</a:t>
              </a:r>
              <a:r>
                <a:rPr lang="pl-PL" sz="2400" dirty="0">
                  <a:solidFill>
                    <a:srgbClr val="C00000"/>
                  </a:solidFill>
                  <a:effectLst/>
                </a:rPr>
                <a:t>% </a:t>
              </a:r>
              <a:r>
                <a:rPr lang="pl-PL" sz="2400" dirty="0" smtClean="0">
                  <a:solidFill>
                    <a:srgbClr val="C00000"/>
                  </a:solidFill>
                  <a:effectLst/>
                </a:rPr>
                <a:t>wybuchów</a:t>
              </a:r>
              <a:endParaRPr lang="pl-PL" sz="2400" dirty="0">
                <a:solidFill>
                  <a:srgbClr val="002060"/>
                </a:solidFill>
              </a:endParaRPr>
            </a:p>
          </p:txBody>
        </p:sp>
        <p:cxnSp>
          <p:nvCxnSpPr>
            <p:cNvPr id="21" name="Łącznik prosty ze strzałką 20"/>
            <p:cNvCxnSpPr/>
            <p:nvPr/>
          </p:nvCxnSpPr>
          <p:spPr>
            <a:xfrm flipH="1">
              <a:off x="5436096" y="1880828"/>
              <a:ext cx="557082" cy="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969" name="Grupa 40968"/>
          <p:cNvGrpSpPr/>
          <p:nvPr/>
        </p:nvGrpSpPr>
        <p:grpSpPr>
          <a:xfrm>
            <a:off x="4829120" y="5254147"/>
            <a:ext cx="3343280" cy="623125"/>
            <a:chOff x="5436096" y="2132856"/>
            <a:chExt cx="3343280" cy="623125"/>
          </a:xfrm>
        </p:grpSpPr>
        <p:sp>
          <p:nvSpPr>
            <p:cNvPr id="22" name="Prostokąt 21"/>
            <p:cNvSpPr/>
            <p:nvPr/>
          </p:nvSpPr>
          <p:spPr>
            <a:xfrm>
              <a:off x="5724128" y="2216768"/>
              <a:ext cx="3055248" cy="4439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r>
                <a:rPr lang="pl-PL" sz="2400" dirty="0" smtClean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50% brak wybuchu</a:t>
              </a:r>
              <a:endParaRPr lang="pl-PL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Nawias klamrowy zamykający 29"/>
            <p:cNvSpPr/>
            <p:nvPr/>
          </p:nvSpPr>
          <p:spPr>
            <a:xfrm>
              <a:off x="5436096" y="2132856"/>
              <a:ext cx="144016" cy="623125"/>
            </a:xfrm>
            <a:prstGeom prst="rightBrac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40970" name="pole tekstowe 40969"/>
          <p:cNvSpPr txBox="1"/>
          <p:nvPr/>
        </p:nvSpPr>
        <p:spPr>
          <a:xfrm>
            <a:off x="323528" y="2902292"/>
            <a:ext cx="4505592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pl-PL" sz="2400" dirty="0">
                <a:effectLst/>
              </a:rPr>
              <a:t>DB jest sprawny:</a:t>
            </a:r>
          </a:p>
          <a:p>
            <a:pPr algn="l"/>
            <a:r>
              <a:rPr lang="pl-PL" sz="2400" dirty="0" smtClean="0">
                <a:effectLst/>
              </a:rPr>
              <a:t>a – detekcja DB </a:t>
            </a:r>
            <a:r>
              <a:rPr lang="pl-PL" sz="2400" dirty="0">
                <a:effectLst/>
              </a:rPr>
              <a:t>(wybuch</a:t>
            </a:r>
            <a:r>
              <a:rPr lang="pl-PL" sz="2400" dirty="0" smtClean="0">
                <a:effectLst/>
              </a:rPr>
              <a:t>)</a:t>
            </a:r>
          </a:p>
          <a:p>
            <a:pPr algn="l"/>
            <a:r>
              <a:rPr lang="pl-PL" sz="2400" dirty="0">
                <a:effectLst/>
              </a:rPr>
              <a:t>b, b’ </a:t>
            </a:r>
            <a:r>
              <a:rPr lang="pl-PL" sz="2400" dirty="0" smtClean="0">
                <a:effectLst/>
              </a:rPr>
              <a:t>– detekcja </a:t>
            </a:r>
            <a:r>
              <a:rPr lang="pl-PL" sz="2400" dirty="0">
                <a:effectLst/>
              </a:rPr>
              <a:t>na D(–)</a:t>
            </a:r>
          </a:p>
          <a:p>
            <a:pPr algn="l"/>
            <a:r>
              <a:rPr lang="pl-PL" sz="2400" dirty="0">
                <a:effectLst/>
              </a:rPr>
              <a:t>b, a’ – detekcja na D(+)</a:t>
            </a:r>
          </a:p>
          <a:p>
            <a:pPr algn="l"/>
            <a:endParaRPr lang="pl-PL" sz="2400" dirty="0">
              <a:effectLst/>
            </a:endParaRPr>
          </a:p>
          <a:p>
            <a:pPr algn="l"/>
            <a:r>
              <a:rPr lang="pl-PL" sz="2400" dirty="0">
                <a:effectLst/>
              </a:rPr>
              <a:t>DB jest </a:t>
            </a:r>
            <a:r>
              <a:rPr lang="pl-PL" sz="2400" dirty="0" smtClean="0">
                <a:effectLst/>
              </a:rPr>
              <a:t>niesprawny:</a:t>
            </a:r>
            <a:endParaRPr lang="pl-PL" sz="2400" dirty="0">
              <a:effectLst/>
            </a:endParaRPr>
          </a:p>
          <a:p>
            <a:pPr algn="l"/>
            <a:r>
              <a:rPr lang="pl-PL" sz="2400" dirty="0">
                <a:effectLst/>
              </a:rPr>
              <a:t>a, b’ + b, b’ – brak detekcji na D(–)</a:t>
            </a:r>
          </a:p>
          <a:p>
            <a:pPr algn="l"/>
            <a:r>
              <a:rPr lang="pl-PL" sz="2400" dirty="0">
                <a:effectLst/>
              </a:rPr>
              <a:t>b, a’ + b, b’ – detekcja na D</a:t>
            </a:r>
            <a:r>
              <a:rPr lang="pl-PL" sz="2400" dirty="0" smtClean="0">
                <a:effectLst/>
              </a:rPr>
              <a:t>(+)</a:t>
            </a:r>
            <a:endParaRPr lang="pl-PL" sz="2400" dirty="0">
              <a:effectLst/>
            </a:endParaRPr>
          </a:p>
        </p:txBody>
      </p:sp>
      <p:grpSp>
        <p:nvGrpSpPr>
          <p:cNvPr id="51" name="Grupa 50"/>
          <p:cNvGrpSpPr/>
          <p:nvPr/>
        </p:nvGrpSpPr>
        <p:grpSpPr>
          <a:xfrm>
            <a:off x="3563888" y="3778830"/>
            <a:ext cx="3343280" cy="623125"/>
            <a:chOff x="5436096" y="2132856"/>
            <a:chExt cx="3343280" cy="623125"/>
          </a:xfrm>
        </p:grpSpPr>
        <p:sp>
          <p:nvSpPr>
            <p:cNvPr id="52" name="Prostokąt 51"/>
            <p:cNvSpPr/>
            <p:nvPr/>
          </p:nvSpPr>
          <p:spPr>
            <a:xfrm>
              <a:off x="5724128" y="2216768"/>
              <a:ext cx="3055248" cy="4439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r>
                <a:rPr lang="pl-PL" sz="2400" dirty="0" smtClean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25% brak wybuchu</a:t>
              </a:r>
              <a:endParaRPr lang="pl-PL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" name="Nawias klamrowy zamykający 52"/>
            <p:cNvSpPr/>
            <p:nvPr/>
          </p:nvSpPr>
          <p:spPr>
            <a:xfrm>
              <a:off x="5436096" y="2132856"/>
              <a:ext cx="144016" cy="623125"/>
            </a:xfrm>
            <a:prstGeom prst="rightBrac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3764468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0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ole tekstowe 41"/>
          <p:cNvSpPr txBox="1"/>
          <p:nvPr/>
        </p:nvSpPr>
        <p:spPr>
          <a:xfrm>
            <a:off x="379755" y="1436583"/>
            <a:ext cx="786465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pl-PL" sz="2400" dirty="0" smtClean="0">
                <a:effectLst/>
              </a:rPr>
              <a:t>Wyniki sprawdzianu:</a:t>
            </a:r>
          </a:p>
          <a:p>
            <a:pPr algn="l"/>
            <a:r>
              <a:rPr lang="pl-PL" sz="2400" dirty="0" smtClean="0">
                <a:effectLst/>
              </a:rPr>
              <a:t>25% – detekcja na DB i wybuch (25%) – bomba </a:t>
            </a:r>
            <a:r>
              <a:rPr lang="pl-PL" sz="2400" b="1" dirty="0" smtClean="0">
                <a:effectLst/>
              </a:rPr>
              <a:t>była</a:t>
            </a:r>
            <a:r>
              <a:rPr lang="pl-PL" sz="2400" dirty="0" smtClean="0">
                <a:effectLst/>
              </a:rPr>
              <a:t> sprawna</a:t>
            </a:r>
          </a:p>
          <a:p>
            <a:pPr algn="l"/>
            <a:r>
              <a:rPr lang="pl-PL" sz="2400" dirty="0">
                <a:effectLst/>
              </a:rPr>
              <a:t>25% – </a:t>
            </a:r>
            <a:r>
              <a:rPr lang="pl-PL" sz="2400" dirty="0" smtClean="0">
                <a:effectLst/>
              </a:rPr>
              <a:t>detekcja na D(–) – bomba </a:t>
            </a:r>
            <a:r>
              <a:rPr lang="pl-PL" sz="2400" b="1" dirty="0" smtClean="0">
                <a:effectLst/>
              </a:rPr>
              <a:t>jest</a:t>
            </a:r>
            <a:r>
              <a:rPr lang="pl-PL" sz="2400" dirty="0" smtClean="0">
                <a:effectLst/>
              </a:rPr>
              <a:t> sprawna</a:t>
            </a:r>
          </a:p>
          <a:p>
            <a:pPr algn="l"/>
            <a:r>
              <a:rPr lang="pl-PL" sz="2400" dirty="0">
                <a:effectLst/>
              </a:rPr>
              <a:t>25% – </a:t>
            </a:r>
            <a:r>
              <a:rPr lang="pl-PL" sz="2400" dirty="0" smtClean="0">
                <a:effectLst/>
              </a:rPr>
              <a:t>brak detekcji – bomba </a:t>
            </a:r>
            <a:r>
              <a:rPr lang="pl-PL" sz="2400" b="1" dirty="0" smtClean="0">
                <a:effectLst/>
              </a:rPr>
              <a:t>jest</a:t>
            </a:r>
            <a:r>
              <a:rPr lang="pl-PL" sz="2400" dirty="0" smtClean="0">
                <a:effectLst/>
              </a:rPr>
              <a:t> niesprawna</a:t>
            </a:r>
          </a:p>
          <a:p>
            <a:pPr algn="l"/>
            <a:r>
              <a:rPr lang="pl-PL" sz="2400" dirty="0">
                <a:effectLst/>
              </a:rPr>
              <a:t>25% – </a:t>
            </a:r>
            <a:r>
              <a:rPr lang="pl-PL" sz="2400" dirty="0" smtClean="0">
                <a:effectLst/>
              </a:rPr>
              <a:t>detekcja na D(+) – nie znamy sprawności bomby (1:1)</a:t>
            </a:r>
          </a:p>
        </p:txBody>
      </p:sp>
      <p:sp>
        <p:nvSpPr>
          <p:cNvPr id="40962" name="Tytuł 1"/>
          <p:cNvSpPr>
            <a:spLocks noGrp="1"/>
          </p:cNvSpPr>
          <p:nvPr>
            <p:ph type="title"/>
          </p:nvPr>
        </p:nvSpPr>
        <p:spPr>
          <a:xfrm>
            <a:off x="428625" y="142875"/>
            <a:ext cx="8229600" cy="1143000"/>
          </a:xfrm>
        </p:spPr>
        <p:txBody>
          <a:bodyPr/>
          <a:lstStyle/>
          <a:p>
            <a:pPr eaLnBrk="1" hangingPunct="1"/>
            <a:r>
              <a:rPr lang="pl-PL" altLang="pl-PL" dirty="0" smtClean="0">
                <a:latin typeface="Times New Roman" pitchFamily="18" charset="0"/>
                <a:cs typeface="Times New Roman" pitchFamily="18" charset="0"/>
              </a:rPr>
              <a:t>Pomiar bez udziału fotonu</a:t>
            </a:r>
          </a:p>
        </p:txBody>
      </p:sp>
      <p:sp>
        <p:nvSpPr>
          <p:cNvPr id="15" name="pole tekstowe 14"/>
          <p:cNvSpPr txBox="1"/>
          <p:nvPr/>
        </p:nvSpPr>
        <p:spPr>
          <a:xfrm>
            <a:off x="379755" y="3506232"/>
            <a:ext cx="84786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pl-PL" sz="2400" dirty="0" smtClean="0">
                <a:solidFill>
                  <a:srgbClr val="002060"/>
                </a:solidFill>
                <a:effectLst/>
              </a:rPr>
              <a:t>Można poznać sprawność 25% użytecznych bomb bez ich wybuchu</a:t>
            </a:r>
          </a:p>
          <a:p>
            <a:pPr algn="l"/>
            <a:r>
              <a:rPr lang="pl-PL" sz="2400" dirty="0" smtClean="0">
                <a:solidFill>
                  <a:srgbClr val="002060"/>
                </a:solidFill>
                <a:effectLst/>
              </a:rPr>
              <a:t>„Niezdiagnozowanych” pozostanie 25% bomb</a:t>
            </a:r>
          </a:p>
        </p:txBody>
      </p:sp>
      <p:sp>
        <p:nvSpPr>
          <p:cNvPr id="16" name="pole tekstowe 15"/>
          <p:cNvSpPr txBox="1"/>
          <p:nvPr/>
        </p:nvSpPr>
        <p:spPr>
          <a:xfrm>
            <a:off x="342886" y="4509120"/>
            <a:ext cx="62135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pl-PL" sz="2400" dirty="0" smtClean="0">
                <a:effectLst/>
              </a:rPr>
              <a:t>Realizacja równoważnego eksperymentu w 1995</a:t>
            </a:r>
          </a:p>
          <a:p>
            <a:pPr algn="l"/>
            <a:r>
              <a:rPr lang="pl-PL" sz="2400" dirty="0" smtClean="0">
                <a:effectLst/>
              </a:rPr>
              <a:t>(P. Kwiat, H. </a:t>
            </a:r>
            <a:r>
              <a:rPr lang="pl-PL" sz="2400" dirty="0" err="1" smtClean="0">
                <a:effectLst/>
              </a:rPr>
              <a:t>Weinfurter</a:t>
            </a:r>
            <a:r>
              <a:rPr lang="pl-PL" sz="2400" dirty="0" smtClean="0">
                <a:effectLst/>
              </a:rPr>
              <a:t>, A. </a:t>
            </a:r>
            <a:r>
              <a:rPr lang="pl-PL" sz="2400" dirty="0" err="1" smtClean="0">
                <a:effectLst/>
              </a:rPr>
              <a:t>Zeilinger</a:t>
            </a:r>
            <a:r>
              <a:rPr lang="pl-PL" sz="2400" dirty="0" smtClean="0">
                <a:effectLst/>
              </a:rPr>
              <a:t>. T. Herzog)</a:t>
            </a:r>
          </a:p>
        </p:txBody>
      </p:sp>
    </p:spTree>
    <p:extLst>
      <p:ext uri="{BB962C8B-B14F-4D97-AF65-F5344CB8AC3E}">
        <p14:creationId xmlns:p14="http://schemas.microsoft.com/office/powerpoint/2010/main" val="923361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/>
          </p:cNvSpPr>
          <p:nvPr>
            <p:ph type="title"/>
          </p:nvPr>
        </p:nvSpPr>
        <p:spPr>
          <a:xfrm>
            <a:off x="233363" y="274638"/>
            <a:ext cx="8620125" cy="1143000"/>
          </a:xfrm>
        </p:spPr>
        <p:txBody>
          <a:bodyPr/>
          <a:lstStyle/>
          <a:p>
            <a:pPr algn="l"/>
            <a:r>
              <a:rPr lang="pl-PL" altLang="pl-PL" dirty="0" smtClean="0">
                <a:latin typeface="Times New Roman" pitchFamily="18" charset="0"/>
              </a:rPr>
              <a:t>Plan wykładu</a:t>
            </a:r>
          </a:p>
        </p:txBody>
      </p:sp>
      <p:sp>
        <p:nvSpPr>
          <p:cNvPr id="35844" name="Rectangle 2"/>
          <p:cNvSpPr txBox="1">
            <a:spLocks/>
          </p:cNvSpPr>
          <p:nvPr/>
        </p:nvSpPr>
        <p:spPr bwMode="auto">
          <a:xfrm>
            <a:off x="468313" y="1595438"/>
            <a:ext cx="8135937" cy="492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14350" indent="-514350"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AutoNum type="arabicPeriod"/>
            </a:pPr>
            <a:r>
              <a:rPr lang="pl-PL" altLang="pl-PL" sz="2400" dirty="0">
                <a:solidFill>
                  <a:srgbClr val="002060"/>
                </a:solidFill>
                <a:effectLst/>
                <a:latin typeface="Times New Roman" pitchFamily="18" charset="0"/>
              </a:rPr>
              <a:t>Dlaczego fizyka kwantowa jest ważna?</a:t>
            </a: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pl-PL" altLang="pl-PL" sz="2400" dirty="0">
                <a:solidFill>
                  <a:srgbClr val="002060"/>
                </a:solidFill>
                <a:effectLst/>
                <a:latin typeface="Times New Roman" pitchFamily="18" charset="0"/>
              </a:rPr>
              <a:t>Doświadczenie Younga</a:t>
            </a: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pl-PL" altLang="pl-PL" sz="2400" dirty="0">
                <a:solidFill>
                  <a:srgbClr val="002060"/>
                </a:solidFill>
                <a:effectLst/>
                <a:latin typeface="Times New Roman" pitchFamily="18" charset="0"/>
              </a:rPr>
              <a:t>Funkcja </a:t>
            </a:r>
            <a:r>
              <a:rPr lang="pl-PL" altLang="pl-PL" sz="2400" dirty="0" smtClean="0">
                <a:solidFill>
                  <a:srgbClr val="002060"/>
                </a:solidFill>
                <a:effectLst/>
                <a:latin typeface="Times New Roman" pitchFamily="18" charset="0"/>
              </a:rPr>
              <a:t>falowa</a:t>
            </a:r>
            <a:endParaRPr lang="pl-PL" altLang="pl-PL" sz="2400" dirty="0">
              <a:solidFill>
                <a:srgbClr val="002060"/>
              </a:solidFill>
              <a:effectLst/>
              <a:latin typeface="Times New Roman" pitchFamily="18" charset="0"/>
            </a:endParaRP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pl-PL" altLang="pl-PL" sz="2400" dirty="0">
                <a:solidFill>
                  <a:srgbClr val="0070C0"/>
                </a:solidFill>
                <a:effectLst/>
                <a:latin typeface="Times New Roman" pitchFamily="18" charset="0"/>
              </a:rPr>
              <a:t>Mechanika </a:t>
            </a:r>
            <a:r>
              <a:rPr lang="pl-PL" altLang="pl-PL" sz="2400" dirty="0" smtClean="0">
                <a:solidFill>
                  <a:srgbClr val="0070C0"/>
                </a:solidFill>
                <a:effectLst/>
                <a:latin typeface="Times New Roman" pitchFamily="18" charset="0"/>
              </a:rPr>
              <a:t>kwantowa: </a:t>
            </a:r>
            <a:r>
              <a:rPr lang="pl-PL" altLang="pl-PL" sz="2400" smtClean="0">
                <a:solidFill>
                  <a:srgbClr val="0070C0"/>
                </a:solidFill>
                <a:effectLst/>
                <a:latin typeface="Times New Roman" pitchFamily="18" charset="0"/>
              </a:rPr>
              <a:t>zjawiska interferencyjne</a:t>
            </a:r>
            <a:endParaRPr lang="pl-PL" altLang="pl-PL" sz="2400" dirty="0">
              <a:solidFill>
                <a:srgbClr val="0070C0"/>
              </a:solidFill>
              <a:effectLst/>
              <a:latin typeface="Times New Roman" pitchFamily="18" charset="0"/>
            </a:endParaRP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pl-PL" altLang="pl-PL" sz="2400" dirty="0">
                <a:effectLst/>
                <a:latin typeface="Times New Roman" pitchFamily="18" charset="0"/>
              </a:rPr>
              <a:t>Teoria pomiaru</a:t>
            </a: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pl-PL" altLang="pl-PL" sz="2400" dirty="0">
                <a:effectLst/>
                <a:latin typeface="Times New Roman" pitchFamily="18" charset="0"/>
              </a:rPr>
              <a:t>Kwantowy model atomu</a:t>
            </a: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pl-PL" altLang="pl-PL" sz="2400" dirty="0">
                <a:effectLst/>
                <a:latin typeface="Times New Roman" pitchFamily="18" charset="0"/>
              </a:rPr>
              <a:t>Laser</a:t>
            </a: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pl-PL" altLang="pl-PL" sz="2400" dirty="0">
                <a:effectLst/>
                <a:latin typeface="Times New Roman" pitchFamily="18" charset="0"/>
              </a:rPr>
              <a:t>BEC</a:t>
            </a: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pl-PL" altLang="pl-PL" sz="2400" dirty="0">
                <a:effectLst/>
                <a:latin typeface="Times New Roman" pitchFamily="18" charset="0"/>
              </a:rPr>
              <a:t>Teleportacja, splątanie kwantowe, EPR</a:t>
            </a: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pl-PL" altLang="pl-PL" sz="2400" dirty="0">
                <a:solidFill>
                  <a:srgbClr val="002060"/>
                </a:solidFill>
                <a:effectLst/>
                <a:latin typeface="Times New Roman" pitchFamily="18" charset="0"/>
              </a:rPr>
              <a:t>Fuzja jądrowa inicjowana laserem</a:t>
            </a: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pl-PL" altLang="pl-PL" sz="2400" dirty="0">
                <a:effectLst/>
                <a:latin typeface="Times New Roman" pitchFamily="18" charset="0"/>
              </a:rPr>
              <a:t>Cząstki elementarne: model standardowy</a:t>
            </a: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pl-PL" altLang="pl-PL" sz="2400" dirty="0">
                <a:effectLst/>
                <a:latin typeface="Times New Roman" pitchFamily="18" charset="0"/>
              </a:rPr>
              <a:t>LHC</a:t>
            </a: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pl-PL" altLang="pl-PL" sz="2400" dirty="0">
                <a:effectLst/>
                <a:latin typeface="Times New Roman" pitchFamily="18" charset="0"/>
              </a:rPr>
              <a:t>Wielka unifikacja</a:t>
            </a:r>
          </a:p>
          <a:p>
            <a:pPr>
              <a:spcBef>
                <a:spcPct val="0"/>
              </a:spcBef>
              <a:buFontTx/>
              <a:buAutoNum type="arabicPeriod"/>
            </a:pPr>
            <a:endParaRPr lang="pl-PL" altLang="pl-PL" sz="2400" dirty="0"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3233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/>
          </p:cNvSpPr>
          <p:nvPr>
            <p:ph type="title"/>
          </p:nvPr>
        </p:nvSpPr>
        <p:spPr>
          <a:xfrm>
            <a:off x="233363" y="274638"/>
            <a:ext cx="8620125" cy="1143000"/>
          </a:xfrm>
        </p:spPr>
        <p:txBody>
          <a:bodyPr/>
          <a:lstStyle/>
          <a:p>
            <a:pPr algn="l"/>
            <a:r>
              <a:rPr lang="pl-PL" altLang="pl-PL" smtClean="0">
                <a:latin typeface="Times New Roman" pitchFamily="18" charset="0"/>
              </a:rPr>
              <a:t>Plan na dziś</a:t>
            </a:r>
          </a:p>
        </p:txBody>
      </p:sp>
      <p:sp>
        <p:nvSpPr>
          <p:cNvPr id="35844" name="Rectangle 2"/>
          <p:cNvSpPr txBox="1">
            <a:spLocks/>
          </p:cNvSpPr>
          <p:nvPr/>
        </p:nvSpPr>
        <p:spPr bwMode="auto">
          <a:xfrm>
            <a:off x="468313" y="1595438"/>
            <a:ext cx="8135937" cy="492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14350" indent="-514350"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AutoNum type="arabicPeriod"/>
            </a:pPr>
            <a:r>
              <a:rPr lang="pl-PL" altLang="pl-PL" sz="2400" dirty="0" smtClean="0">
                <a:effectLst/>
                <a:latin typeface="Times New Roman" pitchFamily="18" charset="0"/>
              </a:rPr>
              <a:t>Czy można wykonać pomiar bez udziału fotonu?</a:t>
            </a:r>
            <a:br>
              <a:rPr lang="pl-PL" altLang="pl-PL" sz="2400" dirty="0" smtClean="0">
                <a:effectLst/>
                <a:latin typeface="Times New Roman" pitchFamily="18" charset="0"/>
              </a:rPr>
            </a:br>
            <a:r>
              <a:rPr lang="pl-PL" altLang="pl-PL" sz="2400" dirty="0" smtClean="0">
                <a:effectLst/>
                <a:latin typeface="Times New Roman" pitchFamily="18" charset="0"/>
              </a:rPr>
              <a:t>Doświadczenie myślowe </a:t>
            </a:r>
            <a:r>
              <a:rPr lang="pl-PL" altLang="pl-PL" sz="2400" dirty="0" err="1" smtClean="0">
                <a:effectLst/>
                <a:latin typeface="Times New Roman" pitchFamily="18" charset="0"/>
              </a:rPr>
              <a:t>Elitzura-Vaidmana</a:t>
            </a:r>
            <a:endParaRPr lang="pl-PL" altLang="pl-PL" sz="2400" dirty="0" smtClean="0">
              <a:effectLst/>
              <a:latin typeface="Times New Roman" pitchFamily="18" charset="0"/>
            </a:endParaRP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pl-PL" altLang="pl-PL" sz="2400" dirty="0" smtClean="0">
                <a:solidFill>
                  <a:srgbClr val="0070C0"/>
                </a:solidFill>
                <a:effectLst/>
                <a:latin typeface="Times New Roman" pitchFamily="18" charset="0"/>
              </a:rPr>
              <a:t>Kwantowy paradoks Zenona</a:t>
            </a: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pl-PL" altLang="pl-PL" sz="2400" dirty="0" smtClean="0">
                <a:effectLst/>
                <a:latin typeface="Times New Roman" pitchFamily="18" charset="0"/>
              </a:rPr>
              <a:t>Efekt Kapicy-</a:t>
            </a:r>
            <a:r>
              <a:rPr lang="pl-PL" altLang="pl-PL" sz="2400" dirty="0" err="1" smtClean="0">
                <a:effectLst/>
                <a:latin typeface="Times New Roman" pitchFamily="18" charset="0"/>
              </a:rPr>
              <a:t>Diraca</a:t>
            </a:r>
            <a:endParaRPr lang="pl-PL" altLang="pl-PL" sz="2400" dirty="0" smtClean="0">
              <a:effectLst/>
              <a:latin typeface="Times New Roman" pitchFamily="18" charset="0"/>
            </a:endParaRP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pl-PL" altLang="pl-PL" sz="2400" dirty="0" smtClean="0">
                <a:effectLst/>
                <a:latin typeface="Times New Roman" pitchFamily="18" charset="0"/>
              </a:rPr>
              <a:t>Zjawisko </a:t>
            </a:r>
            <a:r>
              <a:rPr lang="pl-PL" altLang="pl-PL" sz="2400" dirty="0" err="1" smtClean="0">
                <a:effectLst/>
                <a:latin typeface="Times New Roman" pitchFamily="18" charset="0"/>
              </a:rPr>
              <a:t>Aharonova</a:t>
            </a:r>
            <a:r>
              <a:rPr lang="pl-PL" altLang="pl-PL" sz="2400" dirty="0" smtClean="0">
                <a:effectLst/>
                <a:latin typeface="Times New Roman" pitchFamily="18" charset="0"/>
              </a:rPr>
              <a:t>-Bohma dla pola magnetycznego</a:t>
            </a: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pl-PL" altLang="pl-PL" sz="2400" dirty="0" smtClean="0">
                <a:effectLst/>
                <a:latin typeface="Times New Roman" pitchFamily="18" charset="0"/>
              </a:rPr>
              <a:t>Nadprzewodnictwo. Pary </a:t>
            </a:r>
            <a:r>
              <a:rPr lang="pl-PL" altLang="pl-PL" sz="2400" dirty="0">
                <a:effectLst/>
                <a:latin typeface="Times New Roman" pitchFamily="18" charset="0"/>
              </a:rPr>
              <a:t>Coopera</a:t>
            </a:r>
            <a:endParaRPr lang="pl-PL" altLang="pl-PL" sz="2400" dirty="0" smtClean="0">
              <a:effectLst/>
              <a:latin typeface="Times New Roman" pitchFamily="18" charset="0"/>
            </a:endParaRP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pl-PL" altLang="pl-PL" sz="2400" dirty="0" smtClean="0">
                <a:effectLst/>
                <a:latin typeface="Times New Roman" pitchFamily="18" charset="0"/>
              </a:rPr>
              <a:t>Zjawisko </a:t>
            </a:r>
            <a:r>
              <a:rPr lang="pl-PL" altLang="pl-PL" sz="2400" dirty="0" err="1" smtClean="0">
                <a:effectLst/>
                <a:latin typeface="Times New Roman" pitchFamily="18" charset="0"/>
              </a:rPr>
              <a:t>Josephsona</a:t>
            </a:r>
            <a:endParaRPr lang="pl-PL" altLang="pl-PL" sz="2400" dirty="0" smtClean="0">
              <a:effectLst/>
              <a:latin typeface="Times New Roman" pitchFamily="18" charset="0"/>
            </a:endParaRP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pl-PL" altLang="pl-PL" sz="2400" dirty="0" smtClean="0">
                <a:effectLst/>
                <a:latin typeface="Times New Roman" pitchFamily="18" charset="0"/>
              </a:rPr>
              <a:t>SQUID</a:t>
            </a:r>
          </a:p>
          <a:p>
            <a:pPr marL="0" indent="0">
              <a:spcBef>
                <a:spcPct val="0"/>
              </a:spcBef>
              <a:buNone/>
            </a:pPr>
            <a:endParaRPr lang="pl-PL" altLang="pl-PL" sz="2400" dirty="0" smtClean="0">
              <a:effectLst/>
              <a:latin typeface="Times New Roman" pitchFamily="18" charset="0"/>
            </a:endParaRPr>
          </a:p>
          <a:p>
            <a:pPr marL="0" indent="0">
              <a:spcBef>
                <a:spcPct val="0"/>
              </a:spcBef>
              <a:buNone/>
            </a:pPr>
            <a:endParaRPr lang="pl-PL" altLang="pl-PL" sz="2400" dirty="0" smtClean="0">
              <a:effectLst/>
              <a:latin typeface="Times New Roman" pitchFamily="18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pl-PL" altLang="pl-PL" sz="2400" dirty="0" smtClean="0">
                <a:solidFill>
                  <a:srgbClr val="002060"/>
                </a:solidFill>
                <a:effectLst/>
                <a:latin typeface="Times New Roman" pitchFamily="18" charset="0"/>
              </a:rPr>
              <a:t>Źródło: </a:t>
            </a:r>
          </a:p>
          <a:p>
            <a:pPr marL="0" indent="0">
              <a:spcBef>
                <a:spcPct val="0"/>
              </a:spcBef>
              <a:buNone/>
            </a:pPr>
            <a:r>
              <a:rPr lang="pl-PL" altLang="pl-PL" sz="2400" dirty="0" smtClean="0">
                <a:solidFill>
                  <a:srgbClr val="0070C0"/>
                </a:solidFill>
                <a:effectLst/>
                <a:latin typeface="Times New Roman" pitchFamily="18" charset="0"/>
              </a:rPr>
              <a:t>Paweł </a:t>
            </a:r>
            <a:r>
              <a:rPr lang="pl-PL" altLang="pl-PL" sz="2400" dirty="0" err="1" smtClean="0">
                <a:solidFill>
                  <a:srgbClr val="0070C0"/>
                </a:solidFill>
                <a:effectLst/>
                <a:latin typeface="Times New Roman" pitchFamily="18" charset="0"/>
              </a:rPr>
              <a:t>Pęczkowski</a:t>
            </a:r>
            <a:r>
              <a:rPr lang="pl-PL" altLang="pl-PL" sz="2400" dirty="0" smtClean="0">
                <a:solidFill>
                  <a:srgbClr val="0070C0"/>
                </a:solidFill>
                <a:effectLst/>
                <a:latin typeface="Times New Roman" pitchFamily="18" charset="0"/>
              </a:rPr>
              <a:t> </a:t>
            </a:r>
            <a:r>
              <a:rPr lang="pl-PL" altLang="pl-PL" sz="2400" i="1" dirty="0" smtClean="0">
                <a:solidFill>
                  <a:srgbClr val="0070C0"/>
                </a:solidFill>
                <a:effectLst/>
                <a:latin typeface="Times New Roman" pitchFamily="18" charset="0"/>
              </a:rPr>
              <a:t>Tajemnicza mechanika kwantowa</a:t>
            </a:r>
            <a:r>
              <a:rPr lang="pl-PL" altLang="pl-PL" sz="2400" dirty="0" smtClean="0">
                <a:solidFill>
                  <a:srgbClr val="0070C0"/>
                </a:solidFill>
                <a:effectLst/>
                <a:latin typeface="Times New Roman" pitchFamily="18" charset="0"/>
              </a:rPr>
              <a:t> W-</a:t>
            </a:r>
            <a:r>
              <a:rPr lang="pl-PL" altLang="pl-PL" sz="2400" dirty="0" err="1" smtClean="0">
                <a:solidFill>
                  <a:srgbClr val="0070C0"/>
                </a:solidFill>
                <a:effectLst/>
                <a:latin typeface="Times New Roman" pitchFamily="18" charset="0"/>
              </a:rPr>
              <a:t>wa</a:t>
            </a:r>
            <a:r>
              <a:rPr lang="pl-PL" altLang="pl-PL" sz="2400" dirty="0" smtClean="0">
                <a:solidFill>
                  <a:srgbClr val="0070C0"/>
                </a:solidFill>
                <a:effectLst/>
                <a:latin typeface="Times New Roman" pitchFamily="18" charset="0"/>
              </a:rPr>
              <a:t> 2011</a:t>
            </a:r>
            <a:endParaRPr lang="pl-PL" altLang="pl-PL" sz="2400" dirty="0">
              <a:solidFill>
                <a:srgbClr val="0070C0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6633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ole tekstowe 41"/>
          <p:cNvSpPr txBox="1"/>
          <p:nvPr/>
        </p:nvSpPr>
        <p:spPr>
          <a:xfrm>
            <a:off x="379755" y="1436583"/>
            <a:ext cx="784541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pl-PL" sz="2400" dirty="0" smtClean="0">
                <a:effectLst/>
              </a:rPr>
              <a:t>Paradoks Zenona z </a:t>
            </a:r>
            <a:r>
              <a:rPr lang="pl-PL" sz="2400" dirty="0" err="1" smtClean="0">
                <a:effectLst/>
              </a:rPr>
              <a:t>Elei</a:t>
            </a:r>
            <a:r>
              <a:rPr lang="pl-PL" sz="2400" dirty="0" smtClean="0">
                <a:effectLst/>
              </a:rPr>
              <a:t> (np. dychotomii - strzały):</a:t>
            </a:r>
          </a:p>
          <a:p>
            <a:pPr algn="l"/>
            <a:r>
              <a:rPr lang="pl-PL" sz="2400" dirty="0" smtClean="0">
                <a:effectLst/>
              </a:rPr>
              <a:t>paradoksy ruchu (czasu), o którym próbuje się mówić jako o </a:t>
            </a:r>
            <a:br>
              <a:rPr lang="pl-PL" sz="2400" dirty="0" smtClean="0">
                <a:effectLst/>
              </a:rPr>
            </a:br>
            <a:r>
              <a:rPr lang="pl-PL" sz="2400" dirty="0" smtClean="0">
                <a:effectLst/>
              </a:rPr>
              <a:t>wielkościach skwantowanych (złożonych z porcji, odcinków).</a:t>
            </a:r>
          </a:p>
        </p:txBody>
      </p:sp>
      <p:sp>
        <p:nvSpPr>
          <p:cNvPr id="40962" name="Tytuł 1"/>
          <p:cNvSpPr>
            <a:spLocks noGrp="1"/>
          </p:cNvSpPr>
          <p:nvPr>
            <p:ph type="title"/>
          </p:nvPr>
        </p:nvSpPr>
        <p:spPr>
          <a:xfrm>
            <a:off x="428625" y="142875"/>
            <a:ext cx="8229600" cy="1143000"/>
          </a:xfrm>
        </p:spPr>
        <p:txBody>
          <a:bodyPr/>
          <a:lstStyle/>
          <a:p>
            <a:pPr eaLnBrk="1" hangingPunct="1"/>
            <a:r>
              <a:rPr lang="pl-PL" altLang="pl-PL" dirty="0" smtClean="0">
                <a:latin typeface="Times New Roman" pitchFamily="18" charset="0"/>
                <a:cs typeface="Times New Roman" pitchFamily="18" charset="0"/>
              </a:rPr>
              <a:t>Kwantowy efekt Zenona</a:t>
            </a:r>
          </a:p>
        </p:txBody>
      </p:sp>
      <p:pic>
        <p:nvPicPr>
          <p:cNvPr id="4098" name="Picture 2" descr="http://tylkonauka.pl/sites/default/files/imagecache/400naszerokosc/images/zeno-effec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4688" y="620688"/>
            <a:ext cx="6096000" cy="643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Znalezione obrazy dla zapytania zeno paradox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315" y="2825910"/>
            <a:ext cx="7537145" cy="2028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519315" y="4509120"/>
            <a:ext cx="249940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>
                <a:effectLst/>
              </a:rPr>
              <a:t>http://www.drcruzan.com/InfiniteSeries.html</a:t>
            </a:r>
          </a:p>
        </p:txBody>
      </p:sp>
      <p:pic>
        <p:nvPicPr>
          <p:cNvPr id="5124" name="Picture 4" descr="https://upload.wikimedia.org/wikipedia/commons/thumb/4/4b/Geometric_progression_convergence_diagram.svg/200px-Geometric_progression_convergence_diagram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7440" y="5262297"/>
            <a:ext cx="1905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ostokąt 3"/>
          <p:cNvSpPr/>
          <p:nvPr/>
        </p:nvSpPr>
        <p:spPr>
          <a:xfrm>
            <a:off x="6444512" y="4998382"/>
            <a:ext cx="1135916" cy="15989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ole tekstowe 2"/>
              <p:cNvSpPr txBox="1"/>
              <p:nvPr/>
            </p:nvSpPr>
            <p:spPr>
              <a:xfrm>
                <a:off x="467544" y="5065964"/>
                <a:ext cx="7073155" cy="12671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l-PL" sz="2800" i="1" smtClean="0">
                              <a:effectLst/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l-PL" sz="2800" b="0" i="1" smtClean="0">
                              <a:effectLst/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pl-PL" sz="2800" b="0" i="1" smtClean="0">
                              <a:effectLst/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pl-PL" sz="2800" b="0" i="1" smtClean="0">
                          <a:effectLst/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pl-PL" sz="2800" i="1">
                              <a:effectLst/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l-PL" sz="2800" i="1">
                              <a:effectLst/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pl-PL" sz="2800" b="0" i="1" smtClean="0">
                              <a:effectLst/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pl-PL" sz="2800" i="1">
                          <a:effectLst/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pl-PL" sz="2800" i="1">
                              <a:effectLst/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l-PL" sz="2800" i="1">
                              <a:effectLst/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pl-PL" sz="2800" b="0" i="1" smtClean="0">
                              <a:effectLst/>
                              <a:latin typeface="Cambria Math"/>
                            </a:rPr>
                            <m:t>8</m:t>
                          </m:r>
                        </m:den>
                      </m:f>
                      <m:r>
                        <a:rPr lang="pl-PL" sz="2800" i="1">
                          <a:effectLst/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pl-PL" sz="2800" i="1">
                              <a:effectLst/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l-PL" sz="2800" i="1">
                              <a:effectLst/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pl-PL" sz="2800" b="0" i="1" smtClean="0">
                              <a:effectLst/>
                              <a:latin typeface="Cambria Math"/>
                            </a:rPr>
                            <m:t>16</m:t>
                          </m:r>
                        </m:den>
                      </m:f>
                      <m:r>
                        <a:rPr lang="pl-PL" sz="2800" i="1">
                          <a:effectLst/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pl-PL" sz="2800" i="1">
                              <a:effectLst/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l-PL" sz="2800" i="1">
                              <a:effectLst/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pl-PL" sz="2800" b="0" i="1" smtClean="0">
                              <a:effectLst/>
                              <a:latin typeface="Cambria Math"/>
                            </a:rPr>
                            <m:t>3</m:t>
                          </m:r>
                          <m:r>
                            <a:rPr lang="pl-PL" sz="2800" i="1">
                              <a:effectLst/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pl-PL" sz="2800" i="1">
                          <a:effectLst/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pl-PL" sz="2800" i="1">
                              <a:effectLst/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l-PL" sz="2800" i="1">
                              <a:effectLst/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pl-PL" sz="2800" b="0" i="1" smtClean="0">
                              <a:effectLst/>
                              <a:latin typeface="Cambria Math"/>
                            </a:rPr>
                            <m:t>64</m:t>
                          </m:r>
                        </m:den>
                      </m:f>
                      <m:r>
                        <a:rPr lang="pl-PL" sz="2800" b="0" i="1" smtClean="0">
                          <a:effectLst/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pl-PL" sz="2800" b="0" i="1" smtClean="0">
                              <a:effectLst/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l-PL" sz="2800" b="0" i="1" smtClean="0">
                              <a:effectLst/>
                              <a:latin typeface="Cambria Math"/>
                            </a:rPr>
                            <m:t>𝑛</m:t>
                          </m:r>
                          <m:r>
                            <a:rPr lang="pl-PL" sz="2800" b="0" i="1" smtClean="0">
                              <a:effectLst/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pl-PL" sz="2800" b="0" i="1" smtClean="0">
                              <a:effectLst/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f>
                            <m:fPr>
                              <m:ctrlPr>
                                <a:rPr lang="pl-PL" sz="2800" b="0" i="1" smtClean="0">
                                  <a:effectLst/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l-PL" sz="2800" b="0" i="1" smtClean="0">
                                  <a:effectLst/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pl-PL" sz="2800" b="0" i="1" smtClean="0">
                                      <a:effectLst/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pl-PL" sz="2800" b="0" i="1" smtClean="0">
                                      <a:effectLst/>
                                      <a:latin typeface="Cambria Math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pl-PL" sz="2800" b="0" i="1" smtClean="0">
                                      <a:effectLst/>
                                      <a:latin typeface="Cambria Math"/>
                                    </a:rPr>
                                    <m:t>𝑛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  <m:r>
                        <a:rPr lang="pl-PL" sz="2800" b="0" i="1" smtClean="0">
                          <a:effectLst/>
                          <a:latin typeface="Cambria Math"/>
                        </a:rPr>
                        <m:t>=1&lt;</m:t>
                      </m:r>
                      <m:r>
                        <a:rPr lang="pl-PL" sz="2800" b="0" i="1" smtClean="0">
                          <a:effectLst/>
                          <a:latin typeface="Cambria Math"/>
                          <a:ea typeface="Cambria Math"/>
                        </a:rPr>
                        <m:t>∞</m:t>
                      </m:r>
                    </m:oMath>
                  </m:oMathPara>
                </a14:m>
                <a:endParaRPr lang="pl-PL" sz="2800" dirty="0">
                  <a:effectLst/>
                </a:endParaRPr>
              </a:p>
            </p:txBody>
          </p:sp>
        </mc:Choice>
        <mc:Fallback xmlns="">
          <p:sp>
            <p:nvSpPr>
              <p:cNvPr id="3" name="pole tekstow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5065964"/>
                <a:ext cx="7073155" cy="126714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3989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ytuł 1"/>
          <p:cNvSpPr>
            <a:spLocks noGrp="1"/>
          </p:cNvSpPr>
          <p:nvPr>
            <p:ph type="title"/>
          </p:nvPr>
        </p:nvSpPr>
        <p:spPr>
          <a:xfrm>
            <a:off x="428625" y="142875"/>
            <a:ext cx="8229600" cy="1143000"/>
          </a:xfrm>
        </p:spPr>
        <p:txBody>
          <a:bodyPr/>
          <a:lstStyle/>
          <a:p>
            <a:pPr eaLnBrk="1" hangingPunct="1"/>
            <a:r>
              <a:rPr lang="pl-PL" altLang="pl-PL" dirty="0" smtClean="0">
                <a:latin typeface="Times New Roman" pitchFamily="18" charset="0"/>
                <a:cs typeface="Times New Roman" pitchFamily="18" charset="0"/>
              </a:rPr>
              <a:t>Kwantowy efekt Zenona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pole tekstowe 14"/>
              <p:cNvSpPr txBox="1"/>
              <p:nvPr/>
            </p:nvSpPr>
            <p:spPr>
              <a:xfrm>
                <a:off x="373242" y="1412776"/>
                <a:ext cx="8269380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pl-PL" sz="2400" dirty="0" smtClean="0">
                    <a:solidFill>
                      <a:srgbClr val="002060"/>
                    </a:solidFill>
                    <a:effectLst/>
                  </a:rPr>
                  <a:t>Wersja kwantowa: </a:t>
                </a:r>
                <a:r>
                  <a:rPr lang="pl-PL" sz="2400" dirty="0" smtClean="0">
                    <a:solidFill>
                      <a:schemeClr val="tx1"/>
                    </a:solidFill>
                    <a:effectLst/>
                  </a:rPr>
                  <a:t/>
                </a:r>
                <a:br>
                  <a:rPr lang="pl-PL" sz="2400" dirty="0" smtClean="0">
                    <a:solidFill>
                      <a:schemeClr val="tx1"/>
                    </a:solidFill>
                    <a:effectLst/>
                  </a:rPr>
                </a:br>
                <a:r>
                  <a:rPr lang="pl-PL" sz="2400" dirty="0" smtClean="0">
                    <a:solidFill>
                      <a:schemeClr val="tx1"/>
                    </a:solidFill>
                    <a:effectLst/>
                  </a:rPr>
                  <a:t>układ ewoluując bez pomiaru przechodzi ze stanu </a:t>
                </a:r>
                <a14:m>
                  <m:oMath xmlns:m="http://schemas.openxmlformats.org/officeDocument/2006/math">
                    <m:r>
                      <a:rPr lang="pl-PL" sz="2400" b="0" i="0" smtClean="0"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|</m:t>
                    </m:r>
                    <m:d>
                      <m:dPr>
                        <m:begChr m:val=""/>
                        <m:endChr m:val="⟩"/>
                        <m:ctrlPr>
                          <a:rPr lang="pl-PL" sz="2400" i="1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lang="pl-PL" sz="2400" b="0" i="1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𝑖</m:t>
                        </m:r>
                      </m:e>
                    </m:d>
                  </m:oMath>
                </a14:m>
                <a:r>
                  <a:rPr lang="pl-PL" sz="2400" dirty="0" smtClean="0">
                    <a:solidFill>
                      <a:schemeClr val="tx1"/>
                    </a:solidFill>
                    <a:effectLst/>
                  </a:rPr>
                  <a:t> do stanu </a:t>
                </a:r>
                <a14:m>
                  <m:oMath xmlns:m="http://schemas.openxmlformats.org/officeDocument/2006/math">
                    <m:r>
                      <a:rPr lang="pl-PL" sz="2400"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|</m:t>
                    </m:r>
                    <m:d>
                      <m:dPr>
                        <m:begChr m:val=""/>
                        <m:endChr m:val="⟩"/>
                        <m:ctrlPr>
                          <a:rPr lang="pl-PL" sz="24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lang="pl-PL" sz="2400" b="0" i="1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𝑓</m:t>
                        </m:r>
                      </m:e>
                    </m:d>
                  </m:oMath>
                </a14:m>
                <a:endParaRPr lang="pl-PL" sz="2400" dirty="0" smtClean="0"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15" name="pole tekstow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242" y="1412776"/>
                <a:ext cx="8269380" cy="830997"/>
              </a:xfrm>
              <a:prstGeom prst="rect">
                <a:avLst/>
              </a:prstGeom>
              <a:blipFill rotWithShape="1">
                <a:blip r:embed="rId2"/>
                <a:stretch>
                  <a:fillRect l="-1105" t="-27941" r="-7001" b="-109559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pole tekstowe 16"/>
              <p:cNvSpPr txBox="1"/>
              <p:nvPr/>
            </p:nvSpPr>
            <p:spPr>
              <a:xfrm>
                <a:off x="342983" y="4941168"/>
                <a:ext cx="7564891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pl-PL" sz="2400" dirty="0" smtClean="0">
                    <a:solidFill>
                      <a:srgbClr val="002060"/>
                    </a:solidFill>
                    <a:effectLst/>
                  </a:rPr>
                  <a:t>Kwantowy efekt Zenona:</a:t>
                </a:r>
                <a:r>
                  <a:rPr lang="pl-PL" sz="2400" dirty="0" smtClean="0">
                    <a:effectLst/>
                  </a:rPr>
                  <a:t/>
                </a:r>
                <a:br>
                  <a:rPr lang="pl-PL" sz="2400" dirty="0" smtClean="0">
                    <a:effectLst/>
                  </a:rPr>
                </a:br>
                <a:r>
                  <a:rPr lang="pl-PL" sz="2400" dirty="0" smtClean="0">
                    <a:effectLst/>
                  </a:rPr>
                  <a:t>Jeżeli tuż po rozpoczęciu ewolucji zaczniemy bardzo często</a:t>
                </a:r>
              </a:p>
              <a:p>
                <a:pPr algn="l"/>
                <a:r>
                  <a:rPr lang="pl-PL" sz="2400" dirty="0" smtClean="0">
                    <a:effectLst/>
                  </a:rPr>
                  <a:t>wykonywać pomiary, to </a:t>
                </a:r>
                <a:r>
                  <a:rPr lang="pl-PL" sz="2400" dirty="0" smtClean="0">
                    <a:solidFill>
                      <a:srgbClr val="002060"/>
                    </a:solidFill>
                    <a:effectLst/>
                  </a:rPr>
                  <a:t>ewolucja zostanie zatrzymana, </a:t>
                </a:r>
                <a:br>
                  <a:rPr lang="pl-PL" sz="2400" dirty="0" smtClean="0">
                    <a:solidFill>
                      <a:srgbClr val="002060"/>
                    </a:solidFill>
                    <a:effectLst/>
                  </a:rPr>
                </a:br>
                <a:r>
                  <a:rPr lang="pl-PL" sz="2400" dirty="0" smtClean="0">
                    <a:solidFill>
                      <a:schemeClr val="tx1"/>
                    </a:solidFill>
                    <a:effectLst/>
                  </a:rPr>
                  <a:t>bo układ będzie cyklicznie redukowany do stanu </a:t>
                </a:r>
                <a14:m>
                  <m:oMath xmlns:m="http://schemas.openxmlformats.org/officeDocument/2006/math">
                    <m:r>
                      <a:rPr lang="pl-PL" sz="2400"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|</m:t>
                    </m:r>
                    <m:d>
                      <m:dPr>
                        <m:begChr m:val=""/>
                        <m:endChr m:val="⟩"/>
                        <m:ctrlPr>
                          <a:rPr lang="pl-PL" sz="24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lang="pl-PL" sz="2400" b="0" i="1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𝑖</m:t>
                        </m:r>
                      </m:e>
                    </m:d>
                  </m:oMath>
                </a14:m>
                <a:endParaRPr lang="pl-PL" sz="2400" dirty="0" smtClean="0">
                  <a:solidFill>
                    <a:srgbClr val="002060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17" name="pole tekstowe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83" y="4941168"/>
                <a:ext cx="7564891" cy="1569660"/>
              </a:xfrm>
              <a:prstGeom prst="rect">
                <a:avLst/>
              </a:prstGeom>
              <a:blipFill rotWithShape="1">
                <a:blip r:embed="rId3"/>
                <a:stretch>
                  <a:fillRect l="-1209" t="-3113" r="-403" b="-57588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upa 17"/>
          <p:cNvGrpSpPr/>
          <p:nvPr/>
        </p:nvGrpSpPr>
        <p:grpSpPr>
          <a:xfrm>
            <a:off x="1005236" y="2428189"/>
            <a:ext cx="6735116" cy="2440971"/>
            <a:chOff x="1187624" y="2348880"/>
            <a:chExt cx="6735116" cy="2440971"/>
          </a:xfrm>
        </p:grpSpPr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7624" y="2348880"/>
              <a:ext cx="3320308" cy="2418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1999" y="2348881"/>
              <a:ext cx="3350741" cy="2440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00492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ytuł 1"/>
          <p:cNvSpPr>
            <a:spLocks noGrp="1"/>
          </p:cNvSpPr>
          <p:nvPr>
            <p:ph type="title"/>
          </p:nvPr>
        </p:nvSpPr>
        <p:spPr>
          <a:xfrm>
            <a:off x="428625" y="142875"/>
            <a:ext cx="8229600" cy="1143000"/>
          </a:xfrm>
        </p:spPr>
        <p:txBody>
          <a:bodyPr/>
          <a:lstStyle/>
          <a:p>
            <a:pPr eaLnBrk="1" hangingPunct="1"/>
            <a:r>
              <a:rPr lang="pl-PL" altLang="pl-PL" dirty="0" smtClean="0">
                <a:latin typeface="Times New Roman" pitchFamily="18" charset="0"/>
                <a:cs typeface="Times New Roman" pitchFamily="18" charset="0"/>
              </a:rPr>
              <a:t>Kwantowy efekt Zenona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pole tekstowe 14"/>
              <p:cNvSpPr txBox="1"/>
              <p:nvPr/>
            </p:nvSpPr>
            <p:spPr>
              <a:xfrm>
                <a:off x="373242" y="1412776"/>
                <a:ext cx="8269380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pl-PL" sz="2400" dirty="0" smtClean="0">
                    <a:solidFill>
                      <a:srgbClr val="002060"/>
                    </a:solidFill>
                    <a:effectLst/>
                  </a:rPr>
                  <a:t>Wersja kwantowa: </a:t>
                </a:r>
                <a:r>
                  <a:rPr lang="pl-PL" sz="2400" dirty="0" smtClean="0">
                    <a:solidFill>
                      <a:schemeClr val="tx1"/>
                    </a:solidFill>
                    <a:effectLst/>
                  </a:rPr>
                  <a:t/>
                </a:r>
                <a:br>
                  <a:rPr lang="pl-PL" sz="2400" dirty="0" smtClean="0">
                    <a:solidFill>
                      <a:schemeClr val="tx1"/>
                    </a:solidFill>
                    <a:effectLst/>
                  </a:rPr>
                </a:br>
                <a:r>
                  <a:rPr lang="pl-PL" sz="2400" dirty="0" smtClean="0">
                    <a:solidFill>
                      <a:schemeClr val="tx1"/>
                    </a:solidFill>
                    <a:effectLst/>
                  </a:rPr>
                  <a:t>układ ewoluując bez pomiaru przechodzi ze stanu </a:t>
                </a:r>
                <a14:m>
                  <m:oMath xmlns:m="http://schemas.openxmlformats.org/officeDocument/2006/math">
                    <m:r>
                      <a:rPr lang="pl-PL" sz="2400" b="0" i="0" smtClean="0"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|</m:t>
                    </m:r>
                    <m:d>
                      <m:dPr>
                        <m:begChr m:val=""/>
                        <m:endChr m:val="⟩"/>
                        <m:ctrlPr>
                          <a:rPr lang="pl-PL" sz="2400" i="1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lang="pl-PL" sz="2400" b="0" i="1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𝑖</m:t>
                        </m:r>
                      </m:e>
                    </m:d>
                  </m:oMath>
                </a14:m>
                <a:r>
                  <a:rPr lang="pl-PL" sz="2400" dirty="0" smtClean="0">
                    <a:solidFill>
                      <a:schemeClr val="tx1"/>
                    </a:solidFill>
                    <a:effectLst/>
                  </a:rPr>
                  <a:t> do stanu </a:t>
                </a:r>
                <a14:m>
                  <m:oMath xmlns:m="http://schemas.openxmlformats.org/officeDocument/2006/math">
                    <m:r>
                      <a:rPr lang="pl-PL" sz="2400"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|</m:t>
                    </m:r>
                    <m:d>
                      <m:dPr>
                        <m:begChr m:val=""/>
                        <m:endChr m:val="⟩"/>
                        <m:ctrlPr>
                          <a:rPr lang="pl-PL" sz="24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lang="pl-PL" sz="2400" b="0" i="1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𝑓</m:t>
                        </m:r>
                      </m:e>
                    </m:d>
                  </m:oMath>
                </a14:m>
                <a:endParaRPr lang="pl-PL" sz="2400" dirty="0" smtClean="0"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15" name="pole tekstow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242" y="1412776"/>
                <a:ext cx="8269380" cy="830997"/>
              </a:xfrm>
              <a:prstGeom prst="rect">
                <a:avLst/>
              </a:prstGeom>
              <a:blipFill rotWithShape="1">
                <a:blip r:embed="rId2"/>
                <a:stretch>
                  <a:fillRect l="-1105" t="-27941" r="-7001" b="-109559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pole tekstowe 16"/>
              <p:cNvSpPr txBox="1"/>
              <p:nvPr/>
            </p:nvSpPr>
            <p:spPr>
              <a:xfrm>
                <a:off x="366091" y="4941168"/>
                <a:ext cx="7446269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pl-PL" sz="2400" dirty="0" smtClean="0">
                    <a:solidFill>
                      <a:srgbClr val="002060"/>
                    </a:solidFill>
                    <a:effectLst/>
                  </a:rPr>
                  <a:t>Kwantowy efekt Zenona:</a:t>
                </a:r>
                <a:r>
                  <a:rPr lang="pl-PL" sz="2400" dirty="0" smtClean="0">
                    <a:effectLst/>
                  </a:rPr>
                  <a:t/>
                </a:r>
                <a:br>
                  <a:rPr lang="pl-PL" sz="2400" dirty="0" smtClean="0">
                    <a:effectLst/>
                  </a:rPr>
                </a:br>
                <a:r>
                  <a:rPr lang="pl-PL" sz="2400" dirty="0" smtClean="0">
                    <a:effectLst/>
                  </a:rPr>
                  <a:t>Jeżeli tuż po rozpoczęciu ewolucji będziemy bardzo często</a:t>
                </a:r>
              </a:p>
              <a:p>
                <a:pPr algn="l"/>
                <a:r>
                  <a:rPr lang="pl-PL" sz="2400" dirty="0" smtClean="0">
                    <a:effectLst/>
                  </a:rPr>
                  <a:t>wykonywać pomiary, to </a:t>
                </a:r>
                <a:r>
                  <a:rPr lang="pl-PL" sz="2400" dirty="0" smtClean="0">
                    <a:solidFill>
                      <a:srgbClr val="002060"/>
                    </a:solidFill>
                    <a:effectLst/>
                  </a:rPr>
                  <a:t>ewolucja zostanie zatrzymana, </a:t>
                </a:r>
                <a:br>
                  <a:rPr lang="pl-PL" sz="2400" dirty="0" smtClean="0">
                    <a:solidFill>
                      <a:srgbClr val="002060"/>
                    </a:solidFill>
                    <a:effectLst/>
                  </a:rPr>
                </a:br>
                <a:r>
                  <a:rPr lang="pl-PL" sz="2400" dirty="0" smtClean="0">
                    <a:solidFill>
                      <a:schemeClr val="tx1"/>
                    </a:solidFill>
                    <a:effectLst/>
                  </a:rPr>
                  <a:t>bo układ będzie cyklicznie redukowany do stanu </a:t>
                </a:r>
                <a14:m>
                  <m:oMath xmlns:m="http://schemas.openxmlformats.org/officeDocument/2006/math">
                    <m:r>
                      <a:rPr lang="pl-PL" sz="2400"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|</m:t>
                    </m:r>
                    <m:d>
                      <m:dPr>
                        <m:begChr m:val=""/>
                        <m:endChr m:val="⟩"/>
                        <m:ctrlPr>
                          <a:rPr lang="pl-PL" sz="24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lang="pl-PL" sz="2400" b="0" i="1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𝑖</m:t>
                        </m:r>
                      </m:e>
                    </m:d>
                  </m:oMath>
                </a14:m>
                <a:endParaRPr lang="pl-PL" sz="2400" dirty="0" smtClean="0">
                  <a:solidFill>
                    <a:srgbClr val="002060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17" name="pole tekstowe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091" y="4941168"/>
                <a:ext cx="7446269" cy="1569660"/>
              </a:xfrm>
              <a:prstGeom prst="rect">
                <a:avLst/>
              </a:prstGeom>
              <a:blipFill rotWithShape="1">
                <a:blip r:embed="rId3"/>
                <a:stretch>
                  <a:fillRect l="-1227" t="-3113" r="-409" b="-57588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pole tekstowe 8"/>
              <p:cNvSpPr txBox="1"/>
              <p:nvPr/>
            </p:nvSpPr>
            <p:spPr>
              <a:xfrm>
                <a:off x="375374" y="4653136"/>
                <a:ext cx="8151527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pl-PL" sz="2400" dirty="0" smtClean="0">
                    <a:solidFill>
                      <a:srgbClr val="002060"/>
                    </a:solidFill>
                    <a:effectLst/>
                  </a:rPr>
                  <a:t>W. M. </a:t>
                </a:r>
                <a:r>
                  <a:rPr lang="pl-PL" sz="2400" dirty="0" err="1" smtClean="0">
                    <a:solidFill>
                      <a:srgbClr val="002060"/>
                    </a:solidFill>
                    <a:effectLst/>
                  </a:rPr>
                  <a:t>Itano</a:t>
                </a:r>
                <a:r>
                  <a:rPr lang="pl-PL" sz="2400" dirty="0" smtClean="0">
                    <a:solidFill>
                      <a:srgbClr val="002060"/>
                    </a:solidFill>
                    <a:effectLst/>
                  </a:rPr>
                  <a:t>, D. J. </a:t>
                </a:r>
                <a:r>
                  <a:rPr lang="pl-PL" sz="2400" dirty="0" err="1" smtClean="0">
                    <a:solidFill>
                      <a:srgbClr val="002060"/>
                    </a:solidFill>
                    <a:effectLst/>
                  </a:rPr>
                  <a:t>Heinzen</a:t>
                </a:r>
                <a:r>
                  <a:rPr lang="pl-PL" sz="2400" dirty="0" smtClean="0">
                    <a:solidFill>
                      <a:srgbClr val="002060"/>
                    </a:solidFill>
                    <a:effectLst/>
                  </a:rPr>
                  <a:t>, J. </a:t>
                </a:r>
                <a:r>
                  <a:rPr lang="pl-PL" sz="2400" dirty="0" err="1" smtClean="0">
                    <a:solidFill>
                      <a:srgbClr val="002060"/>
                    </a:solidFill>
                    <a:effectLst/>
                  </a:rPr>
                  <a:t>Bollinger</a:t>
                </a:r>
                <a:r>
                  <a:rPr lang="pl-PL" sz="2400" dirty="0" smtClean="0">
                    <a:solidFill>
                      <a:srgbClr val="002060"/>
                    </a:solidFill>
                    <a:effectLst/>
                  </a:rPr>
                  <a:t>, D. J. </a:t>
                </a:r>
                <a:r>
                  <a:rPr lang="pl-PL" sz="2400" dirty="0" err="1" smtClean="0">
                    <a:solidFill>
                      <a:srgbClr val="002060"/>
                    </a:solidFill>
                    <a:effectLst/>
                  </a:rPr>
                  <a:t>Wineland</a:t>
                </a:r>
                <a:r>
                  <a:rPr lang="pl-PL" sz="2400" dirty="0" smtClean="0">
                    <a:solidFill>
                      <a:srgbClr val="002060"/>
                    </a:solidFill>
                    <a:effectLst/>
                  </a:rPr>
                  <a:t> (NIST):</a:t>
                </a:r>
                <a:r>
                  <a:rPr lang="pl-PL" sz="2400" dirty="0" smtClean="0">
                    <a:effectLst/>
                  </a:rPr>
                  <a:t/>
                </a:r>
                <a:br>
                  <a:rPr lang="pl-PL" sz="2400" dirty="0" smtClean="0">
                    <a:effectLst/>
                  </a:rPr>
                </a:br>
                <a:r>
                  <a:rPr lang="pl-PL" sz="2400" dirty="0" smtClean="0">
                    <a:effectLst/>
                  </a:rPr>
                  <a:t>Realizacja eksperymentalna na 5000 zamrożonych laserowo</a:t>
                </a:r>
              </a:p>
              <a:p>
                <a:pPr algn="l"/>
                <a:r>
                  <a:rPr lang="pl-PL" sz="2400" dirty="0" smtClean="0">
                    <a:effectLst/>
                  </a:rPr>
                  <a:t>jonach berylu </a:t>
                </a:r>
                <a:r>
                  <a:rPr lang="pl-PL" sz="2400" baseline="30000" dirty="0" smtClean="0">
                    <a:effectLst/>
                  </a:rPr>
                  <a:t>9</a:t>
                </a:r>
                <a:r>
                  <a:rPr lang="pl-PL" sz="2400" dirty="0" smtClean="0">
                    <a:effectLst/>
                  </a:rPr>
                  <a:t>Be</a:t>
                </a:r>
                <a:r>
                  <a:rPr lang="pl-PL" sz="2400" baseline="30000" dirty="0" smtClean="0">
                    <a:effectLst/>
                  </a:rPr>
                  <a:t>+</a:t>
                </a:r>
                <a:r>
                  <a:rPr lang="pl-PL" sz="2400" dirty="0" smtClean="0">
                    <a:effectLst/>
                  </a:rPr>
                  <a:t> zamkniętych w pułapce </a:t>
                </a:r>
                <a:r>
                  <a:rPr lang="pl-PL" sz="2400" dirty="0" err="1" smtClean="0">
                    <a:effectLst/>
                  </a:rPr>
                  <a:t>Penniga</a:t>
                </a:r>
                <a:r>
                  <a:rPr lang="pl-PL" sz="2400" dirty="0" smtClean="0">
                    <a:effectLst/>
                  </a:rPr>
                  <a:t> (1990)</a:t>
                </a:r>
              </a:p>
              <a:p>
                <a:pPr algn="l"/>
                <a:r>
                  <a:rPr lang="pl-PL" sz="2400" dirty="0" smtClean="0">
                    <a:effectLst/>
                  </a:rPr>
                  <a:t>Pomiary co 2,4 ms (bez wzbudzania) zatrzymały je w stanie </a:t>
                </a:r>
                <a14:m>
                  <m:oMath xmlns:m="http://schemas.openxmlformats.org/officeDocument/2006/math">
                    <m:r>
                      <a:rPr lang="pl-PL" sz="2400">
                        <a:effectLst/>
                        <a:latin typeface="Cambria Math"/>
                      </a:rPr>
                      <m:t>|</m:t>
                    </m:r>
                    <m:d>
                      <m:dPr>
                        <m:begChr m:val=""/>
                        <m:endChr m:val="⟩"/>
                        <m:ctrlPr>
                          <a:rPr lang="pl-PL" sz="2400" i="1"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lang="pl-PL" sz="2400" b="0" i="1" smtClean="0">
                            <a:effectLst/>
                            <a:latin typeface="Cambria Math"/>
                          </a:rPr>
                          <m:t>𝑖</m:t>
                        </m:r>
                      </m:e>
                    </m:d>
                  </m:oMath>
                </a14:m>
                <a:endParaRPr lang="pl-PL" sz="2400" dirty="0" smtClean="0">
                  <a:effectLst/>
                </a:endParaRPr>
              </a:p>
            </p:txBody>
          </p:sp>
        </mc:Choice>
        <mc:Fallback xmlns="">
          <p:sp>
            <p:nvSpPr>
              <p:cNvPr id="9" name="pole tekstow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374" y="4653136"/>
                <a:ext cx="8151527" cy="1569660"/>
              </a:xfrm>
              <a:prstGeom prst="rect">
                <a:avLst/>
              </a:prstGeom>
              <a:blipFill rotWithShape="1">
                <a:blip r:embed="rId4"/>
                <a:stretch>
                  <a:fillRect l="-1197" t="-3101" r="-4936" b="-56977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4088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96296E-6 L -1.66667E-6 -0.3569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ytuł 1"/>
          <p:cNvSpPr>
            <a:spLocks noGrp="1"/>
          </p:cNvSpPr>
          <p:nvPr>
            <p:ph type="title"/>
          </p:nvPr>
        </p:nvSpPr>
        <p:spPr>
          <a:xfrm>
            <a:off x="428625" y="142875"/>
            <a:ext cx="8229600" cy="1143000"/>
          </a:xfrm>
        </p:spPr>
        <p:txBody>
          <a:bodyPr/>
          <a:lstStyle/>
          <a:p>
            <a:pPr eaLnBrk="1" hangingPunct="1"/>
            <a:r>
              <a:rPr lang="pl-PL" altLang="pl-PL" dirty="0" smtClean="0">
                <a:latin typeface="Times New Roman" pitchFamily="18" charset="0"/>
                <a:cs typeface="Times New Roman" pitchFamily="18" charset="0"/>
              </a:rPr>
              <a:t>Kwantowy efekt Zenona</a:t>
            </a:r>
          </a:p>
        </p:txBody>
      </p:sp>
      <p:pic>
        <p:nvPicPr>
          <p:cNvPr id="4098" name="Picture 2" descr="http://tylkonauka.pl/sites/default/files/imagecache/400naszerokosc/images/zeno-effec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204864"/>
            <a:ext cx="4050802" cy="4278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ytuł 1"/>
          <p:cNvSpPr txBox="1">
            <a:spLocks/>
          </p:cNvSpPr>
          <p:nvPr/>
        </p:nvSpPr>
        <p:spPr bwMode="auto">
          <a:xfrm>
            <a:off x="322361" y="1052736"/>
            <a:ext cx="8229600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pl-PL" altLang="pl-PL" dirty="0" smtClean="0">
                <a:effectLst/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pl-PL" altLang="pl-PL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efekt pilnowanego czajniczka</a:t>
            </a:r>
          </a:p>
        </p:txBody>
      </p:sp>
    </p:spTree>
    <p:extLst>
      <p:ext uri="{BB962C8B-B14F-4D97-AF65-F5344CB8AC3E}">
        <p14:creationId xmlns:p14="http://schemas.microsoft.com/office/powerpoint/2010/main" val="2081729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/>
          </p:cNvSpPr>
          <p:nvPr>
            <p:ph type="title"/>
          </p:nvPr>
        </p:nvSpPr>
        <p:spPr>
          <a:xfrm>
            <a:off x="233363" y="274638"/>
            <a:ext cx="8620125" cy="1143000"/>
          </a:xfrm>
        </p:spPr>
        <p:txBody>
          <a:bodyPr/>
          <a:lstStyle/>
          <a:p>
            <a:pPr algn="l"/>
            <a:r>
              <a:rPr lang="pl-PL" altLang="pl-PL" smtClean="0">
                <a:latin typeface="Times New Roman" pitchFamily="18" charset="0"/>
              </a:rPr>
              <a:t>Plan na dziś</a:t>
            </a:r>
          </a:p>
        </p:txBody>
      </p:sp>
      <p:sp>
        <p:nvSpPr>
          <p:cNvPr id="35844" name="Rectangle 2"/>
          <p:cNvSpPr txBox="1">
            <a:spLocks/>
          </p:cNvSpPr>
          <p:nvPr/>
        </p:nvSpPr>
        <p:spPr bwMode="auto">
          <a:xfrm>
            <a:off x="468313" y="1595438"/>
            <a:ext cx="8135937" cy="492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14350" indent="-514350"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AutoNum type="arabicPeriod"/>
            </a:pPr>
            <a:r>
              <a:rPr lang="pl-PL" altLang="pl-PL" sz="2400" dirty="0" smtClean="0">
                <a:effectLst/>
                <a:latin typeface="Times New Roman" pitchFamily="18" charset="0"/>
              </a:rPr>
              <a:t>Czy można wykonać pomiar bez udziału fotonu?</a:t>
            </a:r>
            <a:br>
              <a:rPr lang="pl-PL" altLang="pl-PL" sz="2400" dirty="0" smtClean="0">
                <a:effectLst/>
                <a:latin typeface="Times New Roman" pitchFamily="18" charset="0"/>
              </a:rPr>
            </a:br>
            <a:r>
              <a:rPr lang="pl-PL" altLang="pl-PL" sz="2400" dirty="0" smtClean="0">
                <a:effectLst/>
                <a:latin typeface="Times New Roman" pitchFamily="18" charset="0"/>
              </a:rPr>
              <a:t>Doświadczenie myślowe </a:t>
            </a:r>
            <a:r>
              <a:rPr lang="pl-PL" altLang="pl-PL" sz="2400" dirty="0" err="1" smtClean="0">
                <a:effectLst/>
                <a:latin typeface="Times New Roman" pitchFamily="18" charset="0"/>
              </a:rPr>
              <a:t>Elitzura-Vaidmana</a:t>
            </a:r>
            <a:endParaRPr lang="pl-PL" altLang="pl-PL" sz="2400" dirty="0" smtClean="0">
              <a:effectLst/>
              <a:latin typeface="Times New Roman" pitchFamily="18" charset="0"/>
            </a:endParaRP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pl-PL" altLang="pl-PL" sz="2400" dirty="0" smtClean="0">
                <a:effectLst/>
                <a:latin typeface="Times New Roman" pitchFamily="18" charset="0"/>
              </a:rPr>
              <a:t>Kwantowy paradoks Zenona</a:t>
            </a: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pl-PL" altLang="pl-PL" sz="2400" dirty="0" smtClean="0">
                <a:solidFill>
                  <a:srgbClr val="0070C0"/>
                </a:solidFill>
                <a:effectLst/>
                <a:latin typeface="Times New Roman" pitchFamily="18" charset="0"/>
              </a:rPr>
              <a:t>Efekt Kapicy-</a:t>
            </a:r>
            <a:r>
              <a:rPr lang="pl-PL" altLang="pl-PL" sz="2400" dirty="0" err="1" smtClean="0">
                <a:solidFill>
                  <a:srgbClr val="0070C0"/>
                </a:solidFill>
                <a:effectLst/>
                <a:latin typeface="Times New Roman" pitchFamily="18" charset="0"/>
              </a:rPr>
              <a:t>Diraca</a:t>
            </a:r>
            <a:endParaRPr lang="pl-PL" altLang="pl-PL" sz="2400" dirty="0" smtClean="0">
              <a:solidFill>
                <a:srgbClr val="0070C0"/>
              </a:solidFill>
              <a:effectLst/>
              <a:latin typeface="Times New Roman" pitchFamily="18" charset="0"/>
            </a:endParaRP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pl-PL" altLang="pl-PL" sz="2400" dirty="0" smtClean="0">
                <a:effectLst/>
                <a:latin typeface="Times New Roman" pitchFamily="18" charset="0"/>
              </a:rPr>
              <a:t>Zjawisko </a:t>
            </a:r>
            <a:r>
              <a:rPr lang="pl-PL" altLang="pl-PL" sz="2400" dirty="0" err="1" smtClean="0">
                <a:effectLst/>
                <a:latin typeface="Times New Roman" pitchFamily="18" charset="0"/>
              </a:rPr>
              <a:t>Aharonova</a:t>
            </a:r>
            <a:r>
              <a:rPr lang="pl-PL" altLang="pl-PL" sz="2400" dirty="0" smtClean="0">
                <a:effectLst/>
                <a:latin typeface="Times New Roman" pitchFamily="18" charset="0"/>
              </a:rPr>
              <a:t>-Bohma dla pola magnetycznego</a:t>
            </a: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pl-PL" altLang="pl-PL" sz="2400" dirty="0" smtClean="0">
                <a:effectLst/>
                <a:latin typeface="Times New Roman" pitchFamily="18" charset="0"/>
              </a:rPr>
              <a:t>Nadprzewodnictwo. Pary </a:t>
            </a:r>
            <a:r>
              <a:rPr lang="pl-PL" altLang="pl-PL" sz="2400" dirty="0">
                <a:effectLst/>
                <a:latin typeface="Times New Roman" pitchFamily="18" charset="0"/>
              </a:rPr>
              <a:t>Coopera</a:t>
            </a:r>
            <a:endParaRPr lang="pl-PL" altLang="pl-PL" sz="2400" dirty="0" smtClean="0">
              <a:effectLst/>
              <a:latin typeface="Times New Roman" pitchFamily="18" charset="0"/>
            </a:endParaRP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pl-PL" altLang="pl-PL" sz="2400" dirty="0" smtClean="0">
                <a:effectLst/>
                <a:latin typeface="Times New Roman" pitchFamily="18" charset="0"/>
              </a:rPr>
              <a:t>Zjawisko </a:t>
            </a:r>
            <a:r>
              <a:rPr lang="pl-PL" altLang="pl-PL" sz="2400" dirty="0" err="1" smtClean="0">
                <a:effectLst/>
                <a:latin typeface="Times New Roman" pitchFamily="18" charset="0"/>
              </a:rPr>
              <a:t>Josephsona</a:t>
            </a:r>
            <a:endParaRPr lang="pl-PL" altLang="pl-PL" sz="2400" dirty="0" smtClean="0">
              <a:effectLst/>
              <a:latin typeface="Times New Roman" pitchFamily="18" charset="0"/>
            </a:endParaRP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pl-PL" altLang="pl-PL" sz="2400" dirty="0" smtClean="0">
                <a:effectLst/>
                <a:latin typeface="Times New Roman" pitchFamily="18" charset="0"/>
              </a:rPr>
              <a:t>SQUID</a:t>
            </a:r>
          </a:p>
          <a:p>
            <a:pPr marL="0" indent="0">
              <a:spcBef>
                <a:spcPct val="0"/>
              </a:spcBef>
              <a:buNone/>
            </a:pPr>
            <a:endParaRPr lang="pl-PL" altLang="pl-PL" sz="2400" dirty="0" smtClean="0">
              <a:effectLst/>
              <a:latin typeface="Times New Roman" pitchFamily="18" charset="0"/>
            </a:endParaRPr>
          </a:p>
          <a:p>
            <a:pPr marL="0" indent="0">
              <a:spcBef>
                <a:spcPct val="0"/>
              </a:spcBef>
              <a:buNone/>
            </a:pPr>
            <a:endParaRPr lang="pl-PL" altLang="pl-PL" sz="2400" dirty="0" smtClean="0">
              <a:effectLst/>
              <a:latin typeface="Times New Roman" pitchFamily="18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pl-PL" altLang="pl-PL" sz="2400" dirty="0" smtClean="0">
                <a:solidFill>
                  <a:srgbClr val="002060"/>
                </a:solidFill>
                <a:effectLst/>
                <a:latin typeface="Times New Roman" pitchFamily="18" charset="0"/>
              </a:rPr>
              <a:t>Źródło: </a:t>
            </a:r>
          </a:p>
          <a:p>
            <a:pPr marL="0" indent="0">
              <a:spcBef>
                <a:spcPct val="0"/>
              </a:spcBef>
              <a:buNone/>
            </a:pPr>
            <a:r>
              <a:rPr lang="pl-PL" altLang="pl-PL" sz="2400" dirty="0" smtClean="0">
                <a:solidFill>
                  <a:srgbClr val="0070C0"/>
                </a:solidFill>
                <a:effectLst/>
                <a:latin typeface="Times New Roman" pitchFamily="18" charset="0"/>
              </a:rPr>
              <a:t>Paweł </a:t>
            </a:r>
            <a:r>
              <a:rPr lang="pl-PL" altLang="pl-PL" sz="2400" dirty="0" err="1" smtClean="0">
                <a:solidFill>
                  <a:srgbClr val="0070C0"/>
                </a:solidFill>
                <a:effectLst/>
                <a:latin typeface="Times New Roman" pitchFamily="18" charset="0"/>
              </a:rPr>
              <a:t>Pęczkowski</a:t>
            </a:r>
            <a:r>
              <a:rPr lang="pl-PL" altLang="pl-PL" sz="2400" dirty="0" smtClean="0">
                <a:solidFill>
                  <a:srgbClr val="0070C0"/>
                </a:solidFill>
                <a:effectLst/>
                <a:latin typeface="Times New Roman" pitchFamily="18" charset="0"/>
              </a:rPr>
              <a:t> </a:t>
            </a:r>
            <a:r>
              <a:rPr lang="pl-PL" altLang="pl-PL" sz="2400" i="1" dirty="0" smtClean="0">
                <a:solidFill>
                  <a:srgbClr val="0070C0"/>
                </a:solidFill>
                <a:effectLst/>
                <a:latin typeface="Times New Roman" pitchFamily="18" charset="0"/>
              </a:rPr>
              <a:t>Tajemnicza mechanika kwantowa</a:t>
            </a:r>
            <a:r>
              <a:rPr lang="pl-PL" altLang="pl-PL" sz="2400" dirty="0" smtClean="0">
                <a:solidFill>
                  <a:srgbClr val="0070C0"/>
                </a:solidFill>
                <a:effectLst/>
                <a:latin typeface="Times New Roman" pitchFamily="18" charset="0"/>
              </a:rPr>
              <a:t> W-</a:t>
            </a:r>
            <a:r>
              <a:rPr lang="pl-PL" altLang="pl-PL" sz="2400" dirty="0" err="1" smtClean="0">
                <a:solidFill>
                  <a:srgbClr val="0070C0"/>
                </a:solidFill>
                <a:effectLst/>
                <a:latin typeface="Times New Roman" pitchFamily="18" charset="0"/>
              </a:rPr>
              <a:t>wa</a:t>
            </a:r>
            <a:r>
              <a:rPr lang="pl-PL" altLang="pl-PL" sz="2400" dirty="0" smtClean="0">
                <a:solidFill>
                  <a:srgbClr val="0070C0"/>
                </a:solidFill>
                <a:effectLst/>
                <a:latin typeface="Times New Roman" pitchFamily="18" charset="0"/>
              </a:rPr>
              <a:t> 2011</a:t>
            </a:r>
            <a:endParaRPr lang="pl-PL" altLang="pl-PL" sz="2400" dirty="0">
              <a:solidFill>
                <a:srgbClr val="0070C0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6633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ytuł 1"/>
          <p:cNvSpPr>
            <a:spLocks noGrp="1"/>
          </p:cNvSpPr>
          <p:nvPr>
            <p:ph type="title"/>
          </p:nvPr>
        </p:nvSpPr>
        <p:spPr>
          <a:xfrm>
            <a:off x="428625" y="142875"/>
            <a:ext cx="8229600" cy="1143000"/>
          </a:xfrm>
        </p:spPr>
        <p:txBody>
          <a:bodyPr/>
          <a:lstStyle/>
          <a:p>
            <a:pPr eaLnBrk="1" hangingPunct="1"/>
            <a:r>
              <a:rPr lang="pl-PL" altLang="pl-PL" dirty="0" smtClean="0">
                <a:latin typeface="Times New Roman" pitchFamily="18" charset="0"/>
                <a:cs typeface="Times New Roman" pitchFamily="18" charset="0"/>
              </a:rPr>
              <a:t>Efekt Kapicy-</a:t>
            </a:r>
            <a:r>
              <a:rPr lang="pl-PL" altLang="pl-PL" dirty="0" err="1" smtClean="0">
                <a:latin typeface="Times New Roman" pitchFamily="18" charset="0"/>
                <a:cs typeface="Times New Roman" pitchFamily="18" charset="0"/>
              </a:rPr>
              <a:t>Diraca</a:t>
            </a:r>
            <a:endParaRPr lang="pl-PL" altLang="pl-PL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467544" y="1412776"/>
            <a:ext cx="79928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eaLnBrk="1" hangingPunct="1"/>
            <a:r>
              <a:rPr lang="pl-PL" altLang="pl-PL" sz="2400" dirty="0" smtClean="0">
                <a:effectLst/>
              </a:rPr>
              <a:t>Dyfrakcja </a:t>
            </a:r>
            <a:r>
              <a:rPr lang="pl-PL" altLang="pl-PL" sz="2400" dirty="0">
                <a:effectLst/>
              </a:rPr>
              <a:t>elektronów na </a:t>
            </a:r>
            <a:r>
              <a:rPr lang="pl-PL" altLang="pl-PL" sz="2400" dirty="0" smtClean="0">
                <a:effectLst/>
              </a:rPr>
              <a:t>krysztale (</a:t>
            </a:r>
            <a:r>
              <a:rPr lang="pl-PL" altLang="pl-PL" sz="2400" dirty="0" err="1" smtClean="0">
                <a:effectLst/>
              </a:rPr>
              <a:t>Davisson</a:t>
            </a:r>
            <a:r>
              <a:rPr lang="pl-PL" altLang="pl-PL" sz="2400" dirty="0">
                <a:effectLst/>
              </a:rPr>
              <a:t>, </a:t>
            </a:r>
            <a:r>
              <a:rPr lang="pl-PL" altLang="pl-PL" sz="2400" dirty="0" err="1" smtClean="0">
                <a:effectLst/>
              </a:rPr>
              <a:t>Germer</a:t>
            </a:r>
            <a:r>
              <a:rPr lang="pl-PL" altLang="pl-PL" sz="2400" dirty="0">
                <a:effectLst/>
              </a:rPr>
              <a:t>, </a:t>
            </a:r>
            <a:r>
              <a:rPr lang="pl-PL" altLang="pl-PL" sz="2400" b="1" dirty="0">
                <a:effectLst/>
              </a:rPr>
              <a:t>1927</a:t>
            </a:r>
            <a:r>
              <a:rPr lang="pl-PL" altLang="pl-PL" sz="2400" dirty="0">
                <a:effectLst/>
              </a:rPr>
              <a:t>)</a:t>
            </a:r>
          </a:p>
        </p:txBody>
      </p:sp>
      <p:sp>
        <p:nvSpPr>
          <p:cNvPr id="17" name="pole tekstowe 16"/>
          <p:cNvSpPr txBox="1"/>
          <p:nvPr/>
        </p:nvSpPr>
        <p:spPr>
          <a:xfrm>
            <a:off x="467544" y="2060848"/>
            <a:ext cx="461055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pl-PL" sz="2400" dirty="0" smtClean="0">
                <a:solidFill>
                  <a:srgbClr val="002060"/>
                </a:solidFill>
                <a:effectLst/>
              </a:rPr>
              <a:t>P. Kapica, P. Dirac (</a:t>
            </a:r>
            <a:r>
              <a:rPr lang="pl-PL" sz="2400" b="1" dirty="0" smtClean="0">
                <a:solidFill>
                  <a:srgbClr val="002060"/>
                </a:solidFill>
                <a:effectLst/>
              </a:rPr>
              <a:t>1933</a:t>
            </a:r>
            <a:r>
              <a:rPr lang="pl-PL" sz="2400" dirty="0" smtClean="0">
                <a:solidFill>
                  <a:srgbClr val="002060"/>
                </a:solidFill>
                <a:effectLst/>
              </a:rPr>
              <a:t>): </a:t>
            </a:r>
            <a:br>
              <a:rPr lang="pl-PL" sz="2400" dirty="0" smtClean="0">
                <a:solidFill>
                  <a:srgbClr val="002060"/>
                </a:solidFill>
                <a:effectLst/>
              </a:rPr>
            </a:br>
            <a:r>
              <a:rPr lang="pl-PL" sz="2400" dirty="0" smtClean="0">
                <a:effectLst/>
              </a:rPr>
              <a:t>pomysł dyfrakcji elektronów </a:t>
            </a:r>
            <a:br>
              <a:rPr lang="pl-PL" sz="2400" dirty="0" smtClean="0">
                <a:effectLst/>
              </a:rPr>
            </a:br>
            <a:r>
              <a:rPr lang="pl-PL" sz="2400" dirty="0" smtClean="0">
                <a:effectLst/>
              </a:rPr>
              <a:t>na stojącej fali elektromagnetycznej</a:t>
            </a:r>
            <a:br>
              <a:rPr lang="pl-PL" sz="2400" dirty="0" smtClean="0">
                <a:effectLst/>
              </a:rPr>
            </a:br>
            <a:r>
              <a:rPr lang="pl-PL" sz="2400" dirty="0" smtClean="0">
                <a:effectLst/>
              </a:rPr>
              <a:t>(struktura okresowa w przestrzeni, </a:t>
            </a:r>
            <a:br>
              <a:rPr lang="pl-PL" sz="2400" dirty="0" smtClean="0">
                <a:effectLst/>
              </a:rPr>
            </a:br>
            <a:r>
              <a:rPr lang="pl-PL" sz="2400" dirty="0" smtClean="0">
                <a:effectLst/>
              </a:rPr>
              <a:t>pole o dużym natężeniu)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149080"/>
            <a:ext cx="3672408" cy="1989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pole tekstowe 9"/>
          <p:cNvSpPr txBox="1"/>
          <p:nvPr/>
        </p:nvSpPr>
        <p:spPr>
          <a:xfrm>
            <a:off x="5197492" y="2060848"/>
            <a:ext cx="355097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pl-PL" sz="2400" dirty="0" smtClean="0">
                <a:solidFill>
                  <a:srgbClr val="002060"/>
                </a:solidFill>
                <a:effectLst/>
              </a:rPr>
              <a:t>Realizacja doświadczalna</a:t>
            </a:r>
            <a:br>
              <a:rPr lang="pl-PL" sz="2400" dirty="0" smtClean="0">
                <a:solidFill>
                  <a:srgbClr val="002060"/>
                </a:solidFill>
                <a:effectLst/>
              </a:rPr>
            </a:br>
            <a:r>
              <a:rPr lang="pl-PL" sz="2400" dirty="0" smtClean="0">
                <a:effectLst/>
              </a:rPr>
              <a:t>D. L. </a:t>
            </a:r>
            <a:r>
              <a:rPr lang="pl-PL" sz="2400" dirty="0" err="1" smtClean="0">
                <a:effectLst/>
              </a:rPr>
              <a:t>Frelmund</a:t>
            </a:r>
            <a:r>
              <a:rPr lang="pl-PL" sz="2400" dirty="0" smtClean="0">
                <a:effectLst/>
              </a:rPr>
              <a:t> i in. (</a:t>
            </a:r>
            <a:r>
              <a:rPr lang="pl-PL" sz="2400" b="1" dirty="0" smtClean="0">
                <a:effectLst/>
              </a:rPr>
              <a:t>2001</a:t>
            </a:r>
            <a:r>
              <a:rPr lang="pl-PL" sz="2400" dirty="0" smtClean="0">
                <a:effectLst/>
              </a:rPr>
              <a:t>)</a:t>
            </a:r>
          </a:p>
          <a:p>
            <a:pPr algn="l"/>
            <a:r>
              <a:rPr lang="pl-PL" sz="2400" dirty="0" smtClean="0">
                <a:effectLst/>
              </a:rPr>
              <a:t>z użyciem lasera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3284984"/>
            <a:ext cx="3203848" cy="1900950"/>
          </a:xfrm>
          <a:prstGeom prst="rect">
            <a:avLst/>
          </a:prstGeom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5301208"/>
            <a:ext cx="3402802" cy="1351467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467544" y="6237312"/>
            <a:ext cx="27036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smtClean="0">
                <a:effectLst/>
              </a:rPr>
              <a:t>por. efekt Comptona</a:t>
            </a:r>
            <a:endParaRPr lang="pl-PL" sz="2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63994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0" grpId="0"/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/>
          </p:cNvSpPr>
          <p:nvPr>
            <p:ph type="title"/>
          </p:nvPr>
        </p:nvSpPr>
        <p:spPr>
          <a:xfrm>
            <a:off x="233363" y="274638"/>
            <a:ext cx="8620125" cy="1143000"/>
          </a:xfrm>
        </p:spPr>
        <p:txBody>
          <a:bodyPr/>
          <a:lstStyle/>
          <a:p>
            <a:pPr algn="l"/>
            <a:r>
              <a:rPr lang="pl-PL" altLang="pl-PL" smtClean="0">
                <a:latin typeface="Times New Roman" pitchFamily="18" charset="0"/>
              </a:rPr>
              <a:t>Plan na dziś</a:t>
            </a:r>
          </a:p>
        </p:txBody>
      </p:sp>
      <p:sp>
        <p:nvSpPr>
          <p:cNvPr id="35844" name="Rectangle 2"/>
          <p:cNvSpPr txBox="1">
            <a:spLocks/>
          </p:cNvSpPr>
          <p:nvPr/>
        </p:nvSpPr>
        <p:spPr bwMode="auto">
          <a:xfrm>
            <a:off x="468313" y="1595438"/>
            <a:ext cx="8135937" cy="492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14350" indent="-514350"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AutoNum type="arabicPeriod"/>
            </a:pPr>
            <a:r>
              <a:rPr lang="pl-PL" altLang="pl-PL" sz="2400" dirty="0" smtClean="0">
                <a:effectLst/>
                <a:latin typeface="Times New Roman" pitchFamily="18" charset="0"/>
              </a:rPr>
              <a:t>Czy można wykonać pomiar bez udziału fotonu?</a:t>
            </a:r>
            <a:br>
              <a:rPr lang="pl-PL" altLang="pl-PL" sz="2400" dirty="0" smtClean="0">
                <a:effectLst/>
                <a:latin typeface="Times New Roman" pitchFamily="18" charset="0"/>
              </a:rPr>
            </a:br>
            <a:r>
              <a:rPr lang="pl-PL" altLang="pl-PL" sz="2400" dirty="0" smtClean="0">
                <a:effectLst/>
                <a:latin typeface="Times New Roman" pitchFamily="18" charset="0"/>
              </a:rPr>
              <a:t>Doświadczenie myślowe </a:t>
            </a:r>
            <a:r>
              <a:rPr lang="pl-PL" altLang="pl-PL" sz="2400" dirty="0" err="1" smtClean="0">
                <a:effectLst/>
                <a:latin typeface="Times New Roman" pitchFamily="18" charset="0"/>
              </a:rPr>
              <a:t>Elitzura-Vaidmana</a:t>
            </a:r>
            <a:endParaRPr lang="pl-PL" altLang="pl-PL" sz="2400" dirty="0" smtClean="0">
              <a:effectLst/>
              <a:latin typeface="Times New Roman" pitchFamily="18" charset="0"/>
            </a:endParaRP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pl-PL" altLang="pl-PL" sz="2400" dirty="0" smtClean="0">
                <a:effectLst/>
                <a:latin typeface="Times New Roman" pitchFamily="18" charset="0"/>
              </a:rPr>
              <a:t>Kwantowy paradoks Zenona</a:t>
            </a: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pl-PL" altLang="pl-PL" sz="2400" dirty="0" smtClean="0">
                <a:effectLst/>
                <a:latin typeface="Times New Roman" pitchFamily="18" charset="0"/>
              </a:rPr>
              <a:t>Efekt Kapicy-</a:t>
            </a:r>
            <a:r>
              <a:rPr lang="pl-PL" altLang="pl-PL" sz="2400" dirty="0" err="1" smtClean="0">
                <a:effectLst/>
                <a:latin typeface="Times New Roman" pitchFamily="18" charset="0"/>
              </a:rPr>
              <a:t>Diraca</a:t>
            </a:r>
            <a:endParaRPr lang="pl-PL" altLang="pl-PL" sz="2400" dirty="0" smtClean="0">
              <a:effectLst/>
              <a:latin typeface="Times New Roman" pitchFamily="18" charset="0"/>
            </a:endParaRP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pl-PL" altLang="pl-PL" sz="2400" dirty="0" smtClean="0">
                <a:solidFill>
                  <a:srgbClr val="0070C0"/>
                </a:solidFill>
                <a:effectLst/>
                <a:latin typeface="Times New Roman" pitchFamily="18" charset="0"/>
              </a:rPr>
              <a:t>Zjawisko </a:t>
            </a:r>
            <a:r>
              <a:rPr lang="pl-PL" altLang="pl-PL" sz="2400" dirty="0" err="1" smtClean="0">
                <a:solidFill>
                  <a:srgbClr val="0070C0"/>
                </a:solidFill>
                <a:effectLst/>
                <a:latin typeface="Times New Roman" pitchFamily="18" charset="0"/>
              </a:rPr>
              <a:t>Aharonova</a:t>
            </a:r>
            <a:r>
              <a:rPr lang="pl-PL" altLang="pl-PL" sz="2400" dirty="0" smtClean="0">
                <a:solidFill>
                  <a:srgbClr val="0070C0"/>
                </a:solidFill>
                <a:effectLst/>
                <a:latin typeface="Times New Roman" pitchFamily="18" charset="0"/>
              </a:rPr>
              <a:t>-Bohma dla pola magnetycznego</a:t>
            </a: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pl-PL" altLang="pl-PL" sz="2400" dirty="0" smtClean="0">
                <a:effectLst/>
                <a:latin typeface="Times New Roman" pitchFamily="18" charset="0"/>
              </a:rPr>
              <a:t>Nadprzewodnictwo. Pary </a:t>
            </a:r>
            <a:r>
              <a:rPr lang="pl-PL" altLang="pl-PL" sz="2400" dirty="0">
                <a:effectLst/>
                <a:latin typeface="Times New Roman" pitchFamily="18" charset="0"/>
              </a:rPr>
              <a:t>Coopera</a:t>
            </a:r>
            <a:endParaRPr lang="pl-PL" altLang="pl-PL" sz="2400" dirty="0" smtClean="0">
              <a:effectLst/>
              <a:latin typeface="Times New Roman" pitchFamily="18" charset="0"/>
            </a:endParaRP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pl-PL" altLang="pl-PL" sz="2400" dirty="0" smtClean="0">
                <a:effectLst/>
                <a:latin typeface="Times New Roman" pitchFamily="18" charset="0"/>
              </a:rPr>
              <a:t>Zjawisko </a:t>
            </a:r>
            <a:r>
              <a:rPr lang="pl-PL" altLang="pl-PL" sz="2400" dirty="0" err="1" smtClean="0">
                <a:effectLst/>
                <a:latin typeface="Times New Roman" pitchFamily="18" charset="0"/>
              </a:rPr>
              <a:t>Josephsona</a:t>
            </a:r>
            <a:endParaRPr lang="pl-PL" altLang="pl-PL" sz="2400" dirty="0" smtClean="0">
              <a:effectLst/>
              <a:latin typeface="Times New Roman" pitchFamily="18" charset="0"/>
            </a:endParaRP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pl-PL" altLang="pl-PL" sz="2400" dirty="0" smtClean="0">
                <a:effectLst/>
                <a:latin typeface="Times New Roman" pitchFamily="18" charset="0"/>
              </a:rPr>
              <a:t>SQUID</a:t>
            </a:r>
          </a:p>
          <a:p>
            <a:pPr marL="0" indent="0">
              <a:spcBef>
                <a:spcPct val="0"/>
              </a:spcBef>
              <a:buNone/>
            </a:pPr>
            <a:endParaRPr lang="pl-PL" altLang="pl-PL" sz="2400" dirty="0" smtClean="0">
              <a:effectLst/>
              <a:latin typeface="Times New Roman" pitchFamily="18" charset="0"/>
            </a:endParaRPr>
          </a:p>
          <a:p>
            <a:pPr marL="0" indent="0">
              <a:spcBef>
                <a:spcPct val="0"/>
              </a:spcBef>
              <a:buNone/>
            </a:pPr>
            <a:endParaRPr lang="pl-PL" altLang="pl-PL" sz="2400" dirty="0" smtClean="0">
              <a:effectLst/>
              <a:latin typeface="Times New Roman" pitchFamily="18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pl-PL" altLang="pl-PL" sz="2400" dirty="0" smtClean="0">
                <a:solidFill>
                  <a:srgbClr val="002060"/>
                </a:solidFill>
                <a:effectLst/>
                <a:latin typeface="Times New Roman" pitchFamily="18" charset="0"/>
              </a:rPr>
              <a:t>Źródło: </a:t>
            </a:r>
          </a:p>
          <a:p>
            <a:pPr marL="0" indent="0">
              <a:spcBef>
                <a:spcPct val="0"/>
              </a:spcBef>
              <a:buNone/>
            </a:pPr>
            <a:r>
              <a:rPr lang="pl-PL" altLang="pl-PL" sz="2400" dirty="0" smtClean="0">
                <a:solidFill>
                  <a:srgbClr val="0070C0"/>
                </a:solidFill>
                <a:effectLst/>
                <a:latin typeface="Times New Roman" pitchFamily="18" charset="0"/>
              </a:rPr>
              <a:t>Paweł </a:t>
            </a:r>
            <a:r>
              <a:rPr lang="pl-PL" altLang="pl-PL" sz="2400" dirty="0" err="1" smtClean="0">
                <a:solidFill>
                  <a:srgbClr val="0070C0"/>
                </a:solidFill>
                <a:effectLst/>
                <a:latin typeface="Times New Roman" pitchFamily="18" charset="0"/>
              </a:rPr>
              <a:t>Pęczkowski</a:t>
            </a:r>
            <a:r>
              <a:rPr lang="pl-PL" altLang="pl-PL" sz="2400" dirty="0" smtClean="0">
                <a:solidFill>
                  <a:srgbClr val="0070C0"/>
                </a:solidFill>
                <a:effectLst/>
                <a:latin typeface="Times New Roman" pitchFamily="18" charset="0"/>
              </a:rPr>
              <a:t> </a:t>
            </a:r>
            <a:r>
              <a:rPr lang="pl-PL" altLang="pl-PL" sz="2400" i="1" dirty="0" smtClean="0">
                <a:solidFill>
                  <a:srgbClr val="0070C0"/>
                </a:solidFill>
                <a:effectLst/>
                <a:latin typeface="Times New Roman" pitchFamily="18" charset="0"/>
              </a:rPr>
              <a:t>Tajemnicza mechanika kwantowa</a:t>
            </a:r>
            <a:r>
              <a:rPr lang="pl-PL" altLang="pl-PL" sz="2400" dirty="0" smtClean="0">
                <a:solidFill>
                  <a:srgbClr val="0070C0"/>
                </a:solidFill>
                <a:effectLst/>
                <a:latin typeface="Times New Roman" pitchFamily="18" charset="0"/>
              </a:rPr>
              <a:t> W-</a:t>
            </a:r>
            <a:r>
              <a:rPr lang="pl-PL" altLang="pl-PL" sz="2400" dirty="0" err="1" smtClean="0">
                <a:solidFill>
                  <a:srgbClr val="0070C0"/>
                </a:solidFill>
                <a:effectLst/>
                <a:latin typeface="Times New Roman" pitchFamily="18" charset="0"/>
              </a:rPr>
              <a:t>wa</a:t>
            </a:r>
            <a:r>
              <a:rPr lang="pl-PL" altLang="pl-PL" sz="2400" dirty="0" smtClean="0">
                <a:solidFill>
                  <a:srgbClr val="0070C0"/>
                </a:solidFill>
                <a:effectLst/>
                <a:latin typeface="Times New Roman" pitchFamily="18" charset="0"/>
              </a:rPr>
              <a:t> 2011</a:t>
            </a:r>
            <a:endParaRPr lang="pl-PL" altLang="pl-PL" sz="2400" dirty="0">
              <a:solidFill>
                <a:srgbClr val="0070C0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6633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ytuł 1"/>
          <p:cNvSpPr>
            <a:spLocks noGrp="1"/>
          </p:cNvSpPr>
          <p:nvPr>
            <p:ph type="title"/>
          </p:nvPr>
        </p:nvSpPr>
        <p:spPr>
          <a:xfrm>
            <a:off x="428625" y="142875"/>
            <a:ext cx="8229600" cy="1143000"/>
          </a:xfrm>
        </p:spPr>
        <p:txBody>
          <a:bodyPr/>
          <a:lstStyle/>
          <a:p>
            <a:pPr eaLnBrk="1" hangingPunct="1"/>
            <a:r>
              <a:rPr lang="pl-PL" altLang="pl-PL" dirty="0" smtClean="0">
                <a:latin typeface="Times New Roman" pitchFamily="18" charset="0"/>
                <a:cs typeface="Times New Roman" pitchFamily="18" charset="0"/>
              </a:rPr>
              <a:t>Zjawisko </a:t>
            </a:r>
            <a:r>
              <a:rPr lang="pl-PL" altLang="pl-PL" dirty="0" err="1" smtClean="0">
                <a:latin typeface="Times New Roman" pitchFamily="18" charset="0"/>
                <a:cs typeface="Times New Roman" pitchFamily="18" charset="0"/>
              </a:rPr>
              <a:t>Aharonova</a:t>
            </a:r>
            <a:r>
              <a:rPr lang="pl-PL" altLang="pl-PL" dirty="0" smtClean="0">
                <a:latin typeface="Times New Roman" pitchFamily="18" charset="0"/>
                <a:cs typeface="Times New Roman" pitchFamily="18" charset="0"/>
              </a:rPr>
              <a:t>-Bohma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831251" y="1700808"/>
            <a:ext cx="73741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smtClean="0">
                <a:effectLst/>
              </a:rPr>
              <a:t>„Zwykłe” doświadczenie dwuszczelinowe dla elektronów</a:t>
            </a:r>
            <a:endParaRPr lang="pl-PL" sz="2400" dirty="0">
              <a:effectLst/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959" y="2356941"/>
            <a:ext cx="6306433" cy="3859536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2268595" y="5317177"/>
            <a:ext cx="11512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 smtClean="0">
                <a:effectLst/>
              </a:rPr>
              <a:t>elektrony</a:t>
            </a:r>
            <a:endParaRPr lang="pl-PL" sz="2000" dirty="0">
              <a:effectLst/>
            </a:endParaRPr>
          </a:p>
        </p:txBody>
      </p:sp>
      <p:grpSp>
        <p:nvGrpSpPr>
          <p:cNvPr id="16" name="Grupa 15"/>
          <p:cNvGrpSpPr/>
          <p:nvPr/>
        </p:nvGrpSpPr>
        <p:grpSpPr>
          <a:xfrm>
            <a:off x="570810" y="2420888"/>
            <a:ext cx="3713158" cy="1865821"/>
            <a:chOff x="138762" y="2420888"/>
            <a:chExt cx="3713158" cy="1865821"/>
          </a:xfrm>
        </p:grpSpPr>
        <p:cxnSp>
          <p:nvCxnSpPr>
            <p:cNvPr id="12" name="Łącznik prosty ze strzałką 11"/>
            <p:cNvCxnSpPr/>
            <p:nvPr/>
          </p:nvCxnSpPr>
          <p:spPr>
            <a:xfrm>
              <a:off x="2843808" y="3573016"/>
              <a:ext cx="1008112" cy="71369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pole tekstowe 12"/>
            <p:cNvSpPr txBox="1"/>
            <p:nvPr/>
          </p:nvSpPr>
          <p:spPr>
            <a:xfrm>
              <a:off x="138762" y="2420888"/>
              <a:ext cx="3307317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pl-PL" sz="2400" dirty="0" smtClean="0">
                  <a:effectLst/>
                </a:rPr>
                <a:t>tu wstawimy solenoid</a:t>
              </a:r>
            </a:p>
            <a:p>
              <a:pPr algn="l"/>
              <a:r>
                <a:rPr lang="pl-PL" sz="2400" dirty="0" smtClean="0">
                  <a:effectLst/>
                </a:rPr>
                <a:t>(pole mg tylko wewnątrz</a:t>
              </a:r>
              <a:br>
                <a:rPr lang="pl-PL" sz="2400" dirty="0" smtClean="0">
                  <a:effectLst/>
                </a:rPr>
              </a:br>
              <a:r>
                <a:rPr lang="pl-PL" sz="2400" dirty="0" smtClean="0">
                  <a:effectLst/>
                </a:rPr>
                <a:t>tj. poza torami elektronu)</a:t>
              </a:r>
              <a:endParaRPr lang="pl-PL" sz="2400" dirty="0">
                <a:effectLst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95205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ytuł 1"/>
          <p:cNvSpPr>
            <a:spLocks noGrp="1"/>
          </p:cNvSpPr>
          <p:nvPr>
            <p:ph type="title"/>
          </p:nvPr>
        </p:nvSpPr>
        <p:spPr>
          <a:xfrm>
            <a:off x="428625" y="142875"/>
            <a:ext cx="8229600" cy="1143000"/>
          </a:xfrm>
        </p:spPr>
        <p:txBody>
          <a:bodyPr/>
          <a:lstStyle/>
          <a:p>
            <a:pPr eaLnBrk="1" hangingPunct="1"/>
            <a:r>
              <a:rPr lang="pl-PL" altLang="pl-PL" dirty="0" smtClean="0">
                <a:latin typeface="Times New Roman" pitchFamily="18" charset="0"/>
                <a:cs typeface="Times New Roman" pitchFamily="18" charset="0"/>
              </a:rPr>
              <a:t>Zjawisko </a:t>
            </a:r>
            <a:r>
              <a:rPr lang="pl-PL" altLang="pl-PL" dirty="0" err="1" smtClean="0">
                <a:latin typeface="Times New Roman" pitchFamily="18" charset="0"/>
                <a:cs typeface="Times New Roman" pitchFamily="18" charset="0"/>
              </a:rPr>
              <a:t>Aharonova</a:t>
            </a:r>
            <a:r>
              <a:rPr lang="pl-PL" altLang="pl-PL" dirty="0" smtClean="0">
                <a:latin typeface="Times New Roman" pitchFamily="18" charset="0"/>
                <a:cs typeface="Times New Roman" pitchFamily="18" charset="0"/>
              </a:rPr>
              <a:t>-Bohma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711830" y="1700808"/>
            <a:ext cx="76129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smtClean="0">
                <a:effectLst/>
              </a:rPr>
              <a:t>Doświadczenie dwuszczelinowe dla elektronów z polem mg</a:t>
            </a:r>
            <a:endParaRPr lang="pl-PL" sz="2400" dirty="0">
              <a:effectLst/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961" y="2356941"/>
            <a:ext cx="6306431" cy="3859536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2268595" y="5317177"/>
            <a:ext cx="11512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 smtClean="0">
                <a:effectLst/>
              </a:rPr>
              <a:t>elektrony</a:t>
            </a:r>
            <a:endParaRPr lang="pl-PL" sz="2000" dirty="0">
              <a:effectLst/>
            </a:endParaRPr>
          </a:p>
        </p:txBody>
      </p:sp>
      <p:grpSp>
        <p:nvGrpSpPr>
          <p:cNvPr id="10" name="Grupa 9"/>
          <p:cNvGrpSpPr/>
          <p:nvPr/>
        </p:nvGrpSpPr>
        <p:grpSpPr>
          <a:xfrm>
            <a:off x="570810" y="2420888"/>
            <a:ext cx="3713158" cy="1865821"/>
            <a:chOff x="138762" y="2420888"/>
            <a:chExt cx="3713158" cy="1865821"/>
          </a:xfrm>
        </p:grpSpPr>
        <p:cxnSp>
          <p:nvCxnSpPr>
            <p:cNvPr id="11" name="Łącznik prosty ze strzałką 10"/>
            <p:cNvCxnSpPr/>
            <p:nvPr/>
          </p:nvCxnSpPr>
          <p:spPr>
            <a:xfrm>
              <a:off x="2843808" y="3573016"/>
              <a:ext cx="1008112" cy="71369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pole tekstowe 11"/>
            <p:cNvSpPr txBox="1"/>
            <p:nvPr/>
          </p:nvSpPr>
          <p:spPr>
            <a:xfrm>
              <a:off x="138762" y="2420888"/>
              <a:ext cx="3307317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pl-PL" sz="2400" dirty="0" smtClean="0">
                  <a:effectLst/>
                </a:rPr>
                <a:t>tu wstawimy solenoid</a:t>
              </a:r>
            </a:p>
            <a:p>
              <a:pPr algn="l"/>
              <a:r>
                <a:rPr lang="pl-PL" sz="2400" dirty="0" smtClean="0">
                  <a:effectLst/>
                </a:rPr>
                <a:t>(pole mg tylko wewnątrz</a:t>
              </a:r>
              <a:br>
                <a:rPr lang="pl-PL" sz="2400" dirty="0" smtClean="0">
                  <a:effectLst/>
                </a:rPr>
              </a:br>
              <a:r>
                <a:rPr lang="pl-PL" sz="2400" dirty="0" smtClean="0">
                  <a:effectLst/>
                </a:rPr>
                <a:t>tj. poza torami elektronu)</a:t>
              </a:r>
              <a:endParaRPr lang="pl-PL" sz="2400" dirty="0">
                <a:effectLst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05695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smtClean="0">
                <a:latin typeface="Times New Roman" pitchFamily="18" charset="0"/>
              </a:rPr>
              <a:t>Doświadczenie Younga</a:t>
            </a:r>
          </a:p>
        </p:txBody>
      </p:sp>
      <p:sp>
        <p:nvSpPr>
          <p:cNvPr id="3076" name="pole tekstowe 18"/>
          <p:cNvSpPr txBox="1">
            <a:spLocks noChangeArrowheads="1"/>
          </p:cNvSpPr>
          <p:nvPr/>
        </p:nvSpPr>
        <p:spPr bwMode="auto">
          <a:xfrm>
            <a:off x="4787900" y="3140968"/>
            <a:ext cx="322819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800100" indent="-34290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257300" indent="-3429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714500" indent="-3429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171700" indent="-3429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•"/>
              <a:defRPr/>
            </a:pPr>
            <a:r>
              <a:rPr lang="pl-PL" altLang="pl-PL" sz="1800" dirty="0" smtClean="0">
                <a:effectLst/>
                <a:latin typeface="Times New Roman" pitchFamily="18" charset="0"/>
              </a:rPr>
              <a:t>Pojedyncze fotony, elektrony</a:t>
            </a:r>
          </a:p>
          <a:p>
            <a:pPr eaLnBrk="1" hangingPunct="1">
              <a:spcBef>
                <a:spcPct val="0"/>
              </a:spcBef>
              <a:buFontTx/>
              <a:buChar char="•"/>
              <a:defRPr/>
            </a:pPr>
            <a:r>
              <a:rPr lang="pl-PL" altLang="pl-PL" sz="1800" dirty="0" smtClean="0">
                <a:effectLst/>
                <a:latin typeface="Times New Roman" pitchFamily="18" charset="0"/>
              </a:rPr>
              <a:t>Dodanie obserwatora</a:t>
            </a:r>
          </a:p>
        </p:txBody>
      </p:sp>
      <p:sp>
        <p:nvSpPr>
          <p:cNvPr id="28677" name="Text Box 9">
            <a:hlinkClick r:id="rId2"/>
          </p:cNvPr>
          <p:cNvSpPr txBox="1">
            <a:spLocks noChangeArrowheads="1"/>
          </p:cNvSpPr>
          <p:nvPr/>
        </p:nvSpPr>
        <p:spPr bwMode="auto">
          <a:xfrm>
            <a:off x="179388" y="6494463"/>
            <a:ext cx="47244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1000" dirty="0">
                <a:effectLst/>
                <a:latin typeface="Times New Roman" pitchFamily="18" charset="0"/>
              </a:rPr>
              <a:t>http://genesismission.4t.com/Physics/Quantum_Mechanics/double_slit_experiment.html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" y="3284984"/>
            <a:ext cx="3690938" cy="258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ymbol zastępczy zawartości 2"/>
          <p:cNvSpPr>
            <a:spLocks noGrp="1"/>
          </p:cNvSpPr>
          <p:nvPr>
            <p:ph idx="1"/>
          </p:nvPr>
        </p:nvSpPr>
        <p:spPr>
          <a:xfrm>
            <a:off x="214313" y="1428750"/>
            <a:ext cx="8929687" cy="1424186"/>
          </a:xfrm>
        </p:spPr>
        <p:txBody>
          <a:bodyPr/>
          <a:lstStyle/>
          <a:p>
            <a:pPr eaLnBrk="1" hangingPunct="1"/>
            <a:r>
              <a:rPr lang="pl-PL" altLang="pl-PL" sz="2800" dirty="0" smtClean="0">
                <a:latin typeface="Times New Roman" pitchFamily="18" charset="0"/>
                <a:cs typeface="Times New Roman" pitchFamily="18" charset="0"/>
              </a:rPr>
              <a:t>Richard Feynman (1918-1988): </a:t>
            </a:r>
            <a:br>
              <a:rPr lang="pl-PL" altLang="pl-PL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altLang="pl-PL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Całą mechanikę kwantową da się wyprowadzić </a:t>
            </a:r>
            <a:br>
              <a:rPr lang="pl-PL" altLang="pl-PL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altLang="pl-PL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z doświadczenia z dwiema szczelinami</a:t>
            </a:r>
            <a:endParaRPr lang="pl-PL" altLang="pl-PL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03-double-slit-experiment-with-single-photon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7562" y="4014490"/>
            <a:ext cx="3336846" cy="1790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9066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ytuł 1"/>
          <p:cNvSpPr>
            <a:spLocks noGrp="1"/>
          </p:cNvSpPr>
          <p:nvPr>
            <p:ph type="title"/>
          </p:nvPr>
        </p:nvSpPr>
        <p:spPr>
          <a:xfrm>
            <a:off x="428625" y="142875"/>
            <a:ext cx="8229600" cy="1143000"/>
          </a:xfrm>
        </p:spPr>
        <p:txBody>
          <a:bodyPr/>
          <a:lstStyle/>
          <a:p>
            <a:pPr eaLnBrk="1" hangingPunct="1"/>
            <a:r>
              <a:rPr lang="pl-PL" altLang="pl-PL" dirty="0" smtClean="0">
                <a:latin typeface="Times New Roman" pitchFamily="18" charset="0"/>
                <a:cs typeface="Times New Roman" pitchFamily="18" charset="0"/>
              </a:rPr>
              <a:t>Zjawisko </a:t>
            </a:r>
            <a:r>
              <a:rPr lang="pl-PL" altLang="pl-PL" dirty="0" err="1" smtClean="0">
                <a:latin typeface="Times New Roman" pitchFamily="18" charset="0"/>
                <a:cs typeface="Times New Roman" pitchFamily="18" charset="0"/>
              </a:rPr>
              <a:t>Aharonova</a:t>
            </a:r>
            <a:r>
              <a:rPr lang="pl-PL" altLang="pl-PL" dirty="0" smtClean="0">
                <a:latin typeface="Times New Roman" pitchFamily="18" charset="0"/>
                <a:cs typeface="Times New Roman" pitchFamily="18" charset="0"/>
              </a:rPr>
              <a:t>-Bohma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711830" y="1700808"/>
            <a:ext cx="76129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smtClean="0">
                <a:effectLst/>
              </a:rPr>
              <a:t>Doświadczenie dwuszczelinowe dla elektronów z polem mg</a:t>
            </a:r>
            <a:endParaRPr lang="pl-PL" sz="2400" dirty="0">
              <a:effectLst/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961" y="2356941"/>
            <a:ext cx="6306431" cy="3859536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2268595" y="5317177"/>
            <a:ext cx="11512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 smtClean="0">
                <a:effectLst/>
              </a:rPr>
              <a:t>elektrony</a:t>
            </a:r>
            <a:endParaRPr lang="pl-PL" sz="2000" dirty="0">
              <a:effectLst/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540431" y="2348880"/>
            <a:ext cx="29514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pl-PL" sz="2400" dirty="0" smtClean="0">
                <a:effectLst/>
              </a:rPr>
              <a:t>Przesunięcie prążków </a:t>
            </a:r>
          </a:p>
          <a:p>
            <a:pPr algn="l"/>
            <a:r>
              <a:rPr lang="pl-PL" sz="2400" dirty="0" smtClean="0">
                <a:effectLst/>
              </a:rPr>
              <a:t>interferencyjnych</a:t>
            </a:r>
          </a:p>
          <a:p>
            <a:pPr algn="l"/>
            <a:r>
              <a:rPr lang="pl-PL" sz="2400" dirty="0" smtClean="0">
                <a:solidFill>
                  <a:srgbClr val="0070C0"/>
                </a:solidFill>
                <a:effectLst/>
              </a:rPr>
              <a:t>pomimo braku </a:t>
            </a:r>
            <a:br>
              <a:rPr lang="pl-PL" sz="2400" dirty="0" smtClean="0">
                <a:solidFill>
                  <a:srgbClr val="0070C0"/>
                </a:solidFill>
                <a:effectLst/>
              </a:rPr>
            </a:br>
            <a:r>
              <a:rPr lang="pl-PL" sz="2400" dirty="0" smtClean="0">
                <a:solidFill>
                  <a:srgbClr val="0070C0"/>
                </a:solidFill>
                <a:effectLst/>
              </a:rPr>
              <a:t>oddziaływania</a:t>
            </a:r>
            <a:endParaRPr lang="pl-PL" sz="2400" dirty="0">
              <a:solidFill>
                <a:srgbClr val="0070C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62497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ytuł 1"/>
          <p:cNvSpPr>
            <a:spLocks noGrp="1"/>
          </p:cNvSpPr>
          <p:nvPr>
            <p:ph type="title"/>
          </p:nvPr>
        </p:nvSpPr>
        <p:spPr>
          <a:xfrm>
            <a:off x="428625" y="142875"/>
            <a:ext cx="8229600" cy="1143000"/>
          </a:xfrm>
        </p:spPr>
        <p:txBody>
          <a:bodyPr/>
          <a:lstStyle/>
          <a:p>
            <a:pPr eaLnBrk="1" hangingPunct="1"/>
            <a:r>
              <a:rPr lang="pl-PL" altLang="pl-PL" dirty="0" smtClean="0">
                <a:latin typeface="Times New Roman" pitchFamily="18" charset="0"/>
                <a:cs typeface="Times New Roman" pitchFamily="18" charset="0"/>
              </a:rPr>
              <a:t>Zjawisko </a:t>
            </a:r>
            <a:r>
              <a:rPr lang="pl-PL" altLang="pl-PL" dirty="0" err="1" smtClean="0">
                <a:latin typeface="Times New Roman" pitchFamily="18" charset="0"/>
                <a:cs typeface="Times New Roman" pitchFamily="18" charset="0"/>
              </a:rPr>
              <a:t>Aharonova</a:t>
            </a:r>
            <a:r>
              <a:rPr lang="pl-PL" altLang="pl-PL" dirty="0" smtClean="0">
                <a:latin typeface="Times New Roman" pitchFamily="18" charset="0"/>
                <a:cs typeface="Times New Roman" pitchFamily="18" charset="0"/>
              </a:rPr>
              <a:t>-Bohma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711830" y="1700808"/>
            <a:ext cx="76129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smtClean="0">
                <a:effectLst/>
              </a:rPr>
              <a:t>Doświadczenie dwuszczelinowe dla elektronów z polem mg</a:t>
            </a:r>
            <a:endParaRPr lang="pl-PL" sz="2400" dirty="0">
              <a:effectLst/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961" y="2356941"/>
            <a:ext cx="6306431" cy="3859536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2268595" y="5317177"/>
            <a:ext cx="11512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 smtClean="0">
                <a:effectLst/>
              </a:rPr>
              <a:t>elektrony</a:t>
            </a:r>
            <a:endParaRPr lang="pl-PL" sz="2000" dirty="0">
              <a:effectLst/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540431" y="2348880"/>
            <a:ext cx="29514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pl-PL" sz="2400" dirty="0" smtClean="0">
                <a:effectLst/>
              </a:rPr>
              <a:t>Przesunięcie prążków </a:t>
            </a:r>
          </a:p>
          <a:p>
            <a:pPr algn="l"/>
            <a:r>
              <a:rPr lang="pl-PL" sz="2400" dirty="0" smtClean="0">
                <a:effectLst/>
              </a:rPr>
              <a:t>interferencyjnych</a:t>
            </a:r>
          </a:p>
          <a:p>
            <a:pPr algn="l"/>
            <a:r>
              <a:rPr lang="pl-PL" sz="2400" dirty="0" smtClean="0">
                <a:solidFill>
                  <a:srgbClr val="FF0000"/>
                </a:solidFill>
                <a:effectLst/>
              </a:rPr>
              <a:t>pomimo braku </a:t>
            </a:r>
            <a:br>
              <a:rPr lang="pl-PL" sz="2400" dirty="0" smtClean="0">
                <a:solidFill>
                  <a:srgbClr val="FF0000"/>
                </a:solidFill>
                <a:effectLst/>
              </a:rPr>
            </a:br>
            <a:r>
              <a:rPr lang="pl-PL" sz="2400" dirty="0" smtClean="0">
                <a:solidFill>
                  <a:srgbClr val="FF0000"/>
                </a:solidFill>
                <a:effectLst/>
              </a:rPr>
              <a:t>oddziaływania</a:t>
            </a:r>
            <a:endParaRPr lang="pl-PL" sz="2400" dirty="0">
              <a:solidFill>
                <a:srgbClr val="FF0000"/>
              </a:solidFill>
              <a:effectLst/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169768" y="6309320"/>
            <a:ext cx="43302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smtClean="0">
                <a:effectLst/>
              </a:rPr>
              <a:t>Realizacja: </a:t>
            </a:r>
            <a:r>
              <a:rPr lang="pl-PL" sz="2400" dirty="0" err="1" smtClean="0">
                <a:effectLst/>
              </a:rPr>
              <a:t>Tonomura</a:t>
            </a:r>
            <a:r>
              <a:rPr lang="pl-PL" sz="2400" dirty="0" smtClean="0">
                <a:effectLst/>
              </a:rPr>
              <a:t> i in. (1986)</a:t>
            </a:r>
            <a:endParaRPr lang="pl-PL" sz="2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10732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ytuł 1"/>
          <p:cNvSpPr>
            <a:spLocks noGrp="1"/>
          </p:cNvSpPr>
          <p:nvPr>
            <p:ph type="title"/>
          </p:nvPr>
        </p:nvSpPr>
        <p:spPr>
          <a:xfrm>
            <a:off x="428625" y="142875"/>
            <a:ext cx="8229600" cy="1143000"/>
          </a:xfrm>
        </p:spPr>
        <p:txBody>
          <a:bodyPr/>
          <a:lstStyle/>
          <a:p>
            <a:pPr eaLnBrk="1" hangingPunct="1"/>
            <a:r>
              <a:rPr lang="pl-PL" altLang="pl-PL" dirty="0" smtClean="0">
                <a:latin typeface="Times New Roman" pitchFamily="18" charset="0"/>
                <a:cs typeface="Times New Roman" pitchFamily="18" charset="0"/>
              </a:rPr>
              <a:t>Zjawisko </a:t>
            </a:r>
            <a:r>
              <a:rPr lang="pl-PL" altLang="pl-PL" dirty="0" err="1" smtClean="0">
                <a:latin typeface="Times New Roman" pitchFamily="18" charset="0"/>
                <a:cs typeface="Times New Roman" pitchFamily="18" charset="0"/>
              </a:rPr>
              <a:t>Aharonova</a:t>
            </a:r>
            <a:r>
              <a:rPr lang="pl-PL" altLang="pl-PL" dirty="0" smtClean="0">
                <a:latin typeface="Times New Roman" pitchFamily="18" charset="0"/>
                <a:cs typeface="Times New Roman" pitchFamily="18" charset="0"/>
              </a:rPr>
              <a:t>-Bohma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711830" y="1700808"/>
            <a:ext cx="76129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smtClean="0">
                <a:effectLst/>
              </a:rPr>
              <a:t>Doświadczenie dwuszczelinowe dla elektronów z polem mg</a:t>
            </a:r>
            <a:endParaRPr lang="pl-PL" sz="2400" dirty="0">
              <a:effectLst/>
            </a:endParaRPr>
          </a:p>
        </p:txBody>
      </p:sp>
      <p:grpSp>
        <p:nvGrpSpPr>
          <p:cNvPr id="10" name="Grupa 9"/>
          <p:cNvGrpSpPr/>
          <p:nvPr/>
        </p:nvGrpSpPr>
        <p:grpSpPr>
          <a:xfrm>
            <a:off x="1115616" y="2636912"/>
            <a:ext cx="6369050" cy="2873375"/>
            <a:chOff x="846138" y="3859213"/>
            <a:chExt cx="6369050" cy="2873375"/>
          </a:xfrm>
        </p:grpSpPr>
        <p:grpSp>
          <p:nvGrpSpPr>
            <p:cNvPr id="11" name="Grupa 6"/>
            <p:cNvGrpSpPr>
              <a:grpSpLocks/>
            </p:cNvGrpSpPr>
            <p:nvPr/>
          </p:nvGrpSpPr>
          <p:grpSpPr bwMode="auto">
            <a:xfrm>
              <a:off x="846138" y="3859213"/>
              <a:ext cx="6369050" cy="2873375"/>
              <a:chOff x="774674" y="3858422"/>
              <a:chExt cx="6369094" cy="2873414"/>
            </a:xfrm>
          </p:grpSpPr>
          <p:cxnSp>
            <p:nvCxnSpPr>
              <p:cNvPr id="13" name="Łącznik prosty ze strzałką 12"/>
              <p:cNvCxnSpPr/>
              <p:nvPr/>
            </p:nvCxnSpPr>
            <p:spPr>
              <a:xfrm>
                <a:off x="2000232" y="6285742"/>
                <a:ext cx="5143536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Łącznik prosty ze strzałką 13"/>
              <p:cNvCxnSpPr/>
              <p:nvPr/>
            </p:nvCxnSpPr>
            <p:spPr>
              <a:xfrm rot="5400000" flipH="1" flipV="1">
                <a:off x="785778" y="5071288"/>
                <a:ext cx="2428908" cy="317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pole tekstowe 14"/>
              <p:cNvSpPr txBox="1">
                <a:spLocks noChangeArrowheads="1"/>
              </p:cNvSpPr>
              <p:nvPr/>
            </p:nvSpPr>
            <p:spPr bwMode="auto">
              <a:xfrm>
                <a:off x="4357686" y="6270171"/>
                <a:ext cx="320922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l"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l-PL" altLang="pl-PL" sz="2400" i="1">
                    <a:effectLst/>
                    <a:latin typeface="Times New Roman" pitchFamily="18" charset="0"/>
                  </a:rPr>
                  <a:t>x</a:t>
                </a:r>
              </a:p>
            </p:txBody>
          </p:sp>
          <p:graphicFrame>
            <p:nvGraphicFramePr>
              <p:cNvPr id="16" name="Object 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159226661"/>
                  </p:ext>
                </p:extLst>
              </p:nvPr>
            </p:nvGraphicFramePr>
            <p:xfrm>
              <a:off x="774674" y="3928273"/>
              <a:ext cx="1108083" cy="55563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179" name="Równanie" r:id="rId3" imgW="558720" imgH="279360" progId="Equation.3">
                      <p:embed/>
                    </p:oleObj>
                  </mc:Choice>
                  <mc:Fallback>
                    <p:oleObj name="Równanie" r:id="rId3" imgW="558720" imgH="27936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74674" y="3928273"/>
                            <a:ext cx="1108083" cy="55563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7438" y="4002088"/>
              <a:ext cx="4271962" cy="2163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Prostokąt 1"/>
          <p:cNvSpPr/>
          <p:nvPr/>
        </p:nvSpPr>
        <p:spPr>
          <a:xfrm>
            <a:off x="4518321" y="3018730"/>
            <a:ext cx="394595" cy="1924819"/>
          </a:xfrm>
          <a:prstGeom prst="rect">
            <a:avLst/>
          </a:prstGeom>
          <a:solidFill>
            <a:schemeClr val="tx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ole tekstowe 2"/>
              <p:cNvSpPr txBox="1"/>
              <p:nvPr/>
            </p:nvSpPr>
            <p:spPr>
              <a:xfrm>
                <a:off x="4284525" y="2420888"/>
                <a:ext cx="871008" cy="5064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l-PL" sz="2400" i="1" dirty="0" smtClean="0">
                            <a:effectLst/>
                            <a:latin typeface="Cambria Math"/>
                          </a:rPr>
                        </m:ctrlPr>
                      </m:accPr>
                      <m:e>
                        <m:r>
                          <a:rPr lang="pl-PL" sz="2400" b="0" i="1" dirty="0" smtClean="0">
                            <a:effectLst/>
                            <a:latin typeface="Cambria Math"/>
                          </a:rPr>
                          <m:t>𝐵</m:t>
                        </m:r>
                      </m:e>
                    </m:acc>
                  </m:oMath>
                </a14:m>
                <a:r>
                  <a:rPr lang="pl-PL" sz="2400" dirty="0" smtClean="0">
                    <a:effectLst/>
                  </a:rPr>
                  <a:t> ≠ 0</a:t>
                </a:r>
                <a:endParaRPr lang="pl-PL" sz="2400" dirty="0">
                  <a:effectLst/>
                </a:endParaRPr>
              </a:p>
            </p:txBody>
          </p:sp>
        </mc:Choice>
        <mc:Fallback xmlns="">
          <p:sp>
            <p:nvSpPr>
              <p:cNvPr id="3" name="pole tekstow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4525" y="2420888"/>
                <a:ext cx="871008" cy="506421"/>
              </a:xfrm>
              <a:prstGeom prst="rect">
                <a:avLst/>
              </a:prstGeom>
              <a:blipFill rotWithShape="1">
                <a:blip r:embed="rId6"/>
                <a:stretch>
                  <a:fillRect r="-9790" b="-27711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Grupa 23"/>
          <p:cNvGrpSpPr/>
          <p:nvPr/>
        </p:nvGrpSpPr>
        <p:grpSpPr>
          <a:xfrm>
            <a:off x="2503164" y="2944341"/>
            <a:ext cx="4395714" cy="2029779"/>
            <a:chOff x="2503164" y="3160365"/>
            <a:chExt cx="4395714" cy="2029779"/>
          </a:xfrm>
        </p:grpSpPr>
        <p:sp>
          <p:nvSpPr>
            <p:cNvPr id="18" name="Łuk 17"/>
            <p:cNvSpPr/>
            <p:nvPr/>
          </p:nvSpPr>
          <p:spPr>
            <a:xfrm rot="10800000">
              <a:off x="4912916" y="3160365"/>
              <a:ext cx="1985962" cy="1996827"/>
            </a:xfrm>
            <a:prstGeom prst="arc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0" name="Łuk 19"/>
            <p:cNvSpPr/>
            <p:nvPr/>
          </p:nvSpPr>
          <p:spPr>
            <a:xfrm rot="5400000">
              <a:off x="2508597" y="3198749"/>
              <a:ext cx="1985962" cy="1996827"/>
            </a:xfrm>
            <a:prstGeom prst="arc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grpSp>
        <p:nvGrpSpPr>
          <p:cNvPr id="25" name="Grupa 24"/>
          <p:cNvGrpSpPr/>
          <p:nvPr/>
        </p:nvGrpSpPr>
        <p:grpSpPr>
          <a:xfrm>
            <a:off x="1187624" y="5157193"/>
            <a:ext cx="6848862" cy="1037728"/>
            <a:chOff x="1187624" y="5373217"/>
            <a:chExt cx="6848862" cy="1037728"/>
          </a:xfrm>
        </p:grpSpPr>
        <p:sp>
          <p:nvSpPr>
            <p:cNvPr id="19" name="pole tekstowe 18"/>
            <p:cNvSpPr txBox="1"/>
            <p:nvPr/>
          </p:nvSpPr>
          <p:spPr>
            <a:xfrm>
              <a:off x="1187624" y="5949280"/>
              <a:ext cx="684886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2400" dirty="0" smtClean="0">
                  <a:effectLst/>
                </a:rPr>
                <a:t>obszar, w którym potencjał pola mg jest różny od zera</a:t>
              </a:r>
              <a:endParaRPr lang="pl-PL" sz="2400" dirty="0">
                <a:effectLst/>
              </a:endParaRPr>
            </a:p>
          </p:txBody>
        </p:sp>
        <p:sp>
          <p:nvSpPr>
            <p:cNvPr id="23" name="Nawias klamrowy otwierający 22"/>
            <p:cNvSpPr/>
            <p:nvPr/>
          </p:nvSpPr>
          <p:spPr>
            <a:xfrm rot="16200000">
              <a:off x="4432959" y="4375017"/>
              <a:ext cx="581001" cy="2577401"/>
            </a:xfrm>
            <a:prstGeom prst="leftBrace">
              <a:avLst>
                <a:gd name="adj1" fmla="val 8333"/>
                <a:gd name="adj2" fmla="val 49066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6" name="pole tekstowe 25"/>
          <p:cNvSpPr txBox="1"/>
          <p:nvPr/>
        </p:nvSpPr>
        <p:spPr>
          <a:xfrm>
            <a:off x="6401677" y="2420888"/>
            <a:ext cx="2165978" cy="830997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pl-PL" sz="2400" dirty="0" smtClean="0">
                <a:solidFill>
                  <a:schemeClr val="bg1"/>
                </a:solidFill>
                <a:effectLst/>
              </a:rPr>
              <a:t>Funkcja falowa </a:t>
            </a:r>
            <a:br>
              <a:rPr lang="pl-PL" sz="2400" dirty="0" smtClean="0">
                <a:solidFill>
                  <a:schemeClr val="bg1"/>
                </a:solidFill>
                <a:effectLst/>
              </a:rPr>
            </a:br>
            <a:r>
              <a:rPr lang="pl-PL" sz="2400" dirty="0" smtClean="0">
                <a:solidFill>
                  <a:schemeClr val="bg1"/>
                </a:solidFill>
                <a:effectLst/>
              </a:rPr>
              <a:t>jest nielokalna!!</a:t>
            </a:r>
            <a:endParaRPr lang="pl-PL" sz="2400" dirty="0">
              <a:solidFill>
                <a:schemeClr val="bg1"/>
              </a:solidFill>
              <a:effectLst/>
            </a:endParaRPr>
          </a:p>
        </p:txBody>
      </p:sp>
      <p:grpSp>
        <p:nvGrpSpPr>
          <p:cNvPr id="31" name="Grupa 30"/>
          <p:cNvGrpSpPr/>
          <p:nvPr/>
        </p:nvGrpSpPr>
        <p:grpSpPr>
          <a:xfrm>
            <a:off x="6332748" y="3179877"/>
            <a:ext cx="2303836" cy="1360776"/>
            <a:chOff x="6332748" y="3251885"/>
            <a:chExt cx="2303836" cy="1360776"/>
          </a:xfrm>
        </p:grpSpPr>
        <p:sp>
          <p:nvSpPr>
            <p:cNvPr id="29" name="pole tekstowe 28"/>
            <p:cNvSpPr txBox="1"/>
            <p:nvPr/>
          </p:nvSpPr>
          <p:spPr>
            <a:xfrm>
              <a:off x="6332748" y="3781664"/>
              <a:ext cx="2303836" cy="830997"/>
            </a:xfrm>
            <a:prstGeom prst="rect">
              <a:avLst/>
            </a:prstGeom>
            <a:solidFill>
              <a:srgbClr val="0070C0"/>
            </a:solidFill>
          </p:spPr>
          <p:txBody>
            <a:bodyPr wrap="none" rtlCol="0">
              <a:spAutoFit/>
            </a:bodyPr>
            <a:lstStyle/>
            <a:p>
              <a:r>
                <a:rPr lang="pl-PL" sz="2400" dirty="0" smtClean="0">
                  <a:solidFill>
                    <a:schemeClr val="bg1"/>
                  </a:solidFill>
                  <a:effectLst/>
                </a:rPr>
                <a:t>Mech. kwantowa</a:t>
              </a:r>
              <a:br>
                <a:rPr lang="pl-PL" sz="2400" dirty="0" smtClean="0">
                  <a:solidFill>
                    <a:schemeClr val="bg1"/>
                  </a:solidFill>
                  <a:effectLst/>
                </a:rPr>
              </a:br>
              <a:r>
                <a:rPr lang="pl-PL" sz="2400" dirty="0" smtClean="0">
                  <a:solidFill>
                    <a:schemeClr val="bg1"/>
                  </a:solidFill>
                  <a:effectLst/>
                </a:rPr>
                <a:t>jest nielokalna!!</a:t>
              </a:r>
              <a:endParaRPr lang="pl-PL" sz="2400" dirty="0">
                <a:solidFill>
                  <a:schemeClr val="bg1"/>
                </a:solidFill>
                <a:effectLst/>
              </a:endParaRPr>
            </a:p>
          </p:txBody>
        </p:sp>
        <p:cxnSp>
          <p:nvCxnSpPr>
            <p:cNvPr id="30" name="Łącznik prosty ze strzałką 29"/>
            <p:cNvCxnSpPr>
              <a:stCxn id="26" idx="2"/>
              <a:endCxn id="29" idx="0"/>
            </p:cNvCxnSpPr>
            <p:nvPr/>
          </p:nvCxnSpPr>
          <p:spPr>
            <a:xfrm>
              <a:off x="7484666" y="3251885"/>
              <a:ext cx="0" cy="529779"/>
            </a:xfrm>
            <a:prstGeom prst="straightConnector1">
              <a:avLst/>
            </a:prstGeom>
            <a:ln w="19050">
              <a:headEnd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pole tekstowe 33"/>
          <p:cNvSpPr txBox="1"/>
          <p:nvPr/>
        </p:nvSpPr>
        <p:spPr>
          <a:xfrm>
            <a:off x="1314209" y="6135687"/>
            <a:ext cx="65957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smtClean="0">
                <a:solidFill>
                  <a:srgbClr val="002060"/>
                </a:solidFill>
                <a:effectLst/>
              </a:rPr>
              <a:t>Efekt A-B: dowód fizycznego charakteru potencjału</a:t>
            </a:r>
            <a:endParaRPr lang="pl-PL" sz="2400" dirty="0">
              <a:solidFill>
                <a:srgbClr val="002060"/>
              </a:solidFill>
              <a:effectLst/>
            </a:endParaRPr>
          </a:p>
        </p:txBody>
      </p:sp>
      <p:grpSp>
        <p:nvGrpSpPr>
          <p:cNvPr id="40965" name="Grupa 40964"/>
          <p:cNvGrpSpPr/>
          <p:nvPr/>
        </p:nvGrpSpPr>
        <p:grpSpPr>
          <a:xfrm>
            <a:off x="1314209" y="6135687"/>
            <a:ext cx="7322375" cy="461665"/>
            <a:chOff x="1314209" y="6135687"/>
            <a:chExt cx="7322375" cy="461665"/>
          </a:xfrm>
        </p:grpSpPr>
        <p:cxnSp>
          <p:nvCxnSpPr>
            <p:cNvPr id="40963" name="Łącznik prostoliniowy 40962"/>
            <p:cNvCxnSpPr/>
            <p:nvPr/>
          </p:nvCxnSpPr>
          <p:spPr>
            <a:xfrm>
              <a:off x="1314209" y="6381328"/>
              <a:ext cx="659571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964" name="pole tekstowe 40963"/>
            <p:cNvSpPr txBox="1"/>
            <p:nvPr/>
          </p:nvSpPr>
          <p:spPr>
            <a:xfrm>
              <a:off x="8043153" y="6135687"/>
              <a:ext cx="5934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2400" dirty="0" smtClean="0">
                  <a:effectLst/>
                </a:rPr>
                <a:t>???</a:t>
              </a:r>
              <a:endParaRPr lang="pl-PL" sz="2400" dirty="0">
                <a:effectLst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40688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/>
          </p:cNvSpPr>
          <p:nvPr>
            <p:ph type="title"/>
          </p:nvPr>
        </p:nvSpPr>
        <p:spPr>
          <a:xfrm>
            <a:off x="233363" y="274638"/>
            <a:ext cx="8620125" cy="1143000"/>
          </a:xfrm>
        </p:spPr>
        <p:txBody>
          <a:bodyPr/>
          <a:lstStyle/>
          <a:p>
            <a:pPr algn="l"/>
            <a:r>
              <a:rPr lang="pl-PL" altLang="pl-PL" smtClean="0">
                <a:latin typeface="Times New Roman" pitchFamily="18" charset="0"/>
              </a:rPr>
              <a:t>Plan na dziś</a:t>
            </a:r>
          </a:p>
        </p:txBody>
      </p:sp>
      <p:sp>
        <p:nvSpPr>
          <p:cNvPr id="35844" name="Rectangle 2"/>
          <p:cNvSpPr txBox="1">
            <a:spLocks/>
          </p:cNvSpPr>
          <p:nvPr/>
        </p:nvSpPr>
        <p:spPr bwMode="auto">
          <a:xfrm>
            <a:off x="468313" y="1595438"/>
            <a:ext cx="8135937" cy="492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14350" indent="-514350"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AutoNum type="arabicPeriod"/>
            </a:pPr>
            <a:r>
              <a:rPr lang="pl-PL" altLang="pl-PL" sz="2400" dirty="0" smtClean="0">
                <a:effectLst/>
                <a:latin typeface="Times New Roman" pitchFamily="18" charset="0"/>
              </a:rPr>
              <a:t>Czy można wykonać pomiar bez udziału fotonu?</a:t>
            </a:r>
            <a:br>
              <a:rPr lang="pl-PL" altLang="pl-PL" sz="2400" dirty="0" smtClean="0">
                <a:effectLst/>
                <a:latin typeface="Times New Roman" pitchFamily="18" charset="0"/>
              </a:rPr>
            </a:br>
            <a:r>
              <a:rPr lang="pl-PL" altLang="pl-PL" sz="2400" dirty="0" smtClean="0">
                <a:effectLst/>
                <a:latin typeface="Times New Roman" pitchFamily="18" charset="0"/>
              </a:rPr>
              <a:t>Doświadczenie myślowe </a:t>
            </a:r>
            <a:r>
              <a:rPr lang="pl-PL" altLang="pl-PL" sz="2400" dirty="0" err="1" smtClean="0">
                <a:effectLst/>
                <a:latin typeface="Times New Roman" pitchFamily="18" charset="0"/>
              </a:rPr>
              <a:t>Elitzura-Vaidmana</a:t>
            </a:r>
            <a:endParaRPr lang="pl-PL" altLang="pl-PL" sz="2400" dirty="0" smtClean="0">
              <a:effectLst/>
              <a:latin typeface="Times New Roman" pitchFamily="18" charset="0"/>
            </a:endParaRP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pl-PL" altLang="pl-PL" sz="2400" dirty="0" smtClean="0">
                <a:effectLst/>
                <a:latin typeface="Times New Roman" pitchFamily="18" charset="0"/>
              </a:rPr>
              <a:t>Kwantowy paradoks Zenona</a:t>
            </a: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pl-PL" altLang="pl-PL" sz="2400" dirty="0" smtClean="0">
                <a:effectLst/>
                <a:latin typeface="Times New Roman" pitchFamily="18" charset="0"/>
              </a:rPr>
              <a:t>Efekt Kapicy-</a:t>
            </a:r>
            <a:r>
              <a:rPr lang="pl-PL" altLang="pl-PL" sz="2400" dirty="0" err="1" smtClean="0">
                <a:effectLst/>
                <a:latin typeface="Times New Roman" pitchFamily="18" charset="0"/>
              </a:rPr>
              <a:t>Diraca</a:t>
            </a:r>
            <a:endParaRPr lang="pl-PL" altLang="pl-PL" sz="2400" dirty="0" smtClean="0">
              <a:effectLst/>
              <a:latin typeface="Times New Roman" pitchFamily="18" charset="0"/>
            </a:endParaRP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pl-PL" altLang="pl-PL" sz="2400" dirty="0" smtClean="0">
                <a:effectLst/>
                <a:latin typeface="Times New Roman" pitchFamily="18" charset="0"/>
              </a:rPr>
              <a:t>Zjawisko </a:t>
            </a:r>
            <a:r>
              <a:rPr lang="pl-PL" altLang="pl-PL" sz="2400" dirty="0" err="1" smtClean="0">
                <a:effectLst/>
                <a:latin typeface="Times New Roman" pitchFamily="18" charset="0"/>
              </a:rPr>
              <a:t>Aharonova</a:t>
            </a:r>
            <a:r>
              <a:rPr lang="pl-PL" altLang="pl-PL" sz="2400" dirty="0" smtClean="0">
                <a:effectLst/>
                <a:latin typeface="Times New Roman" pitchFamily="18" charset="0"/>
              </a:rPr>
              <a:t>-Bohma dla pola magnetycznego</a:t>
            </a: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pl-PL" altLang="pl-PL" sz="2400" dirty="0" smtClean="0">
                <a:solidFill>
                  <a:srgbClr val="0070C0"/>
                </a:solidFill>
                <a:effectLst/>
                <a:latin typeface="Times New Roman" pitchFamily="18" charset="0"/>
              </a:rPr>
              <a:t>Nadprzewodnictwo. Pary Coopera</a:t>
            </a: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pl-PL" altLang="pl-PL" sz="2400" dirty="0" smtClean="0">
                <a:effectLst/>
                <a:latin typeface="Times New Roman" pitchFamily="18" charset="0"/>
              </a:rPr>
              <a:t>Zjawisko </a:t>
            </a:r>
            <a:r>
              <a:rPr lang="pl-PL" altLang="pl-PL" sz="2400" dirty="0" err="1" smtClean="0">
                <a:effectLst/>
                <a:latin typeface="Times New Roman" pitchFamily="18" charset="0"/>
              </a:rPr>
              <a:t>Josephsona</a:t>
            </a:r>
            <a:endParaRPr lang="pl-PL" altLang="pl-PL" sz="2400" dirty="0" smtClean="0">
              <a:effectLst/>
              <a:latin typeface="Times New Roman" pitchFamily="18" charset="0"/>
            </a:endParaRP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pl-PL" altLang="pl-PL" sz="2400" dirty="0" smtClean="0">
                <a:effectLst/>
                <a:latin typeface="Times New Roman" pitchFamily="18" charset="0"/>
              </a:rPr>
              <a:t>SQUID</a:t>
            </a:r>
          </a:p>
          <a:p>
            <a:pPr marL="0" indent="0">
              <a:spcBef>
                <a:spcPct val="0"/>
              </a:spcBef>
              <a:buNone/>
            </a:pPr>
            <a:endParaRPr lang="pl-PL" altLang="pl-PL" sz="2400" dirty="0" smtClean="0">
              <a:effectLst/>
              <a:latin typeface="Times New Roman" pitchFamily="18" charset="0"/>
            </a:endParaRPr>
          </a:p>
          <a:p>
            <a:pPr marL="0" indent="0">
              <a:spcBef>
                <a:spcPct val="0"/>
              </a:spcBef>
              <a:buNone/>
            </a:pPr>
            <a:endParaRPr lang="pl-PL" altLang="pl-PL" sz="2400" dirty="0" smtClean="0">
              <a:effectLst/>
              <a:latin typeface="Times New Roman" pitchFamily="18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pl-PL" altLang="pl-PL" sz="2400" dirty="0" smtClean="0">
                <a:solidFill>
                  <a:srgbClr val="002060"/>
                </a:solidFill>
                <a:effectLst/>
                <a:latin typeface="Times New Roman" pitchFamily="18" charset="0"/>
              </a:rPr>
              <a:t>Źródło: </a:t>
            </a:r>
          </a:p>
          <a:p>
            <a:pPr marL="0" indent="0">
              <a:spcBef>
                <a:spcPct val="0"/>
              </a:spcBef>
              <a:buNone/>
            </a:pPr>
            <a:r>
              <a:rPr lang="pl-PL" altLang="pl-PL" sz="2400" dirty="0" smtClean="0">
                <a:solidFill>
                  <a:srgbClr val="0070C0"/>
                </a:solidFill>
                <a:effectLst/>
                <a:latin typeface="Times New Roman" pitchFamily="18" charset="0"/>
              </a:rPr>
              <a:t>Paweł </a:t>
            </a:r>
            <a:r>
              <a:rPr lang="pl-PL" altLang="pl-PL" sz="2400" dirty="0" err="1" smtClean="0">
                <a:solidFill>
                  <a:srgbClr val="0070C0"/>
                </a:solidFill>
                <a:effectLst/>
                <a:latin typeface="Times New Roman" pitchFamily="18" charset="0"/>
              </a:rPr>
              <a:t>Pęczkowski</a:t>
            </a:r>
            <a:r>
              <a:rPr lang="pl-PL" altLang="pl-PL" sz="2400" dirty="0" smtClean="0">
                <a:solidFill>
                  <a:srgbClr val="0070C0"/>
                </a:solidFill>
                <a:effectLst/>
                <a:latin typeface="Times New Roman" pitchFamily="18" charset="0"/>
              </a:rPr>
              <a:t> </a:t>
            </a:r>
            <a:r>
              <a:rPr lang="pl-PL" altLang="pl-PL" sz="2400" i="1" dirty="0" smtClean="0">
                <a:solidFill>
                  <a:srgbClr val="0070C0"/>
                </a:solidFill>
                <a:effectLst/>
                <a:latin typeface="Times New Roman" pitchFamily="18" charset="0"/>
              </a:rPr>
              <a:t>Tajemnicza mechanika kwantowa</a:t>
            </a:r>
            <a:r>
              <a:rPr lang="pl-PL" altLang="pl-PL" sz="2400" dirty="0" smtClean="0">
                <a:solidFill>
                  <a:srgbClr val="0070C0"/>
                </a:solidFill>
                <a:effectLst/>
                <a:latin typeface="Times New Roman" pitchFamily="18" charset="0"/>
              </a:rPr>
              <a:t> W-</a:t>
            </a:r>
            <a:r>
              <a:rPr lang="pl-PL" altLang="pl-PL" sz="2400" dirty="0" err="1" smtClean="0">
                <a:solidFill>
                  <a:srgbClr val="0070C0"/>
                </a:solidFill>
                <a:effectLst/>
                <a:latin typeface="Times New Roman" pitchFamily="18" charset="0"/>
              </a:rPr>
              <a:t>wa</a:t>
            </a:r>
            <a:r>
              <a:rPr lang="pl-PL" altLang="pl-PL" sz="2400" dirty="0" smtClean="0">
                <a:solidFill>
                  <a:srgbClr val="0070C0"/>
                </a:solidFill>
                <a:effectLst/>
                <a:latin typeface="Times New Roman" pitchFamily="18" charset="0"/>
              </a:rPr>
              <a:t> 2011</a:t>
            </a:r>
            <a:endParaRPr lang="pl-PL" altLang="pl-PL" sz="2400" dirty="0">
              <a:solidFill>
                <a:srgbClr val="0070C0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6633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ytuł 1"/>
          <p:cNvSpPr>
            <a:spLocks noGrp="1"/>
          </p:cNvSpPr>
          <p:nvPr>
            <p:ph type="title"/>
          </p:nvPr>
        </p:nvSpPr>
        <p:spPr>
          <a:xfrm>
            <a:off x="428625" y="142875"/>
            <a:ext cx="8229600" cy="1143000"/>
          </a:xfrm>
        </p:spPr>
        <p:txBody>
          <a:bodyPr/>
          <a:lstStyle/>
          <a:p>
            <a:pPr eaLnBrk="1" hangingPunct="1"/>
            <a:r>
              <a:rPr lang="pl-PL" altLang="pl-PL" dirty="0" smtClean="0">
                <a:latin typeface="Times New Roman" pitchFamily="18" charset="0"/>
                <a:cs typeface="Times New Roman" pitchFamily="18" charset="0"/>
              </a:rPr>
              <a:t>Nadprzewodnictwo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556792"/>
            <a:ext cx="3504584" cy="4629512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4260714" y="1805915"/>
            <a:ext cx="38747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pl-PL" sz="2400" dirty="0" smtClean="0">
                <a:effectLst/>
              </a:rPr>
              <a:t>Opór metali stopniowo spada </a:t>
            </a:r>
            <a:endParaRPr lang="pl-PL" sz="2400" dirty="0">
              <a:effectLst/>
            </a:endParaRPr>
          </a:p>
          <a:p>
            <a:pPr algn="l"/>
            <a:r>
              <a:rPr lang="pl-PL" sz="2400" dirty="0" smtClean="0">
                <a:effectLst/>
              </a:rPr>
              <a:t>gdy maleje temperatura</a:t>
            </a:r>
            <a:endParaRPr lang="pl-PL" sz="2400" dirty="0">
              <a:effectLst/>
            </a:endParaRPr>
          </a:p>
        </p:txBody>
      </p:sp>
      <p:sp>
        <p:nvSpPr>
          <p:cNvPr id="32" name="pole tekstowe 31"/>
          <p:cNvSpPr txBox="1"/>
          <p:nvPr/>
        </p:nvSpPr>
        <p:spPr>
          <a:xfrm>
            <a:off x="4284098" y="4797152"/>
            <a:ext cx="43686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pl-PL" sz="2400" dirty="0" smtClean="0">
                <a:effectLst/>
              </a:rPr>
              <a:t>H. K. </a:t>
            </a:r>
            <a:r>
              <a:rPr lang="pl-PL" sz="2400" dirty="0" err="1" smtClean="0">
                <a:effectLst/>
              </a:rPr>
              <a:t>Onnes</a:t>
            </a:r>
            <a:r>
              <a:rPr lang="pl-PL" sz="2400" dirty="0" smtClean="0">
                <a:effectLst/>
              </a:rPr>
              <a:t> (1911):</a:t>
            </a:r>
            <a:br>
              <a:rPr lang="pl-PL" sz="2400" dirty="0" smtClean="0">
                <a:effectLst/>
              </a:rPr>
            </a:br>
            <a:r>
              <a:rPr lang="pl-PL" sz="2400" dirty="0" smtClean="0">
                <a:effectLst/>
              </a:rPr>
              <a:t>Skokowy spadek oporu rtęci</a:t>
            </a:r>
            <a:br>
              <a:rPr lang="pl-PL" sz="2400" dirty="0" smtClean="0">
                <a:effectLst/>
              </a:rPr>
            </a:br>
            <a:r>
              <a:rPr lang="pl-PL" sz="2400" dirty="0" smtClean="0">
                <a:effectLst/>
              </a:rPr>
              <a:t>do zera w temperaturze </a:t>
            </a:r>
            <a:r>
              <a:rPr lang="pl-PL" sz="2400" i="1" dirty="0" smtClean="0">
                <a:effectLst/>
              </a:rPr>
              <a:t>T</a:t>
            </a:r>
            <a:r>
              <a:rPr lang="pl-PL" sz="2400" baseline="-25000" dirty="0" smtClean="0">
                <a:effectLst/>
              </a:rPr>
              <a:t>c</a:t>
            </a:r>
            <a:r>
              <a:rPr lang="pl-PL" sz="2400" dirty="0" smtClean="0">
                <a:effectLst/>
              </a:rPr>
              <a:t> = 4,2K</a:t>
            </a:r>
            <a:endParaRPr lang="pl-PL" sz="2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49240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ytuł 1"/>
          <p:cNvSpPr>
            <a:spLocks noGrp="1"/>
          </p:cNvSpPr>
          <p:nvPr>
            <p:ph type="title"/>
          </p:nvPr>
        </p:nvSpPr>
        <p:spPr>
          <a:xfrm>
            <a:off x="428625" y="142875"/>
            <a:ext cx="8229600" cy="1143000"/>
          </a:xfrm>
        </p:spPr>
        <p:txBody>
          <a:bodyPr/>
          <a:lstStyle/>
          <a:p>
            <a:pPr eaLnBrk="1" hangingPunct="1"/>
            <a:r>
              <a:rPr lang="pl-PL" altLang="pl-PL" dirty="0" smtClean="0">
                <a:latin typeface="Times New Roman" pitchFamily="18" charset="0"/>
                <a:cs typeface="Times New Roman" pitchFamily="18" charset="0"/>
              </a:rPr>
              <a:t>Nadprzewodnictwo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098" y="1712193"/>
            <a:ext cx="7125318" cy="4237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402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ytuł 1"/>
          <p:cNvSpPr>
            <a:spLocks noGrp="1"/>
          </p:cNvSpPr>
          <p:nvPr>
            <p:ph type="title"/>
          </p:nvPr>
        </p:nvSpPr>
        <p:spPr>
          <a:xfrm>
            <a:off x="428625" y="142875"/>
            <a:ext cx="8229600" cy="1143000"/>
          </a:xfrm>
        </p:spPr>
        <p:txBody>
          <a:bodyPr/>
          <a:lstStyle/>
          <a:p>
            <a:pPr eaLnBrk="1" hangingPunct="1"/>
            <a:r>
              <a:rPr lang="pl-PL" altLang="pl-PL" dirty="0" smtClean="0">
                <a:latin typeface="Times New Roman" pitchFamily="18" charset="0"/>
                <a:cs typeface="Times New Roman" pitchFamily="18" charset="0"/>
              </a:rPr>
              <a:t>Nadprzewodnictwo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321666" y="1628800"/>
            <a:ext cx="813876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pl-PL" sz="2800" b="1" dirty="0" smtClean="0">
                <a:effectLst/>
              </a:rPr>
              <a:t>Zjawisko Meissnera:</a:t>
            </a:r>
            <a:r>
              <a:rPr lang="pl-PL" sz="2800" dirty="0" smtClean="0">
                <a:effectLst/>
              </a:rPr>
              <a:t/>
            </a:r>
            <a:br>
              <a:rPr lang="pl-PL" sz="2800" dirty="0" smtClean="0">
                <a:effectLst/>
              </a:rPr>
            </a:br>
            <a:r>
              <a:rPr lang="pl-PL" sz="2800" dirty="0" smtClean="0">
                <a:effectLst/>
              </a:rPr>
              <a:t>pole magnetyczne jest „wypychane” z nadprzewodnika</a:t>
            </a:r>
            <a:endParaRPr lang="pl-PL" sz="2800" dirty="0">
              <a:effectLst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3183757"/>
            <a:ext cx="4770534" cy="2621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872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ytuł 1"/>
          <p:cNvSpPr>
            <a:spLocks noGrp="1"/>
          </p:cNvSpPr>
          <p:nvPr>
            <p:ph type="title"/>
          </p:nvPr>
        </p:nvSpPr>
        <p:spPr>
          <a:xfrm>
            <a:off x="428625" y="142875"/>
            <a:ext cx="8229600" cy="1143000"/>
          </a:xfrm>
        </p:spPr>
        <p:txBody>
          <a:bodyPr/>
          <a:lstStyle/>
          <a:p>
            <a:pPr eaLnBrk="1" hangingPunct="1"/>
            <a:r>
              <a:rPr lang="pl-PL" altLang="pl-PL" dirty="0" smtClean="0">
                <a:latin typeface="Times New Roman" pitchFamily="18" charset="0"/>
                <a:cs typeface="Times New Roman" pitchFamily="18" charset="0"/>
              </a:rPr>
              <a:t>Nadprzewodnictwo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251520" y="1556792"/>
            <a:ext cx="860357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 smtClean="0">
                <a:effectLst/>
              </a:rPr>
              <a:t>Teoria </a:t>
            </a:r>
            <a:r>
              <a:rPr lang="pl-PL" sz="2800" b="1" dirty="0" smtClean="0">
                <a:effectLst/>
              </a:rPr>
              <a:t>BCS</a:t>
            </a:r>
            <a:r>
              <a:rPr lang="pl-PL" sz="2800" dirty="0" smtClean="0">
                <a:effectLst/>
              </a:rPr>
              <a:t> (1957) – pary Coopera:</a:t>
            </a:r>
          </a:p>
          <a:p>
            <a:r>
              <a:rPr lang="pl-PL" sz="2800" dirty="0" smtClean="0">
                <a:effectLst/>
              </a:rPr>
              <a:t>dwa elektrony oddziałujące poprzez drgania sieci (fonony)</a:t>
            </a:r>
            <a:endParaRPr lang="pl-PL" sz="2800" dirty="0">
              <a:effectLst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798" y="3367390"/>
            <a:ext cx="3814498" cy="1872208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235986" y="6377408"/>
            <a:ext cx="295144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pl-PL" sz="1000" dirty="0">
                <a:effectLst/>
              </a:rPr>
              <a:t>http://dc.edu.au/hsc-physics-ideas-to-implementation/</a:t>
            </a:r>
          </a:p>
        </p:txBody>
      </p:sp>
    </p:spTree>
    <p:extLst>
      <p:ext uri="{BB962C8B-B14F-4D97-AF65-F5344CB8AC3E}">
        <p14:creationId xmlns:p14="http://schemas.microsoft.com/office/powerpoint/2010/main" val="2994388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le tekstowe 8"/>
          <p:cNvSpPr txBox="1"/>
          <p:nvPr/>
        </p:nvSpPr>
        <p:spPr>
          <a:xfrm>
            <a:off x="3709586" y="5733836"/>
            <a:ext cx="499848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pl-PL" sz="2800" dirty="0" smtClean="0">
                <a:effectLst/>
              </a:rPr>
              <a:t>uporządkowany ruch elektronów </a:t>
            </a:r>
            <a:br>
              <a:rPr lang="pl-PL" sz="2800" dirty="0" smtClean="0">
                <a:effectLst/>
              </a:rPr>
            </a:br>
            <a:r>
              <a:rPr lang="pl-PL" sz="2800" dirty="0" smtClean="0">
                <a:effectLst/>
              </a:rPr>
              <a:t>bez przypadkowych zderzeń</a:t>
            </a:r>
            <a:endParaRPr lang="pl-PL" sz="2800" dirty="0">
              <a:effectLst/>
            </a:endParaRPr>
          </a:p>
        </p:txBody>
      </p:sp>
      <p:sp>
        <p:nvSpPr>
          <p:cNvPr id="40962" name="Tytuł 1"/>
          <p:cNvSpPr>
            <a:spLocks noGrp="1"/>
          </p:cNvSpPr>
          <p:nvPr>
            <p:ph type="title"/>
          </p:nvPr>
        </p:nvSpPr>
        <p:spPr>
          <a:xfrm>
            <a:off x="428625" y="142875"/>
            <a:ext cx="8229600" cy="1143000"/>
          </a:xfrm>
        </p:spPr>
        <p:txBody>
          <a:bodyPr/>
          <a:lstStyle/>
          <a:p>
            <a:pPr eaLnBrk="1" hangingPunct="1"/>
            <a:r>
              <a:rPr lang="pl-PL" altLang="pl-PL" dirty="0" smtClean="0">
                <a:latin typeface="Times New Roman" pitchFamily="18" charset="0"/>
                <a:cs typeface="Times New Roman" pitchFamily="18" charset="0"/>
              </a:rPr>
              <a:t>Nadprzewodnictwo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251520" y="1556792"/>
            <a:ext cx="860357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 smtClean="0">
                <a:effectLst/>
              </a:rPr>
              <a:t>Teoria </a:t>
            </a:r>
            <a:r>
              <a:rPr lang="pl-PL" sz="2800" b="1" dirty="0" smtClean="0">
                <a:effectLst/>
              </a:rPr>
              <a:t>BCS</a:t>
            </a:r>
            <a:r>
              <a:rPr lang="pl-PL" sz="2800" dirty="0" smtClean="0">
                <a:effectLst/>
              </a:rPr>
              <a:t> (1957) – pary Coopera:</a:t>
            </a:r>
          </a:p>
          <a:p>
            <a:r>
              <a:rPr lang="pl-PL" sz="2800" dirty="0" smtClean="0">
                <a:effectLst/>
              </a:rPr>
              <a:t>dwa elektrony oddziałujące poprzez drgania sieci (fonony)</a:t>
            </a:r>
            <a:endParaRPr lang="pl-PL" sz="2800" dirty="0">
              <a:effectLst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235986" y="6377408"/>
            <a:ext cx="295144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pl-PL" sz="1000" dirty="0">
                <a:effectLst/>
              </a:rPr>
              <a:t>http://dc.edu.au/hsc-physics-ideas-to-implementation/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361970"/>
            <a:ext cx="6480720" cy="2155262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6588224" y="2708920"/>
            <a:ext cx="2157963" cy="523220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pl-PL" sz="2800" dirty="0" smtClean="0">
                <a:solidFill>
                  <a:schemeClr val="bg1"/>
                </a:solidFill>
                <a:effectLst/>
              </a:rPr>
              <a:t>fonon ≠ foton</a:t>
            </a:r>
            <a:endParaRPr lang="pl-PL" sz="2800" dirty="0">
              <a:solidFill>
                <a:schemeClr val="bg1"/>
              </a:solidFill>
              <a:effectLst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3570927" y="5949280"/>
            <a:ext cx="52758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 smtClean="0">
                <a:effectLst/>
              </a:rPr>
              <a:t>gdy </a:t>
            </a:r>
            <a:r>
              <a:rPr lang="pl-PL" sz="2800" i="1" dirty="0" smtClean="0">
                <a:effectLst/>
              </a:rPr>
              <a:t>T</a:t>
            </a:r>
            <a:r>
              <a:rPr lang="pl-PL" sz="2800" dirty="0" smtClean="0">
                <a:effectLst/>
              </a:rPr>
              <a:t> &gt; </a:t>
            </a:r>
            <a:r>
              <a:rPr lang="pl-PL" sz="2800" i="1" dirty="0" smtClean="0">
                <a:effectLst/>
              </a:rPr>
              <a:t>T</a:t>
            </a:r>
            <a:r>
              <a:rPr lang="pl-PL" sz="2800" baseline="-25000" dirty="0" smtClean="0">
                <a:effectLst/>
              </a:rPr>
              <a:t>c</a:t>
            </a:r>
            <a:r>
              <a:rPr lang="pl-PL" sz="2800" dirty="0" smtClean="0">
                <a:effectLst/>
              </a:rPr>
              <a:t>, wibracje rozbijają pary</a:t>
            </a:r>
            <a:endParaRPr lang="pl-PL" sz="28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74197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7" grpId="0" animBg="1"/>
      <p:bldP spid="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ytuł 1"/>
          <p:cNvSpPr>
            <a:spLocks noGrp="1"/>
          </p:cNvSpPr>
          <p:nvPr>
            <p:ph type="title"/>
          </p:nvPr>
        </p:nvSpPr>
        <p:spPr>
          <a:xfrm>
            <a:off x="428625" y="142875"/>
            <a:ext cx="8229600" cy="1143000"/>
          </a:xfrm>
        </p:spPr>
        <p:txBody>
          <a:bodyPr/>
          <a:lstStyle/>
          <a:p>
            <a:pPr eaLnBrk="1" hangingPunct="1"/>
            <a:r>
              <a:rPr lang="pl-PL" altLang="pl-PL" dirty="0" smtClean="0">
                <a:latin typeface="Times New Roman" pitchFamily="18" charset="0"/>
                <a:cs typeface="Times New Roman" pitchFamily="18" charset="0"/>
              </a:rPr>
              <a:t>Nadprzewodnictwo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1543511" y="1556792"/>
            <a:ext cx="601959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 smtClean="0">
                <a:effectLst/>
              </a:rPr>
              <a:t>Złącze </a:t>
            </a:r>
            <a:r>
              <a:rPr lang="pl-PL" sz="2800" dirty="0" err="1" smtClean="0">
                <a:effectLst/>
              </a:rPr>
              <a:t>Josephsona</a:t>
            </a:r>
            <a:r>
              <a:rPr lang="pl-PL" sz="2800" dirty="0" smtClean="0">
                <a:effectLst/>
              </a:rPr>
              <a:t> (1962)</a:t>
            </a:r>
          </a:p>
          <a:p>
            <a:r>
              <a:rPr lang="pl-PL" sz="2800" dirty="0" smtClean="0">
                <a:solidFill>
                  <a:srgbClr val="0070C0"/>
                </a:solidFill>
                <a:effectLst/>
              </a:rPr>
              <a:t>tunelowanie</a:t>
            </a:r>
            <a:r>
              <a:rPr lang="pl-PL" sz="2800" dirty="0" smtClean="0">
                <a:effectLst/>
              </a:rPr>
              <a:t> pary Coopera przez izolator</a:t>
            </a:r>
            <a:endParaRPr lang="pl-PL" sz="2800" dirty="0">
              <a:effectLst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235986" y="6377408"/>
            <a:ext cx="425789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pl-PL" sz="1000" dirty="0">
                <a:effectLst/>
              </a:rPr>
              <a:t>http://www.nature.com/nature/journal/v474/n7353/box/nature10122_BX1.html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883" y="3212976"/>
            <a:ext cx="4572000" cy="1851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010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>
                <a:latin typeface="Times New Roman" pitchFamily="18" charset="0"/>
              </a:rPr>
              <a:t>Interferometr Macha-</a:t>
            </a:r>
            <a:r>
              <a:rPr lang="pl-PL" altLang="pl-PL" dirty="0" err="1">
                <a:latin typeface="Times New Roman" pitchFamily="18" charset="0"/>
              </a:rPr>
              <a:t>Zehndera</a:t>
            </a:r>
            <a:endParaRPr lang="pl-PL" altLang="pl-PL" dirty="0" smtClean="0">
              <a:latin typeface="Times New Roman" pitchFamily="18" charset="0"/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35" y="2182667"/>
            <a:ext cx="7163421" cy="3254022"/>
          </a:xfrm>
          <a:prstGeom prst="rect">
            <a:avLst/>
          </a:prstGeom>
        </p:spPr>
      </p:pic>
      <p:sp>
        <p:nvSpPr>
          <p:cNvPr id="9" name="pole tekstowe 8"/>
          <p:cNvSpPr txBox="1"/>
          <p:nvPr/>
        </p:nvSpPr>
        <p:spPr>
          <a:xfrm>
            <a:off x="296339" y="5597812"/>
            <a:ext cx="79496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pl-PL" sz="2800" dirty="0" smtClean="0">
                <a:effectLst/>
              </a:rPr>
              <a:t>Bez drugiej płytki: </a:t>
            </a:r>
            <a:r>
              <a:rPr lang="pl-PL" sz="2800" dirty="0" smtClean="0">
                <a:solidFill>
                  <a:srgbClr val="0070C0"/>
                </a:solidFill>
                <a:effectLst/>
              </a:rPr>
              <a:t>fotony = cząsteczki</a:t>
            </a:r>
            <a:r>
              <a:rPr lang="pl-PL" sz="2800" dirty="0" smtClean="0">
                <a:effectLst/>
              </a:rPr>
              <a:t> (~ dwa prążki)</a:t>
            </a:r>
            <a:endParaRPr lang="pl-PL" sz="2800" dirty="0">
              <a:effectLst/>
            </a:endParaRPr>
          </a:p>
        </p:txBody>
      </p:sp>
      <p:sp>
        <p:nvSpPr>
          <p:cNvPr id="14" name="pole tekstowe 13"/>
          <p:cNvSpPr txBox="1"/>
          <p:nvPr/>
        </p:nvSpPr>
        <p:spPr>
          <a:xfrm>
            <a:off x="294796" y="6121032"/>
            <a:ext cx="8509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pl-PL" sz="2800" dirty="0" smtClean="0">
                <a:effectLst/>
              </a:rPr>
              <a:t>Gdy obecna: </a:t>
            </a:r>
            <a:r>
              <a:rPr lang="pl-PL" sz="2800" dirty="0" smtClean="0">
                <a:solidFill>
                  <a:srgbClr val="0070C0"/>
                </a:solidFill>
                <a:effectLst/>
              </a:rPr>
              <a:t>fotony = fala</a:t>
            </a:r>
            <a:r>
              <a:rPr lang="pl-PL" sz="2800" dirty="0" smtClean="0">
                <a:effectLst/>
              </a:rPr>
              <a:t> (wygaszanie lub wzmocnienie)</a:t>
            </a:r>
            <a:endParaRPr lang="pl-PL" sz="2800" dirty="0">
              <a:effectLst/>
            </a:endParaRPr>
          </a:p>
        </p:txBody>
      </p:sp>
      <p:grpSp>
        <p:nvGrpSpPr>
          <p:cNvPr id="2" name="Grupa 1"/>
          <p:cNvGrpSpPr/>
          <p:nvPr/>
        </p:nvGrpSpPr>
        <p:grpSpPr>
          <a:xfrm>
            <a:off x="6249824" y="1665117"/>
            <a:ext cx="2150776" cy="2144562"/>
            <a:chOff x="6249824" y="1665117"/>
            <a:chExt cx="2150776" cy="2144562"/>
          </a:xfrm>
        </p:grpSpPr>
        <p:sp>
          <p:nvSpPr>
            <p:cNvPr id="13" name="Prostokąt 12"/>
            <p:cNvSpPr/>
            <p:nvPr/>
          </p:nvSpPr>
          <p:spPr>
            <a:xfrm>
              <a:off x="6249824" y="1665117"/>
              <a:ext cx="482416" cy="504056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6" name="Prostokąt 15"/>
            <p:cNvSpPr/>
            <p:nvPr/>
          </p:nvSpPr>
          <p:spPr>
            <a:xfrm rot="5400000">
              <a:off x="7850221" y="3259301"/>
              <a:ext cx="596701" cy="504056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309452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ytuł 1"/>
          <p:cNvSpPr>
            <a:spLocks noGrp="1"/>
          </p:cNvSpPr>
          <p:nvPr>
            <p:ph type="title"/>
          </p:nvPr>
        </p:nvSpPr>
        <p:spPr>
          <a:xfrm>
            <a:off x="428625" y="142875"/>
            <a:ext cx="8229600" cy="1143000"/>
          </a:xfrm>
        </p:spPr>
        <p:txBody>
          <a:bodyPr/>
          <a:lstStyle/>
          <a:p>
            <a:pPr eaLnBrk="1" hangingPunct="1"/>
            <a:r>
              <a:rPr lang="pl-PL" altLang="pl-PL" dirty="0" smtClean="0">
                <a:latin typeface="Times New Roman" pitchFamily="18" charset="0"/>
                <a:cs typeface="Times New Roman" pitchFamily="18" charset="0"/>
              </a:rPr>
              <a:t>Nadprzewodnictwo</a:t>
            </a:r>
          </a:p>
        </p:txBody>
      </p:sp>
      <p:pic>
        <p:nvPicPr>
          <p:cNvPr id="6" name="Obraz 9" descr="animacja_progpotencjalu_k1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9352" y="2908349"/>
            <a:ext cx="3929062" cy="152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rostokąt 1"/>
          <p:cNvSpPr/>
          <p:nvPr/>
        </p:nvSpPr>
        <p:spPr>
          <a:xfrm>
            <a:off x="4448164" y="2908349"/>
            <a:ext cx="78116" cy="1528763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ole tekstowe 7"/>
          <p:cNvSpPr txBox="1"/>
          <p:nvPr/>
        </p:nvSpPr>
        <p:spPr>
          <a:xfrm>
            <a:off x="1838946" y="4922004"/>
            <a:ext cx="549060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 smtClean="0">
                <a:effectLst/>
              </a:rPr>
              <a:t>para Coopera tuneluje przez izolator </a:t>
            </a:r>
            <a:br>
              <a:rPr lang="pl-PL" sz="2800" dirty="0" smtClean="0">
                <a:effectLst/>
              </a:rPr>
            </a:br>
            <a:r>
              <a:rPr lang="pl-PL" sz="2800" dirty="0" smtClean="0">
                <a:solidFill>
                  <a:srgbClr val="0070C0"/>
                </a:solidFill>
                <a:effectLst/>
              </a:rPr>
              <a:t>bez zmiany prędkości</a:t>
            </a:r>
            <a:endParaRPr lang="pl-PL" sz="2800" dirty="0">
              <a:solidFill>
                <a:srgbClr val="0070C0"/>
              </a:solidFill>
              <a:effectLst/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1543511" y="1556792"/>
            <a:ext cx="601959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 smtClean="0">
                <a:effectLst/>
              </a:rPr>
              <a:t>Złącze </a:t>
            </a:r>
            <a:r>
              <a:rPr lang="pl-PL" sz="2800" dirty="0" err="1" smtClean="0">
                <a:effectLst/>
              </a:rPr>
              <a:t>Josephsona</a:t>
            </a:r>
            <a:r>
              <a:rPr lang="pl-PL" sz="2800" dirty="0" smtClean="0">
                <a:effectLst/>
              </a:rPr>
              <a:t> (1962)</a:t>
            </a:r>
          </a:p>
          <a:p>
            <a:r>
              <a:rPr lang="pl-PL" sz="2800" dirty="0" smtClean="0">
                <a:solidFill>
                  <a:srgbClr val="0070C0"/>
                </a:solidFill>
                <a:effectLst/>
              </a:rPr>
              <a:t>tunelowanie</a:t>
            </a:r>
            <a:r>
              <a:rPr lang="pl-PL" sz="2800" dirty="0" smtClean="0">
                <a:effectLst/>
              </a:rPr>
              <a:t> pary Coopera przez izolator</a:t>
            </a:r>
            <a:endParaRPr lang="pl-PL" sz="28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19620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ytuł 1"/>
          <p:cNvSpPr>
            <a:spLocks noGrp="1"/>
          </p:cNvSpPr>
          <p:nvPr>
            <p:ph type="title"/>
          </p:nvPr>
        </p:nvSpPr>
        <p:spPr>
          <a:xfrm>
            <a:off x="428625" y="142875"/>
            <a:ext cx="8229600" cy="1143000"/>
          </a:xfrm>
        </p:spPr>
        <p:txBody>
          <a:bodyPr/>
          <a:lstStyle/>
          <a:p>
            <a:pPr eaLnBrk="1" hangingPunct="1"/>
            <a:r>
              <a:rPr lang="pl-PL" altLang="pl-PL" dirty="0" smtClean="0">
                <a:latin typeface="Times New Roman" pitchFamily="18" charset="0"/>
                <a:cs typeface="Times New Roman" pitchFamily="18" charset="0"/>
              </a:rPr>
              <a:t>Nadprzewodnictwo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235986" y="6377408"/>
            <a:ext cx="282320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pl-PL" sz="1000" dirty="0">
                <a:effectLst/>
              </a:rPr>
              <a:t>http://www.geocities.ws/pranab_muduli/squid.html</a:t>
            </a:r>
          </a:p>
        </p:txBody>
      </p:sp>
      <p:sp>
        <p:nvSpPr>
          <p:cNvPr id="10" name="pole tekstowe 9"/>
          <p:cNvSpPr txBox="1"/>
          <p:nvPr/>
        </p:nvSpPr>
        <p:spPr>
          <a:xfrm>
            <a:off x="1024147" y="1556792"/>
            <a:ext cx="705834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 smtClean="0">
                <a:effectLst/>
              </a:rPr>
              <a:t>SQUID (ang. kałamarnica)</a:t>
            </a:r>
          </a:p>
          <a:p>
            <a:r>
              <a:rPr lang="pl-PL" sz="2800" i="1" dirty="0" err="1" smtClean="0">
                <a:effectLst/>
              </a:rPr>
              <a:t>Superconducting</a:t>
            </a:r>
            <a:r>
              <a:rPr lang="pl-PL" sz="2800" i="1" dirty="0" smtClean="0">
                <a:effectLst/>
              </a:rPr>
              <a:t> Quantum </a:t>
            </a:r>
            <a:r>
              <a:rPr lang="pl-PL" sz="2800" i="1" dirty="0" err="1" smtClean="0">
                <a:effectLst/>
              </a:rPr>
              <a:t>Interference</a:t>
            </a:r>
            <a:r>
              <a:rPr lang="pl-PL" sz="2800" i="1" dirty="0" smtClean="0">
                <a:effectLst/>
              </a:rPr>
              <a:t> Device</a:t>
            </a:r>
            <a:endParaRPr lang="pl-PL" sz="2800" i="1" dirty="0">
              <a:effectLst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270" y="3140968"/>
            <a:ext cx="5585460" cy="2217420"/>
          </a:xfrm>
          <a:prstGeom prst="rect">
            <a:avLst/>
          </a:prstGeom>
        </p:spPr>
      </p:pic>
      <p:sp>
        <p:nvSpPr>
          <p:cNvPr id="9" name="Prostokąt 8"/>
          <p:cNvSpPr/>
          <p:nvPr/>
        </p:nvSpPr>
        <p:spPr>
          <a:xfrm>
            <a:off x="4932040" y="3068960"/>
            <a:ext cx="2592288" cy="20882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15" name="Grupa 14"/>
          <p:cNvGrpSpPr/>
          <p:nvPr/>
        </p:nvGrpSpPr>
        <p:grpSpPr>
          <a:xfrm>
            <a:off x="4139953" y="2852936"/>
            <a:ext cx="4608511" cy="1396742"/>
            <a:chOff x="4139953" y="2852936"/>
            <a:chExt cx="4608511" cy="1396742"/>
          </a:xfrm>
        </p:grpSpPr>
        <p:sp>
          <p:nvSpPr>
            <p:cNvPr id="11" name="pole tekstowe 10"/>
            <p:cNvSpPr txBox="1"/>
            <p:nvPr/>
          </p:nvSpPr>
          <p:spPr>
            <a:xfrm>
              <a:off x="5036807" y="2852936"/>
              <a:ext cx="3711657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2800" dirty="0" smtClean="0">
                  <a:effectLst/>
                </a:rPr>
                <a:t>Interferencja dwóch </a:t>
              </a:r>
              <a:br>
                <a:rPr lang="pl-PL" sz="2800" dirty="0" smtClean="0">
                  <a:effectLst/>
                </a:rPr>
              </a:br>
              <a:r>
                <a:rPr lang="pl-PL" sz="2800" dirty="0" smtClean="0">
                  <a:effectLst/>
                </a:rPr>
                <a:t>ścieżek elektronów </a:t>
              </a:r>
              <a:br>
                <a:rPr lang="pl-PL" sz="2800" dirty="0" smtClean="0">
                  <a:effectLst/>
                </a:rPr>
              </a:br>
              <a:r>
                <a:rPr lang="pl-PL" sz="2800" dirty="0" smtClean="0">
                  <a:effectLst/>
                </a:rPr>
                <a:t>(doświadczenie Younga)</a:t>
              </a:r>
              <a:endParaRPr lang="pl-PL" sz="2800" dirty="0">
                <a:effectLst/>
              </a:endParaRPr>
            </a:p>
          </p:txBody>
        </p:sp>
        <p:cxnSp>
          <p:nvCxnSpPr>
            <p:cNvPr id="13" name="Łącznik prosty ze strzałką 12"/>
            <p:cNvCxnSpPr/>
            <p:nvPr/>
          </p:nvCxnSpPr>
          <p:spPr>
            <a:xfrm flipH="1">
              <a:off x="4139953" y="3545434"/>
              <a:ext cx="1152127" cy="704244"/>
            </a:xfrm>
            <a:prstGeom prst="straightConnector1">
              <a:avLst/>
            </a:prstGeom>
            <a:ln w="254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upa 17"/>
          <p:cNvGrpSpPr/>
          <p:nvPr/>
        </p:nvGrpSpPr>
        <p:grpSpPr>
          <a:xfrm>
            <a:off x="286270" y="4869161"/>
            <a:ext cx="2861682" cy="1315307"/>
            <a:chOff x="4102694" y="5034923"/>
            <a:chExt cx="2861682" cy="1315307"/>
          </a:xfrm>
        </p:grpSpPr>
        <p:sp>
          <p:nvSpPr>
            <p:cNvPr id="19" name="pole tekstowe 18"/>
            <p:cNvSpPr txBox="1"/>
            <p:nvPr/>
          </p:nvSpPr>
          <p:spPr>
            <a:xfrm>
              <a:off x="4102694" y="5827010"/>
              <a:ext cx="286168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2800" dirty="0" smtClean="0">
                  <a:effectLst/>
                </a:rPr>
                <a:t>Złącza </a:t>
              </a:r>
              <a:r>
                <a:rPr lang="pl-PL" sz="2800" dirty="0" err="1" smtClean="0">
                  <a:effectLst/>
                </a:rPr>
                <a:t>Josephsona</a:t>
              </a:r>
              <a:endParaRPr lang="pl-PL" sz="2800" dirty="0">
                <a:effectLst/>
              </a:endParaRPr>
            </a:p>
          </p:txBody>
        </p:sp>
        <p:cxnSp>
          <p:nvCxnSpPr>
            <p:cNvPr id="20" name="Łącznik prosty ze strzałką 19"/>
            <p:cNvCxnSpPr/>
            <p:nvPr/>
          </p:nvCxnSpPr>
          <p:spPr>
            <a:xfrm flipV="1">
              <a:off x="6516216" y="5034923"/>
              <a:ext cx="359403" cy="792088"/>
            </a:xfrm>
            <a:prstGeom prst="straightConnector1">
              <a:avLst/>
            </a:prstGeom>
            <a:ln w="254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upa 24"/>
          <p:cNvGrpSpPr/>
          <p:nvPr/>
        </p:nvGrpSpPr>
        <p:grpSpPr>
          <a:xfrm>
            <a:off x="3419872" y="5157192"/>
            <a:ext cx="5650187" cy="1213549"/>
            <a:chOff x="3635897" y="2593494"/>
            <a:chExt cx="5650187" cy="1213549"/>
          </a:xfrm>
        </p:grpSpPr>
        <p:sp>
          <p:nvSpPr>
            <p:cNvPr id="26" name="pole tekstowe 25"/>
            <p:cNvSpPr txBox="1"/>
            <p:nvPr/>
          </p:nvSpPr>
          <p:spPr>
            <a:xfrm>
              <a:off x="4499196" y="2852936"/>
              <a:ext cx="4786888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2800" dirty="0" smtClean="0">
                  <a:effectLst/>
                </a:rPr>
                <a:t>Zjawisko </a:t>
              </a:r>
              <a:r>
                <a:rPr lang="pl-PL" sz="2800" dirty="0" err="1" smtClean="0">
                  <a:effectLst/>
                </a:rPr>
                <a:t>Aharonova</a:t>
              </a:r>
              <a:r>
                <a:rPr lang="pl-PL" sz="2800" dirty="0" smtClean="0">
                  <a:effectLst/>
                </a:rPr>
                <a:t>-Bohma</a:t>
              </a:r>
              <a:br>
                <a:rPr lang="pl-PL" sz="2800" dirty="0" smtClean="0">
                  <a:effectLst/>
                </a:rPr>
              </a:br>
              <a:r>
                <a:rPr lang="pl-PL" sz="2800" dirty="0" smtClean="0">
                  <a:effectLst/>
                </a:rPr>
                <a:t>(</a:t>
              </a:r>
              <a:r>
                <a:rPr lang="pl-PL" sz="2800" dirty="0" smtClean="0">
                  <a:solidFill>
                    <a:srgbClr val="0070C0"/>
                  </a:solidFill>
                  <a:effectLst/>
                </a:rPr>
                <a:t>bardzo czuły detektor pola mg</a:t>
              </a:r>
              <a:r>
                <a:rPr lang="pl-PL" sz="2800" dirty="0" smtClean="0">
                  <a:effectLst/>
                </a:rPr>
                <a:t>)</a:t>
              </a:r>
              <a:endParaRPr lang="pl-PL" sz="2800" dirty="0">
                <a:effectLst/>
              </a:endParaRPr>
            </a:p>
          </p:txBody>
        </p:sp>
        <p:cxnSp>
          <p:nvCxnSpPr>
            <p:cNvPr id="27" name="Łącznik prosty ze strzałką 26"/>
            <p:cNvCxnSpPr/>
            <p:nvPr/>
          </p:nvCxnSpPr>
          <p:spPr>
            <a:xfrm flipH="1" flipV="1">
              <a:off x="3635897" y="2593494"/>
              <a:ext cx="1133447" cy="475970"/>
            </a:xfrm>
            <a:prstGeom prst="straightConnector1">
              <a:avLst/>
            </a:prstGeom>
            <a:ln w="254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58412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ytuł 1"/>
          <p:cNvSpPr>
            <a:spLocks noGrp="1"/>
          </p:cNvSpPr>
          <p:nvPr>
            <p:ph type="title"/>
          </p:nvPr>
        </p:nvSpPr>
        <p:spPr>
          <a:xfrm>
            <a:off x="428625" y="142875"/>
            <a:ext cx="8229600" cy="1143000"/>
          </a:xfrm>
        </p:spPr>
        <p:txBody>
          <a:bodyPr/>
          <a:lstStyle/>
          <a:p>
            <a:pPr eaLnBrk="1" hangingPunct="1"/>
            <a:r>
              <a:rPr lang="pl-PL" altLang="pl-PL" dirty="0" smtClean="0">
                <a:latin typeface="Times New Roman" pitchFamily="18" charset="0"/>
                <a:cs typeface="Times New Roman" pitchFamily="18" charset="0"/>
              </a:rPr>
              <a:t>Nadprzewodnictwo</a:t>
            </a:r>
          </a:p>
        </p:txBody>
      </p:sp>
      <p:sp>
        <p:nvSpPr>
          <p:cNvPr id="10" name="pole tekstowe 9"/>
          <p:cNvSpPr txBox="1"/>
          <p:nvPr/>
        </p:nvSpPr>
        <p:spPr>
          <a:xfrm>
            <a:off x="1024147" y="1556792"/>
            <a:ext cx="705834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 smtClean="0">
                <a:effectLst/>
              </a:rPr>
              <a:t>SQUID (ang. kałamarnica)</a:t>
            </a:r>
          </a:p>
          <a:p>
            <a:r>
              <a:rPr lang="pl-PL" sz="2800" i="1" dirty="0" err="1" smtClean="0">
                <a:effectLst/>
              </a:rPr>
              <a:t>Superconducting</a:t>
            </a:r>
            <a:r>
              <a:rPr lang="pl-PL" sz="2800" i="1" dirty="0" smtClean="0">
                <a:effectLst/>
              </a:rPr>
              <a:t> Quantum </a:t>
            </a:r>
            <a:r>
              <a:rPr lang="pl-PL" sz="2800" i="1" dirty="0" err="1" smtClean="0">
                <a:effectLst/>
              </a:rPr>
              <a:t>Interference</a:t>
            </a:r>
            <a:r>
              <a:rPr lang="pl-PL" sz="2800" i="1" dirty="0" smtClean="0">
                <a:effectLst/>
              </a:rPr>
              <a:t> Device</a:t>
            </a:r>
            <a:endParaRPr lang="pl-PL" sz="2800" i="1" dirty="0">
              <a:effectLst/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395536" y="2852936"/>
            <a:ext cx="8733481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pl-PL" sz="2800" dirty="0" smtClean="0">
                <a:effectLst/>
              </a:rPr>
              <a:t>Zastosowania (niskie temperatury):</a:t>
            </a:r>
          </a:p>
          <a:p>
            <a:pPr algn="l"/>
            <a:r>
              <a:rPr lang="pl-PL" sz="2800" dirty="0" smtClean="0">
                <a:effectLst/>
              </a:rPr>
              <a:t>– pomiar </a:t>
            </a:r>
            <a:r>
              <a:rPr lang="pl-PL" sz="2800" dirty="0" smtClean="0">
                <a:solidFill>
                  <a:srgbClr val="0070C0"/>
                </a:solidFill>
                <a:effectLst/>
              </a:rPr>
              <a:t>aktywności</a:t>
            </a:r>
            <a:r>
              <a:rPr lang="pl-PL" sz="2800" dirty="0" smtClean="0">
                <a:effectLst/>
              </a:rPr>
              <a:t> magnetycznej mózgu (MEG vs. MRI)</a:t>
            </a:r>
          </a:p>
          <a:p>
            <a:pPr algn="l"/>
            <a:r>
              <a:rPr lang="pl-PL" sz="2800" dirty="0" smtClean="0">
                <a:effectLst/>
              </a:rPr>
              <a:t>– analiza serca dziecka w łonie matki</a:t>
            </a:r>
          </a:p>
          <a:p>
            <a:pPr algn="l"/>
            <a:r>
              <a:rPr lang="pl-PL" sz="2800" dirty="0" smtClean="0">
                <a:effectLst/>
              </a:rPr>
              <a:t>– śledzenie markerów magnetycznych doczepianych </a:t>
            </a:r>
            <a:br>
              <a:rPr lang="pl-PL" sz="2800" dirty="0" smtClean="0">
                <a:effectLst/>
              </a:rPr>
            </a:br>
            <a:r>
              <a:rPr lang="pl-PL" sz="2800" dirty="0" smtClean="0">
                <a:effectLst/>
              </a:rPr>
              <a:t>   do leków podawanych pacjentom</a:t>
            </a:r>
          </a:p>
          <a:p>
            <a:pPr algn="l"/>
            <a:r>
              <a:rPr lang="pl-PL" sz="2800" dirty="0" smtClean="0">
                <a:effectLst/>
              </a:rPr>
              <a:t>– kosmologia – czujnik pola mg w </a:t>
            </a:r>
            <a:r>
              <a:rPr lang="pl-PL" sz="2800" dirty="0" err="1" smtClean="0">
                <a:effectLst/>
              </a:rPr>
              <a:t>Gravity</a:t>
            </a:r>
            <a:r>
              <a:rPr lang="pl-PL" sz="2800" dirty="0" smtClean="0">
                <a:effectLst/>
              </a:rPr>
              <a:t> </a:t>
            </a:r>
            <a:r>
              <a:rPr lang="pl-PL" sz="2800" dirty="0" err="1" smtClean="0">
                <a:effectLst/>
              </a:rPr>
              <a:t>Probe</a:t>
            </a:r>
            <a:r>
              <a:rPr lang="pl-PL" sz="2800" dirty="0" smtClean="0">
                <a:effectLst/>
              </a:rPr>
              <a:t> B </a:t>
            </a:r>
            <a:br>
              <a:rPr lang="pl-PL" sz="2800" dirty="0" smtClean="0">
                <a:effectLst/>
              </a:rPr>
            </a:br>
            <a:r>
              <a:rPr lang="pl-PL" sz="2800" dirty="0" smtClean="0">
                <a:effectLst/>
              </a:rPr>
              <a:t>                                                         testujący OTW</a:t>
            </a:r>
          </a:p>
          <a:p>
            <a:pPr algn="l"/>
            <a:r>
              <a:rPr lang="pl-PL" sz="2800" dirty="0" smtClean="0">
                <a:effectLst/>
              </a:rPr>
              <a:t>– geologia</a:t>
            </a:r>
            <a:endParaRPr lang="pl-PL" sz="28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7886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ytuł 1"/>
          <p:cNvSpPr>
            <a:spLocks noGrp="1"/>
          </p:cNvSpPr>
          <p:nvPr>
            <p:ph type="title"/>
          </p:nvPr>
        </p:nvSpPr>
        <p:spPr>
          <a:xfrm>
            <a:off x="428625" y="142875"/>
            <a:ext cx="8229600" cy="1143000"/>
          </a:xfrm>
        </p:spPr>
        <p:txBody>
          <a:bodyPr/>
          <a:lstStyle/>
          <a:p>
            <a:pPr eaLnBrk="1" hangingPunct="1"/>
            <a:r>
              <a:rPr lang="pl-PL" altLang="pl-PL" dirty="0" smtClean="0">
                <a:latin typeface="Times New Roman" pitchFamily="18" charset="0"/>
                <a:cs typeface="Times New Roman" pitchFamily="18" charset="0"/>
              </a:rPr>
              <a:t>Mechanika kwantowa</a:t>
            </a:r>
          </a:p>
        </p:txBody>
      </p:sp>
      <p:sp>
        <p:nvSpPr>
          <p:cNvPr id="10" name="pole tekstowe 9"/>
          <p:cNvSpPr txBox="1"/>
          <p:nvPr/>
        </p:nvSpPr>
        <p:spPr>
          <a:xfrm>
            <a:off x="899592" y="3212976"/>
            <a:ext cx="64572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i="1" dirty="0" smtClean="0">
                <a:effectLst/>
              </a:rPr>
              <a:t>Interferencja to serce mechaniki kwantowej</a:t>
            </a:r>
            <a:endParaRPr lang="pl-PL" sz="2800" i="1" dirty="0">
              <a:effectLst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5355730" y="3697868"/>
            <a:ext cx="27446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 smtClean="0">
                <a:effectLst/>
              </a:rPr>
              <a:t>Richard Feynman</a:t>
            </a:r>
            <a:endParaRPr lang="pl-PL" sz="2800" i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89502127"/>
      </p:ext>
    </p:extLst>
  </p:cSld>
  <p:clrMapOvr>
    <a:masterClrMapping/>
  </p:clrMapOvr>
  <p:transition spd="slow" advClick="0" advTm="4000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ytuł 1"/>
          <p:cNvSpPr>
            <a:spLocks noGrp="1"/>
          </p:cNvSpPr>
          <p:nvPr>
            <p:ph type="title"/>
          </p:nvPr>
        </p:nvSpPr>
        <p:spPr>
          <a:xfrm>
            <a:off x="428625" y="142875"/>
            <a:ext cx="8229600" cy="1143000"/>
          </a:xfrm>
        </p:spPr>
        <p:txBody>
          <a:bodyPr/>
          <a:lstStyle/>
          <a:p>
            <a:pPr eaLnBrk="1" hangingPunct="1"/>
            <a:r>
              <a:rPr lang="pl-PL" altLang="pl-P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Mechanika kwantowa</a:t>
            </a:r>
          </a:p>
        </p:txBody>
      </p:sp>
      <p:sp>
        <p:nvSpPr>
          <p:cNvPr id="10" name="pole tekstowe 9"/>
          <p:cNvSpPr txBox="1"/>
          <p:nvPr/>
        </p:nvSpPr>
        <p:spPr>
          <a:xfrm>
            <a:off x="899592" y="3212976"/>
            <a:ext cx="64572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i="1" dirty="0" smtClean="0">
                <a:solidFill>
                  <a:schemeClr val="bg1"/>
                </a:solidFill>
                <a:effectLst/>
              </a:rPr>
              <a:t>Interferencja to serce mechaniki kwantowej</a:t>
            </a:r>
            <a:endParaRPr lang="pl-PL" sz="2800" i="1" dirty="0">
              <a:solidFill>
                <a:schemeClr val="bg1"/>
              </a:solidFill>
              <a:effectLst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5355730" y="3697868"/>
            <a:ext cx="27446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 smtClean="0">
                <a:solidFill>
                  <a:schemeClr val="bg1"/>
                </a:solidFill>
                <a:effectLst/>
              </a:rPr>
              <a:t>Richard Feynman</a:t>
            </a:r>
            <a:endParaRPr lang="pl-PL" sz="2800" i="1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32257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ytuł 1"/>
          <p:cNvSpPr>
            <a:spLocks noGrp="1"/>
          </p:cNvSpPr>
          <p:nvPr>
            <p:ph type="title"/>
          </p:nvPr>
        </p:nvSpPr>
        <p:spPr>
          <a:xfrm>
            <a:off x="428625" y="142875"/>
            <a:ext cx="8229600" cy="1143000"/>
          </a:xfrm>
        </p:spPr>
        <p:txBody>
          <a:bodyPr/>
          <a:lstStyle/>
          <a:p>
            <a:pPr eaLnBrk="1" hangingPunct="1"/>
            <a:r>
              <a:rPr lang="pl-PL" altLang="pl-P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Pytania cz. 1</a:t>
            </a:r>
          </a:p>
        </p:txBody>
      </p:sp>
      <p:sp>
        <p:nvSpPr>
          <p:cNvPr id="10" name="pole tekstowe 9"/>
          <p:cNvSpPr txBox="1"/>
          <p:nvPr/>
        </p:nvSpPr>
        <p:spPr>
          <a:xfrm>
            <a:off x="323528" y="1412776"/>
            <a:ext cx="8834470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58775" indent="-358775" algn="l">
              <a:buAutoNum type="arabicPeriod"/>
            </a:pPr>
            <a:r>
              <a:rPr lang="pl-PL" sz="2400" dirty="0" smtClean="0">
                <a:solidFill>
                  <a:schemeClr val="bg1"/>
                </a:solidFill>
                <a:effectLst/>
              </a:rPr>
              <a:t>Które z poniższych zdań o doświadczeniu Younga są prawdziwe?</a:t>
            </a:r>
          </a:p>
          <a:p>
            <a:pPr marL="914400" lvl="1" indent="-457200" algn="l">
              <a:buFont typeface="+mj-lt"/>
              <a:buAutoNum type="alphaLcPeriod"/>
            </a:pPr>
            <a:r>
              <a:rPr lang="pl-PL" sz="2400" dirty="0" smtClean="0">
                <a:solidFill>
                  <a:schemeClr val="bg1"/>
                </a:solidFill>
                <a:effectLst/>
              </a:rPr>
              <a:t>ujawnia korpuskularną naturę światła.</a:t>
            </a:r>
            <a:endParaRPr lang="pl-PL" sz="2400" dirty="0">
              <a:solidFill>
                <a:schemeClr val="bg1"/>
              </a:solidFill>
              <a:effectLst/>
            </a:endParaRPr>
          </a:p>
          <a:p>
            <a:pPr marL="914400" lvl="1" indent="-457200" algn="l">
              <a:buFont typeface="+mj-lt"/>
              <a:buAutoNum type="alphaLcPeriod"/>
            </a:pPr>
            <a:r>
              <a:rPr lang="pl-PL" sz="2400" dirty="0" smtClean="0">
                <a:solidFill>
                  <a:schemeClr val="bg1"/>
                </a:solidFill>
                <a:effectLst/>
              </a:rPr>
              <a:t>ujawnia falową </a:t>
            </a:r>
            <a:r>
              <a:rPr lang="pl-PL" sz="2400" dirty="0">
                <a:solidFill>
                  <a:schemeClr val="bg1"/>
                </a:solidFill>
                <a:effectLst/>
              </a:rPr>
              <a:t>naturę światła.</a:t>
            </a:r>
          </a:p>
          <a:p>
            <a:pPr marL="914400" lvl="1" indent="-457200" algn="l">
              <a:buFont typeface="+mj-lt"/>
              <a:buAutoNum type="alphaLcPeriod"/>
            </a:pPr>
            <a:r>
              <a:rPr lang="pl-PL" sz="2400" dirty="0" smtClean="0">
                <a:solidFill>
                  <a:schemeClr val="bg1"/>
                </a:solidFill>
                <a:effectLst/>
              </a:rPr>
              <a:t>ujawnia </a:t>
            </a:r>
            <a:r>
              <a:rPr lang="pl-PL" sz="2400" dirty="0">
                <a:solidFill>
                  <a:schemeClr val="bg1"/>
                </a:solidFill>
                <a:effectLst/>
              </a:rPr>
              <a:t>korpuskularną naturę </a:t>
            </a:r>
            <a:r>
              <a:rPr lang="pl-PL" sz="2400" dirty="0" smtClean="0">
                <a:solidFill>
                  <a:schemeClr val="bg1"/>
                </a:solidFill>
                <a:effectLst/>
              </a:rPr>
              <a:t>materii (elektronów).</a:t>
            </a:r>
            <a:endParaRPr lang="pl-PL" sz="2400" dirty="0">
              <a:solidFill>
                <a:schemeClr val="bg1"/>
              </a:solidFill>
              <a:effectLst/>
            </a:endParaRPr>
          </a:p>
          <a:p>
            <a:pPr marL="914400" lvl="1" indent="-457200" algn="l">
              <a:buFont typeface="+mj-lt"/>
              <a:buAutoNum type="alphaLcPeriod"/>
            </a:pPr>
            <a:r>
              <a:rPr lang="pl-PL" sz="2400" dirty="0" smtClean="0">
                <a:solidFill>
                  <a:schemeClr val="bg1"/>
                </a:solidFill>
                <a:effectLst/>
              </a:rPr>
              <a:t>ujawnia falową naturę materii (elektronów).</a:t>
            </a:r>
            <a:endParaRPr lang="pl-PL" sz="2400" dirty="0">
              <a:solidFill>
                <a:schemeClr val="bg1"/>
              </a:solidFill>
              <a:effectLst/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pl-PL" sz="2400" dirty="0" smtClean="0">
                <a:solidFill>
                  <a:schemeClr val="bg1"/>
                </a:solidFill>
                <a:effectLst/>
              </a:rPr>
              <a:t>Czy wynik d. Y. zmienia się dla pojedynczych elektronów?</a:t>
            </a:r>
          </a:p>
          <a:p>
            <a:pPr marL="457200" indent="-457200" algn="l">
              <a:buFont typeface="+mj-lt"/>
              <a:buAutoNum type="arabicPeriod"/>
            </a:pPr>
            <a:r>
              <a:rPr lang="pl-PL" sz="2400" dirty="0" smtClean="0">
                <a:solidFill>
                  <a:schemeClr val="bg1"/>
                </a:solidFill>
                <a:effectLst/>
              </a:rPr>
              <a:t>Dyfrakcja to ... zmiana kierunku rozchodzenia się fal (ugięcie)</a:t>
            </a:r>
          </a:p>
          <a:p>
            <a:pPr marL="457200" indent="-457200" algn="l">
              <a:buFont typeface="+mj-lt"/>
              <a:buAutoNum type="arabicPeriod"/>
            </a:pPr>
            <a:r>
              <a:rPr lang="pl-PL" sz="2400" dirty="0" smtClean="0">
                <a:solidFill>
                  <a:schemeClr val="bg1"/>
                </a:solidFill>
                <a:effectLst/>
              </a:rPr>
              <a:t>Interferencja to ... </a:t>
            </a:r>
            <a:r>
              <a:rPr lang="pl-PL" sz="2400" dirty="0">
                <a:solidFill>
                  <a:schemeClr val="bg1"/>
                </a:solidFill>
                <a:effectLst/>
              </a:rPr>
              <a:t>nakładanie się fal </a:t>
            </a:r>
            <a:r>
              <a:rPr lang="pl-PL" sz="2400" dirty="0">
                <a:solidFill>
                  <a:schemeClr val="bg1"/>
                </a:solidFill>
                <a:effectLst/>
                <a:sym typeface="Symbol"/>
              </a:rPr>
              <a:t> wzmocnienia i wygaszania</a:t>
            </a:r>
            <a:endParaRPr lang="pl-PL" sz="2400" dirty="0" smtClean="0">
              <a:solidFill>
                <a:schemeClr val="bg1"/>
              </a:solidFill>
              <a:effectLst/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pl-PL" sz="2400" dirty="0" smtClean="0">
                <a:solidFill>
                  <a:schemeClr val="bg1"/>
                </a:solidFill>
                <a:effectLst/>
              </a:rPr>
              <a:t>Fale de </a:t>
            </a:r>
            <a:r>
              <a:rPr lang="pl-PL" sz="2400" dirty="0" err="1" smtClean="0">
                <a:solidFill>
                  <a:schemeClr val="bg1"/>
                </a:solidFill>
                <a:effectLst/>
              </a:rPr>
              <a:t>Broglie’a</a:t>
            </a:r>
            <a:endParaRPr lang="pl-PL" sz="2400" dirty="0" smtClean="0">
              <a:solidFill>
                <a:schemeClr val="bg1"/>
              </a:solidFill>
              <a:effectLst/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pl-PL" sz="2400" dirty="0" smtClean="0">
                <a:solidFill>
                  <a:schemeClr val="bg1"/>
                </a:solidFill>
                <a:effectLst/>
              </a:rPr>
              <a:t>Co zmienia obecność obserwatora w doświadczeniu Younga?</a:t>
            </a:r>
          </a:p>
          <a:p>
            <a:pPr marL="457200" indent="-457200" algn="l">
              <a:buFont typeface="+mj-lt"/>
              <a:buAutoNum type="arabicPeriod"/>
            </a:pPr>
            <a:r>
              <a:rPr lang="pl-PL" sz="2400" dirty="0" smtClean="0">
                <a:solidFill>
                  <a:schemeClr val="bg1"/>
                </a:solidFill>
                <a:effectLst/>
              </a:rPr>
              <a:t>Budowa interferometru Macha-</a:t>
            </a:r>
            <a:r>
              <a:rPr lang="pl-PL" sz="2400" dirty="0" err="1" smtClean="0">
                <a:solidFill>
                  <a:schemeClr val="bg1"/>
                </a:solidFill>
                <a:effectLst/>
              </a:rPr>
              <a:t>Zehndera</a:t>
            </a:r>
            <a:endParaRPr lang="pl-PL" sz="2400" dirty="0" smtClean="0">
              <a:solidFill>
                <a:schemeClr val="bg1"/>
              </a:solidFill>
              <a:effectLst/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pl-PL" sz="2400" dirty="0" smtClean="0">
                <a:solidFill>
                  <a:schemeClr val="bg1"/>
                </a:solidFill>
                <a:effectLst/>
              </a:rPr>
              <a:t>„Gumka” kwantowa</a:t>
            </a:r>
          </a:p>
        </p:txBody>
      </p:sp>
    </p:spTree>
    <p:extLst>
      <p:ext uri="{BB962C8B-B14F-4D97-AF65-F5344CB8AC3E}">
        <p14:creationId xmlns:p14="http://schemas.microsoft.com/office/powerpoint/2010/main" val="4092901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ytuł 1"/>
          <p:cNvSpPr>
            <a:spLocks noGrp="1"/>
          </p:cNvSpPr>
          <p:nvPr>
            <p:ph type="title"/>
          </p:nvPr>
        </p:nvSpPr>
        <p:spPr>
          <a:xfrm>
            <a:off x="428625" y="142875"/>
            <a:ext cx="8229600" cy="1143000"/>
          </a:xfrm>
        </p:spPr>
        <p:txBody>
          <a:bodyPr/>
          <a:lstStyle/>
          <a:p>
            <a:pPr eaLnBrk="1" hangingPunct="1"/>
            <a:r>
              <a:rPr lang="pl-PL" altLang="pl-P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Pytania cz. 2</a:t>
            </a:r>
          </a:p>
        </p:txBody>
      </p:sp>
      <p:sp>
        <p:nvSpPr>
          <p:cNvPr id="10" name="pole tekstowe 9"/>
          <p:cNvSpPr txBox="1"/>
          <p:nvPr/>
        </p:nvSpPr>
        <p:spPr>
          <a:xfrm>
            <a:off x="323528" y="1412776"/>
            <a:ext cx="8533105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58775" indent="-358775" algn="l">
              <a:buAutoNum type="arabicPeriod"/>
            </a:pPr>
            <a:r>
              <a:rPr lang="pl-PL" sz="2400" dirty="0" smtClean="0">
                <a:solidFill>
                  <a:schemeClr val="bg1"/>
                </a:solidFill>
                <a:effectLst/>
              </a:rPr>
              <a:t>Interpretacja probabilistyczna funkcji falowej</a:t>
            </a:r>
          </a:p>
          <a:p>
            <a:pPr marL="358775" indent="-358775" algn="l">
              <a:buAutoNum type="arabicPeriod"/>
            </a:pPr>
            <a:r>
              <a:rPr lang="pl-PL" sz="2400" dirty="0" smtClean="0">
                <a:solidFill>
                  <a:schemeClr val="bg1"/>
                </a:solidFill>
                <a:effectLst/>
              </a:rPr>
              <a:t>Zasada superpozycji</a:t>
            </a:r>
          </a:p>
          <a:p>
            <a:pPr marL="358775" indent="-358775" algn="l">
              <a:buAutoNum type="arabicPeriod"/>
            </a:pPr>
            <a:r>
              <a:rPr lang="pl-PL" sz="2400" dirty="0" smtClean="0">
                <a:solidFill>
                  <a:schemeClr val="bg1"/>
                </a:solidFill>
                <a:effectLst/>
              </a:rPr>
              <a:t>Jakie wielkości wiąże transformata Fouriera?</a:t>
            </a:r>
          </a:p>
          <a:p>
            <a:pPr marL="914400" lvl="1" indent="-457200" algn="l">
              <a:buFont typeface="+mj-lt"/>
              <a:buAutoNum type="alphaLcPeriod"/>
            </a:pPr>
            <a:r>
              <a:rPr lang="pl-PL" sz="2400" dirty="0" smtClean="0">
                <a:solidFill>
                  <a:schemeClr val="bg1"/>
                </a:solidFill>
                <a:effectLst/>
              </a:rPr>
              <a:t>czas i częstość (energię)</a:t>
            </a:r>
          </a:p>
          <a:p>
            <a:pPr marL="914400" lvl="1" indent="-457200" algn="l">
              <a:buFont typeface="+mj-lt"/>
              <a:buAutoNum type="alphaLcPeriod"/>
            </a:pPr>
            <a:r>
              <a:rPr lang="pl-PL" sz="2400" dirty="0" smtClean="0">
                <a:solidFill>
                  <a:schemeClr val="bg1"/>
                </a:solidFill>
                <a:effectLst/>
              </a:rPr>
              <a:t>czas i położenie</a:t>
            </a:r>
          </a:p>
          <a:p>
            <a:pPr marL="914400" lvl="1" indent="-457200" algn="l">
              <a:buFont typeface="+mj-lt"/>
              <a:buAutoNum type="alphaLcPeriod"/>
            </a:pPr>
            <a:r>
              <a:rPr lang="pl-PL" sz="2400" dirty="0" smtClean="0">
                <a:solidFill>
                  <a:schemeClr val="bg1"/>
                </a:solidFill>
                <a:effectLst/>
              </a:rPr>
              <a:t>czas i częstość (energię)</a:t>
            </a:r>
          </a:p>
          <a:p>
            <a:pPr marL="914400" lvl="1" indent="-457200" algn="l">
              <a:buFont typeface="+mj-lt"/>
              <a:buAutoNum type="alphaLcPeriod"/>
            </a:pPr>
            <a:r>
              <a:rPr lang="pl-PL" sz="2400" dirty="0" smtClean="0">
                <a:solidFill>
                  <a:schemeClr val="bg1"/>
                </a:solidFill>
                <a:effectLst/>
              </a:rPr>
              <a:t>położenie i prędkość (pęd)</a:t>
            </a:r>
          </a:p>
          <a:p>
            <a:pPr marL="914400" lvl="1" indent="-457200" algn="l">
              <a:buFont typeface="+mj-lt"/>
              <a:buAutoNum type="alphaLcPeriod"/>
            </a:pPr>
            <a:r>
              <a:rPr lang="pl-PL" sz="2400" dirty="0" smtClean="0">
                <a:solidFill>
                  <a:schemeClr val="bg1"/>
                </a:solidFill>
                <a:effectLst/>
              </a:rPr>
              <a:t>położenie i częstość (energię)</a:t>
            </a:r>
          </a:p>
          <a:p>
            <a:pPr marL="914400" lvl="1" indent="-457200" algn="l">
              <a:buFont typeface="+mj-lt"/>
              <a:buAutoNum type="alphaLcPeriod"/>
            </a:pPr>
            <a:r>
              <a:rPr lang="pl-PL" sz="2400" dirty="0" smtClean="0">
                <a:solidFill>
                  <a:schemeClr val="bg1"/>
                </a:solidFill>
                <a:effectLst/>
              </a:rPr>
              <a:t>położenie i czas</a:t>
            </a:r>
          </a:p>
          <a:p>
            <a:pPr marL="457200" indent="-457200" algn="l">
              <a:buFont typeface="+mj-lt"/>
              <a:buAutoNum type="arabicPeriod"/>
            </a:pPr>
            <a:r>
              <a:rPr lang="pl-PL" sz="2400" dirty="0" smtClean="0">
                <a:solidFill>
                  <a:schemeClr val="bg1"/>
                </a:solidFill>
                <a:effectLst/>
              </a:rPr>
              <a:t>Czy w mechanice kwantowej możliwe jest znalezienie </a:t>
            </a:r>
            <a:br>
              <a:rPr lang="pl-PL" sz="2400" dirty="0" smtClean="0">
                <a:solidFill>
                  <a:schemeClr val="bg1"/>
                </a:solidFill>
                <a:effectLst/>
              </a:rPr>
            </a:br>
            <a:r>
              <a:rPr lang="pl-PL" sz="2400" dirty="0" smtClean="0">
                <a:solidFill>
                  <a:schemeClr val="bg1"/>
                </a:solidFill>
                <a:effectLst/>
              </a:rPr>
              <a:t>toru ruchu cząstki?</a:t>
            </a:r>
          </a:p>
          <a:p>
            <a:pPr marL="457200" indent="-457200" algn="l">
              <a:buFont typeface="+mj-lt"/>
              <a:buAutoNum type="arabicPeriod"/>
            </a:pPr>
            <a:r>
              <a:rPr lang="pl-PL" sz="2400" dirty="0" smtClean="0">
                <a:solidFill>
                  <a:schemeClr val="bg1"/>
                </a:solidFill>
                <a:effectLst/>
              </a:rPr>
              <a:t>Zasada nieoznaczoności a transformata Fouriera funkcji falowej</a:t>
            </a:r>
          </a:p>
        </p:txBody>
      </p:sp>
    </p:spTree>
    <p:extLst>
      <p:ext uri="{BB962C8B-B14F-4D97-AF65-F5344CB8AC3E}">
        <p14:creationId xmlns:p14="http://schemas.microsoft.com/office/powerpoint/2010/main" val="3879903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ytuł 1"/>
          <p:cNvSpPr>
            <a:spLocks noGrp="1"/>
          </p:cNvSpPr>
          <p:nvPr>
            <p:ph type="title"/>
          </p:nvPr>
        </p:nvSpPr>
        <p:spPr>
          <a:xfrm>
            <a:off x="428625" y="142875"/>
            <a:ext cx="8229600" cy="1143000"/>
          </a:xfrm>
        </p:spPr>
        <p:txBody>
          <a:bodyPr/>
          <a:lstStyle/>
          <a:p>
            <a:pPr eaLnBrk="1" hangingPunct="1"/>
            <a:r>
              <a:rPr lang="pl-PL" altLang="pl-P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Pytania cz. 2</a:t>
            </a:r>
          </a:p>
        </p:txBody>
      </p:sp>
      <p:sp>
        <p:nvSpPr>
          <p:cNvPr id="10" name="pole tekstowe 9"/>
          <p:cNvSpPr txBox="1"/>
          <p:nvPr/>
        </p:nvSpPr>
        <p:spPr>
          <a:xfrm>
            <a:off x="323528" y="1412776"/>
            <a:ext cx="8690199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algn="l">
              <a:buFont typeface="+mj-lt"/>
              <a:buAutoNum type="arabicPeriod"/>
            </a:pPr>
            <a:r>
              <a:rPr lang="pl-PL" sz="2400" dirty="0" smtClean="0">
                <a:solidFill>
                  <a:schemeClr val="bg1"/>
                </a:solidFill>
                <a:effectLst/>
              </a:rPr>
              <a:t>Które zdania są prawdziwe?</a:t>
            </a:r>
          </a:p>
          <a:p>
            <a:pPr marL="914400" lvl="1" indent="-457200" algn="l">
              <a:buFont typeface="+mj-lt"/>
              <a:buAutoNum type="alphaLcPeriod"/>
            </a:pPr>
            <a:r>
              <a:rPr lang="pl-PL" sz="2400" dirty="0" smtClean="0">
                <a:solidFill>
                  <a:schemeClr val="bg1"/>
                </a:solidFill>
                <a:effectLst/>
              </a:rPr>
              <a:t>Po pomiarze stan opisuje jedna z jego funkcji własnych</a:t>
            </a:r>
          </a:p>
          <a:p>
            <a:pPr marL="914400" lvl="1" indent="-457200" algn="l">
              <a:buFont typeface="+mj-lt"/>
              <a:buAutoNum type="alphaLcPeriod"/>
            </a:pPr>
            <a:r>
              <a:rPr lang="pl-PL" sz="2400" dirty="0" smtClean="0">
                <a:solidFill>
                  <a:schemeClr val="bg1"/>
                </a:solidFill>
                <a:effectLst/>
              </a:rPr>
              <a:t>Po pomiarze stan opisuje superpozycja (złożenie) f. własnych</a:t>
            </a:r>
          </a:p>
          <a:p>
            <a:pPr marL="914400" lvl="1" indent="-457200" algn="l">
              <a:buFont typeface="+mj-lt"/>
              <a:buAutoNum type="alphaLcPeriod"/>
            </a:pPr>
            <a:r>
              <a:rPr lang="pl-PL" sz="2400" dirty="0" smtClean="0">
                <a:solidFill>
                  <a:schemeClr val="bg1"/>
                </a:solidFill>
                <a:effectLst/>
              </a:rPr>
              <a:t>Po pomiarze ewolucja układu zatrzymuje się.</a:t>
            </a:r>
          </a:p>
          <a:p>
            <a:pPr marL="914400" lvl="1" indent="-457200" algn="l">
              <a:buFont typeface="+mj-lt"/>
              <a:buAutoNum type="alphaLcPeriod"/>
            </a:pPr>
            <a:r>
              <a:rPr lang="pl-PL" sz="2400" dirty="0" smtClean="0">
                <a:solidFill>
                  <a:schemeClr val="bg1"/>
                </a:solidFill>
                <a:effectLst/>
              </a:rPr>
              <a:t>Pomiar nie wpływa na stan mierzonego układu.</a:t>
            </a:r>
          </a:p>
          <a:p>
            <a:pPr marL="457200" indent="-457200" algn="l">
              <a:buFont typeface="+mj-lt"/>
              <a:buAutoNum type="arabicPeriod"/>
            </a:pPr>
            <a:r>
              <a:rPr lang="pl-PL" sz="2400" dirty="0" smtClean="0">
                <a:solidFill>
                  <a:schemeClr val="bg1"/>
                </a:solidFill>
                <a:effectLst/>
              </a:rPr>
              <a:t>Kot Schrödingera</a:t>
            </a:r>
          </a:p>
          <a:p>
            <a:pPr marL="457200" indent="-457200" algn="l">
              <a:buFont typeface="+mj-lt"/>
              <a:buAutoNum type="arabicPeriod"/>
            </a:pPr>
            <a:r>
              <a:rPr lang="pl-PL" sz="2400" dirty="0" smtClean="0">
                <a:solidFill>
                  <a:schemeClr val="bg1"/>
                </a:solidFill>
                <a:effectLst/>
              </a:rPr>
              <a:t>Zjawisko tunelowania</a:t>
            </a:r>
          </a:p>
        </p:txBody>
      </p:sp>
    </p:spTree>
    <p:extLst>
      <p:ext uri="{BB962C8B-B14F-4D97-AF65-F5344CB8AC3E}">
        <p14:creationId xmlns:p14="http://schemas.microsoft.com/office/powerpoint/2010/main" val="3276375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ytuł 1"/>
          <p:cNvSpPr>
            <a:spLocks noGrp="1"/>
          </p:cNvSpPr>
          <p:nvPr>
            <p:ph type="title"/>
          </p:nvPr>
        </p:nvSpPr>
        <p:spPr>
          <a:xfrm>
            <a:off x="428625" y="142875"/>
            <a:ext cx="8229600" cy="1143000"/>
          </a:xfrm>
        </p:spPr>
        <p:txBody>
          <a:bodyPr/>
          <a:lstStyle/>
          <a:p>
            <a:pPr eaLnBrk="1" hangingPunct="1"/>
            <a:r>
              <a:rPr lang="pl-PL" altLang="pl-P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Pytania cz. 3</a:t>
            </a:r>
          </a:p>
        </p:txBody>
      </p:sp>
      <p:sp>
        <p:nvSpPr>
          <p:cNvPr id="10" name="pole tekstowe 9"/>
          <p:cNvSpPr txBox="1"/>
          <p:nvPr/>
        </p:nvSpPr>
        <p:spPr>
          <a:xfrm>
            <a:off x="323528" y="1412776"/>
            <a:ext cx="8195642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algn="l">
              <a:buFont typeface="+mj-lt"/>
              <a:buAutoNum type="arabicPeriod"/>
            </a:pPr>
            <a:r>
              <a:rPr lang="pl-PL" sz="2400" dirty="0">
                <a:solidFill>
                  <a:schemeClr val="bg1"/>
                </a:solidFill>
                <a:effectLst/>
              </a:rPr>
              <a:t>Pomiar bez udziału fotonu, czyli jak wykryć sprawne bomby.</a:t>
            </a:r>
          </a:p>
          <a:p>
            <a:pPr marL="457200" indent="-457200" algn="l">
              <a:buFont typeface="+mj-lt"/>
              <a:buAutoNum type="arabicPeriod"/>
            </a:pPr>
            <a:r>
              <a:rPr lang="pl-PL" sz="2400" dirty="0">
                <a:solidFill>
                  <a:schemeClr val="bg1"/>
                </a:solidFill>
                <a:effectLst/>
              </a:rPr>
              <a:t>Czy </a:t>
            </a:r>
            <a:r>
              <a:rPr lang="pl-PL" sz="2400" dirty="0" smtClean="0">
                <a:solidFill>
                  <a:schemeClr val="bg1"/>
                </a:solidFill>
                <a:effectLst/>
              </a:rPr>
              <a:t>gapienie się na kwantowy czajnik </a:t>
            </a:r>
            <a:br>
              <a:rPr lang="pl-PL" sz="2400" dirty="0" smtClean="0">
                <a:solidFill>
                  <a:schemeClr val="bg1"/>
                </a:solidFill>
                <a:effectLst/>
              </a:rPr>
            </a:br>
            <a:r>
              <a:rPr lang="pl-PL" sz="2400" dirty="0" smtClean="0">
                <a:solidFill>
                  <a:schemeClr val="bg1"/>
                </a:solidFill>
                <a:effectLst/>
              </a:rPr>
              <a:t>opóźnia </a:t>
            </a:r>
            <a:r>
              <a:rPr lang="pl-PL" sz="2400" dirty="0">
                <a:solidFill>
                  <a:schemeClr val="bg1"/>
                </a:solidFill>
                <a:effectLst/>
              </a:rPr>
              <a:t>zagotowanie wody?</a:t>
            </a:r>
          </a:p>
          <a:p>
            <a:pPr marL="457200" indent="-457200" algn="l">
              <a:buFont typeface="+mj-lt"/>
              <a:buAutoNum type="arabicPeriod"/>
            </a:pPr>
            <a:r>
              <a:rPr lang="pl-PL" sz="2400" dirty="0">
                <a:solidFill>
                  <a:schemeClr val="bg1"/>
                </a:solidFill>
                <a:effectLst/>
              </a:rPr>
              <a:t>Odwrócenie doświadczenia Younga: </a:t>
            </a:r>
            <a:r>
              <a:rPr lang="pl-PL" sz="2400" dirty="0" smtClean="0">
                <a:solidFill>
                  <a:schemeClr val="bg1"/>
                </a:solidFill>
                <a:effectLst/>
              </a:rPr>
              <a:t/>
            </a:r>
            <a:br>
              <a:rPr lang="pl-PL" sz="2400" dirty="0" smtClean="0">
                <a:solidFill>
                  <a:schemeClr val="bg1"/>
                </a:solidFill>
                <a:effectLst/>
              </a:rPr>
            </a:br>
            <a:r>
              <a:rPr lang="pl-PL" sz="2400" dirty="0" smtClean="0">
                <a:solidFill>
                  <a:schemeClr val="bg1"/>
                </a:solidFill>
                <a:effectLst/>
              </a:rPr>
              <a:t>dyfrakcja </a:t>
            </a:r>
            <a:r>
              <a:rPr lang="pl-PL" sz="2400" dirty="0">
                <a:solidFill>
                  <a:schemeClr val="bg1"/>
                </a:solidFill>
                <a:effectLst/>
              </a:rPr>
              <a:t>elektronów na fotonach (efekt Kapicy-</a:t>
            </a:r>
            <a:r>
              <a:rPr lang="pl-PL" sz="2400" dirty="0" err="1">
                <a:solidFill>
                  <a:schemeClr val="bg1"/>
                </a:solidFill>
                <a:effectLst/>
              </a:rPr>
              <a:t>Diraca</a:t>
            </a:r>
            <a:r>
              <a:rPr lang="pl-PL" sz="2400" dirty="0">
                <a:solidFill>
                  <a:schemeClr val="bg1"/>
                </a:solidFill>
                <a:effectLst/>
              </a:rPr>
              <a:t>)</a:t>
            </a:r>
          </a:p>
          <a:p>
            <a:pPr marL="457200" indent="-457200" algn="l">
              <a:buFont typeface="+mj-lt"/>
              <a:buAutoNum type="arabicPeriod"/>
            </a:pPr>
            <a:r>
              <a:rPr lang="pl-PL" sz="2400" dirty="0">
                <a:solidFill>
                  <a:schemeClr val="bg1"/>
                </a:solidFill>
                <a:effectLst/>
              </a:rPr>
              <a:t>Nielokalność mechaniki kwantowej </a:t>
            </a:r>
            <a:r>
              <a:rPr lang="pl-PL" sz="2400" dirty="0" smtClean="0">
                <a:solidFill>
                  <a:schemeClr val="bg1"/>
                </a:solidFill>
                <a:effectLst/>
              </a:rPr>
              <a:t/>
            </a:r>
            <a:br>
              <a:rPr lang="pl-PL" sz="2400" dirty="0" smtClean="0">
                <a:solidFill>
                  <a:schemeClr val="bg1"/>
                </a:solidFill>
                <a:effectLst/>
              </a:rPr>
            </a:br>
            <a:r>
              <a:rPr lang="pl-PL" sz="2400" dirty="0" smtClean="0">
                <a:solidFill>
                  <a:schemeClr val="bg1"/>
                </a:solidFill>
                <a:effectLst/>
              </a:rPr>
              <a:t>i zjawisko </a:t>
            </a:r>
            <a:r>
              <a:rPr lang="pl-PL" sz="2400" dirty="0" err="1" smtClean="0">
                <a:solidFill>
                  <a:schemeClr val="bg1"/>
                </a:solidFill>
                <a:effectLst/>
              </a:rPr>
              <a:t>Aharonova</a:t>
            </a:r>
            <a:r>
              <a:rPr lang="pl-PL" sz="2400" dirty="0" smtClean="0">
                <a:solidFill>
                  <a:schemeClr val="bg1"/>
                </a:solidFill>
                <a:effectLst/>
              </a:rPr>
              <a:t>-Bohma</a:t>
            </a:r>
            <a:endParaRPr lang="pl-PL" sz="2400" dirty="0">
              <a:solidFill>
                <a:schemeClr val="bg1"/>
              </a:solidFill>
              <a:effectLst/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pl-PL" sz="2400" dirty="0">
                <a:solidFill>
                  <a:schemeClr val="bg1"/>
                </a:solidFill>
                <a:effectLst/>
              </a:rPr>
              <a:t>Dlaczego w niskich temperaturach opór elektryczny </a:t>
            </a:r>
            <a:r>
              <a:rPr lang="pl-PL" sz="2400" dirty="0" smtClean="0">
                <a:solidFill>
                  <a:schemeClr val="bg1"/>
                </a:solidFill>
                <a:effectLst/>
              </a:rPr>
              <a:t/>
            </a:r>
            <a:br>
              <a:rPr lang="pl-PL" sz="2400" dirty="0" smtClean="0">
                <a:solidFill>
                  <a:schemeClr val="bg1"/>
                </a:solidFill>
                <a:effectLst/>
              </a:rPr>
            </a:br>
            <a:r>
              <a:rPr lang="pl-PL" sz="2400" dirty="0" smtClean="0">
                <a:solidFill>
                  <a:schemeClr val="bg1"/>
                </a:solidFill>
                <a:effectLst/>
              </a:rPr>
              <a:t>w </a:t>
            </a:r>
            <a:r>
              <a:rPr lang="pl-PL" sz="2400" dirty="0">
                <a:solidFill>
                  <a:schemeClr val="bg1"/>
                </a:solidFill>
                <a:effectLst/>
              </a:rPr>
              <a:t>metalach maleje do zera? Teoria </a:t>
            </a:r>
            <a:r>
              <a:rPr lang="pl-PL" sz="2400" dirty="0" smtClean="0">
                <a:solidFill>
                  <a:schemeClr val="bg1"/>
                </a:solidFill>
                <a:effectLst/>
              </a:rPr>
              <a:t>BCS par Coopera</a:t>
            </a:r>
            <a:endParaRPr lang="pl-PL" sz="2400" dirty="0">
              <a:solidFill>
                <a:schemeClr val="bg1"/>
              </a:solidFill>
              <a:effectLst/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pl-PL" sz="2400" dirty="0">
                <a:solidFill>
                  <a:schemeClr val="bg1"/>
                </a:solidFill>
                <a:effectLst/>
              </a:rPr>
              <a:t>Wymień trzy zjawiska wykorzystywane w </a:t>
            </a:r>
            <a:r>
              <a:rPr lang="pl-PL" sz="2400" dirty="0" smtClean="0">
                <a:solidFill>
                  <a:schemeClr val="bg1"/>
                </a:solidFill>
                <a:effectLst/>
              </a:rPr>
              <a:t>SQUID</a:t>
            </a:r>
          </a:p>
        </p:txBody>
      </p:sp>
    </p:spTree>
    <p:extLst>
      <p:ext uri="{BB962C8B-B14F-4D97-AF65-F5344CB8AC3E}">
        <p14:creationId xmlns:p14="http://schemas.microsoft.com/office/powerpoint/2010/main" val="1555295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>
                <a:latin typeface="Times New Roman" pitchFamily="18" charset="0"/>
              </a:rPr>
              <a:t>Interferometr Macha-</a:t>
            </a:r>
            <a:r>
              <a:rPr lang="pl-PL" altLang="pl-PL" dirty="0" err="1">
                <a:latin typeface="Times New Roman" pitchFamily="18" charset="0"/>
              </a:rPr>
              <a:t>Zehndera</a:t>
            </a:r>
            <a:endParaRPr lang="pl-PL" altLang="pl-PL" dirty="0" smtClean="0">
              <a:latin typeface="Times New Roman" pitchFamily="18" charset="0"/>
            </a:endParaRPr>
          </a:p>
        </p:txBody>
      </p:sp>
      <p:sp>
        <p:nvSpPr>
          <p:cNvPr id="14" name="pole tekstowe 13"/>
          <p:cNvSpPr txBox="1"/>
          <p:nvPr/>
        </p:nvSpPr>
        <p:spPr>
          <a:xfrm>
            <a:off x="294796" y="6121032"/>
            <a:ext cx="8509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pl-PL" sz="2800" dirty="0" smtClean="0">
                <a:effectLst/>
              </a:rPr>
              <a:t>Gdy obecna: </a:t>
            </a:r>
            <a:r>
              <a:rPr lang="pl-PL" sz="2800" dirty="0" smtClean="0">
                <a:solidFill>
                  <a:srgbClr val="0070C0"/>
                </a:solidFill>
                <a:effectLst/>
              </a:rPr>
              <a:t>fotony = fala</a:t>
            </a:r>
            <a:r>
              <a:rPr lang="pl-PL" sz="2800" dirty="0" smtClean="0">
                <a:effectLst/>
              </a:rPr>
              <a:t> (wygaszanie lub wzmocnienie)</a:t>
            </a:r>
            <a:endParaRPr lang="pl-PL" sz="2800" dirty="0">
              <a:effectLst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484784"/>
            <a:ext cx="5616624" cy="4313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9">
            <a:hlinkClick r:id="rId3"/>
          </p:cNvPr>
          <p:cNvSpPr txBox="1">
            <a:spLocks noChangeArrowheads="1"/>
          </p:cNvSpPr>
          <p:nvPr/>
        </p:nvSpPr>
        <p:spPr bwMode="auto">
          <a:xfrm>
            <a:off x="5868144" y="4437112"/>
            <a:ext cx="1850186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pl-PL" altLang="pl-PL" sz="1000" dirty="0" err="1" smtClean="0">
                <a:effectLst/>
              </a:rPr>
              <a:t>Grangier</a:t>
            </a:r>
            <a:r>
              <a:rPr lang="pl-PL" altLang="pl-PL" sz="1000" dirty="0" smtClean="0">
                <a:effectLst/>
              </a:rPr>
              <a:t>, Roger, </a:t>
            </a:r>
            <a:r>
              <a:rPr lang="pl-PL" altLang="pl-PL" sz="1000" dirty="0" err="1" smtClean="0">
                <a:effectLst/>
              </a:rPr>
              <a:t>Aspect</a:t>
            </a:r>
            <a:r>
              <a:rPr lang="pl-PL" altLang="pl-PL" sz="1000" dirty="0" smtClean="0">
                <a:effectLst/>
              </a:rPr>
              <a:t>  (1986)</a:t>
            </a:r>
            <a:endParaRPr lang="pl-PL" altLang="pl-PL" sz="1000" dirty="0">
              <a:effectLst/>
            </a:endParaRPr>
          </a:p>
        </p:txBody>
      </p:sp>
      <p:sp>
        <p:nvSpPr>
          <p:cNvPr id="2" name="pole tekstowe 1"/>
          <p:cNvSpPr txBox="1"/>
          <p:nvPr/>
        </p:nvSpPr>
        <p:spPr>
          <a:xfrm rot="16200000">
            <a:off x="1344508" y="2798257"/>
            <a:ext cx="20201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>
                <a:effectLst/>
              </a:rPr>
              <a:t>l</a:t>
            </a:r>
            <a:r>
              <a:rPr lang="pl-PL" sz="2400" dirty="0" smtClean="0">
                <a:effectLst/>
              </a:rPr>
              <a:t>iczba fotonów</a:t>
            </a:r>
            <a:endParaRPr lang="pl-PL" sz="2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36529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smtClean="0">
                <a:latin typeface="Times New Roman" pitchFamily="18" charset="0"/>
              </a:rPr>
              <a:t>Doświadczenie Younga</a:t>
            </a:r>
          </a:p>
        </p:txBody>
      </p:sp>
      <p:sp>
        <p:nvSpPr>
          <p:cNvPr id="7" name="Symbol zastępczy zawartości 2"/>
          <p:cNvSpPr>
            <a:spLocks noGrp="1"/>
          </p:cNvSpPr>
          <p:nvPr>
            <p:ph idx="1"/>
          </p:nvPr>
        </p:nvSpPr>
        <p:spPr>
          <a:xfrm>
            <a:off x="214313" y="1428750"/>
            <a:ext cx="8929687" cy="632098"/>
          </a:xfrm>
        </p:spPr>
        <p:txBody>
          <a:bodyPr/>
          <a:lstStyle/>
          <a:p>
            <a:pPr eaLnBrk="1" hangingPunct="1"/>
            <a:r>
              <a:rPr lang="pl-PL" altLang="pl-PL" sz="2800" dirty="0" smtClean="0">
                <a:latin typeface="Times New Roman" pitchFamily="18" charset="0"/>
                <a:cs typeface="Times New Roman" pitchFamily="18" charset="0"/>
              </a:rPr>
              <a:t>Eksperymenty dyfrakcyjno-interferencyjne:</a:t>
            </a:r>
          </a:p>
        </p:txBody>
      </p:sp>
      <p:sp>
        <p:nvSpPr>
          <p:cNvPr id="9" name="Symbol zastępczy zawartości 2"/>
          <p:cNvSpPr txBox="1">
            <a:spLocks/>
          </p:cNvSpPr>
          <p:nvPr/>
        </p:nvSpPr>
        <p:spPr bwMode="auto">
          <a:xfrm>
            <a:off x="468312" y="1988840"/>
            <a:ext cx="8496176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Tx/>
              <a:buChar char="-"/>
            </a:pPr>
            <a:r>
              <a:rPr lang="pl-PL" altLang="pl-PL" sz="24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dwuszczelinowy dla </a:t>
            </a:r>
            <a:r>
              <a:rPr lang="pl-PL" altLang="pl-PL" sz="2400" dirty="0" smtClean="0">
                <a:effectLst/>
                <a:latin typeface="Times New Roman" pitchFamily="18" charset="0"/>
                <a:cs typeface="Times New Roman" pitchFamily="18" charset="0"/>
              </a:rPr>
              <a:t>fotonów (T. Young, </a:t>
            </a:r>
            <a:r>
              <a:rPr lang="pl-PL" altLang="pl-PL" sz="2400" b="1" dirty="0" smtClean="0">
                <a:effectLst/>
                <a:latin typeface="Times New Roman" pitchFamily="18" charset="0"/>
                <a:cs typeface="Times New Roman" pitchFamily="18" charset="0"/>
              </a:rPr>
              <a:t>1801</a:t>
            </a:r>
            <a:r>
              <a:rPr lang="pl-PL" altLang="pl-PL" sz="2400" dirty="0" smtClean="0">
                <a:effectLst/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eaLnBrk="1" hangingPunct="1">
              <a:buFontTx/>
              <a:buChar char="-"/>
            </a:pPr>
            <a:r>
              <a:rPr lang="pl-PL" altLang="pl-PL" sz="24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dwuszczelinowy, </a:t>
            </a:r>
            <a:r>
              <a:rPr lang="pl-PL" altLang="pl-PL" sz="2400" dirty="0" smtClean="0">
                <a:effectLst/>
                <a:latin typeface="Times New Roman" pitchFamily="18" charset="0"/>
                <a:cs typeface="Times New Roman" pitchFamily="18" charset="0"/>
              </a:rPr>
              <a:t>pojedyncze fotony (G.I. Taylor, </a:t>
            </a:r>
            <a:r>
              <a:rPr lang="pl-PL" altLang="pl-PL" sz="2400" b="1" dirty="0" smtClean="0">
                <a:effectLst/>
                <a:latin typeface="Times New Roman" pitchFamily="18" charset="0"/>
                <a:cs typeface="Times New Roman" pitchFamily="18" charset="0"/>
              </a:rPr>
              <a:t>1909</a:t>
            </a:r>
            <a:r>
              <a:rPr lang="pl-PL" altLang="pl-PL" sz="2400" dirty="0" smtClean="0">
                <a:effectLst/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eaLnBrk="1" hangingPunct="1">
              <a:buFontTx/>
              <a:buChar char="-"/>
            </a:pPr>
            <a:r>
              <a:rPr lang="pl-PL" altLang="pl-PL" sz="2400" dirty="0">
                <a:effectLst/>
                <a:latin typeface="Times New Roman" pitchFamily="18" charset="0"/>
                <a:cs typeface="Times New Roman" pitchFamily="18" charset="0"/>
              </a:rPr>
              <a:t>d</a:t>
            </a:r>
            <a:r>
              <a:rPr lang="pl-PL" altLang="pl-PL" sz="2400" dirty="0" smtClean="0">
                <a:effectLst/>
                <a:latin typeface="Times New Roman" pitchFamily="18" charset="0"/>
                <a:cs typeface="Times New Roman" pitchFamily="18" charset="0"/>
              </a:rPr>
              <a:t>yfrakcja elektronów na krysztale</a:t>
            </a:r>
            <a:br>
              <a:rPr lang="pl-PL" altLang="pl-PL" sz="24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altLang="pl-PL" sz="2400" dirty="0" smtClean="0">
                <a:effectLst/>
                <a:latin typeface="Times New Roman" pitchFamily="18" charset="0"/>
                <a:cs typeface="Times New Roman" pitchFamily="18" charset="0"/>
              </a:rPr>
              <a:t>(C.I. </a:t>
            </a:r>
            <a:r>
              <a:rPr lang="pl-PL" altLang="pl-PL" sz="2400" dirty="0" err="1" smtClean="0">
                <a:effectLst/>
                <a:latin typeface="Times New Roman" pitchFamily="18" charset="0"/>
                <a:cs typeface="Times New Roman" pitchFamily="18" charset="0"/>
              </a:rPr>
              <a:t>Davisson</a:t>
            </a:r>
            <a:r>
              <a:rPr lang="pl-PL" altLang="pl-PL" sz="2400" dirty="0" smtClean="0">
                <a:effectLst/>
                <a:latin typeface="Times New Roman" pitchFamily="18" charset="0"/>
                <a:cs typeface="Times New Roman" pitchFamily="18" charset="0"/>
              </a:rPr>
              <a:t>, L. </a:t>
            </a:r>
            <a:r>
              <a:rPr lang="pl-PL" altLang="pl-PL" sz="2400" dirty="0" err="1" smtClean="0">
                <a:effectLst/>
                <a:latin typeface="Times New Roman" pitchFamily="18" charset="0"/>
                <a:cs typeface="Times New Roman" pitchFamily="18" charset="0"/>
              </a:rPr>
              <a:t>Germer</a:t>
            </a:r>
            <a:r>
              <a:rPr lang="pl-PL" altLang="pl-PL" sz="2400" dirty="0" smtClean="0"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pl-PL" altLang="pl-PL" sz="2400" b="1" dirty="0" smtClean="0">
                <a:effectLst/>
                <a:latin typeface="Times New Roman" pitchFamily="18" charset="0"/>
                <a:cs typeface="Times New Roman" pitchFamily="18" charset="0"/>
              </a:rPr>
              <a:t>1927</a:t>
            </a:r>
            <a:r>
              <a:rPr lang="pl-PL" altLang="pl-PL" sz="2400" dirty="0" smtClean="0">
                <a:effectLst/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eaLnBrk="1" hangingPunct="1">
              <a:buFontTx/>
              <a:buChar char="-"/>
            </a:pPr>
            <a:r>
              <a:rPr lang="pl-PL" altLang="pl-PL" sz="240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dwuszczelinowy, </a:t>
            </a:r>
            <a:r>
              <a:rPr lang="pl-PL" altLang="pl-PL" sz="2400" dirty="0" smtClean="0">
                <a:effectLst/>
                <a:latin typeface="Times New Roman" pitchFamily="18" charset="0"/>
                <a:cs typeface="Times New Roman" pitchFamily="18" charset="0"/>
              </a:rPr>
              <a:t>pojedyncze elektrony (A. </a:t>
            </a:r>
            <a:r>
              <a:rPr lang="pl-PL" altLang="pl-PL" sz="2400" dirty="0" err="1" smtClean="0">
                <a:effectLst/>
                <a:latin typeface="Times New Roman" pitchFamily="18" charset="0"/>
                <a:cs typeface="Times New Roman" pitchFamily="18" charset="0"/>
              </a:rPr>
              <a:t>Tonomura</a:t>
            </a:r>
            <a:r>
              <a:rPr lang="pl-PL" altLang="pl-PL" sz="2400" dirty="0" smtClean="0"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pl-PL" altLang="pl-PL" sz="24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1989</a:t>
            </a:r>
            <a:r>
              <a:rPr lang="pl-PL" altLang="pl-PL" sz="2400" dirty="0" smtClean="0">
                <a:effectLst/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eaLnBrk="1" hangingPunct="1">
              <a:buFontTx/>
              <a:buChar char="-"/>
            </a:pPr>
            <a:r>
              <a:rPr lang="pl-PL" altLang="pl-PL" sz="2400" dirty="0">
                <a:effectLst/>
                <a:latin typeface="Times New Roman" pitchFamily="18" charset="0"/>
                <a:cs typeface="Times New Roman" pitchFamily="18" charset="0"/>
              </a:rPr>
              <a:t>d</a:t>
            </a:r>
            <a:r>
              <a:rPr lang="pl-PL" altLang="pl-PL" sz="2400" dirty="0" smtClean="0">
                <a:effectLst/>
                <a:latin typeface="Times New Roman" pitchFamily="18" charset="0"/>
                <a:cs typeface="Times New Roman" pitchFamily="18" charset="0"/>
              </a:rPr>
              <a:t>yfrakcja </a:t>
            </a:r>
            <a:r>
              <a:rPr lang="pl-PL" altLang="pl-PL" sz="24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neutronów</a:t>
            </a:r>
            <a:r>
              <a:rPr lang="pl-PL" altLang="pl-PL" sz="2400" dirty="0" smtClean="0">
                <a:effectLst/>
                <a:latin typeface="Times New Roman" pitchFamily="18" charset="0"/>
                <a:cs typeface="Times New Roman" pitchFamily="18" charset="0"/>
              </a:rPr>
              <a:t> na krawędzi (</a:t>
            </a:r>
            <a:r>
              <a:rPr lang="pl-PL" altLang="pl-PL" sz="2400" dirty="0" err="1" smtClean="0">
                <a:effectLst/>
                <a:latin typeface="Times New Roman" pitchFamily="18" charset="0"/>
                <a:cs typeface="Times New Roman" pitchFamily="18" charset="0"/>
              </a:rPr>
              <a:t>Landkammer</a:t>
            </a:r>
            <a:r>
              <a:rPr lang="pl-PL" altLang="pl-PL" sz="2400" dirty="0" smtClean="0"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pl-PL" altLang="pl-PL" sz="2400" b="1" dirty="0" smtClean="0">
                <a:effectLst/>
                <a:latin typeface="Times New Roman" pitchFamily="18" charset="0"/>
                <a:cs typeface="Times New Roman" pitchFamily="18" charset="0"/>
              </a:rPr>
              <a:t>1966</a:t>
            </a:r>
            <a:r>
              <a:rPr lang="pl-PL" altLang="pl-PL" sz="2400" dirty="0" smtClean="0">
                <a:effectLst/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eaLnBrk="1" hangingPunct="1">
              <a:buFontTx/>
              <a:buChar char="-"/>
            </a:pPr>
            <a:r>
              <a:rPr lang="pl-PL" altLang="pl-PL" sz="240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dwuszczelinowy, </a:t>
            </a:r>
            <a:r>
              <a:rPr lang="pl-PL" altLang="pl-PL" sz="2400" dirty="0" smtClean="0">
                <a:effectLst/>
                <a:latin typeface="Times New Roman" pitchFamily="18" charset="0"/>
                <a:cs typeface="Times New Roman" pitchFamily="18" charset="0"/>
              </a:rPr>
              <a:t>atomy helu (O. </a:t>
            </a:r>
            <a:r>
              <a:rPr lang="pl-PL" altLang="pl-PL" sz="2400" dirty="0" err="1" smtClean="0">
                <a:effectLst/>
                <a:latin typeface="Times New Roman" pitchFamily="18" charset="0"/>
                <a:cs typeface="Times New Roman" pitchFamily="18" charset="0"/>
              </a:rPr>
              <a:t>Carnal</a:t>
            </a:r>
            <a:r>
              <a:rPr lang="pl-PL" altLang="pl-PL" sz="2400" dirty="0" smtClean="0">
                <a:effectLst/>
                <a:latin typeface="Times New Roman" pitchFamily="18" charset="0"/>
                <a:cs typeface="Times New Roman" pitchFamily="18" charset="0"/>
              </a:rPr>
              <a:t>, J. </a:t>
            </a:r>
            <a:r>
              <a:rPr lang="pl-PL" altLang="pl-PL" sz="2400" dirty="0" err="1" smtClean="0">
                <a:effectLst/>
                <a:latin typeface="Times New Roman" pitchFamily="18" charset="0"/>
                <a:cs typeface="Times New Roman" pitchFamily="18" charset="0"/>
              </a:rPr>
              <a:t>Mlynek</a:t>
            </a:r>
            <a:r>
              <a:rPr lang="pl-PL" altLang="pl-PL" sz="2400" dirty="0" smtClean="0"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pl-PL" altLang="pl-PL" sz="2400" b="1" dirty="0" smtClean="0">
                <a:effectLst/>
                <a:latin typeface="Times New Roman" pitchFamily="18" charset="0"/>
                <a:cs typeface="Times New Roman" pitchFamily="18" charset="0"/>
              </a:rPr>
              <a:t>1991</a:t>
            </a:r>
            <a:r>
              <a:rPr lang="pl-PL" altLang="pl-PL" sz="2400" dirty="0" smtClean="0">
                <a:effectLst/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eaLnBrk="1" hangingPunct="1">
              <a:buFontTx/>
              <a:buChar char="-"/>
            </a:pPr>
            <a:r>
              <a:rPr lang="pl-PL" altLang="pl-PL" sz="24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dwuszczelinowy</a:t>
            </a:r>
            <a:r>
              <a:rPr lang="pl-PL" altLang="pl-PL" sz="2400" dirty="0"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pl-PL" altLang="pl-PL" sz="2400" dirty="0" smtClean="0">
                <a:effectLst/>
                <a:latin typeface="Times New Roman" pitchFamily="18" charset="0"/>
                <a:cs typeface="Times New Roman" pitchFamily="18" charset="0"/>
              </a:rPr>
              <a:t>zimne atomy argonu (A. </a:t>
            </a:r>
            <a:r>
              <a:rPr lang="pl-PL" altLang="pl-PL" sz="2400" dirty="0" err="1" smtClean="0">
                <a:effectLst/>
                <a:latin typeface="Times New Roman" pitchFamily="18" charset="0"/>
                <a:cs typeface="Times New Roman" pitchFamily="18" charset="0"/>
              </a:rPr>
              <a:t>Faulstich</a:t>
            </a:r>
            <a:r>
              <a:rPr lang="pl-PL" altLang="pl-PL" sz="2400" dirty="0" smtClean="0"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pl-PL" altLang="pl-PL" sz="2400" b="1" dirty="0" smtClean="0">
                <a:effectLst/>
                <a:latin typeface="Times New Roman" pitchFamily="18" charset="0"/>
                <a:cs typeface="Times New Roman" pitchFamily="18" charset="0"/>
              </a:rPr>
              <a:t>1992</a:t>
            </a:r>
            <a:r>
              <a:rPr lang="pl-PL" altLang="pl-PL" sz="2400" dirty="0" smtClean="0">
                <a:effectLst/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eaLnBrk="1" hangingPunct="1">
              <a:buFontTx/>
              <a:buChar char="-"/>
            </a:pPr>
            <a:r>
              <a:rPr lang="pl-PL" altLang="pl-PL" sz="2400" dirty="0">
                <a:effectLst/>
                <a:latin typeface="Times New Roman" pitchFamily="18" charset="0"/>
                <a:cs typeface="Times New Roman" pitchFamily="18" charset="0"/>
              </a:rPr>
              <a:t>s</a:t>
            </a:r>
            <a:r>
              <a:rPr lang="pl-PL" altLang="pl-PL" sz="2400" dirty="0" smtClean="0">
                <a:effectLst/>
                <a:latin typeface="Times New Roman" pitchFamily="18" charset="0"/>
                <a:cs typeface="Times New Roman" pitchFamily="18" charset="0"/>
              </a:rPr>
              <a:t>iatka dyfrakcyjna, </a:t>
            </a:r>
            <a:r>
              <a:rPr lang="pl-PL" altLang="pl-PL" sz="2400" dirty="0" err="1" smtClean="0">
                <a:effectLst/>
                <a:latin typeface="Times New Roman" pitchFamily="18" charset="0"/>
                <a:cs typeface="Times New Roman" pitchFamily="18" charset="0"/>
              </a:rPr>
              <a:t>fullereny</a:t>
            </a:r>
            <a:r>
              <a:rPr lang="pl-PL" altLang="pl-PL" sz="2400" dirty="0" smtClean="0">
                <a:effectLst/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pl-PL" altLang="pl-PL" sz="2400" baseline="-25000" dirty="0" smtClean="0">
                <a:effectLst/>
                <a:latin typeface="Times New Roman" pitchFamily="18" charset="0"/>
                <a:cs typeface="Times New Roman" pitchFamily="18" charset="0"/>
              </a:rPr>
              <a:t>60</a:t>
            </a:r>
            <a:r>
              <a:rPr lang="pl-PL" altLang="pl-PL" sz="2400" dirty="0" smtClean="0"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pl-PL" altLang="pl-PL" sz="2400" dirty="0" err="1" smtClean="0">
                <a:effectLst/>
                <a:latin typeface="Times New Roman" pitchFamily="18" charset="0"/>
                <a:cs typeface="Times New Roman" pitchFamily="18" charset="0"/>
              </a:rPr>
              <a:t>tetrafenyloporfiryna</a:t>
            </a:r>
            <a:r>
              <a:rPr lang="pl-PL" altLang="pl-PL" sz="2400" dirty="0" smtClean="0">
                <a:effectLst/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pl-PL" altLang="pl-PL" sz="2400" baseline="-25000" dirty="0" smtClean="0">
                <a:effectLst/>
                <a:latin typeface="Times New Roman" pitchFamily="18" charset="0"/>
                <a:cs typeface="Times New Roman" pitchFamily="18" charset="0"/>
              </a:rPr>
              <a:t>60</a:t>
            </a:r>
            <a:r>
              <a:rPr lang="pl-PL" altLang="pl-PL" sz="2400" dirty="0" smtClean="0">
                <a:effectLst/>
                <a:latin typeface="Times New Roman" pitchFamily="18" charset="0"/>
                <a:cs typeface="Times New Roman" pitchFamily="18" charset="0"/>
              </a:rPr>
              <a:t>H</a:t>
            </a:r>
            <a:r>
              <a:rPr lang="pl-PL" altLang="pl-PL" sz="2400" baseline="-25000" dirty="0" smtClean="0">
                <a:effectLst/>
                <a:latin typeface="Times New Roman" pitchFamily="18" charset="0"/>
                <a:cs typeface="Times New Roman" pitchFamily="18" charset="0"/>
              </a:rPr>
              <a:t>30</a:t>
            </a:r>
            <a:r>
              <a:rPr lang="pl-PL" altLang="pl-PL" sz="2400" dirty="0" smtClean="0">
                <a:effectLst/>
                <a:latin typeface="Times New Roman" pitchFamily="18" charset="0"/>
                <a:cs typeface="Times New Roman" pitchFamily="18" charset="0"/>
              </a:rPr>
              <a:t>N</a:t>
            </a:r>
            <a:r>
              <a:rPr lang="pl-PL" altLang="pl-PL" sz="2400" baseline="-25000" dirty="0" smtClean="0">
                <a:effectLst/>
                <a:latin typeface="Times New Roman" pitchFamily="18" charset="0"/>
                <a:cs typeface="Times New Roman" pitchFamily="18" charset="0"/>
              </a:rPr>
              <a:t>4</a:t>
            </a:r>
            <a:r>
              <a:rPr lang="pl-PL" altLang="pl-PL" sz="240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altLang="pl-PL" sz="24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altLang="pl-PL" sz="2400" dirty="0" smtClean="0">
                <a:effectLst/>
                <a:latin typeface="Times New Roman" pitchFamily="18" charset="0"/>
                <a:cs typeface="Times New Roman" pitchFamily="18" charset="0"/>
              </a:rPr>
              <a:t>(O. </a:t>
            </a:r>
            <a:r>
              <a:rPr lang="pl-PL" altLang="pl-PL" sz="2400" dirty="0" err="1" smtClean="0">
                <a:effectLst/>
                <a:latin typeface="Times New Roman" pitchFamily="18" charset="0"/>
                <a:cs typeface="Times New Roman" pitchFamily="18" charset="0"/>
              </a:rPr>
              <a:t>Nairz</a:t>
            </a:r>
            <a:r>
              <a:rPr lang="pl-PL" altLang="pl-PL" sz="2400" dirty="0" smtClean="0">
                <a:effectLst/>
                <a:latin typeface="Times New Roman" pitchFamily="18" charset="0"/>
                <a:cs typeface="Times New Roman" pitchFamily="18" charset="0"/>
              </a:rPr>
              <a:t>, M. Arndt, A. </a:t>
            </a:r>
            <a:r>
              <a:rPr lang="pl-PL" altLang="pl-PL" sz="2400" dirty="0" err="1" smtClean="0">
                <a:effectLst/>
                <a:latin typeface="Times New Roman" pitchFamily="18" charset="0"/>
                <a:cs typeface="Times New Roman" pitchFamily="18" charset="0"/>
              </a:rPr>
              <a:t>Zeilinger</a:t>
            </a:r>
            <a:r>
              <a:rPr lang="pl-PL" altLang="pl-PL" sz="2400" dirty="0" smtClean="0"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pl-PL" altLang="pl-PL" sz="2400" b="1" dirty="0" smtClean="0">
                <a:effectLst/>
                <a:latin typeface="Times New Roman" pitchFamily="18" charset="0"/>
                <a:cs typeface="Times New Roman" pitchFamily="18" charset="0"/>
              </a:rPr>
              <a:t>2003</a:t>
            </a:r>
            <a:r>
              <a:rPr lang="pl-PL" altLang="pl-PL" sz="2400" dirty="0" smtClean="0">
                <a:effectLst/>
                <a:latin typeface="Times New Roman" pitchFamily="18" charset="0"/>
                <a:cs typeface="Times New Roman" pitchFamily="18" charset="0"/>
              </a:rPr>
              <a:t>)</a:t>
            </a:r>
            <a:endParaRPr lang="pl-PL" altLang="pl-PL" sz="2400" dirty="0">
              <a:effectLst/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None/>
            </a:pPr>
            <a:endParaRPr lang="pl-PL" altLang="pl-PL" sz="240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Char char="-"/>
            </a:pPr>
            <a:endParaRPr lang="pl-PL" altLang="pl-PL" sz="2400" dirty="0" smtClean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6967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ytuł 1"/>
          <p:cNvSpPr>
            <a:spLocks noGrp="1"/>
          </p:cNvSpPr>
          <p:nvPr>
            <p:ph type="title"/>
          </p:nvPr>
        </p:nvSpPr>
        <p:spPr>
          <a:xfrm>
            <a:off x="428625" y="142875"/>
            <a:ext cx="8229600" cy="1143000"/>
          </a:xfrm>
        </p:spPr>
        <p:txBody>
          <a:bodyPr/>
          <a:lstStyle/>
          <a:p>
            <a:pPr eaLnBrk="1" hangingPunct="1"/>
            <a:r>
              <a:rPr lang="pl-PL" altLang="pl-PL" dirty="0" smtClean="0">
                <a:latin typeface="Times New Roman" pitchFamily="18" charset="0"/>
                <a:cs typeface="Times New Roman" pitchFamily="18" charset="0"/>
              </a:rPr>
              <a:t>Mechanika kwantowa</a:t>
            </a:r>
          </a:p>
        </p:txBody>
      </p:sp>
      <p:sp>
        <p:nvSpPr>
          <p:cNvPr id="40963" name="Symbol zastępczy zawartości 2"/>
          <p:cNvSpPr>
            <a:spLocks noGrp="1"/>
          </p:cNvSpPr>
          <p:nvPr>
            <p:ph idx="1"/>
          </p:nvPr>
        </p:nvSpPr>
        <p:spPr>
          <a:xfrm>
            <a:off x="214313" y="1428750"/>
            <a:ext cx="8929687" cy="5096594"/>
          </a:xfrm>
        </p:spPr>
        <p:txBody>
          <a:bodyPr/>
          <a:lstStyle/>
          <a:p>
            <a:pPr eaLnBrk="1" hangingPunct="1"/>
            <a:r>
              <a:rPr lang="pl-PL" altLang="pl-PL" sz="2800" dirty="0" smtClean="0">
                <a:latin typeface="Times New Roman" pitchFamily="18" charset="0"/>
                <a:cs typeface="Times New Roman" pitchFamily="18" charset="0"/>
              </a:rPr>
              <a:t>Funkcja falowa:</a:t>
            </a:r>
            <a:endParaRPr lang="pl-PL" altLang="pl-PL" sz="28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Grupa 9"/>
          <p:cNvGrpSpPr/>
          <p:nvPr/>
        </p:nvGrpSpPr>
        <p:grpSpPr>
          <a:xfrm>
            <a:off x="846138" y="3645024"/>
            <a:ext cx="6369050" cy="2873375"/>
            <a:chOff x="846138" y="3859213"/>
            <a:chExt cx="6369050" cy="2873375"/>
          </a:xfrm>
        </p:grpSpPr>
        <p:grpSp>
          <p:nvGrpSpPr>
            <p:cNvPr id="11" name="Grupa 6"/>
            <p:cNvGrpSpPr>
              <a:grpSpLocks/>
            </p:cNvGrpSpPr>
            <p:nvPr/>
          </p:nvGrpSpPr>
          <p:grpSpPr bwMode="auto">
            <a:xfrm>
              <a:off x="846138" y="3859213"/>
              <a:ext cx="6369050" cy="2873375"/>
              <a:chOff x="774674" y="3858422"/>
              <a:chExt cx="6369094" cy="2873414"/>
            </a:xfrm>
          </p:grpSpPr>
          <p:cxnSp>
            <p:nvCxnSpPr>
              <p:cNvPr id="13" name="Łącznik prosty ze strzałką 12"/>
              <p:cNvCxnSpPr/>
              <p:nvPr/>
            </p:nvCxnSpPr>
            <p:spPr>
              <a:xfrm>
                <a:off x="2000232" y="6285742"/>
                <a:ext cx="5143536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Łącznik prosty ze strzałką 13"/>
              <p:cNvCxnSpPr/>
              <p:nvPr/>
            </p:nvCxnSpPr>
            <p:spPr>
              <a:xfrm rot="5400000" flipH="1" flipV="1">
                <a:off x="785778" y="5071288"/>
                <a:ext cx="2428908" cy="317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pole tekstowe 15"/>
              <p:cNvSpPr txBox="1">
                <a:spLocks noChangeArrowheads="1"/>
              </p:cNvSpPr>
              <p:nvPr/>
            </p:nvSpPr>
            <p:spPr bwMode="auto">
              <a:xfrm>
                <a:off x="4357686" y="6270171"/>
                <a:ext cx="320922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l"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l-PL" altLang="pl-PL" sz="2400" i="1">
                    <a:effectLst/>
                    <a:latin typeface="Times New Roman" pitchFamily="18" charset="0"/>
                  </a:rPr>
                  <a:t>x</a:t>
                </a:r>
              </a:p>
            </p:txBody>
          </p:sp>
          <p:graphicFrame>
            <p:nvGraphicFramePr>
              <p:cNvPr id="17" name="Object 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977574872"/>
                  </p:ext>
                </p:extLst>
              </p:nvPr>
            </p:nvGraphicFramePr>
            <p:xfrm>
              <a:off x="774674" y="3928273"/>
              <a:ext cx="1108083" cy="55563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229" name="Równanie" r:id="rId3" imgW="558720" imgH="279360" progId="Equation.3">
                      <p:embed/>
                    </p:oleObj>
                  </mc:Choice>
                  <mc:Fallback>
                    <p:oleObj name="Równanie" r:id="rId3" imgW="558720" imgH="27936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74674" y="3928273"/>
                            <a:ext cx="1108083" cy="55563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7438" y="4002088"/>
              <a:ext cx="4271962" cy="2163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" name="Grupa 17"/>
          <p:cNvGrpSpPr/>
          <p:nvPr/>
        </p:nvGrpSpPr>
        <p:grpSpPr>
          <a:xfrm>
            <a:off x="539552" y="2103239"/>
            <a:ext cx="7108356" cy="821705"/>
            <a:chOff x="417592" y="2924944"/>
            <a:chExt cx="7108356" cy="821705"/>
          </a:xfrm>
        </p:grpSpPr>
        <p:sp>
          <p:nvSpPr>
            <p:cNvPr id="21" name="pole tekstowe 20"/>
            <p:cNvSpPr txBox="1"/>
            <p:nvPr/>
          </p:nvSpPr>
          <p:spPr>
            <a:xfrm>
              <a:off x="417592" y="2924944"/>
              <a:ext cx="61590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pl-PL" sz="2400" dirty="0" smtClean="0">
                  <a:effectLst/>
                </a:rPr>
                <a:t>Interpretacja kwadratu modułu </a:t>
              </a:r>
              <a:r>
                <a:rPr lang="pl-PL" sz="2400" smtClean="0">
                  <a:effectLst/>
                </a:rPr>
                <a:t>funkcji falowej:</a:t>
              </a:r>
              <a:endParaRPr lang="pl-PL" sz="2400" dirty="0">
                <a:effectLst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pole tekstowe 19"/>
                <p:cNvSpPr txBox="1"/>
                <p:nvPr/>
              </p:nvSpPr>
              <p:spPr>
                <a:xfrm>
                  <a:off x="417592" y="3284984"/>
                  <a:ext cx="710835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pl-PL" sz="2400" dirty="0">
                      <a:effectLst/>
                    </a:rPr>
                    <a:t>g</a:t>
                  </a:r>
                  <a:r>
                    <a:rPr lang="pl-PL" sz="2400" dirty="0" smtClean="0">
                      <a:effectLst/>
                    </a:rPr>
                    <a:t>ęstość </a:t>
                  </a:r>
                  <a:r>
                    <a:rPr lang="pl-PL" sz="2400" dirty="0" smtClean="0">
                      <a:solidFill>
                        <a:srgbClr val="0070C0"/>
                      </a:solidFill>
                      <a:effectLst/>
                    </a:rPr>
                    <a:t>prawdopodobieństwa znalezienia cząstki</a:t>
                  </a:r>
                  <a:r>
                    <a:rPr lang="pl-PL" sz="2400" dirty="0" smtClean="0">
                      <a:effectLst/>
                    </a:rPr>
                    <a:t> w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l-PL" sz="2400" b="0" i="1" smtClean="0">
                              <a:effectLst/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pl-PL" sz="2400" b="0" i="1" smtClean="0">
                              <a:effectLst/>
                              <a:latin typeface="Cambria Math"/>
                            </a:rPr>
                            <m:t>𝑟</m:t>
                          </m:r>
                        </m:e>
                      </m:acc>
                    </m:oMath>
                  </a14:m>
                  <a:r>
                    <a:rPr lang="pl-PL" sz="2400" dirty="0" smtClean="0">
                      <a:effectLst/>
                    </a:rPr>
                    <a:t> i </a:t>
                  </a:r>
                  <a:r>
                    <a:rPr lang="pl-PL" sz="2400" i="1" dirty="0" smtClean="0">
                      <a:effectLst/>
                    </a:rPr>
                    <a:t>t</a:t>
                  </a:r>
                  <a:endParaRPr lang="pl-PL" sz="2400" i="1" dirty="0">
                    <a:effectLst/>
                  </a:endParaRPr>
                </a:p>
              </p:txBody>
            </p:sp>
          </mc:Choice>
          <mc:Fallback xmlns="">
            <p:sp>
              <p:nvSpPr>
                <p:cNvPr id="23" name="pole tekstowe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7592" y="3284984"/>
                  <a:ext cx="7108356" cy="461665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l="-1372" t="-18421" b="-28947"/>
                  </a:stretch>
                </a:blipFill>
              </p:spPr>
              <p:txBody>
                <a:bodyPr/>
                <a:lstStyle/>
                <a:p>
                  <a:r>
                    <a:rPr lang="pl-PL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016281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ytuł 1"/>
          <p:cNvSpPr>
            <a:spLocks noGrp="1"/>
          </p:cNvSpPr>
          <p:nvPr>
            <p:ph type="title"/>
          </p:nvPr>
        </p:nvSpPr>
        <p:spPr>
          <a:xfrm>
            <a:off x="428625" y="142875"/>
            <a:ext cx="8229600" cy="1143000"/>
          </a:xfrm>
        </p:spPr>
        <p:txBody>
          <a:bodyPr/>
          <a:lstStyle/>
          <a:p>
            <a:pPr eaLnBrk="1" hangingPunct="1"/>
            <a:r>
              <a:rPr lang="pl-PL" altLang="pl-PL" dirty="0" smtClean="0">
                <a:latin typeface="Times New Roman" pitchFamily="18" charset="0"/>
                <a:cs typeface="Times New Roman" pitchFamily="18" charset="0"/>
              </a:rPr>
              <a:t>Mechanika kwantowa</a:t>
            </a:r>
          </a:p>
        </p:txBody>
      </p:sp>
      <p:sp>
        <p:nvSpPr>
          <p:cNvPr id="40963" name="Symbol zastępczy zawartości 2"/>
          <p:cNvSpPr>
            <a:spLocks noGrp="1"/>
          </p:cNvSpPr>
          <p:nvPr>
            <p:ph idx="1"/>
          </p:nvPr>
        </p:nvSpPr>
        <p:spPr>
          <a:xfrm>
            <a:off x="214313" y="1428750"/>
            <a:ext cx="8929687" cy="5096594"/>
          </a:xfrm>
        </p:spPr>
        <p:txBody>
          <a:bodyPr/>
          <a:lstStyle/>
          <a:p>
            <a:pPr eaLnBrk="1" hangingPunct="1"/>
            <a:r>
              <a:rPr lang="pl-PL" altLang="pl-PL" sz="2800" dirty="0" smtClean="0">
                <a:latin typeface="Times New Roman" pitchFamily="18" charset="0"/>
                <a:cs typeface="Times New Roman" pitchFamily="18" charset="0"/>
              </a:rPr>
              <a:t>Trzy przepisy:</a:t>
            </a:r>
            <a:endParaRPr lang="pl-PL" altLang="pl-PL" sz="2800" i="1" dirty="0" smtClean="0">
              <a:latin typeface="Times New Roman" pitchFamily="18" charset="0"/>
              <a:cs typeface="Times New Roman" pitchFamily="18" charset="0"/>
            </a:endParaRPr>
          </a:p>
          <a:p>
            <a:pPr marL="914400" lvl="1" indent="-457200" eaLnBrk="1" hangingPunct="1">
              <a:buFont typeface="Calibri" pitchFamily="34" charset="0"/>
              <a:buAutoNum type="arabicPeriod"/>
            </a:pPr>
            <a:r>
              <a:rPr lang="pl-PL" altLang="pl-PL" sz="2400" dirty="0" smtClean="0">
                <a:latin typeface="Times New Roman" pitchFamily="18" charset="0"/>
                <a:cs typeface="Times New Roman" pitchFamily="18" charset="0"/>
              </a:rPr>
              <a:t>Jak obliczyć </a:t>
            </a:r>
            <a:r>
              <a:rPr lang="pl-PL" altLang="pl-PL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stany własne</a:t>
            </a:r>
            <a:r>
              <a:rPr lang="pl-PL" altLang="pl-PL" sz="2400" dirty="0" smtClean="0">
                <a:latin typeface="Times New Roman" pitchFamily="18" charset="0"/>
                <a:cs typeface="Times New Roman" pitchFamily="18" charset="0"/>
              </a:rPr>
              <a:t> układu kwantowego?</a:t>
            </a:r>
          </a:p>
          <a:p>
            <a:pPr marL="914400" lvl="1" indent="-457200" eaLnBrk="1" hangingPunct="1">
              <a:buFont typeface="Calibri" pitchFamily="34" charset="0"/>
              <a:buAutoNum type="arabicPeriod"/>
            </a:pPr>
            <a:endParaRPr lang="pl-PL" altLang="pl-PL" sz="2400" dirty="0">
              <a:latin typeface="Times New Roman" pitchFamily="18" charset="0"/>
              <a:cs typeface="Times New Roman" pitchFamily="18" charset="0"/>
            </a:endParaRPr>
          </a:p>
          <a:p>
            <a:pPr marL="914400" lvl="1" indent="-457200" eaLnBrk="1" hangingPunct="1">
              <a:buFont typeface="Calibri" pitchFamily="34" charset="0"/>
              <a:buAutoNum type="arabicPeriod"/>
            </a:pPr>
            <a:endParaRPr lang="pl-PL" altLang="pl-PL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914400" lvl="1" indent="-457200" eaLnBrk="1" hangingPunct="1">
              <a:buFont typeface="Calibri" pitchFamily="34" charset="0"/>
              <a:buAutoNum type="arabicPeriod"/>
            </a:pPr>
            <a:r>
              <a:rPr lang="pl-PL" altLang="pl-PL" sz="2400" dirty="0" smtClean="0">
                <a:latin typeface="Times New Roman" pitchFamily="18" charset="0"/>
                <a:cs typeface="Times New Roman" pitchFamily="18" charset="0"/>
              </a:rPr>
              <a:t>Jak przewidzieć </a:t>
            </a:r>
            <a:r>
              <a:rPr lang="pl-PL" altLang="pl-PL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ewolucję funkcji falowej</a:t>
            </a:r>
            <a:r>
              <a:rPr lang="pl-PL" altLang="pl-PL" sz="2400" dirty="0" smtClean="0">
                <a:latin typeface="Times New Roman" pitchFamily="18" charset="0"/>
                <a:cs typeface="Times New Roman" pitchFamily="18" charset="0"/>
              </a:rPr>
              <a:t> układu?</a:t>
            </a:r>
          </a:p>
          <a:p>
            <a:pPr marL="914400" lvl="1" indent="-457200" eaLnBrk="1" hangingPunct="1">
              <a:buFont typeface="Calibri" pitchFamily="34" charset="0"/>
              <a:buAutoNum type="arabicPeriod"/>
            </a:pPr>
            <a:endParaRPr lang="pl-PL" altLang="pl-PL" sz="2400" dirty="0">
              <a:latin typeface="Times New Roman" pitchFamily="18" charset="0"/>
              <a:cs typeface="Times New Roman" pitchFamily="18" charset="0"/>
            </a:endParaRPr>
          </a:p>
          <a:p>
            <a:pPr marL="914400" lvl="1" indent="-457200" eaLnBrk="1" hangingPunct="1">
              <a:buFont typeface="Calibri" pitchFamily="34" charset="0"/>
              <a:buAutoNum type="arabicPeriod"/>
            </a:pPr>
            <a:endParaRPr lang="pl-PL" altLang="pl-PL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914400" lvl="1" indent="-457200" eaLnBrk="1" hangingPunct="1">
              <a:buFont typeface="Calibri" pitchFamily="34" charset="0"/>
              <a:buAutoNum type="arabicPeriod"/>
            </a:pPr>
            <a:endParaRPr lang="pl-PL" altLang="pl-PL" sz="2400" dirty="0">
              <a:latin typeface="Times New Roman" pitchFamily="18" charset="0"/>
              <a:cs typeface="Times New Roman" pitchFamily="18" charset="0"/>
            </a:endParaRPr>
          </a:p>
          <a:p>
            <a:pPr marL="914400" lvl="1" indent="-457200" eaLnBrk="1" hangingPunct="1">
              <a:buFont typeface="Calibri" pitchFamily="34" charset="0"/>
              <a:buAutoNum type="arabicPeriod"/>
            </a:pPr>
            <a:r>
              <a:rPr lang="pl-PL" altLang="pl-PL" sz="2400" dirty="0" smtClean="0">
                <a:latin typeface="Times New Roman" pitchFamily="18" charset="0"/>
                <a:cs typeface="Times New Roman" pitchFamily="18" charset="0"/>
              </a:rPr>
              <a:t>Jak przewidzieć </a:t>
            </a:r>
            <a:r>
              <a:rPr lang="pl-PL" altLang="pl-PL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wartość średnią</a:t>
            </a:r>
            <a:r>
              <a:rPr lang="pl-PL" altLang="pl-PL" sz="2400" dirty="0" smtClean="0">
                <a:latin typeface="Times New Roman" pitchFamily="18" charset="0"/>
                <a:cs typeface="Times New Roman" pitchFamily="18" charset="0"/>
              </a:rPr>
              <a:t> w pomiarze?</a:t>
            </a:r>
            <a:endParaRPr lang="pl-PL" altLang="pl-PL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Obi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473437"/>
              </p:ext>
            </p:extLst>
          </p:nvPr>
        </p:nvGraphicFramePr>
        <p:xfrm>
          <a:off x="1187624" y="2420888"/>
          <a:ext cx="2062162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9" name="Equation" r:id="rId3" imgW="901309" imgH="266584" progId="Equation.3">
                  <p:embed/>
                </p:oleObj>
              </mc:Choice>
              <mc:Fallback>
                <p:oleObj name="Equation" r:id="rId3" imgW="901309" imgH="266584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624" y="2420888"/>
                        <a:ext cx="2062162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i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0700288"/>
              </p:ext>
            </p:extLst>
          </p:nvPr>
        </p:nvGraphicFramePr>
        <p:xfrm>
          <a:off x="1187624" y="3789040"/>
          <a:ext cx="3455988" cy="947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0" name="Równanie" r:id="rId5" imgW="1434960" imgH="393480" progId="Equation.3">
                  <p:embed/>
                </p:oleObj>
              </mc:Choice>
              <mc:Fallback>
                <p:oleObj name="Równanie" r:id="rId5" imgW="1434960" imgH="39348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624" y="3789040"/>
                        <a:ext cx="3455988" cy="947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i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4022674"/>
              </p:ext>
            </p:extLst>
          </p:nvPr>
        </p:nvGraphicFramePr>
        <p:xfrm>
          <a:off x="1187624" y="5301208"/>
          <a:ext cx="4886325" cy="928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1" name="Equation" r:id="rId7" imgW="2540000" imgH="482600" progId="Equation.3">
                  <p:embed/>
                </p:oleObj>
              </mc:Choice>
              <mc:Fallback>
                <p:oleObj name="Equation" r:id="rId7" imgW="2540000" imgH="482600" progId="Equation.3">
                  <p:embed/>
                  <p:pic>
                    <p:nvPicPr>
                      <p:cNvPr id="0" name="Obiek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624" y="5301208"/>
                        <a:ext cx="4886325" cy="928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Grupa 8"/>
          <p:cNvGrpSpPr/>
          <p:nvPr/>
        </p:nvGrpSpPr>
        <p:grpSpPr>
          <a:xfrm>
            <a:off x="3700075" y="2492896"/>
            <a:ext cx="4872036" cy="1973833"/>
            <a:chOff x="3700075" y="2492896"/>
            <a:chExt cx="4872036" cy="1973833"/>
          </a:xfrm>
        </p:grpSpPr>
        <p:sp>
          <p:nvSpPr>
            <p:cNvPr id="8" name="pole tekstowe 7"/>
            <p:cNvSpPr txBox="1"/>
            <p:nvPr/>
          </p:nvSpPr>
          <p:spPr>
            <a:xfrm>
              <a:off x="3700075" y="2492896"/>
              <a:ext cx="3975768" cy="461665"/>
            </a:xfrm>
            <a:prstGeom prst="rect">
              <a:avLst/>
            </a:prstGeom>
            <a:solidFill>
              <a:srgbClr val="0070C0"/>
            </a:solidFill>
          </p:spPr>
          <p:txBody>
            <a:bodyPr wrap="none" rtlCol="0">
              <a:spAutoFit/>
            </a:bodyPr>
            <a:lstStyle/>
            <a:p>
              <a:r>
                <a:rPr lang="pl-PL" sz="2400" dirty="0">
                  <a:solidFill>
                    <a:schemeClr val="bg1"/>
                  </a:solidFill>
                  <a:effectLst/>
                </a:rPr>
                <a:t>m</a:t>
              </a:r>
              <a:r>
                <a:rPr lang="pl-PL" sz="2400" dirty="0" smtClean="0">
                  <a:solidFill>
                    <a:schemeClr val="bg1"/>
                  </a:solidFill>
                  <a:effectLst/>
                </a:rPr>
                <a:t>ożliwe wyniki eksperymentu</a:t>
              </a:r>
              <a:endParaRPr lang="pl-PL" sz="2400" dirty="0">
                <a:solidFill>
                  <a:schemeClr val="bg1"/>
                </a:solidFill>
                <a:effectLst/>
              </a:endParaRPr>
            </a:p>
          </p:txBody>
        </p:sp>
        <p:sp>
          <p:nvSpPr>
            <p:cNvPr id="15" name="pole tekstowe 14"/>
            <p:cNvSpPr txBox="1"/>
            <p:nvPr/>
          </p:nvSpPr>
          <p:spPr>
            <a:xfrm>
              <a:off x="5123731" y="4005064"/>
              <a:ext cx="3448380" cy="461665"/>
            </a:xfrm>
            <a:prstGeom prst="rect">
              <a:avLst/>
            </a:prstGeom>
            <a:solidFill>
              <a:srgbClr val="0070C0"/>
            </a:solidFill>
          </p:spPr>
          <p:txBody>
            <a:bodyPr wrap="none" rtlCol="0">
              <a:spAutoFit/>
            </a:bodyPr>
            <a:lstStyle/>
            <a:p>
              <a:r>
                <a:rPr lang="pl-PL" sz="2400" dirty="0" smtClean="0">
                  <a:solidFill>
                    <a:schemeClr val="bg1"/>
                  </a:solidFill>
                  <a:effectLst/>
                </a:rPr>
                <a:t>kwantowe równanie ruchu</a:t>
              </a:r>
              <a:endParaRPr lang="pl-PL" sz="2400" dirty="0">
                <a:solidFill>
                  <a:schemeClr val="bg1"/>
                </a:solidFill>
                <a:effectLst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54363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ytuł 1"/>
          <p:cNvSpPr>
            <a:spLocks noGrp="1"/>
          </p:cNvSpPr>
          <p:nvPr>
            <p:ph type="title"/>
          </p:nvPr>
        </p:nvSpPr>
        <p:spPr>
          <a:xfrm>
            <a:off x="428625" y="142875"/>
            <a:ext cx="8229600" cy="1143000"/>
          </a:xfrm>
        </p:spPr>
        <p:txBody>
          <a:bodyPr/>
          <a:lstStyle/>
          <a:p>
            <a:pPr eaLnBrk="1" hangingPunct="1"/>
            <a:r>
              <a:rPr lang="pl-PL" altLang="pl-PL" dirty="0" smtClean="0">
                <a:latin typeface="Times New Roman" pitchFamily="18" charset="0"/>
                <a:cs typeface="Times New Roman" pitchFamily="18" charset="0"/>
              </a:rPr>
              <a:t>Mechanika kwantowa</a:t>
            </a:r>
          </a:p>
        </p:txBody>
      </p:sp>
      <p:sp>
        <p:nvSpPr>
          <p:cNvPr id="40963" name="Symbol zastępczy zawartości 2"/>
          <p:cNvSpPr>
            <a:spLocks noGrp="1"/>
          </p:cNvSpPr>
          <p:nvPr>
            <p:ph idx="1"/>
          </p:nvPr>
        </p:nvSpPr>
        <p:spPr>
          <a:xfrm>
            <a:off x="214313" y="1428750"/>
            <a:ext cx="8929687" cy="488082"/>
          </a:xfrm>
        </p:spPr>
        <p:txBody>
          <a:bodyPr/>
          <a:lstStyle/>
          <a:p>
            <a:pPr eaLnBrk="1" hangingPunct="1"/>
            <a:r>
              <a:rPr lang="pl-PL" altLang="pl-PL" sz="2800" dirty="0" smtClean="0">
                <a:latin typeface="Times New Roman" pitchFamily="18" charset="0"/>
                <a:cs typeface="Times New Roman" pitchFamily="18" charset="0"/>
              </a:rPr>
              <a:t>Dwaj twórcy:</a:t>
            </a:r>
            <a:endParaRPr lang="pl-PL" altLang="pl-PL" sz="28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Bundesarchiv Bild183-R57262, Werner Heisenber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155" y="2132856"/>
            <a:ext cx="1620677" cy="2572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449302" y="4869160"/>
            <a:ext cx="366683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 smtClean="0">
                <a:effectLst/>
              </a:rPr>
              <a:t>Werner Heisenberg</a:t>
            </a:r>
            <a:r>
              <a:rPr lang="pl-PL" sz="2000" dirty="0" smtClean="0">
                <a:effectLst/>
              </a:rPr>
              <a:t> (1901-1976)</a:t>
            </a:r>
          </a:p>
          <a:p>
            <a:r>
              <a:rPr lang="pl-PL" sz="2000" dirty="0" smtClean="0">
                <a:effectLst/>
              </a:rPr>
              <a:t>Mechanika macierzowa (1925)</a:t>
            </a:r>
            <a:br>
              <a:rPr lang="pl-PL" sz="2000" dirty="0" smtClean="0">
                <a:effectLst/>
              </a:rPr>
            </a:br>
            <a:r>
              <a:rPr lang="pl-PL" sz="2000" dirty="0" smtClean="0">
                <a:effectLst/>
              </a:rPr>
              <a:t>(ujęcie macierzowe)</a:t>
            </a:r>
          </a:p>
          <a:p>
            <a:r>
              <a:rPr lang="pl-PL" sz="2000" dirty="0" smtClean="0">
                <a:effectLst/>
              </a:rPr>
              <a:t>Nagroda Nobla 1932</a:t>
            </a:r>
            <a:endParaRPr lang="pl-PL" sz="2000" dirty="0">
              <a:effectLst/>
            </a:endParaRPr>
          </a:p>
        </p:txBody>
      </p:sp>
      <p:pic>
        <p:nvPicPr>
          <p:cNvPr id="4100" name="Picture 4" descr="https://upload.wikimedia.org/wikipedia/commons/2/2e/Erwin_Schr%C3%B6dinger_%281933%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132856"/>
            <a:ext cx="1856762" cy="2625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pole tekstowe 12"/>
          <p:cNvSpPr txBox="1"/>
          <p:nvPr/>
        </p:nvSpPr>
        <p:spPr>
          <a:xfrm>
            <a:off x="4984470" y="4869159"/>
            <a:ext cx="363112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 smtClean="0">
                <a:effectLst/>
              </a:rPr>
              <a:t>Erwin Schrödinger</a:t>
            </a:r>
            <a:r>
              <a:rPr lang="pl-PL" sz="2000" dirty="0" smtClean="0">
                <a:effectLst/>
              </a:rPr>
              <a:t> (1887-1961)</a:t>
            </a:r>
          </a:p>
          <a:p>
            <a:r>
              <a:rPr lang="pl-PL" sz="2000" dirty="0" smtClean="0">
                <a:effectLst/>
              </a:rPr>
              <a:t>Mechanika falowa (1921)</a:t>
            </a:r>
            <a:br>
              <a:rPr lang="pl-PL" sz="2000" dirty="0" smtClean="0">
                <a:effectLst/>
              </a:rPr>
            </a:br>
            <a:r>
              <a:rPr lang="pl-PL" sz="2000" dirty="0" smtClean="0">
                <a:effectLst/>
              </a:rPr>
              <a:t>(funkcja falowa)</a:t>
            </a:r>
          </a:p>
          <a:p>
            <a:r>
              <a:rPr lang="pl-PL" sz="2000" dirty="0" smtClean="0">
                <a:effectLst/>
              </a:rPr>
              <a:t>Nagroda Nobla 1933 (+ P. Dirac)</a:t>
            </a:r>
            <a:endParaRPr lang="pl-PL" sz="2000" dirty="0">
              <a:effectLst/>
            </a:endParaRPr>
          </a:p>
        </p:txBody>
      </p:sp>
      <p:grpSp>
        <p:nvGrpSpPr>
          <p:cNvPr id="16" name="Grupa 15"/>
          <p:cNvGrpSpPr/>
          <p:nvPr/>
        </p:nvGrpSpPr>
        <p:grpSpPr>
          <a:xfrm>
            <a:off x="4333296" y="2639907"/>
            <a:ext cx="448665" cy="1611890"/>
            <a:chOff x="3923928" y="2420888"/>
            <a:chExt cx="936104" cy="2736304"/>
          </a:xfrm>
        </p:grpSpPr>
        <p:cxnSp>
          <p:nvCxnSpPr>
            <p:cNvPr id="4" name="Łącznik prostoliniowy 3"/>
            <p:cNvCxnSpPr/>
            <p:nvPr/>
          </p:nvCxnSpPr>
          <p:spPr>
            <a:xfrm flipH="1">
              <a:off x="3923928" y="2420888"/>
              <a:ext cx="504056" cy="1390464"/>
            </a:xfrm>
            <a:prstGeom prst="line">
              <a:avLst/>
            </a:prstGeom>
            <a:ln w="254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Łącznik prostoliniowy 10"/>
            <p:cNvCxnSpPr/>
            <p:nvPr/>
          </p:nvCxnSpPr>
          <p:spPr>
            <a:xfrm flipV="1">
              <a:off x="3923928" y="3501007"/>
              <a:ext cx="936104" cy="288033"/>
            </a:xfrm>
            <a:prstGeom prst="line">
              <a:avLst/>
            </a:prstGeom>
            <a:ln w="254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Łącznik prosty ze strzałką 13"/>
            <p:cNvCxnSpPr/>
            <p:nvPr/>
          </p:nvCxnSpPr>
          <p:spPr>
            <a:xfrm flipH="1">
              <a:off x="4283968" y="3501008"/>
              <a:ext cx="576064" cy="1656184"/>
            </a:xfrm>
            <a:prstGeom prst="straightConnector1">
              <a:avLst/>
            </a:prstGeom>
            <a:ln w="2540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pole tekstowe 16"/>
          <p:cNvSpPr txBox="1"/>
          <p:nvPr/>
        </p:nvSpPr>
        <p:spPr>
          <a:xfrm>
            <a:off x="1860254" y="6309320"/>
            <a:ext cx="50994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smtClean="0">
                <a:solidFill>
                  <a:srgbClr val="002060"/>
                </a:solidFill>
                <a:effectLst/>
              </a:rPr>
              <a:t>Równoważność obu podejść (ES, 1926)</a:t>
            </a:r>
            <a:endParaRPr lang="pl-PL" sz="2400" dirty="0">
              <a:solidFill>
                <a:srgbClr val="00206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0586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29463</TotalTime>
  <Words>1356</Words>
  <Application>Microsoft Office PowerPoint</Application>
  <PresentationFormat>Pokaz na ekranie (4:3)</PresentationFormat>
  <Paragraphs>361</Paragraphs>
  <Slides>48</Slides>
  <Notes>2</Notes>
  <HiddenSlides>0</HiddenSlides>
  <MMClips>0</MMClips>
  <ScaleCrop>false</ScaleCrop>
  <HeadingPairs>
    <vt:vector size="6" baseType="variant">
      <vt:variant>
        <vt:lpstr>Motyw</vt:lpstr>
      </vt:variant>
      <vt:variant>
        <vt:i4>1</vt:i4>
      </vt:variant>
      <vt:variant>
        <vt:lpstr>Osadzone serwery OLE</vt:lpstr>
      </vt:variant>
      <vt:variant>
        <vt:i4>2</vt:i4>
      </vt:variant>
      <vt:variant>
        <vt:lpstr>Tytuły slajdów</vt:lpstr>
      </vt:variant>
      <vt:variant>
        <vt:i4>48</vt:i4>
      </vt:variant>
    </vt:vector>
  </HeadingPairs>
  <TitlesOfParts>
    <vt:vector size="51" baseType="lpstr">
      <vt:lpstr>Motyw pakietu Office</vt:lpstr>
      <vt:lpstr>Równanie</vt:lpstr>
      <vt:lpstr>Equation</vt:lpstr>
      <vt:lpstr>Mechanika kwantowa</vt:lpstr>
      <vt:lpstr>Plan wykładu</vt:lpstr>
      <vt:lpstr>Doświadczenie Younga</vt:lpstr>
      <vt:lpstr>Interferometr Macha-Zehndera</vt:lpstr>
      <vt:lpstr>Interferometr Macha-Zehndera</vt:lpstr>
      <vt:lpstr>Doświadczenie Younga</vt:lpstr>
      <vt:lpstr>Mechanika kwantowa</vt:lpstr>
      <vt:lpstr>Mechanika kwantowa</vt:lpstr>
      <vt:lpstr>Mechanika kwantowa</vt:lpstr>
      <vt:lpstr>Prezentacja programu PowerPoint</vt:lpstr>
      <vt:lpstr>Prezentacja programu PowerPoint</vt:lpstr>
      <vt:lpstr>Mechanika kwantowa</vt:lpstr>
      <vt:lpstr>Mechanika kwantowa</vt:lpstr>
      <vt:lpstr>Plan na dziś</vt:lpstr>
      <vt:lpstr>Plan na dziś</vt:lpstr>
      <vt:lpstr>Pomiar bez udziału fotonu</vt:lpstr>
      <vt:lpstr>Pomiar bez udziału fotonu</vt:lpstr>
      <vt:lpstr>Pomiar bez udziału fotonu</vt:lpstr>
      <vt:lpstr>Pomiar bez udziału fotonu</vt:lpstr>
      <vt:lpstr>Plan na dziś</vt:lpstr>
      <vt:lpstr>Kwantowy efekt Zenona</vt:lpstr>
      <vt:lpstr>Kwantowy efekt Zenona</vt:lpstr>
      <vt:lpstr>Kwantowy efekt Zenona</vt:lpstr>
      <vt:lpstr>Kwantowy efekt Zenona</vt:lpstr>
      <vt:lpstr>Plan na dziś</vt:lpstr>
      <vt:lpstr>Efekt Kapicy-Diraca</vt:lpstr>
      <vt:lpstr>Plan na dziś</vt:lpstr>
      <vt:lpstr>Zjawisko Aharonova-Bohma</vt:lpstr>
      <vt:lpstr>Zjawisko Aharonova-Bohma</vt:lpstr>
      <vt:lpstr>Zjawisko Aharonova-Bohma</vt:lpstr>
      <vt:lpstr>Zjawisko Aharonova-Bohma</vt:lpstr>
      <vt:lpstr>Zjawisko Aharonova-Bohma</vt:lpstr>
      <vt:lpstr>Plan na dziś</vt:lpstr>
      <vt:lpstr>Nadprzewodnictwo</vt:lpstr>
      <vt:lpstr>Nadprzewodnictwo</vt:lpstr>
      <vt:lpstr>Nadprzewodnictwo</vt:lpstr>
      <vt:lpstr>Nadprzewodnictwo</vt:lpstr>
      <vt:lpstr>Nadprzewodnictwo</vt:lpstr>
      <vt:lpstr>Nadprzewodnictwo</vt:lpstr>
      <vt:lpstr>Nadprzewodnictwo</vt:lpstr>
      <vt:lpstr>Nadprzewodnictwo</vt:lpstr>
      <vt:lpstr>Nadprzewodnictwo</vt:lpstr>
      <vt:lpstr>Mechanika kwantowa</vt:lpstr>
      <vt:lpstr>Mechanika kwantowa</vt:lpstr>
      <vt:lpstr>Pytania cz. 1</vt:lpstr>
      <vt:lpstr>Pytania cz. 2</vt:lpstr>
      <vt:lpstr>Pytania cz. 2</vt:lpstr>
      <vt:lpstr>Pytania cz. 3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MKDN3</dc:title>
  <dc:creator>Jacek Matulewski</dc:creator>
  <cp:lastModifiedBy>Jacek</cp:lastModifiedBy>
  <cp:revision>403</cp:revision>
  <dcterms:created xsi:type="dcterms:W3CDTF">2009-01-30T09:30:43Z</dcterms:created>
  <dcterms:modified xsi:type="dcterms:W3CDTF">2017-10-17T10:56:25Z</dcterms:modified>
</cp:coreProperties>
</file>