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02" r:id="rId2"/>
    <p:sldId id="258" r:id="rId3"/>
    <p:sldId id="369" r:id="rId4"/>
    <p:sldId id="361" r:id="rId5"/>
    <p:sldId id="257" r:id="rId6"/>
    <p:sldId id="416" r:id="rId7"/>
    <p:sldId id="417" r:id="rId8"/>
    <p:sldId id="418" r:id="rId9"/>
    <p:sldId id="420" r:id="rId10"/>
    <p:sldId id="422" r:id="rId11"/>
    <p:sldId id="562" r:id="rId12"/>
    <p:sldId id="419" r:id="rId13"/>
    <p:sldId id="503" r:id="rId14"/>
    <p:sldId id="504" r:id="rId15"/>
    <p:sldId id="505" r:id="rId16"/>
    <p:sldId id="506" r:id="rId17"/>
    <p:sldId id="507" r:id="rId18"/>
    <p:sldId id="508" r:id="rId19"/>
    <p:sldId id="553" r:id="rId20"/>
    <p:sldId id="554" r:id="rId21"/>
    <p:sldId id="509" r:id="rId22"/>
    <p:sldId id="510" r:id="rId23"/>
    <p:sldId id="511" r:id="rId24"/>
    <p:sldId id="512" r:id="rId25"/>
    <p:sldId id="513" r:id="rId26"/>
    <p:sldId id="514" r:id="rId27"/>
    <p:sldId id="515" r:id="rId28"/>
    <p:sldId id="516" r:id="rId29"/>
    <p:sldId id="517" r:id="rId30"/>
    <p:sldId id="518" r:id="rId31"/>
    <p:sldId id="519" r:id="rId32"/>
    <p:sldId id="561" r:id="rId33"/>
    <p:sldId id="558" r:id="rId34"/>
    <p:sldId id="559" r:id="rId35"/>
    <p:sldId id="560" r:id="rId36"/>
    <p:sldId id="520" r:id="rId37"/>
    <p:sldId id="521" r:id="rId38"/>
    <p:sldId id="522" r:id="rId39"/>
    <p:sldId id="523" r:id="rId40"/>
    <p:sldId id="529" r:id="rId41"/>
    <p:sldId id="524" r:id="rId42"/>
    <p:sldId id="525" r:id="rId43"/>
    <p:sldId id="526" r:id="rId44"/>
    <p:sldId id="527" r:id="rId45"/>
    <p:sldId id="528" r:id="rId46"/>
    <p:sldId id="534" r:id="rId47"/>
    <p:sldId id="530" r:id="rId48"/>
    <p:sldId id="531" r:id="rId49"/>
    <p:sldId id="532" r:id="rId50"/>
    <p:sldId id="533" r:id="rId51"/>
    <p:sldId id="535" r:id="rId52"/>
    <p:sldId id="536" r:id="rId53"/>
    <p:sldId id="537" r:id="rId54"/>
    <p:sldId id="538" r:id="rId55"/>
    <p:sldId id="539" r:id="rId56"/>
    <p:sldId id="540" r:id="rId57"/>
    <p:sldId id="541" r:id="rId58"/>
    <p:sldId id="542" r:id="rId59"/>
    <p:sldId id="543" r:id="rId60"/>
    <p:sldId id="544" r:id="rId61"/>
    <p:sldId id="545" r:id="rId62"/>
    <p:sldId id="546" r:id="rId63"/>
    <p:sldId id="547" r:id="rId64"/>
    <p:sldId id="548" r:id="rId65"/>
    <p:sldId id="549" r:id="rId66"/>
    <p:sldId id="550" r:id="rId67"/>
    <p:sldId id="551" r:id="rId68"/>
    <p:sldId id="552" r:id="rId69"/>
    <p:sldId id="555" r:id="rId70"/>
    <p:sldId id="556" r:id="rId71"/>
    <p:sldId id="557" r:id="rId7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51" autoAdjust="0"/>
    <p:restoredTop sz="94660"/>
  </p:normalViewPr>
  <p:slideViewPr>
    <p:cSldViewPr>
      <p:cViewPr varScale="1">
        <p:scale>
          <a:sx n="61" d="100"/>
          <a:sy n="61" d="100"/>
        </p:scale>
        <p:origin x="898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F226-7368-43E6-AD2B-E5D477D610E0}" type="datetimeFigureOut">
              <a:rPr lang="pl-PL" smtClean="0"/>
              <a:t>19.01.2022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965EF-260D-488B-B392-EF0A94680A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1942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F226-7368-43E6-AD2B-E5D477D610E0}" type="datetimeFigureOut">
              <a:rPr lang="pl-PL" smtClean="0"/>
              <a:t>19.01.2022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965EF-260D-488B-B392-EF0A94680A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8498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F226-7368-43E6-AD2B-E5D477D610E0}" type="datetimeFigureOut">
              <a:rPr lang="pl-PL" smtClean="0"/>
              <a:t>19.01.2022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965EF-260D-488B-B392-EF0A94680A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3844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F226-7368-43E6-AD2B-E5D477D610E0}" type="datetimeFigureOut">
              <a:rPr lang="pl-PL" smtClean="0"/>
              <a:t>19.01.2022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965EF-260D-488B-B392-EF0A94680A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8387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F226-7368-43E6-AD2B-E5D477D610E0}" type="datetimeFigureOut">
              <a:rPr lang="pl-PL" smtClean="0"/>
              <a:t>19.01.2022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965EF-260D-488B-B392-EF0A94680A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0114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F226-7368-43E6-AD2B-E5D477D610E0}" type="datetimeFigureOut">
              <a:rPr lang="pl-PL" smtClean="0"/>
              <a:t>19.01.2022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965EF-260D-488B-B392-EF0A94680A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6863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F226-7368-43E6-AD2B-E5D477D610E0}" type="datetimeFigureOut">
              <a:rPr lang="pl-PL" smtClean="0"/>
              <a:t>19.01.2022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965EF-260D-488B-B392-EF0A94680A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2707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F226-7368-43E6-AD2B-E5D477D610E0}" type="datetimeFigureOut">
              <a:rPr lang="pl-PL" smtClean="0"/>
              <a:t>19.01.2022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965EF-260D-488B-B392-EF0A94680A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4988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F226-7368-43E6-AD2B-E5D477D610E0}" type="datetimeFigureOut">
              <a:rPr lang="pl-PL" smtClean="0"/>
              <a:t>19.01.2022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965EF-260D-488B-B392-EF0A94680A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0353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F226-7368-43E6-AD2B-E5D477D610E0}" type="datetimeFigureOut">
              <a:rPr lang="pl-PL" smtClean="0"/>
              <a:t>19.01.2022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965EF-260D-488B-B392-EF0A94680A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3511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F226-7368-43E6-AD2B-E5D477D610E0}" type="datetimeFigureOut">
              <a:rPr lang="pl-PL" smtClean="0"/>
              <a:t>19.01.2022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965EF-260D-488B-B392-EF0A94680A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426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EF226-7368-43E6-AD2B-E5D477D610E0}" type="datetimeFigureOut">
              <a:rPr lang="pl-PL" smtClean="0"/>
              <a:t>19.01.2022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965EF-260D-488B-B392-EF0A94680A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5693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fizyka.umk.pl/~jacek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://www.umk.pl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zenit.senecac.on.ca/wiki/index.php/File:Adapter_diag.gif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zenit.senecac.on.ca/wiki/imgs/DecoratorUML.pn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hyperlink" Target="http://zenit.senecac.on.ca/wiki/imgs/Beveragedecorator.png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en.wikipedia.org/wiki/File:Bridge_UML_class_diagram.svg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hyperlink" Target="http://zenit.senecac.on.ca/wiki/index.php/File:Abstract_factory_uml.gif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hyperlink" Target="http://zenit.senecac.on.ca/wiki/index.php/File:Interpreter.png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hyperlink" Target="http://zenit.senecac.on.ca/wiki/index.php/File:Composite.GIF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hyperlink" Target="http://zenit.senecac.on.ca/wiki/index.php/File:Iterator1.png" TargetMode="Externa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hyperlink" Target="http://pl.wikipedia.org/wiki/Plik:Template_Method_UML_class_diagram.sv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7544" y="2996952"/>
            <a:ext cx="8136904" cy="2304256"/>
          </a:xfrm>
        </p:spPr>
        <p:txBody>
          <a:bodyPr>
            <a:normAutofit/>
          </a:bodyPr>
          <a:lstStyle/>
          <a:p>
            <a:r>
              <a:rPr lang="pl-PL" sz="5400" b="1" dirty="0">
                <a:cs typeface="Times New Roman" panose="02020603050405020304" pitchFamily="18" charset="0"/>
              </a:rPr>
              <a:t>Inżynieria oprogramowania</a:t>
            </a:r>
            <a:br>
              <a:rPr lang="pl-PL" sz="5400" dirty="0">
                <a:cs typeface="Times New Roman" panose="02020603050405020304" pitchFamily="18" charset="0"/>
              </a:rPr>
            </a:br>
            <a:r>
              <a:rPr lang="pl-PL" sz="5400" dirty="0">
                <a:cs typeface="Times New Roman" panose="02020603050405020304" pitchFamily="18" charset="0"/>
              </a:rPr>
              <a:t>Wzorce projektowe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44414" y="5557537"/>
            <a:ext cx="7992888" cy="432048"/>
          </a:xfrm>
        </p:spPr>
        <p:txBody>
          <a:bodyPr>
            <a:noAutofit/>
          </a:bodyPr>
          <a:lstStyle/>
          <a:p>
            <a:r>
              <a:rPr lang="pl-PL" sz="2000" dirty="0">
                <a:solidFill>
                  <a:schemeClr val="bg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WWW: http://www.fizyka.umk.pl/~jacek/dydaktyka/inzynieria/index.html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2996589" y="1089250"/>
            <a:ext cx="3088538" cy="11849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Jacek Matulewski</a:t>
            </a:r>
          </a:p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Instytut Fizyki, UMK</a:t>
            </a:r>
          </a:p>
          <a:p>
            <a:pPr algn="ctr"/>
            <a:endParaRPr lang="pl-PL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WWW: </a:t>
            </a:r>
            <a:r>
              <a:rPr lang="pl-PL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http://www.fizyka.umk.pl/~jacek</a:t>
            </a:r>
          </a:p>
          <a:p>
            <a:pPr algn="ctr"/>
            <a:r>
              <a:rPr lang="pl-PL" sz="1400" i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E-mail: jacek@fizyka.umk.pl</a:t>
            </a:r>
            <a:endParaRPr lang="pl-PL" i="1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3708756" y="5986154"/>
            <a:ext cx="18774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semestr </a:t>
            </a:r>
            <a:r>
              <a:rPr lang="pl-PL">
                <a:latin typeface="Times New Roman" panose="02020603050405020304" pitchFamily="18" charset="0"/>
                <a:cs typeface="Times New Roman" panose="02020603050405020304" pitchFamily="18" charset="0"/>
              </a:rPr>
              <a:t>letni 2017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Kod Q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39" y="1104049"/>
            <a:ext cx="1110863" cy="1110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biol.umk.pl/ochr_srod_zam-2/grafika/UMK%20logo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792" y="985047"/>
            <a:ext cx="1242843" cy="1285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8708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Singleton (</a:t>
            </a:r>
            <a:r>
              <a:rPr lang="pl-PL" i="1" dirty="0"/>
              <a:t>Singleton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326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800" b="1" dirty="0"/>
              <a:t>Przykładowy kod C# (w wielu wątkach):</a:t>
            </a:r>
            <a:endParaRPr lang="pl-PL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395536" y="2276872"/>
            <a:ext cx="740298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sealed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Singleton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pl-PL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pl-PL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lockObject</a:t>
            </a:r>
            <a:r>
              <a:rPr lang="pl-PL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l-PL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typeof</a:t>
            </a:r>
            <a:r>
              <a:rPr lang="pl-PL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(Singleton);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Singleton instancja;</a:t>
            </a:r>
          </a:p>
          <a:p>
            <a:endParaRPr lang="pl-PL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Singleton() {}; //ukryty konstruktor</a:t>
            </a:r>
          </a:p>
          <a:p>
            <a:endParaRPr lang="pl-PL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Singleton Instancja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endParaRPr lang="pl-PL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pPr lvl="1"/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pl-PL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lock(</a:t>
            </a:r>
            <a:r>
              <a:rPr lang="pl-PL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lockObject</a:t>
            </a:r>
            <a:r>
              <a:rPr lang="pl-PL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pl-PL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{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      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(instancja ==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//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lazy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initialization</a:t>
            </a:r>
            <a:endParaRPr lang="pl-PL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instancja =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Singleton();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       return instancja;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pl-PL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32330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Singleton (</a:t>
            </a:r>
            <a:r>
              <a:rPr lang="pl-PL" i="1" dirty="0"/>
              <a:t>Singleton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326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800" b="1" dirty="0"/>
              <a:t>Przykładowy kod C# (wersja minimalna):</a:t>
            </a:r>
            <a:endParaRPr lang="pl-PL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395536" y="2276872"/>
            <a:ext cx="5739072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sealed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Singleton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Singleton() {};</a:t>
            </a:r>
          </a:p>
          <a:p>
            <a:endParaRPr lang="pl-PL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Singleton Instancja {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=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Singleton();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594277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Singleton (</a:t>
            </a:r>
            <a:r>
              <a:rPr lang="pl-PL" i="1" dirty="0"/>
              <a:t>Singleton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5141168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pl-PL" sz="2800" b="1" dirty="0"/>
              <a:t>Problemy:</a:t>
            </a:r>
          </a:p>
          <a:p>
            <a:pPr marL="0" indent="0">
              <a:buNone/>
            </a:pPr>
            <a:r>
              <a:rPr lang="pl-PL" sz="2800" dirty="0"/>
              <a:t>Wzorzec krytykowany za </a:t>
            </a:r>
            <a:br>
              <a:rPr lang="pl-PL" sz="2800" dirty="0"/>
            </a:br>
            <a:r>
              <a:rPr lang="pl-PL" sz="2800" dirty="0"/>
              <a:t>- odmiana zmiennych globalnych</a:t>
            </a:r>
            <a:br>
              <a:rPr lang="pl-PL" sz="2800" dirty="0"/>
            </a:br>
            <a:r>
              <a:rPr lang="pl-PL" sz="2800" dirty="0"/>
              <a:t>- kontrolę tworzenia i cyklu życia</a:t>
            </a:r>
            <a:br>
              <a:rPr lang="pl-PL" sz="2800" dirty="0"/>
            </a:br>
            <a:r>
              <a:rPr lang="pl-PL" sz="2800" dirty="0"/>
              <a:t>- powoduje „ciasne” wiązania w kodzie</a:t>
            </a:r>
          </a:p>
          <a:p>
            <a:pPr marL="0" indent="0">
              <a:buNone/>
            </a:pPr>
            <a:r>
              <a:rPr lang="pl-PL" sz="2800" dirty="0"/>
              <a:t>Singleton vs dziedziczenie</a:t>
            </a:r>
          </a:p>
          <a:p>
            <a:pPr marL="0" indent="0">
              <a:buNone/>
            </a:pPr>
            <a:endParaRPr lang="pl-PL" sz="1050" b="1" dirty="0"/>
          </a:p>
          <a:p>
            <a:pPr marL="0" indent="0">
              <a:buNone/>
            </a:pPr>
            <a:r>
              <a:rPr lang="pl-PL" sz="2800" b="1" dirty="0"/>
              <a:t>Zadanie domowe (1) i konkursy (2):</a:t>
            </a:r>
          </a:p>
          <a:p>
            <a:pPr marL="514350" indent="-514350">
              <a:buAutoNum type="arabicPeriod"/>
            </a:pPr>
            <a:r>
              <a:rPr lang="pl-PL" sz="2800" dirty="0"/>
              <a:t>Zmodyfikować wzorzec </a:t>
            </a:r>
            <a:r>
              <a:rPr lang="pl-PL" sz="2800" i="1" dirty="0"/>
              <a:t>Singletonu</a:t>
            </a:r>
            <a:r>
              <a:rPr lang="pl-PL" sz="2800" dirty="0"/>
              <a:t> w taki sposób, aby możliwe było tworzenie </a:t>
            </a:r>
            <a:r>
              <a:rPr lang="pl-PL" sz="2800" i="1" dirty="0"/>
              <a:t>N</a:t>
            </a:r>
            <a:r>
              <a:rPr lang="pl-PL" sz="2800" dirty="0"/>
              <a:t> instancji</a:t>
            </a:r>
          </a:p>
          <a:p>
            <a:pPr marL="514350" indent="-514350">
              <a:buAutoNum type="arabicPeriod"/>
            </a:pPr>
            <a:r>
              <a:rPr lang="pl-PL" sz="2800" dirty="0"/>
              <a:t>Znaleźć sposób, aby uniemożliwić niezależne tworzenie klas potomnych (C#: modyfikator </a:t>
            </a: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sealed</a:t>
            </a:r>
            <a:r>
              <a:rPr lang="pl-PL" sz="2800" dirty="0"/>
              <a:t>)</a:t>
            </a:r>
          </a:p>
          <a:p>
            <a:pPr marL="514350" indent="-514350">
              <a:buAutoNum type="arabicPeriod"/>
            </a:pPr>
            <a:endParaRPr lang="pl-PL" sz="2400" dirty="0"/>
          </a:p>
        </p:txBody>
      </p:sp>
      <p:sp>
        <p:nvSpPr>
          <p:cNvPr id="4" name="AutoShape 2" descr="Znalezione obrazy dla zapytania MVC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5" name="AutoShape 4" descr="Znalezione obrazy dla zapytania MVC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1704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Wzorce strukturalne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12776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pl-PL" dirty="0"/>
              <a:t>Wzorce dotyczące relacji między klasami, rozwiązujące typowe problemy systemów z wieloma klasami: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457200" y="3501008"/>
            <a:ext cx="8229600" cy="2088232"/>
          </a:xfrm>
          <a:prstGeom prst="rect">
            <a:avLst/>
          </a:prstGeom>
        </p:spPr>
        <p:txBody>
          <a:bodyPr vert="horz" lIns="91440" tIns="45720" rIns="91440" bIns="45720" numCol="2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>
                <a:solidFill>
                  <a:srgbClr val="002060"/>
                </a:solidFill>
              </a:rPr>
              <a:t>Adapter</a:t>
            </a:r>
            <a:r>
              <a:rPr lang="pl-PL" dirty="0"/>
              <a:t> (</a:t>
            </a:r>
            <a:r>
              <a:rPr lang="pl-PL" i="1" dirty="0"/>
              <a:t>Adapter</a:t>
            </a:r>
            <a:r>
              <a:rPr lang="pl-PL" dirty="0"/>
              <a:t>)</a:t>
            </a:r>
          </a:p>
          <a:p>
            <a:r>
              <a:rPr lang="pl-PL" dirty="0">
                <a:solidFill>
                  <a:srgbClr val="002060"/>
                </a:solidFill>
              </a:rPr>
              <a:t>Dekorator</a:t>
            </a:r>
            <a:r>
              <a:rPr lang="pl-PL" dirty="0"/>
              <a:t> (</a:t>
            </a:r>
            <a:r>
              <a:rPr lang="pl-PL" i="1" dirty="0" err="1"/>
              <a:t>Decorator</a:t>
            </a:r>
            <a:r>
              <a:rPr lang="pl-PL" dirty="0"/>
              <a:t>)</a:t>
            </a:r>
          </a:p>
          <a:p>
            <a:r>
              <a:rPr lang="pl-PL" dirty="0"/>
              <a:t>Fasada (</a:t>
            </a:r>
            <a:r>
              <a:rPr lang="pl-PL" i="1" dirty="0" err="1"/>
              <a:t>Facade</a:t>
            </a:r>
            <a:r>
              <a:rPr lang="pl-PL" dirty="0"/>
              <a:t>)</a:t>
            </a:r>
          </a:p>
          <a:p>
            <a:r>
              <a:rPr lang="pl-PL" dirty="0">
                <a:solidFill>
                  <a:srgbClr val="002060"/>
                </a:solidFill>
              </a:rPr>
              <a:t>Kompozyt</a:t>
            </a:r>
            <a:r>
              <a:rPr lang="pl-PL" dirty="0"/>
              <a:t> (</a:t>
            </a:r>
            <a:r>
              <a:rPr lang="pl-PL" i="1" dirty="0" err="1"/>
              <a:t>Composite</a:t>
            </a:r>
            <a:r>
              <a:rPr lang="pl-PL" dirty="0"/>
              <a:t>)</a:t>
            </a:r>
          </a:p>
          <a:p>
            <a:r>
              <a:rPr lang="pl-PL" dirty="0"/>
              <a:t>Most (</a:t>
            </a:r>
            <a:r>
              <a:rPr lang="pl-PL" i="1" dirty="0"/>
              <a:t>Bridge</a:t>
            </a:r>
            <a:r>
              <a:rPr lang="pl-PL" dirty="0"/>
              <a:t>)</a:t>
            </a:r>
          </a:p>
          <a:p>
            <a:r>
              <a:rPr lang="pl-PL" dirty="0">
                <a:solidFill>
                  <a:srgbClr val="002060"/>
                </a:solidFill>
              </a:rPr>
              <a:t>Pełnomocnik</a:t>
            </a:r>
            <a:r>
              <a:rPr lang="pl-PL" dirty="0"/>
              <a:t> (</a:t>
            </a:r>
            <a:r>
              <a:rPr lang="pl-PL" i="1" dirty="0"/>
              <a:t>Proxy</a:t>
            </a:r>
            <a:r>
              <a:rPr lang="pl-PL" dirty="0"/>
              <a:t>)</a:t>
            </a:r>
          </a:p>
          <a:p>
            <a:r>
              <a:rPr lang="pl-PL" dirty="0"/>
              <a:t>Pyłek (</a:t>
            </a:r>
            <a:r>
              <a:rPr lang="pl-PL" i="1" dirty="0" err="1"/>
              <a:t>Flyweight</a:t>
            </a:r>
            <a:r>
              <a:rPr lang="pl-PL" dirty="0"/>
              <a:t>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523289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Adapter (</a:t>
            </a:r>
            <a:r>
              <a:rPr lang="pl-PL" i="1" dirty="0"/>
              <a:t>Adapter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21888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800" b="1" dirty="0"/>
              <a:t>Założenia (adapter klasowy):</a:t>
            </a:r>
            <a:r>
              <a:rPr lang="pl-PL" sz="2800" dirty="0"/>
              <a:t> </a:t>
            </a:r>
            <a:br>
              <a:rPr lang="pl-PL" sz="2800" dirty="0"/>
            </a:br>
            <a:r>
              <a:rPr lang="pl-PL" sz="2800" i="1" dirty="0"/>
              <a:t>Client</a:t>
            </a:r>
            <a:r>
              <a:rPr lang="pl-PL" sz="2800" dirty="0"/>
              <a:t> używa obiektów pochodnych względem </a:t>
            </a:r>
            <a:r>
              <a:rPr lang="pl-PL" sz="2800" i="1" dirty="0"/>
              <a:t>Target.</a:t>
            </a:r>
            <a:br>
              <a:rPr lang="pl-PL" sz="2800" i="1" dirty="0"/>
            </a:br>
            <a:r>
              <a:rPr lang="pl-PL" sz="2800" dirty="0"/>
              <a:t>Chcemy użyć także </a:t>
            </a:r>
            <a:r>
              <a:rPr lang="pl-PL" sz="2800" i="1" dirty="0" err="1"/>
              <a:t>Adaptee</a:t>
            </a:r>
            <a:r>
              <a:rPr lang="pl-PL" sz="2800" dirty="0"/>
              <a:t>, ale ma inny interfejs.</a:t>
            </a:r>
            <a:br>
              <a:rPr lang="pl-PL" sz="2800" dirty="0"/>
            </a:br>
            <a:r>
              <a:rPr lang="pl-PL" sz="2800" dirty="0"/>
              <a:t>Tworzymy </a:t>
            </a:r>
            <a:r>
              <a:rPr lang="pl-PL" sz="2800" i="1" dirty="0"/>
              <a:t>Adapter</a:t>
            </a:r>
            <a:r>
              <a:rPr lang="pl-PL" sz="2800" dirty="0"/>
              <a:t> typu </a:t>
            </a:r>
            <a:r>
              <a:rPr lang="pl-PL" sz="2800" i="1" dirty="0"/>
              <a:t>Target</a:t>
            </a:r>
            <a:r>
              <a:rPr lang="pl-PL" sz="2800" dirty="0"/>
              <a:t> (relacja jest), </a:t>
            </a:r>
            <a:br>
              <a:rPr lang="pl-PL" sz="2800" dirty="0"/>
            </a:br>
            <a:r>
              <a:rPr lang="pl-PL" sz="2800" dirty="0"/>
              <a:t>który korzysta z obiektu </a:t>
            </a:r>
            <a:r>
              <a:rPr lang="pl-PL" sz="2800" i="1" dirty="0" err="1"/>
              <a:t>Adaptee</a:t>
            </a:r>
            <a:r>
              <a:rPr lang="pl-PL" sz="2800" dirty="0"/>
              <a:t> (</a:t>
            </a:r>
            <a:r>
              <a:rPr lang="pl-PL" sz="2800" dirty="0" err="1"/>
              <a:t>wielodziedziczenie</a:t>
            </a:r>
            <a:r>
              <a:rPr lang="pl-PL" sz="2800" dirty="0"/>
              <a:t>).</a:t>
            </a:r>
          </a:p>
          <a:p>
            <a:endParaRPr lang="pl-PL" sz="1200" dirty="0"/>
          </a:p>
        </p:txBody>
      </p:sp>
      <p:pic>
        <p:nvPicPr>
          <p:cNvPr id="1026" name="Picture 2" descr="Adap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0180" y="4096637"/>
            <a:ext cx="4272379" cy="2382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:Adapter_diag.gif">
            <a:hlinkClick r:id="rId3" tooltip="Image:Adapter_diag.gif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142" y="4031915"/>
            <a:ext cx="4076700" cy="2371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4654446" y="6504005"/>
            <a:ext cx="44438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/>
              <a:t>http://www.frederikprijck.net/external-libraries-and-the-adapter-pattern/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854326" y="6504005"/>
            <a:ext cx="31101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/>
              <a:t>http://zenit.senecac.on.ca/wiki/index.php/Adapter</a:t>
            </a:r>
          </a:p>
        </p:txBody>
      </p:sp>
    </p:spTree>
    <p:extLst>
      <p:ext uri="{BB962C8B-B14F-4D97-AF65-F5344CB8AC3E}">
        <p14:creationId xmlns:p14="http://schemas.microsoft.com/office/powerpoint/2010/main" val="29018312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Adapter (</a:t>
            </a:r>
            <a:r>
              <a:rPr lang="pl-PL" i="1" dirty="0"/>
              <a:t>Adapter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600200"/>
            <a:ext cx="8784976" cy="4997152"/>
          </a:xfrm>
        </p:spPr>
        <p:txBody>
          <a:bodyPr>
            <a:noAutofit/>
          </a:bodyPr>
          <a:lstStyle/>
          <a:p>
            <a:r>
              <a:rPr lang="pl-PL" sz="2800" b="1" dirty="0">
                <a:cs typeface="Times New Roman" panose="02020603050405020304" pitchFamily="18" charset="0"/>
              </a:rPr>
              <a:t>Implementacja</a:t>
            </a:r>
            <a:br>
              <a:rPr lang="pl-PL" sz="2800" b="1" dirty="0">
                <a:cs typeface="Times New Roman" panose="02020603050405020304" pitchFamily="18" charset="0"/>
              </a:rPr>
            </a:br>
            <a:r>
              <a:rPr lang="pl-PL" sz="2800" dirty="0">
                <a:cs typeface="Times New Roman" panose="02020603050405020304" pitchFamily="18" charset="0"/>
              </a:rPr>
              <a:t>Nowy kod: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funkcja </a:t>
            </a: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WIoF</a:t>
            </a:r>
            <a:r>
              <a:rPr lang="pl-PL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WielokątForemny</a:t>
            </a:r>
            <a:r>
              <a:rPr lang="pl-PL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*)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>
                <a:cs typeface="Times New Roman" panose="02020603050405020304" pitchFamily="18" charset="0"/>
              </a:rPr>
              <a:t>Istniejący kod: klasa </a:t>
            </a:r>
            <a:r>
              <a:rPr lang="pl-PL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Prostokąt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>
                <a:cs typeface="Times New Roman" panose="02020603050405020304" pitchFamily="18" charset="0"/>
              </a:rPr>
              <a:t>Chcemy użyć nowej funkcji dla istniejącej klasy.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>
                <a:solidFill>
                  <a:srgbClr val="002060"/>
                </a:solidFill>
                <a:cs typeface="Times New Roman" panose="02020603050405020304" pitchFamily="18" charset="0"/>
              </a:rPr>
              <a:t>W .NET: interfejs określający wymagania klienta (</a:t>
            </a:r>
            <a:r>
              <a:rPr lang="pl-PL" sz="28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ITarget</a:t>
            </a:r>
            <a:r>
              <a:rPr lang="pl-PL" sz="2800" dirty="0">
                <a:solidFill>
                  <a:srgbClr val="002060"/>
                </a:solidFill>
                <a:cs typeface="Times New Roman" panose="02020603050405020304" pitchFamily="18" charset="0"/>
              </a:rPr>
              <a:t>)</a:t>
            </a:r>
            <a:br>
              <a:rPr lang="pl-PL" sz="2800" dirty="0">
                <a:cs typeface="Times New Roman" panose="02020603050405020304" pitchFamily="18" charset="0"/>
              </a:rPr>
            </a:br>
            <a:endParaRPr lang="pl-PL" sz="2800" dirty="0">
              <a:cs typeface="Times New Roman" panose="02020603050405020304" pitchFamily="18" charset="0"/>
            </a:endParaRPr>
          </a:p>
          <a:p>
            <a:r>
              <a:rPr lang="pl-PL" sz="2800" b="1" dirty="0">
                <a:cs typeface="Times New Roman" panose="02020603050405020304" pitchFamily="18" charset="0"/>
              </a:rPr>
              <a:t>Nazwy używane w kontekście tego wzorca</a:t>
            </a:r>
            <a:r>
              <a:rPr lang="pl-PL" sz="2800" dirty="0">
                <a:cs typeface="Times New Roman" panose="02020603050405020304" pitchFamily="18" charset="0"/>
              </a:rPr>
              <a:t>: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WielokątForemny</a:t>
            </a:r>
            <a:r>
              <a:rPr lang="pl-PL" sz="2800" dirty="0">
                <a:cs typeface="Times New Roman" panose="02020603050405020304" pitchFamily="18" charset="0"/>
              </a:rPr>
              <a:t> – </a:t>
            </a:r>
            <a:r>
              <a:rPr lang="pl-PL" sz="2800" i="1" dirty="0">
                <a:cs typeface="Times New Roman" panose="02020603050405020304" pitchFamily="18" charset="0"/>
              </a:rPr>
              <a:t>Target</a:t>
            </a:r>
            <a:r>
              <a:rPr lang="pl-PL" sz="2800" dirty="0">
                <a:cs typeface="Times New Roman" panose="02020603050405020304" pitchFamily="18" charset="0"/>
              </a:rPr>
              <a:t>, element docelowy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WyświetlInformacjeOFigurze</a:t>
            </a:r>
            <a:r>
              <a:rPr lang="pl-PL" sz="2800" dirty="0">
                <a:cs typeface="Times New Roman" panose="02020603050405020304" pitchFamily="18" charset="0"/>
              </a:rPr>
              <a:t> – </a:t>
            </a:r>
            <a:r>
              <a:rPr lang="pl-PL" sz="2800" i="1" dirty="0">
                <a:cs typeface="Times New Roman" panose="02020603050405020304" pitchFamily="18" charset="0"/>
              </a:rPr>
              <a:t>Client</a:t>
            </a:r>
            <a:br>
              <a:rPr lang="pl-PL" sz="2800" i="1" dirty="0">
                <a:cs typeface="Times New Roman" panose="02020603050405020304" pitchFamily="18" charset="0"/>
              </a:rPr>
            </a:br>
            <a:r>
              <a:rPr lang="pl-PL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Prostokąt</a:t>
            </a:r>
            <a:r>
              <a:rPr lang="pl-PL" sz="2800" dirty="0">
                <a:latin typeface="+mj-lt"/>
                <a:cs typeface="Courier New" panose="02070309020205020404" pitchFamily="49" charset="0"/>
              </a:rPr>
              <a:t> </a:t>
            </a:r>
            <a:r>
              <a:rPr lang="pl-PL" sz="2800" i="1" dirty="0">
                <a:cs typeface="Times New Roman" panose="02020603050405020304" pitchFamily="18" charset="0"/>
              </a:rPr>
              <a:t>– </a:t>
            </a:r>
            <a:r>
              <a:rPr lang="pl-PL" sz="2800" i="1" dirty="0" err="1">
                <a:cs typeface="Times New Roman" panose="02020603050405020304" pitchFamily="18" charset="0"/>
              </a:rPr>
              <a:t>Adaptee</a:t>
            </a:r>
            <a:r>
              <a:rPr lang="pl-PL" sz="2800" dirty="0">
                <a:cs typeface="Times New Roman" panose="02020603050405020304" pitchFamily="18" charset="0"/>
              </a:rPr>
              <a:t>, klasa dostosowywana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ProstokątForemny</a:t>
            </a:r>
            <a:r>
              <a:rPr lang="pl-PL" sz="2800" dirty="0">
                <a:cs typeface="Times New Roman" panose="02020603050405020304" pitchFamily="18" charset="0"/>
              </a:rPr>
              <a:t> – Adapter, kl. dostosowująca</a:t>
            </a:r>
            <a:br>
              <a:rPr lang="pl-PL" sz="2800" dirty="0">
                <a:cs typeface="Times New Roman" panose="02020603050405020304" pitchFamily="18" charset="0"/>
              </a:rPr>
            </a:br>
            <a:endParaRPr lang="pl-PL" sz="2800" dirty="0">
              <a:cs typeface="Times New Roman" panose="02020603050405020304" pitchFamily="18" charset="0"/>
            </a:endParaRPr>
          </a:p>
          <a:p>
            <a:endParaRPr lang="pl-PL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998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Adapter (</a:t>
            </a:r>
            <a:r>
              <a:rPr lang="pl-PL" i="1" dirty="0"/>
              <a:t>Adapter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97152"/>
          </a:xfrm>
        </p:spPr>
        <p:txBody>
          <a:bodyPr>
            <a:noAutofit/>
          </a:bodyPr>
          <a:lstStyle/>
          <a:p>
            <a:r>
              <a:rPr lang="pl-PL" sz="2800" b="1" dirty="0"/>
              <a:t>Adapter klasowy i adapter obiektowy</a:t>
            </a:r>
            <a:endParaRPr lang="pl-PL" sz="2800" dirty="0"/>
          </a:p>
          <a:p>
            <a:pPr lvl="1"/>
            <a:r>
              <a:rPr lang="pl-PL" sz="2400" dirty="0"/>
              <a:t>Adapter obiektowy nie adaptuje klasy (dziedziczeniem prywatnym), a obiekt tej klasy przekazywany przez argument konstruktora</a:t>
            </a:r>
          </a:p>
          <a:p>
            <a:pPr lvl="1"/>
            <a:r>
              <a:rPr lang="pl-PL" sz="2400" dirty="0"/>
              <a:t>Adapter klasowy nie działa dla klas potomnych </a:t>
            </a:r>
            <a:r>
              <a:rPr lang="pl-PL" sz="2400" i="1" dirty="0" err="1"/>
              <a:t>Adaptee</a:t>
            </a:r>
            <a:r>
              <a:rPr lang="pl-PL" sz="2400" dirty="0"/>
              <a:t>, a obiektowy – tak</a:t>
            </a:r>
          </a:p>
          <a:p>
            <a:pPr lvl="1"/>
            <a:r>
              <a:rPr lang="pl-PL" sz="2400" dirty="0"/>
              <a:t>Adapter klasowy może przesłaniać funkcje </a:t>
            </a:r>
            <a:r>
              <a:rPr lang="pl-PL" sz="2400" i="1" dirty="0" err="1"/>
              <a:t>Adaptee</a:t>
            </a:r>
            <a:r>
              <a:rPr lang="pl-PL" sz="2400" dirty="0"/>
              <a:t>, </a:t>
            </a:r>
            <a:br>
              <a:rPr lang="pl-PL" sz="2400" dirty="0"/>
            </a:br>
            <a:r>
              <a:rPr lang="pl-PL" sz="2400" dirty="0"/>
              <a:t>w adapterze obiektowym to jest trudne</a:t>
            </a:r>
          </a:p>
          <a:p>
            <a:r>
              <a:rPr lang="pl-PL" sz="2800" b="1" dirty="0"/>
              <a:t>Adapter dwukierunkowy (przezroczystość)</a:t>
            </a:r>
          </a:p>
          <a:p>
            <a:r>
              <a:rPr lang="pl-PL" sz="2800" b="1" dirty="0"/>
              <a:t>Adaptery dołączalne</a:t>
            </a:r>
            <a:r>
              <a:rPr lang="pl-PL" sz="2800" dirty="0"/>
              <a:t> – umieją dynamicznie, na podstawie dostarczonych danych, pobierać dane z </a:t>
            </a:r>
            <a:r>
              <a:rPr lang="pl-PL" sz="2800" i="1" dirty="0" err="1"/>
              <a:t>Adaptee</a:t>
            </a:r>
            <a:r>
              <a:rPr lang="pl-PL" sz="2800" dirty="0"/>
              <a:t>, którego typ nie jest ustalony przy kompilacji</a:t>
            </a:r>
            <a:endParaRPr lang="pl-PL" dirty="0"/>
          </a:p>
          <a:p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8155884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Dekorator (</a:t>
            </a:r>
            <a:r>
              <a:rPr lang="pl-PL" i="1" dirty="0" err="1"/>
              <a:t>Decorator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21888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800" b="1" dirty="0"/>
              <a:t>Założenia:</a:t>
            </a:r>
            <a:r>
              <a:rPr lang="pl-PL" sz="2800" dirty="0"/>
              <a:t> </a:t>
            </a:r>
            <a:br>
              <a:rPr lang="pl-PL" sz="2800" dirty="0"/>
            </a:br>
            <a:r>
              <a:rPr lang="pl-PL" sz="2800" dirty="0"/>
              <a:t>Chcemy dodać funkcjonalność/obowiązek do </a:t>
            </a:r>
            <a:br>
              <a:rPr lang="pl-PL" sz="2800" dirty="0"/>
            </a:br>
            <a:r>
              <a:rPr lang="pl-PL" sz="2800" dirty="0"/>
              <a:t>jednego obiektu, bez zmieniania jego klasy.</a:t>
            </a:r>
            <a:br>
              <a:rPr lang="pl-PL" sz="2800" dirty="0"/>
            </a:br>
            <a:r>
              <a:rPr lang="pl-PL" sz="2800" dirty="0"/>
              <a:t>Włożymy go w lekką otoczkę, która doda funkcję.</a:t>
            </a:r>
          </a:p>
          <a:p>
            <a:endParaRPr lang="pl-PL" sz="120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820879" y="6218659"/>
            <a:ext cx="31101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/>
              <a:t>http://zenit.senecac.on.ca/wiki/index.php/Adapter</a:t>
            </a:r>
          </a:p>
        </p:txBody>
      </p:sp>
      <p:pic>
        <p:nvPicPr>
          <p:cNvPr id="1030" name="Picture 6" descr="File:DecoratorUML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089" y="3777544"/>
            <a:ext cx="3722934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File:Beveragedecorator.p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584" y="3801020"/>
            <a:ext cx="3700785" cy="2569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35709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Dekorator (</a:t>
            </a:r>
            <a:r>
              <a:rPr lang="pl-PL" i="1" dirty="0" err="1"/>
              <a:t>Decorator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Autofit/>
          </a:bodyPr>
          <a:lstStyle/>
          <a:p>
            <a:r>
              <a:rPr lang="pl-PL" sz="2800" b="1" dirty="0">
                <a:cs typeface="Times New Roman" panose="02020603050405020304" pitchFamily="18" charset="0"/>
              </a:rPr>
              <a:t>Implementacja</a:t>
            </a:r>
            <a:br>
              <a:rPr lang="pl-PL" sz="2800" b="1" dirty="0">
                <a:cs typeface="Times New Roman" panose="02020603050405020304" pitchFamily="18" charset="0"/>
              </a:rPr>
            </a:br>
            <a:r>
              <a:rPr lang="pl-PL" sz="2800" dirty="0">
                <a:cs typeface="Times New Roman" panose="02020603050405020304" pitchFamily="18" charset="0"/>
              </a:rPr>
              <a:t>Dekorator to klasa dziedzicząca z </a:t>
            </a:r>
            <a:r>
              <a:rPr lang="pl-PL" sz="2800" i="1" dirty="0">
                <a:cs typeface="Times New Roman" panose="02020603050405020304" pitchFamily="18" charset="0"/>
              </a:rPr>
              <a:t>Component</a:t>
            </a:r>
            <a:r>
              <a:rPr lang="pl-PL" sz="2800" dirty="0">
                <a:cs typeface="Times New Roman" panose="02020603050405020304" pitchFamily="18" charset="0"/>
              </a:rPr>
              <a:t> (interfejs) i mająca </a:t>
            </a:r>
            <a:r>
              <a:rPr lang="pl-PL" sz="2800" i="1" dirty="0">
                <a:cs typeface="Times New Roman" panose="02020603050405020304" pitchFamily="18" charset="0"/>
              </a:rPr>
              <a:t>Component</a:t>
            </a:r>
            <a:r>
              <a:rPr lang="pl-PL" sz="2800" dirty="0">
                <a:cs typeface="Times New Roman" panose="02020603050405020304" pitchFamily="18" charset="0"/>
              </a:rPr>
              <a:t> jako pole (na przechowanie </a:t>
            </a:r>
            <a:r>
              <a:rPr lang="pl-PL" sz="2800" i="1" dirty="0" err="1">
                <a:cs typeface="Times New Roman" panose="02020603050405020304" pitchFamily="18" charset="0"/>
              </a:rPr>
              <a:t>Concrete</a:t>
            </a:r>
            <a:r>
              <a:rPr lang="pl-PL" sz="2800" i="1" dirty="0">
                <a:cs typeface="Times New Roman" panose="02020603050405020304" pitchFamily="18" charset="0"/>
              </a:rPr>
              <a:t> component</a:t>
            </a:r>
            <a:r>
              <a:rPr lang="pl-PL" sz="2800" dirty="0">
                <a:cs typeface="Times New Roman" panose="02020603050405020304" pitchFamily="18" charset="0"/>
              </a:rPr>
              <a:t>). Udostępnia metody i pola tego pola modyfikując je lub dodając.</a:t>
            </a:r>
            <a:br>
              <a:rPr lang="pl-PL" sz="2800" dirty="0">
                <a:cs typeface="Times New Roman" panose="02020603050405020304" pitchFamily="18" charset="0"/>
              </a:rPr>
            </a:br>
            <a:endParaRPr lang="pl-PL" sz="2800" dirty="0">
              <a:cs typeface="Times New Roman" panose="02020603050405020304" pitchFamily="18" charset="0"/>
            </a:endParaRPr>
          </a:p>
          <a:p>
            <a:r>
              <a:rPr lang="pl-PL" sz="2800" b="1" dirty="0">
                <a:cs typeface="Times New Roman" panose="02020603050405020304" pitchFamily="18" charset="0"/>
              </a:rPr>
              <a:t>Nazwy używane w kontekście tego wzorca</a:t>
            </a:r>
            <a:r>
              <a:rPr lang="pl-PL" sz="2800" dirty="0">
                <a:cs typeface="Times New Roman" panose="02020603050405020304" pitchFamily="18" charset="0"/>
              </a:rPr>
              <a:t>: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Napój</a:t>
            </a:r>
            <a:r>
              <a:rPr lang="pl-PL" sz="2800" dirty="0">
                <a:cs typeface="Times New Roman" panose="02020603050405020304" pitchFamily="18" charset="0"/>
              </a:rPr>
              <a:t> – </a:t>
            </a:r>
            <a:r>
              <a:rPr lang="pl-PL" sz="2800" i="1" dirty="0">
                <a:cs typeface="Times New Roman" panose="02020603050405020304" pitchFamily="18" charset="0"/>
              </a:rPr>
              <a:t>Component</a:t>
            </a:r>
            <a:br>
              <a:rPr lang="pl-PL" sz="2800" i="1" dirty="0">
                <a:cs typeface="Times New Roman" panose="02020603050405020304" pitchFamily="18" charset="0"/>
              </a:rPr>
            </a:br>
            <a:r>
              <a:rPr lang="pl-PL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Herbata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Kawa</a:t>
            </a:r>
            <a:r>
              <a:rPr lang="pl-PL" sz="2800" i="1" dirty="0">
                <a:cs typeface="Times New Roman" panose="02020603050405020304" pitchFamily="18" charset="0"/>
              </a:rPr>
              <a:t> – </a:t>
            </a:r>
            <a:r>
              <a:rPr lang="pl-PL" sz="2800" i="1" dirty="0" err="1">
                <a:cs typeface="Times New Roman" panose="02020603050405020304" pitchFamily="18" charset="0"/>
              </a:rPr>
              <a:t>Concrete</a:t>
            </a:r>
            <a:r>
              <a:rPr lang="pl-PL" sz="2800" i="1" dirty="0">
                <a:cs typeface="Times New Roman" panose="02020603050405020304" pitchFamily="18" charset="0"/>
              </a:rPr>
              <a:t> component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NapójZDodatkiem</a:t>
            </a:r>
            <a:r>
              <a:rPr lang="pl-PL" sz="2800" dirty="0">
                <a:latin typeface="+mj-lt"/>
                <a:cs typeface="Courier New" panose="02070309020205020404" pitchFamily="49" charset="0"/>
              </a:rPr>
              <a:t> </a:t>
            </a:r>
            <a:r>
              <a:rPr lang="pl-PL" sz="2800" i="1" dirty="0">
                <a:cs typeface="Times New Roman" panose="02020603050405020304" pitchFamily="18" charset="0"/>
              </a:rPr>
              <a:t>– </a:t>
            </a:r>
            <a:r>
              <a:rPr lang="pl-PL" sz="2800" i="1" dirty="0" err="1">
                <a:cs typeface="Times New Roman" panose="02020603050405020304" pitchFamily="18" charset="0"/>
              </a:rPr>
              <a:t>Decorator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NapójZPlastremCytryny</a:t>
            </a:r>
            <a:r>
              <a:rPr lang="pl-PL" sz="2800" dirty="0">
                <a:cs typeface="Times New Roman" panose="02020603050405020304" pitchFamily="18" charset="0"/>
              </a:rPr>
              <a:t> – </a:t>
            </a:r>
            <a:r>
              <a:rPr lang="pl-PL" sz="2800" dirty="0" err="1">
                <a:cs typeface="Times New Roman" panose="02020603050405020304" pitchFamily="18" charset="0"/>
              </a:rPr>
              <a:t>Concrete</a:t>
            </a:r>
            <a:r>
              <a:rPr lang="pl-PL" sz="2800" dirty="0">
                <a:cs typeface="Times New Roman" panose="02020603050405020304" pitchFamily="18" charset="0"/>
              </a:rPr>
              <a:t> </a:t>
            </a:r>
            <a:r>
              <a:rPr lang="pl-PL" sz="2800" dirty="0" err="1">
                <a:cs typeface="Times New Roman" panose="02020603050405020304" pitchFamily="18" charset="0"/>
              </a:rPr>
              <a:t>decorator</a:t>
            </a:r>
            <a:br>
              <a:rPr lang="pl-PL" sz="2800" dirty="0">
                <a:cs typeface="Times New Roman" panose="02020603050405020304" pitchFamily="18" charset="0"/>
              </a:rPr>
            </a:br>
            <a:endParaRPr lang="pl-PL" sz="2800" dirty="0">
              <a:cs typeface="Times New Roman" panose="02020603050405020304" pitchFamily="18" charset="0"/>
            </a:endParaRPr>
          </a:p>
          <a:p>
            <a:endParaRPr lang="pl-PL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6564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Fasada (</a:t>
            </a:r>
            <a:r>
              <a:rPr lang="pl-PL" i="1" dirty="0" err="1"/>
              <a:t>Facade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21888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800" b="1" dirty="0"/>
              <a:t>Założenia:</a:t>
            </a:r>
            <a:r>
              <a:rPr lang="pl-PL" sz="2800" dirty="0"/>
              <a:t> </a:t>
            </a:r>
            <a:br>
              <a:rPr lang="pl-PL" sz="2800" dirty="0"/>
            </a:br>
            <a:r>
              <a:rPr lang="pl-PL" sz="2800" dirty="0"/>
              <a:t>Dodatkowa klasa udostępniająca metody wyższego poziomu złożone z wielu </a:t>
            </a:r>
            <a:r>
              <a:rPr lang="pl-PL" sz="2800" dirty="0" err="1"/>
              <a:t>wywołań</a:t>
            </a:r>
            <a:r>
              <a:rPr lang="pl-PL" sz="2800" dirty="0"/>
              <a:t> metod biblioteki lub podsystemu klas. Tworzy ujednolicony prosty interfejs.</a:t>
            </a:r>
          </a:p>
          <a:p>
            <a:endParaRPr lang="pl-PL" sz="120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1728217" y="6370779"/>
            <a:ext cx="58400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/>
              <a:t>http://www.tonymarston.net/php-mysql/design-patterns.html#facade (na podstawie rysunku z G4)</a:t>
            </a:r>
          </a:p>
        </p:txBody>
      </p:sp>
      <p:pic>
        <p:nvPicPr>
          <p:cNvPr id="3074" name="Picture 2" descr="design-patterns-04 (1K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217" y="3645023"/>
            <a:ext cx="2771775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design-patterns-05 (1K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6569" y="3645024"/>
            <a:ext cx="2771775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321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Główna lektura 1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Głównym materiałem źródłowym jest książka tzw. gangu czworga pt. „Wzorce projektowe”.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827551"/>
            <a:ext cx="5760641" cy="34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840127"/>
            <a:ext cx="1800200" cy="257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4513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Fasada (</a:t>
            </a:r>
            <a:r>
              <a:rPr lang="pl-PL" i="1" dirty="0" err="1"/>
              <a:t>Facade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97152"/>
          </a:xfrm>
        </p:spPr>
        <p:txBody>
          <a:bodyPr>
            <a:noAutofit/>
          </a:bodyPr>
          <a:lstStyle/>
          <a:p>
            <a:r>
              <a:rPr lang="pl-PL" sz="2800" b="1" dirty="0">
                <a:cs typeface="Times New Roman" panose="02020603050405020304" pitchFamily="18" charset="0"/>
              </a:rPr>
              <a:t>Przykład:</a:t>
            </a:r>
            <a:br>
              <a:rPr lang="pl-PL" sz="2800" b="1" dirty="0">
                <a:cs typeface="Times New Roman" panose="02020603050405020304" pitchFamily="18" charset="0"/>
              </a:rPr>
            </a:br>
            <a:r>
              <a:rPr lang="pl-PL" sz="2800" dirty="0">
                <a:cs typeface="Times New Roman" panose="02020603050405020304" pitchFamily="18" charset="0"/>
              </a:rPr>
              <a:t>Realizowanie zamówień: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>
                <a:cs typeface="Times New Roman" panose="02020603050405020304" pitchFamily="18" charset="0"/>
              </a:rPr>
              <a:t>1. Sprawdzenie dostępności towaru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>
                <a:cs typeface="Times New Roman" panose="02020603050405020304" pitchFamily="18" charset="0"/>
              </a:rPr>
              <a:t>2. Wypełnienie formularza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>
                <a:cs typeface="Times New Roman" panose="02020603050405020304" pitchFamily="18" charset="0"/>
              </a:rPr>
              <a:t>3. Zapłacenie rachunku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>
                <a:cs typeface="Times New Roman" panose="02020603050405020304" pitchFamily="18" charset="0"/>
              </a:rPr>
              <a:t>4. Dostarczenie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>
                <a:cs typeface="Times New Roman" panose="02020603050405020304" pitchFamily="18" charset="0"/>
              </a:rPr>
              <a:t>Fasada: Złóż zamówienie</a:t>
            </a:r>
            <a:br>
              <a:rPr lang="pl-PL" sz="2800" dirty="0">
                <a:cs typeface="Times New Roman" panose="02020603050405020304" pitchFamily="18" charset="0"/>
              </a:rPr>
            </a:br>
            <a:endParaRPr lang="pl-PL" sz="2800" dirty="0">
              <a:cs typeface="Times New Roman" panose="02020603050405020304" pitchFamily="18" charset="0"/>
            </a:endParaRPr>
          </a:p>
          <a:p>
            <a:r>
              <a:rPr lang="pl-PL" sz="2800" b="1" dirty="0">
                <a:cs typeface="Times New Roman" panose="02020603050405020304" pitchFamily="18" charset="0"/>
              </a:rPr>
              <a:t>Nazwy używane w kontekście tego wzorca</a:t>
            </a:r>
            <a:r>
              <a:rPr lang="pl-PL" sz="2800" dirty="0">
                <a:cs typeface="Times New Roman" panose="02020603050405020304" pitchFamily="18" charset="0"/>
              </a:rPr>
              <a:t>: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NapojeMenu</a:t>
            </a:r>
            <a:r>
              <a:rPr lang="pl-PL" sz="2800" dirty="0">
                <a:cs typeface="Times New Roman" panose="02020603050405020304" pitchFamily="18" charset="0"/>
              </a:rPr>
              <a:t> – </a:t>
            </a:r>
            <a:r>
              <a:rPr lang="pl-PL" sz="2800" i="1" dirty="0" err="1">
                <a:cs typeface="Times New Roman" panose="02020603050405020304" pitchFamily="18" charset="0"/>
              </a:rPr>
              <a:t>Facade</a:t>
            </a:r>
            <a:br>
              <a:rPr lang="pl-PL" sz="2800" i="1" dirty="0">
                <a:cs typeface="Times New Roman" panose="02020603050405020304" pitchFamily="18" charset="0"/>
              </a:rPr>
            </a:br>
            <a:r>
              <a:rPr lang="pl-PL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Herbata</a:t>
            </a:r>
            <a:r>
              <a:rPr lang="pl-PL" sz="2800" i="1" dirty="0">
                <a:cs typeface="Times New Roman" panose="02020603050405020304" pitchFamily="18" charset="0"/>
              </a:rPr>
              <a:t>, </a:t>
            </a: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NapójZCytryną</a:t>
            </a:r>
            <a:r>
              <a:rPr lang="pl-PL" sz="2800" dirty="0">
                <a:cs typeface="Times New Roman" panose="02020603050405020304" pitchFamily="18" charset="0"/>
              </a:rPr>
              <a:t>, itd.</a:t>
            </a:r>
            <a:r>
              <a:rPr lang="pl-PL" sz="2800" i="1" dirty="0">
                <a:cs typeface="Times New Roman" panose="02020603050405020304" pitchFamily="18" charset="0"/>
              </a:rPr>
              <a:t> - k</a:t>
            </a:r>
            <a:r>
              <a:rPr lang="pl-PL" sz="2800" i="1" dirty="0">
                <a:latin typeface="+mj-lt"/>
                <a:cs typeface="Courier New" panose="02070309020205020404" pitchFamily="49" charset="0"/>
              </a:rPr>
              <a:t>lasy podsystemu</a:t>
            </a:r>
            <a:endParaRPr lang="pl-PL" sz="2800" i="1" dirty="0">
              <a:latin typeface="+mj-lt"/>
              <a:cs typeface="Times New Roman" panose="02020603050405020304" pitchFamily="18" charset="0"/>
            </a:endParaRPr>
          </a:p>
          <a:p>
            <a:endParaRPr lang="pl-PL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7012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Most (</a:t>
            </a:r>
            <a:r>
              <a:rPr lang="pl-PL" i="1" dirty="0"/>
              <a:t>Bridge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15407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800" b="1" dirty="0"/>
              <a:t>Cel:</a:t>
            </a:r>
            <a:r>
              <a:rPr lang="pl-PL" sz="2800" dirty="0"/>
              <a:t> </a:t>
            </a:r>
            <a:br>
              <a:rPr lang="pl-PL" sz="2800" dirty="0"/>
            </a:br>
            <a:r>
              <a:rPr lang="pl-PL" sz="2800" dirty="0"/>
              <a:t>Rozdziela interfejs od implementacji, także dziedziczenia</a:t>
            </a:r>
            <a:br>
              <a:rPr lang="pl-PL" sz="2800" dirty="0"/>
            </a:br>
            <a:r>
              <a:rPr lang="pl-PL" sz="2800" dirty="0"/>
              <a:t>(bogate uchwyty do klas – </a:t>
            </a:r>
            <a:r>
              <a:rPr lang="pl-PL" sz="2800" i="1" dirty="0"/>
              <a:t>handle/body </a:t>
            </a:r>
            <a:r>
              <a:rPr lang="pl-PL" sz="2800" i="1" dirty="0" err="1"/>
              <a:t>class</a:t>
            </a:r>
            <a:r>
              <a:rPr lang="pl-PL" sz="2800" dirty="0"/>
              <a:t>)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2267744" y="5882258"/>
            <a:ext cx="27286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/>
              <a:t>http://en.wikipedia.org/wiki/Bridge_pattern</a:t>
            </a:r>
          </a:p>
        </p:txBody>
      </p:sp>
      <p:pic>
        <p:nvPicPr>
          <p:cNvPr id="1026" name="Picture 2" descr="Bridge UML class diagram.sv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501008"/>
            <a:ext cx="476250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67553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Most (</a:t>
            </a:r>
            <a:r>
              <a:rPr lang="pl-PL" i="1" dirty="0"/>
              <a:t>Bridge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257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pl-PL" sz="2800" b="1" dirty="0"/>
              <a:t>Założenia:</a:t>
            </a:r>
          </a:p>
          <a:p>
            <a:r>
              <a:rPr lang="pl-PL" sz="2800" dirty="0"/>
              <a:t>Skrzyżowanie dwóch lub więcej </a:t>
            </a:r>
            <a:r>
              <a:rPr lang="pl-PL" sz="2800" dirty="0" err="1"/>
              <a:t>katerogii</a:t>
            </a:r>
            <a:r>
              <a:rPr lang="pl-PL" sz="2800" dirty="0"/>
              <a:t> (np. klasy różnego typu implementowane dla różnych platform) powoduje „zoo” klas i zależności.</a:t>
            </a:r>
          </a:p>
          <a:p>
            <a:r>
              <a:rPr lang="pl-PL" sz="2800" dirty="0"/>
              <a:t>Jeżeli oddzielimy i ukryjemy implementacje, to podział samym „interfejsów” klas jest prostszy.</a:t>
            </a:r>
          </a:p>
          <a:p>
            <a:r>
              <a:rPr lang="pl-PL" sz="2800" dirty="0"/>
              <a:t>Most to nazwa dla relacji między abstrakcją (ogólnym interfejsem) a abstrakcyjną implementacją</a:t>
            </a:r>
          </a:p>
          <a:p>
            <a:r>
              <a:rPr lang="pl-PL" sz="2800" dirty="0"/>
              <a:t>Dobry przykład: figury rysowane w różnych systemach graficznych (podział figur vs API do ich rysowania)</a:t>
            </a:r>
          </a:p>
          <a:p>
            <a:r>
              <a:rPr lang="pl-PL" sz="2800" dirty="0"/>
              <a:t>Nasz przykład: relacja pilot-telewizor(y)</a:t>
            </a:r>
          </a:p>
        </p:txBody>
      </p:sp>
      <p:sp>
        <p:nvSpPr>
          <p:cNvPr id="4" name="AutoShape 2" descr="Znalezione obrazy dla zapytania MVC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5" name="AutoShape 4" descr="Znalezione obrazy dla zapytania MVC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27978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Most (</a:t>
            </a:r>
            <a:r>
              <a:rPr lang="pl-PL" i="1" dirty="0"/>
              <a:t>Bridge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97152"/>
          </a:xfrm>
        </p:spPr>
        <p:txBody>
          <a:bodyPr>
            <a:noAutofit/>
          </a:bodyPr>
          <a:lstStyle/>
          <a:p>
            <a:r>
              <a:rPr lang="pl-PL" sz="2800" b="1" dirty="0">
                <a:cs typeface="Times New Roman" panose="02020603050405020304" pitchFamily="18" charset="0"/>
              </a:rPr>
              <a:t>Przykład:</a:t>
            </a:r>
            <a:br>
              <a:rPr lang="pl-PL" sz="2800" b="1" dirty="0">
                <a:cs typeface="Times New Roman" panose="02020603050405020304" pitchFamily="18" charset="0"/>
              </a:rPr>
            </a:br>
            <a:br>
              <a:rPr lang="pl-PL" sz="2800" dirty="0">
                <a:cs typeface="Times New Roman" panose="02020603050405020304" pitchFamily="18" charset="0"/>
              </a:rPr>
            </a:br>
            <a:endParaRPr lang="pl-PL" sz="2800" dirty="0">
              <a:cs typeface="Times New Roman" panose="02020603050405020304" pitchFamily="18" charset="0"/>
            </a:endParaRPr>
          </a:p>
          <a:p>
            <a:endParaRPr lang="pl-PL" sz="2800" b="1" dirty="0">
              <a:cs typeface="Times New Roman" panose="02020603050405020304" pitchFamily="18" charset="0"/>
            </a:endParaRPr>
          </a:p>
          <a:p>
            <a:endParaRPr lang="pl-PL" sz="2800" b="1" dirty="0">
              <a:cs typeface="Times New Roman" panose="02020603050405020304" pitchFamily="18" charset="0"/>
            </a:endParaRPr>
          </a:p>
          <a:p>
            <a:endParaRPr lang="pl-PL" sz="2800" b="1" dirty="0">
              <a:cs typeface="Times New Roman" panose="02020603050405020304" pitchFamily="18" charset="0"/>
            </a:endParaRPr>
          </a:p>
          <a:p>
            <a:r>
              <a:rPr lang="pl-PL" sz="2800" b="1" dirty="0">
                <a:cs typeface="Times New Roman" panose="02020603050405020304" pitchFamily="18" charset="0"/>
              </a:rPr>
              <a:t>Nazwy używane w kontekście tego wzorca</a:t>
            </a:r>
            <a:r>
              <a:rPr lang="pl-PL" sz="2800" dirty="0">
                <a:cs typeface="Times New Roman" panose="02020603050405020304" pitchFamily="18" charset="0"/>
              </a:rPr>
              <a:t>: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Shape</a:t>
            </a:r>
            <a:r>
              <a:rPr lang="pl-PL" sz="2800" dirty="0">
                <a:cs typeface="Times New Roman" panose="02020603050405020304" pitchFamily="18" charset="0"/>
              </a:rPr>
              <a:t> – </a:t>
            </a:r>
            <a:r>
              <a:rPr lang="pl-PL" sz="2800" i="1" dirty="0" err="1">
                <a:cs typeface="Times New Roman" panose="02020603050405020304" pitchFamily="18" charset="0"/>
              </a:rPr>
              <a:t>Abstraction</a:t>
            </a:r>
            <a:br>
              <a:rPr lang="pl-PL" sz="2800" i="1" dirty="0">
                <a:cs typeface="Times New Roman" panose="02020603050405020304" pitchFamily="18" charset="0"/>
              </a:rPr>
            </a:b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Rectangle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Circle</a:t>
            </a:r>
            <a:r>
              <a:rPr lang="pl-PL" sz="2800" dirty="0">
                <a:cs typeface="Times New Roman" panose="02020603050405020304" pitchFamily="18" charset="0"/>
              </a:rPr>
              <a:t> – </a:t>
            </a:r>
            <a:r>
              <a:rPr lang="pl-PL" sz="2800" i="1" dirty="0" err="1">
                <a:cs typeface="Times New Roman" panose="02020603050405020304" pitchFamily="18" charset="0"/>
              </a:rPr>
              <a:t>Refined</a:t>
            </a:r>
            <a:r>
              <a:rPr lang="pl-PL" sz="2800" i="1" dirty="0">
                <a:cs typeface="Times New Roman" panose="02020603050405020304" pitchFamily="18" charset="0"/>
              </a:rPr>
              <a:t> </a:t>
            </a:r>
            <a:r>
              <a:rPr lang="pl-PL" sz="2800" i="1" dirty="0" err="1">
                <a:cs typeface="Times New Roman" panose="02020603050405020304" pitchFamily="18" charset="0"/>
              </a:rPr>
              <a:t>Abstraction</a:t>
            </a:r>
            <a:br>
              <a:rPr lang="pl-PL" sz="2800" i="1" dirty="0">
                <a:cs typeface="Times New Roman" panose="02020603050405020304" pitchFamily="18" charset="0"/>
              </a:rPr>
            </a:b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Drawing</a:t>
            </a:r>
            <a:r>
              <a:rPr lang="pl-PL" sz="2800" i="1" dirty="0">
                <a:cs typeface="Times New Roman" panose="02020603050405020304" pitchFamily="18" charset="0"/>
              </a:rPr>
              <a:t> – </a:t>
            </a:r>
            <a:r>
              <a:rPr lang="pl-PL" sz="2800" i="1" dirty="0" err="1">
                <a:cs typeface="Times New Roman" panose="02020603050405020304" pitchFamily="18" charset="0"/>
              </a:rPr>
              <a:t>Implementor</a:t>
            </a:r>
            <a:br>
              <a:rPr lang="pl-PL" sz="2800" i="1" dirty="0">
                <a:cs typeface="Times New Roman" panose="02020603050405020304" pitchFamily="18" charset="0"/>
              </a:rPr>
            </a:b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WinDrawing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XDrawing</a:t>
            </a:r>
            <a:r>
              <a:rPr lang="pl-PL" sz="2800" i="1" dirty="0">
                <a:cs typeface="Times New Roman" panose="02020603050405020304" pitchFamily="18" charset="0"/>
              </a:rPr>
              <a:t> – </a:t>
            </a:r>
            <a:r>
              <a:rPr lang="pl-PL" sz="2800" i="1" dirty="0" err="1">
                <a:cs typeface="Times New Roman" panose="02020603050405020304" pitchFamily="18" charset="0"/>
              </a:rPr>
              <a:t>Concrete</a:t>
            </a:r>
            <a:r>
              <a:rPr lang="pl-PL" sz="2800" i="1" dirty="0">
                <a:cs typeface="Times New Roman" panose="02020603050405020304" pitchFamily="18" charset="0"/>
              </a:rPr>
              <a:t> </a:t>
            </a:r>
            <a:r>
              <a:rPr lang="pl-PL" sz="2800" i="1" dirty="0" err="1">
                <a:cs typeface="Times New Roman" panose="02020603050405020304" pitchFamily="18" charset="0"/>
              </a:rPr>
              <a:t>Implementor</a:t>
            </a:r>
            <a:endParaRPr lang="pl-PL" sz="2800" i="1" dirty="0">
              <a:cs typeface="Times New Roman" panose="02020603050405020304" pitchFamily="18" charset="0"/>
            </a:endParaRPr>
          </a:p>
          <a:p>
            <a:endParaRPr lang="pl-PL" sz="2800" i="1" dirty="0">
              <a:cs typeface="Times New Roman" panose="02020603050405020304" pitchFamily="18" charset="0"/>
            </a:endParaRPr>
          </a:p>
          <a:p>
            <a:endParaRPr lang="pl-PL" sz="2800" i="1" dirty="0">
              <a:latin typeface="+mj-lt"/>
              <a:cs typeface="Times New Roman" panose="02020603050405020304" pitchFamily="18" charset="0"/>
            </a:endParaRPr>
          </a:p>
          <a:p>
            <a:endParaRPr lang="pl-PL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2050" name="Picture 2" descr="http://www.informit.com/content/images/ch10_9780321247148/elementLinks/10fig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412776"/>
            <a:ext cx="4608512" cy="2383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3020718" y="3810860"/>
            <a:ext cx="425469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/>
              <a:t>http://www.informit.com/articles/article.aspx?p=1398603&amp;seqNum=4</a:t>
            </a:r>
          </a:p>
        </p:txBody>
      </p:sp>
    </p:spTree>
    <p:extLst>
      <p:ext uri="{BB962C8B-B14F-4D97-AF65-F5344CB8AC3E}">
        <p14:creationId xmlns:p14="http://schemas.microsoft.com/office/powerpoint/2010/main" val="26443967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Pełnomocnik (</a:t>
            </a:r>
            <a:r>
              <a:rPr lang="pl-PL" i="1" dirty="0"/>
              <a:t>Proxy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15407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800" b="1" dirty="0"/>
              <a:t>Cel:</a:t>
            </a:r>
            <a:r>
              <a:rPr lang="pl-PL" sz="2800" dirty="0"/>
              <a:t> </a:t>
            </a:r>
            <a:br>
              <a:rPr lang="pl-PL" sz="2800" dirty="0"/>
            </a:br>
            <a:r>
              <a:rPr lang="pl-PL" sz="2800" dirty="0"/>
              <a:t>„</a:t>
            </a:r>
            <a:r>
              <a:rPr lang="pl-PL" sz="2800" dirty="0" err="1"/>
              <a:t>Cieńki</a:t>
            </a:r>
            <a:r>
              <a:rPr lang="pl-PL" sz="2800" dirty="0"/>
              <a:t>” pełnomocnik „grubej” klasy</a:t>
            </a:r>
            <a:br>
              <a:rPr lang="pl-PL" sz="2800" dirty="0"/>
            </a:br>
            <a:r>
              <a:rPr lang="pl-PL" sz="2800" dirty="0"/>
              <a:t>(inny kontekst niż most)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1259632" y="5449262"/>
            <a:ext cx="54312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/>
              <a:t>http://www.slideshare.net/pickerweng/android-camera-architecture-8098156 (na bazie G4)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865086"/>
            <a:ext cx="64770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36324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Pełnomocnik (</a:t>
            </a:r>
            <a:r>
              <a:rPr lang="pl-PL" i="1" dirty="0"/>
              <a:t>Proxy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15407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800" b="1" dirty="0"/>
              <a:t>Cel:</a:t>
            </a:r>
            <a:r>
              <a:rPr lang="pl-PL" sz="2800" dirty="0"/>
              <a:t> </a:t>
            </a:r>
            <a:br>
              <a:rPr lang="pl-PL" sz="2800" dirty="0"/>
            </a:br>
            <a:r>
              <a:rPr lang="pl-PL" sz="2800" dirty="0"/>
              <a:t>„</a:t>
            </a:r>
            <a:r>
              <a:rPr lang="pl-PL" sz="2800" dirty="0" err="1"/>
              <a:t>Cieńki</a:t>
            </a:r>
            <a:r>
              <a:rPr lang="pl-PL" sz="2800" dirty="0"/>
              <a:t>” pełnomocnik „grubej” klasy</a:t>
            </a:r>
            <a:br>
              <a:rPr lang="pl-PL" sz="2800" dirty="0"/>
            </a:br>
            <a:r>
              <a:rPr lang="pl-PL" sz="2800" dirty="0"/>
              <a:t>(inny kontekst niż most)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1186808" y="6453336"/>
            <a:ext cx="54312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/>
              <a:t>http://www.slideshare.net/pickerweng/android-camera-architecture-8098156 (na bazie G4)</a:t>
            </a:r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068960"/>
            <a:ext cx="6361850" cy="3277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23474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Pełnomocnik (</a:t>
            </a:r>
            <a:r>
              <a:rPr lang="pl-PL" i="1" dirty="0"/>
              <a:t>Proxy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97152"/>
          </a:xfrm>
        </p:spPr>
        <p:txBody>
          <a:bodyPr>
            <a:noAutofit/>
          </a:bodyPr>
          <a:lstStyle/>
          <a:p>
            <a:r>
              <a:rPr lang="pl-PL" sz="2800" b="1" dirty="0">
                <a:cs typeface="Times New Roman" panose="02020603050405020304" pitchFamily="18" charset="0"/>
              </a:rPr>
              <a:t>Przykład:</a:t>
            </a:r>
            <a:br>
              <a:rPr lang="pl-PL" sz="2800" b="1" dirty="0">
                <a:cs typeface="Times New Roman" panose="02020603050405020304" pitchFamily="18" charset="0"/>
              </a:rPr>
            </a:br>
            <a:br>
              <a:rPr lang="pl-PL" sz="2800" dirty="0">
                <a:cs typeface="Times New Roman" panose="02020603050405020304" pitchFamily="18" charset="0"/>
              </a:rPr>
            </a:br>
            <a:endParaRPr lang="pl-PL" sz="2800" dirty="0">
              <a:cs typeface="Times New Roman" panose="02020603050405020304" pitchFamily="18" charset="0"/>
            </a:endParaRPr>
          </a:p>
          <a:p>
            <a:endParaRPr lang="pl-PL" sz="2800" b="1" dirty="0">
              <a:cs typeface="Times New Roman" panose="02020603050405020304" pitchFamily="18" charset="0"/>
            </a:endParaRPr>
          </a:p>
          <a:p>
            <a:endParaRPr lang="pl-PL" sz="2800" b="1" dirty="0">
              <a:cs typeface="Times New Roman" panose="02020603050405020304" pitchFamily="18" charset="0"/>
            </a:endParaRPr>
          </a:p>
          <a:p>
            <a:endParaRPr lang="pl-PL" sz="2800" b="1" dirty="0">
              <a:cs typeface="Times New Roman" panose="02020603050405020304" pitchFamily="18" charset="0"/>
            </a:endParaRPr>
          </a:p>
          <a:p>
            <a:endParaRPr lang="pl-PL" sz="1600" b="1" dirty="0">
              <a:cs typeface="Times New Roman" panose="02020603050405020304" pitchFamily="18" charset="0"/>
            </a:endParaRPr>
          </a:p>
          <a:p>
            <a:r>
              <a:rPr lang="pl-PL" sz="2800" b="1" dirty="0">
                <a:cs typeface="Times New Roman" panose="02020603050405020304" pitchFamily="18" charset="0"/>
              </a:rPr>
              <a:t>Nazwy używane w kontekście tego wzorca</a:t>
            </a:r>
            <a:r>
              <a:rPr lang="pl-PL" sz="2800" dirty="0">
                <a:cs typeface="Times New Roman" panose="02020603050405020304" pitchFamily="18" charset="0"/>
              </a:rPr>
              <a:t>: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ŚrodkiPłatności</a:t>
            </a:r>
            <a:r>
              <a:rPr lang="pl-PL" sz="2800" dirty="0">
                <a:cs typeface="Times New Roman" panose="02020603050405020304" pitchFamily="18" charset="0"/>
              </a:rPr>
              <a:t> - </a:t>
            </a:r>
            <a:r>
              <a:rPr lang="pl-PL" sz="2800" i="1" dirty="0" err="1">
                <a:cs typeface="Times New Roman" panose="02020603050405020304" pitchFamily="18" charset="0"/>
              </a:rPr>
              <a:t>Subject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CzekBankowy</a:t>
            </a:r>
            <a:r>
              <a:rPr lang="pl-PL" sz="2800" dirty="0">
                <a:cs typeface="Times New Roman" panose="02020603050405020304" pitchFamily="18" charset="0"/>
              </a:rPr>
              <a:t> – </a:t>
            </a:r>
            <a:r>
              <a:rPr lang="pl-PL" sz="2800" i="1" dirty="0">
                <a:cs typeface="Times New Roman" panose="02020603050405020304" pitchFamily="18" charset="0"/>
              </a:rPr>
              <a:t>Proxy</a:t>
            </a:r>
            <a:br>
              <a:rPr lang="pl-PL" sz="2800" i="1" dirty="0">
                <a:cs typeface="Times New Roman" panose="02020603050405020304" pitchFamily="18" charset="0"/>
              </a:rPr>
            </a:br>
            <a:r>
              <a:rPr lang="pl-PL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Gotówka</a:t>
            </a:r>
            <a:r>
              <a:rPr lang="pl-PL" sz="2800" i="1" dirty="0">
                <a:cs typeface="Times New Roman" panose="02020603050405020304" pitchFamily="18" charset="0"/>
              </a:rPr>
              <a:t>, </a:t>
            </a: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PieniądzeWBanku</a:t>
            </a:r>
            <a:r>
              <a:rPr lang="pl-PL" sz="2800" dirty="0">
                <a:cs typeface="Times New Roman" panose="02020603050405020304" pitchFamily="18" charset="0"/>
              </a:rPr>
              <a:t> – </a:t>
            </a:r>
            <a:r>
              <a:rPr lang="pl-PL" sz="2800" i="1" dirty="0">
                <a:cs typeface="Times New Roman" panose="02020603050405020304" pitchFamily="18" charset="0"/>
              </a:rPr>
              <a:t>Real </a:t>
            </a:r>
            <a:r>
              <a:rPr lang="pl-PL" sz="2800" i="1" dirty="0" err="1">
                <a:cs typeface="Times New Roman" panose="02020603050405020304" pitchFamily="18" charset="0"/>
              </a:rPr>
              <a:t>Subject</a:t>
            </a:r>
            <a:endParaRPr lang="pl-PL" sz="2800" i="1" dirty="0">
              <a:cs typeface="Times New Roman" panose="02020603050405020304" pitchFamily="18" charset="0"/>
            </a:endParaRPr>
          </a:p>
          <a:p>
            <a:endParaRPr lang="pl-PL" sz="2800" i="1" dirty="0">
              <a:latin typeface="+mj-lt"/>
              <a:cs typeface="Times New Roman" panose="02020603050405020304" pitchFamily="18" charset="0"/>
            </a:endParaRPr>
          </a:p>
          <a:p>
            <a:endParaRPr lang="pl-PL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2987386" y="4437112"/>
            <a:ext cx="30588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/>
              <a:t>https://sourcemaking.com/design_patterns/proxy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717" y="1704318"/>
            <a:ext cx="4116821" cy="2732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30833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Pełnomocnik (</a:t>
            </a:r>
            <a:r>
              <a:rPr lang="pl-PL" i="1" dirty="0"/>
              <a:t>Proxy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4800" y="1600200"/>
            <a:ext cx="8839200" cy="5257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pl-PL" sz="2800" b="1" dirty="0"/>
              <a:t>Założenia:</a:t>
            </a:r>
          </a:p>
          <a:p>
            <a:r>
              <a:rPr lang="pl-PL" sz="2800" b="1" dirty="0"/>
              <a:t>Pełnomocnik wirtualny</a:t>
            </a:r>
            <a:r>
              <a:rPr lang="pl-PL" sz="2800" dirty="0"/>
              <a:t> - odraczanie kosztów związanych z ewentualnym tworzeniem „grubego” obiektu (por. leniwa inicjacja)</a:t>
            </a:r>
          </a:p>
          <a:p>
            <a:r>
              <a:rPr lang="pl-PL" sz="2800" b="1" dirty="0"/>
              <a:t>Zdalny pełnomocnik</a:t>
            </a:r>
            <a:r>
              <a:rPr lang="pl-PL" sz="2800" dirty="0"/>
              <a:t> obiektu z innego procesu lub komp.</a:t>
            </a:r>
          </a:p>
          <a:p>
            <a:r>
              <a:rPr lang="pl-PL" sz="2800" b="1" dirty="0"/>
              <a:t>Pośrednik zabezpieczający</a:t>
            </a:r>
            <a:r>
              <a:rPr lang="pl-PL" sz="2800" dirty="0"/>
              <a:t> – celem jest zabezpieczenie obiektu lub programu (sprawdzanie blokad), </a:t>
            </a:r>
            <a:br>
              <a:rPr lang="pl-PL" sz="2800" dirty="0"/>
            </a:br>
            <a:r>
              <a:rPr lang="pl-PL" sz="2800" dirty="0"/>
              <a:t>a nie ograniczenie użycia zasobów</a:t>
            </a:r>
          </a:p>
          <a:p>
            <a:r>
              <a:rPr lang="pl-PL" sz="2800" b="1" dirty="0"/>
              <a:t>Inteligentne wskaźniki</a:t>
            </a:r>
            <a:r>
              <a:rPr lang="pl-PL" sz="2800" dirty="0"/>
              <a:t> (referencje) – realizują także powyższe cele</a:t>
            </a:r>
          </a:p>
          <a:p>
            <a:r>
              <a:rPr lang="pl-PL" sz="2800" b="1" dirty="0"/>
              <a:t>Pośrednik danych</a:t>
            </a:r>
            <a:r>
              <a:rPr lang="pl-PL" sz="2800" dirty="0"/>
              <a:t> – częsty przykład, unifikacja</a:t>
            </a:r>
            <a:endParaRPr lang="pl-PL" sz="2800" b="1" dirty="0"/>
          </a:p>
          <a:p>
            <a:endParaRPr lang="pl-PL" sz="2800" dirty="0"/>
          </a:p>
        </p:txBody>
      </p:sp>
      <p:sp>
        <p:nvSpPr>
          <p:cNvPr id="4" name="AutoShape 2" descr="Znalezione obrazy dla zapytania MVC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5" name="AutoShape 4" descr="Znalezione obrazy dla zapytania MVC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59125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Pełnomocnik (</a:t>
            </a:r>
            <a:r>
              <a:rPr lang="pl-PL" i="1" dirty="0"/>
              <a:t>Proxy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971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800" b="1" dirty="0">
                <a:cs typeface="Times New Roman" panose="02020603050405020304" pitchFamily="18" charset="0"/>
              </a:rPr>
              <a:t>Leniwa inicjacja</a:t>
            </a:r>
            <a:br>
              <a:rPr lang="pl-PL" sz="2800" b="1" dirty="0">
                <a:cs typeface="Times New Roman" panose="02020603050405020304" pitchFamily="18" charset="0"/>
              </a:rPr>
            </a:br>
            <a:br>
              <a:rPr lang="pl-PL" sz="1200" dirty="0">
                <a:cs typeface="Times New Roman" panose="02020603050405020304" pitchFamily="18" charset="0"/>
              </a:rPr>
            </a:b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MathProxy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: public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IMath</a:t>
            </a:r>
            <a:endParaRPr lang="pl-PL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Math*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Math*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getMathInstance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pPr marL="0" indent="0">
              <a:buNone/>
            </a:pP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(!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Math();</a:t>
            </a:r>
          </a:p>
          <a:p>
            <a:pPr marL="0" indent="0">
              <a:buNone/>
            </a:pP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endParaRPr lang="pl-PL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pPr marL="0" indent="0">
              <a:buNone/>
            </a:pP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MathProxy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: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(NULL)</a:t>
            </a:r>
          </a:p>
          <a:p>
            <a:pPr marL="0" indent="0">
              <a:buNone/>
            </a:pP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{}</a:t>
            </a:r>
          </a:p>
        </p:txBody>
      </p:sp>
    </p:spTree>
    <p:extLst>
      <p:ext uri="{BB962C8B-B14F-4D97-AF65-F5344CB8AC3E}">
        <p14:creationId xmlns:p14="http://schemas.microsoft.com/office/powerpoint/2010/main" val="31622803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Pyłek (</a:t>
            </a:r>
            <a:r>
              <a:rPr lang="pl-PL" i="1" dirty="0" err="1"/>
              <a:t>Flyweight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15407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800" b="1" dirty="0"/>
              <a:t>Cel:</a:t>
            </a:r>
            <a:r>
              <a:rPr lang="pl-PL" sz="2800" dirty="0"/>
              <a:t> </a:t>
            </a:r>
            <a:br>
              <a:rPr lang="pl-PL" sz="2800" dirty="0"/>
            </a:br>
            <a:r>
              <a:rPr lang="pl-PL" sz="2800" dirty="0"/>
              <a:t>Zmniejszyć zużycie pamięci zmarnowanej na obsługę wielu </a:t>
            </a:r>
            <a:r>
              <a:rPr lang="pl-PL" sz="2800" b="1" dirty="0"/>
              <a:t>powielonych</a:t>
            </a:r>
            <a:r>
              <a:rPr lang="pl-PL" sz="2800" dirty="0"/>
              <a:t> obiektów (por. </a:t>
            </a:r>
            <a:r>
              <a:rPr lang="pl-PL" sz="2800"/>
              <a:t>prosta kompresja)</a:t>
            </a:r>
            <a:endParaRPr lang="pl-PL" sz="280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786425" y="5449262"/>
            <a:ext cx="33554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/>
              <a:t>http://flylib.com/books/en/2.505.1.19/1/ (na bazie G4)</a:t>
            </a:r>
          </a:p>
        </p:txBody>
      </p:sp>
      <p:pic>
        <p:nvPicPr>
          <p:cNvPr id="8194" name="Picture 2" descr="http://flylib.com/books/2/505/1/html/2/pictures/flywe05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645024"/>
            <a:ext cx="352425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ttp://flylib.com/books/2/505/1/html/2/pictures/flywe05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645024"/>
            <a:ext cx="3514725" cy="218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6000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Główna lektura 1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Głównym materiałem źródłowym jest książka tzw. gangu czworga pt. „Wzorce projektowe”.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82742" y="2827551"/>
            <a:ext cx="5250725" cy="34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840127"/>
            <a:ext cx="1800200" cy="257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525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Pyłek (</a:t>
            </a:r>
            <a:r>
              <a:rPr lang="pl-PL" i="1" dirty="0" err="1"/>
              <a:t>Flyweight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2514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pl-PL" sz="2800" b="1" dirty="0"/>
              <a:t>Warunki stosowania:</a:t>
            </a:r>
          </a:p>
          <a:p>
            <a:r>
              <a:rPr lang="pl-PL" sz="2800" dirty="0"/>
              <a:t>Aplikacja korzysta z </a:t>
            </a:r>
            <a:r>
              <a:rPr lang="pl-PL" sz="2800" b="1" dirty="0"/>
              <a:t>dużej liczby</a:t>
            </a:r>
            <a:r>
              <a:rPr lang="pl-PL" sz="2800" dirty="0"/>
              <a:t> </a:t>
            </a:r>
            <a:br>
              <a:rPr lang="pl-PL" sz="2800" dirty="0"/>
            </a:br>
            <a:r>
              <a:rPr lang="pl-PL" sz="2800" b="1" dirty="0"/>
              <a:t>powtarzających się</a:t>
            </a:r>
            <a:r>
              <a:rPr lang="pl-PL" sz="2800" dirty="0"/>
              <a:t> obiektów</a:t>
            </a:r>
          </a:p>
          <a:p>
            <a:r>
              <a:rPr lang="pl-PL" sz="2800" dirty="0"/>
              <a:t>Koszty przechowywania tych obiektów są duże</a:t>
            </a:r>
          </a:p>
          <a:p>
            <a:r>
              <a:rPr lang="pl-PL" sz="2800" dirty="0"/>
              <a:t>Stan obiektu można zapisać poza nim</a:t>
            </a:r>
          </a:p>
          <a:p>
            <a:r>
              <a:rPr lang="pl-PL" sz="2800" dirty="0"/>
              <a:t>Nie ma porównywania obiektów</a:t>
            </a:r>
          </a:p>
          <a:p>
            <a:pPr marL="0" indent="0">
              <a:buNone/>
            </a:pPr>
            <a:endParaRPr lang="pl-PL" sz="2800" dirty="0"/>
          </a:p>
          <a:p>
            <a:pPr marL="0" indent="0">
              <a:buNone/>
            </a:pPr>
            <a:r>
              <a:rPr lang="pl-PL" sz="2800" dirty="0"/>
              <a:t>Porównaj z najprostszą metodą kompresji przez</a:t>
            </a:r>
            <a:br>
              <a:rPr lang="pl-PL" sz="2800" dirty="0"/>
            </a:br>
            <a:r>
              <a:rPr lang="pl-PL" sz="2800" dirty="0"/>
              <a:t>kodowanie słownikowe (LZ/</a:t>
            </a:r>
            <a:r>
              <a:rPr lang="pl-PL" sz="2800" dirty="0" err="1"/>
              <a:t>Lempel-Ziv</a:t>
            </a:r>
            <a:r>
              <a:rPr lang="pl-PL" sz="2800" dirty="0"/>
              <a:t>, ZIP, RAR, PNG), </a:t>
            </a:r>
            <a:br>
              <a:rPr lang="pl-PL" sz="2800" dirty="0"/>
            </a:br>
            <a:r>
              <a:rPr lang="pl-PL" sz="2800" dirty="0"/>
              <a:t>słownik statyczny (określony przez klasy pyłków)</a:t>
            </a:r>
          </a:p>
          <a:p>
            <a:endParaRPr lang="pl-PL" sz="2800" dirty="0"/>
          </a:p>
        </p:txBody>
      </p:sp>
      <p:sp>
        <p:nvSpPr>
          <p:cNvPr id="4" name="AutoShape 2" descr="Znalezione obrazy dla zapytania MVC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5" name="AutoShape 4" descr="Znalezione obrazy dla zapytania MVC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12920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Pyłek (</a:t>
            </a:r>
            <a:r>
              <a:rPr lang="pl-PL" i="1" dirty="0" err="1"/>
              <a:t>Flyweight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97152"/>
          </a:xfrm>
        </p:spPr>
        <p:txBody>
          <a:bodyPr>
            <a:noAutofit/>
          </a:bodyPr>
          <a:lstStyle/>
          <a:p>
            <a:r>
              <a:rPr lang="pl-PL" sz="2800" b="1" dirty="0">
                <a:cs typeface="Times New Roman" panose="02020603050405020304" pitchFamily="18" charset="0"/>
              </a:rPr>
              <a:t>Przykład:</a:t>
            </a:r>
            <a:br>
              <a:rPr lang="pl-PL" sz="2800" b="1" dirty="0">
                <a:cs typeface="Times New Roman" panose="02020603050405020304" pitchFamily="18" charset="0"/>
              </a:rPr>
            </a:br>
            <a:br>
              <a:rPr lang="pl-PL" sz="2800" dirty="0">
                <a:cs typeface="Times New Roman" panose="02020603050405020304" pitchFamily="18" charset="0"/>
              </a:rPr>
            </a:br>
            <a:endParaRPr lang="pl-PL" sz="2800" dirty="0">
              <a:cs typeface="Times New Roman" panose="02020603050405020304" pitchFamily="18" charset="0"/>
            </a:endParaRPr>
          </a:p>
          <a:p>
            <a:endParaRPr lang="pl-PL" sz="2800" b="1" dirty="0">
              <a:cs typeface="Times New Roman" panose="02020603050405020304" pitchFamily="18" charset="0"/>
            </a:endParaRPr>
          </a:p>
          <a:p>
            <a:endParaRPr lang="pl-PL" sz="2800" b="1" dirty="0">
              <a:cs typeface="Times New Roman" panose="02020603050405020304" pitchFamily="18" charset="0"/>
            </a:endParaRPr>
          </a:p>
          <a:p>
            <a:endParaRPr lang="pl-PL" sz="2800" b="1" dirty="0">
              <a:cs typeface="Times New Roman" panose="02020603050405020304" pitchFamily="18" charset="0"/>
            </a:endParaRPr>
          </a:p>
          <a:p>
            <a:r>
              <a:rPr lang="pl-PL" sz="2800" b="1" dirty="0">
                <a:cs typeface="Times New Roman" panose="02020603050405020304" pitchFamily="18" charset="0"/>
              </a:rPr>
              <a:t>Nazwy używane w kontekście tego wzorca</a:t>
            </a:r>
            <a:r>
              <a:rPr lang="pl-PL" sz="2800" dirty="0">
                <a:cs typeface="Times New Roman" panose="02020603050405020304" pitchFamily="18" charset="0"/>
              </a:rPr>
              <a:t>: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Znak</a:t>
            </a:r>
            <a:r>
              <a:rPr lang="pl-PL" sz="2800" dirty="0">
                <a:cs typeface="Times New Roman" panose="02020603050405020304" pitchFamily="18" charset="0"/>
              </a:rPr>
              <a:t> – </a:t>
            </a:r>
            <a:r>
              <a:rPr lang="pl-PL" sz="2800" i="1" dirty="0" err="1">
                <a:cs typeface="Times New Roman" panose="02020603050405020304" pitchFamily="18" charset="0"/>
              </a:rPr>
              <a:t>Flyweight</a:t>
            </a:r>
            <a:br>
              <a:rPr lang="pl-PL" sz="2800" i="1" dirty="0">
                <a:cs typeface="Times New Roman" panose="02020603050405020304" pitchFamily="18" charset="0"/>
              </a:rPr>
            </a:b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ZnakA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ZnakB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...</a:t>
            </a:r>
            <a:r>
              <a:rPr lang="pl-PL" sz="2800" dirty="0">
                <a:cs typeface="Times New Roman" panose="02020603050405020304" pitchFamily="18" charset="0"/>
              </a:rPr>
              <a:t> – </a:t>
            </a:r>
            <a:r>
              <a:rPr lang="pl-PL" sz="2800" i="1" dirty="0" err="1">
                <a:cs typeface="Times New Roman" panose="02020603050405020304" pitchFamily="18" charset="0"/>
              </a:rPr>
              <a:t>ConcreteFlyweight</a:t>
            </a:r>
            <a:br>
              <a:rPr lang="pl-PL" sz="2800" i="1" dirty="0">
                <a:cs typeface="Times New Roman" panose="02020603050405020304" pitchFamily="18" charset="0"/>
              </a:rPr>
            </a:b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FabrykaZnaków</a:t>
            </a:r>
            <a:r>
              <a:rPr lang="pl-PL" sz="2800" i="1" dirty="0">
                <a:cs typeface="Times New Roman" panose="02020603050405020304" pitchFamily="18" charset="0"/>
              </a:rPr>
              <a:t> – </a:t>
            </a:r>
            <a:r>
              <a:rPr lang="pl-PL" sz="2800" i="1" dirty="0" err="1">
                <a:cs typeface="Times New Roman" panose="02020603050405020304" pitchFamily="18" charset="0"/>
              </a:rPr>
              <a:t>FlyweightFactory</a:t>
            </a:r>
            <a:br>
              <a:rPr lang="pl-PL" sz="2800" i="1" dirty="0">
                <a:cs typeface="Times New Roman" panose="02020603050405020304" pitchFamily="18" charset="0"/>
              </a:rPr>
            </a:b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</a:t>
            </a:r>
            <a:r>
              <a:rPr lang="pl-PL" sz="2800" i="1" dirty="0">
                <a:cs typeface="Times New Roman" panose="02020603050405020304" pitchFamily="18" charset="0"/>
              </a:rPr>
              <a:t> – Client</a:t>
            </a:r>
          </a:p>
          <a:p>
            <a:endParaRPr lang="pl-PL" sz="2800" i="1" dirty="0">
              <a:cs typeface="Times New Roman" panose="02020603050405020304" pitchFamily="18" charset="0"/>
            </a:endParaRPr>
          </a:p>
          <a:p>
            <a:endParaRPr lang="pl-PL" sz="2800" i="1" dirty="0">
              <a:latin typeface="+mj-lt"/>
              <a:cs typeface="Times New Roman" panose="02020603050405020304" pitchFamily="18" charset="0"/>
            </a:endParaRPr>
          </a:p>
          <a:p>
            <a:endParaRPr lang="pl-PL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395536" y="4075050"/>
            <a:ext cx="33554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/>
              <a:t>http://flylib.com/books/en/2.505.1.19/1/ (na bazie G4)</a:t>
            </a:r>
          </a:p>
        </p:txBody>
      </p:sp>
      <p:pic>
        <p:nvPicPr>
          <p:cNvPr id="7172" name="Picture 4" descr="http://flylib.com/books/2/505/1/html/2/pictures/flywe05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556792"/>
            <a:ext cx="4463256" cy="2754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11101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Wzorce konstrukcyjne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Wzorce pozwalające oddzielić proces tworzenia instancji obiektów od jego definicji:</a:t>
            </a:r>
          </a:p>
          <a:p>
            <a:r>
              <a:rPr lang="pl-PL" dirty="0"/>
              <a:t>Budowniczy (</a:t>
            </a:r>
            <a:r>
              <a:rPr lang="pl-PL" i="1" dirty="0"/>
              <a:t>Builder</a:t>
            </a:r>
            <a:r>
              <a:rPr lang="pl-PL" dirty="0"/>
              <a:t>)</a:t>
            </a:r>
          </a:p>
          <a:p>
            <a:r>
              <a:rPr lang="pl-PL" dirty="0">
                <a:solidFill>
                  <a:schemeClr val="tx2"/>
                </a:solidFill>
              </a:rPr>
              <a:t>Fabryka abstrakcyjna</a:t>
            </a:r>
            <a:r>
              <a:rPr lang="pl-PL" dirty="0"/>
              <a:t> (</a:t>
            </a:r>
            <a:r>
              <a:rPr lang="pl-PL" i="1" dirty="0" err="1"/>
              <a:t>Abstract</a:t>
            </a:r>
            <a:r>
              <a:rPr lang="pl-PL" i="1" dirty="0"/>
              <a:t> </a:t>
            </a:r>
            <a:r>
              <a:rPr lang="pl-PL" i="1" dirty="0" err="1"/>
              <a:t>Factory</a:t>
            </a:r>
            <a:r>
              <a:rPr lang="pl-PL" dirty="0"/>
              <a:t>)</a:t>
            </a:r>
          </a:p>
          <a:p>
            <a:r>
              <a:rPr lang="pl-PL" dirty="0">
                <a:solidFill>
                  <a:schemeClr val="tx2"/>
                </a:solidFill>
              </a:rPr>
              <a:t>Metoda wytwórcza</a:t>
            </a:r>
            <a:r>
              <a:rPr lang="pl-PL" dirty="0"/>
              <a:t> (</a:t>
            </a:r>
            <a:r>
              <a:rPr lang="pl-PL" i="1" dirty="0" err="1"/>
              <a:t>Factory</a:t>
            </a:r>
            <a:r>
              <a:rPr lang="pl-PL" i="1" dirty="0"/>
              <a:t> Method</a:t>
            </a:r>
            <a:r>
              <a:rPr lang="pl-PL" dirty="0"/>
              <a:t>)</a:t>
            </a:r>
          </a:p>
          <a:p>
            <a:r>
              <a:rPr lang="pl-PL" dirty="0"/>
              <a:t>Prototyp (</a:t>
            </a:r>
            <a:r>
              <a:rPr lang="pl-PL" i="1" dirty="0" err="1"/>
              <a:t>Prototype</a:t>
            </a:r>
            <a:r>
              <a:rPr lang="pl-PL" dirty="0"/>
              <a:t>)</a:t>
            </a:r>
          </a:p>
          <a:p>
            <a:r>
              <a:rPr lang="pl-PL" dirty="0"/>
              <a:t>Singleton (</a:t>
            </a:r>
            <a:r>
              <a:rPr lang="pl-PL" i="1" dirty="0"/>
              <a:t>Singleton</a:t>
            </a:r>
            <a:r>
              <a:rPr lang="pl-PL" dirty="0"/>
              <a:t>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244433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Autofit/>
          </a:bodyPr>
          <a:lstStyle/>
          <a:p>
            <a:r>
              <a:rPr lang="pl-PL" dirty="0"/>
              <a:t>Fabryka abstrakcyjna </a:t>
            </a:r>
            <a:br>
              <a:rPr lang="pl-PL" dirty="0"/>
            </a:br>
            <a:r>
              <a:rPr lang="pl-PL" dirty="0"/>
              <a:t>(</a:t>
            </a:r>
            <a:r>
              <a:rPr lang="pl-PL" i="1" dirty="0" err="1"/>
              <a:t>Abstract</a:t>
            </a:r>
            <a:r>
              <a:rPr lang="pl-PL" dirty="0"/>
              <a:t> </a:t>
            </a:r>
            <a:r>
              <a:rPr lang="pl-PL" i="1" dirty="0" err="1"/>
              <a:t>factory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997152"/>
          </a:xfrm>
        </p:spPr>
        <p:txBody>
          <a:bodyPr>
            <a:noAutofit/>
          </a:bodyPr>
          <a:lstStyle/>
          <a:p>
            <a:r>
              <a:rPr lang="pl-PL" sz="2800" b="1" dirty="0"/>
              <a:t>Założenia:</a:t>
            </a:r>
            <a:r>
              <a:rPr lang="pl-PL" sz="2800" dirty="0"/>
              <a:t> </a:t>
            </a:r>
            <a:br>
              <a:rPr lang="pl-PL" sz="2800" dirty="0"/>
            </a:br>
            <a:r>
              <a:rPr lang="pl-PL" sz="2800" dirty="0"/>
              <a:t>W odróżnieniu od budowniczego chcemy zmieniać nie zawartość </a:t>
            </a:r>
            <a:r>
              <a:rPr lang="pl-PL" sz="2800" b="1" dirty="0"/>
              <a:t>złożonego</a:t>
            </a:r>
            <a:r>
              <a:rPr lang="pl-PL" sz="2800" dirty="0"/>
              <a:t> produktu, a móc wybierać między </a:t>
            </a:r>
            <a:r>
              <a:rPr lang="pl-PL" sz="2800" b="1" dirty="0"/>
              <a:t>różnymi</a:t>
            </a:r>
            <a:r>
              <a:rPr lang="pl-PL" sz="2800" dirty="0"/>
              <a:t> klasami produktu (= metoda </a:t>
            </a:r>
            <a:r>
              <a:rPr lang="pl-PL" sz="2800" dirty="0" err="1"/>
              <a:t>wytw</a:t>
            </a:r>
            <a:r>
              <a:rPr lang="pl-PL" sz="2800" dirty="0"/>
              <a:t>.)</a:t>
            </a:r>
          </a:p>
          <a:p>
            <a:endParaRPr lang="pl-PL" sz="1400" dirty="0"/>
          </a:p>
          <a:p>
            <a:r>
              <a:rPr lang="pl-PL" sz="2800" b="1" dirty="0"/>
              <a:t>Cel:</a:t>
            </a:r>
            <a:br>
              <a:rPr lang="pl-PL" sz="2800" dirty="0"/>
            </a:br>
            <a:r>
              <a:rPr lang="pl-PL" sz="2800" dirty="0"/>
              <a:t>1. Zebranie metod wytwórczych dla rodziny produktu </a:t>
            </a:r>
            <a:br>
              <a:rPr lang="pl-PL" sz="2800" dirty="0"/>
            </a:br>
            <a:r>
              <a:rPr lang="pl-PL" sz="2800" dirty="0"/>
              <a:t>    w jednej klasie (często singletonie)</a:t>
            </a:r>
            <a:br>
              <a:rPr lang="pl-PL" sz="2800" dirty="0"/>
            </a:br>
            <a:r>
              <a:rPr lang="pl-PL" sz="2800" dirty="0"/>
              <a:t>2. Stworzenie interfejsu do tworzenia obiektów </a:t>
            </a:r>
            <a:br>
              <a:rPr lang="pl-PL" sz="2800" dirty="0"/>
            </a:br>
            <a:r>
              <a:rPr lang="pl-PL" sz="2800" dirty="0"/>
              <a:t>    (fabryka abstrakcyjna) z możliwością jej </a:t>
            </a:r>
            <a:br>
              <a:rPr lang="pl-PL" sz="2800" dirty="0"/>
            </a:br>
            <a:r>
              <a:rPr lang="pl-PL" sz="2800" dirty="0"/>
              <a:t>    nadpisywania w fabryce konkretnej</a:t>
            </a:r>
          </a:p>
        </p:txBody>
      </p:sp>
    </p:spTree>
    <p:extLst>
      <p:ext uri="{BB962C8B-B14F-4D97-AF65-F5344CB8AC3E}">
        <p14:creationId xmlns:p14="http://schemas.microsoft.com/office/powerpoint/2010/main" val="32990082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Autofit/>
          </a:bodyPr>
          <a:lstStyle/>
          <a:p>
            <a:r>
              <a:rPr lang="pl-PL" dirty="0"/>
              <a:t>Fabryka abstrakcyjna </a:t>
            </a:r>
            <a:br>
              <a:rPr lang="pl-PL" dirty="0"/>
            </a:br>
            <a:r>
              <a:rPr lang="pl-PL" dirty="0"/>
              <a:t>(</a:t>
            </a:r>
            <a:r>
              <a:rPr lang="pl-PL" i="1" dirty="0" err="1"/>
              <a:t>Abstract</a:t>
            </a:r>
            <a:r>
              <a:rPr lang="pl-PL" dirty="0"/>
              <a:t> </a:t>
            </a:r>
            <a:r>
              <a:rPr lang="pl-PL" i="1" dirty="0" err="1"/>
              <a:t>factory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772816"/>
            <a:ext cx="8568952" cy="4997152"/>
          </a:xfrm>
        </p:spPr>
        <p:txBody>
          <a:bodyPr>
            <a:noAutofit/>
          </a:bodyPr>
          <a:lstStyle/>
          <a:p>
            <a:r>
              <a:rPr lang="pl-PL" sz="2800" b="1" dirty="0"/>
              <a:t>Implementacja:</a:t>
            </a:r>
            <a:r>
              <a:rPr lang="pl-PL" sz="2800" dirty="0"/>
              <a:t> </a:t>
            </a:r>
            <a:br>
              <a:rPr lang="pl-PL" sz="2800" dirty="0"/>
            </a:br>
            <a:r>
              <a:rPr lang="pl-PL" sz="2800" dirty="0"/>
              <a:t>Tworzymy nową klasę zawierającą zbiór metod wytwórczych tworzących poszczególne elementy labiryntu</a:t>
            </a:r>
          </a:p>
          <a:p>
            <a:r>
              <a:rPr lang="pl-PL" sz="2800" b="1" dirty="0">
                <a:cs typeface="Times New Roman" panose="02020603050405020304" pitchFamily="18" charset="0"/>
              </a:rPr>
              <a:t>Nazwy używane w kontekście tego wzorca</a:t>
            </a:r>
            <a:r>
              <a:rPr lang="pl-PL" sz="2800" dirty="0">
                <a:cs typeface="Times New Roman" panose="02020603050405020304" pitchFamily="18" charset="0"/>
              </a:rPr>
              <a:t>: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FabrykaLabiryntu</a:t>
            </a:r>
            <a:r>
              <a:rPr lang="pl-PL" sz="2800" dirty="0">
                <a:cs typeface="Times New Roman" panose="02020603050405020304" pitchFamily="18" charset="0"/>
              </a:rPr>
              <a:t> – </a:t>
            </a:r>
            <a:r>
              <a:rPr lang="pl-PL" sz="2800" i="1" dirty="0" err="1">
                <a:cs typeface="Times New Roman" panose="02020603050405020304" pitchFamily="18" charset="0"/>
              </a:rPr>
              <a:t>Abstract</a:t>
            </a:r>
            <a:r>
              <a:rPr lang="pl-PL" sz="2800" i="1" dirty="0">
                <a:cs typeface="Times New Roman" panose="02020603050405020304" pitchFamily="18" charset="0"/>
              </a:rPr>
              <a:t> </a:t>
            </a:r>
            <a:r>
              <a:rPr lang="pl-PL" sz="2800" i="1" dirty="0" err="1">
                <a:cs typeface="Times New Roman" panose="02020603050405020304" pitchFamily="18" charset="0"/>
              </a:rPr>
              <a:t>factory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StandardowaFabrykaLabiryntu</a:t>
            </a:r>
            <a:r>
              <a:rPr lang="pl-PL" sz="2800" dirty="0">
                <a:cs typeface="Times New Roman" panose="02020603050405020304" pitchFamily="18" charset="0"/>
              </a:rPr>
              <a:t> 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>
                <a:cs typeface="Times New Roman" panose="02020603050405020304" pitchFamily="18" charset="0"/>
              </a:rPr>
              <a:t>    – </a:t>
            </a:r>
            <a:r>
              <a:rPr lang="pl-PL" sz="2800" i="1" dirty="0" err="1">
                <a:cs typeface="Times New Roman" panose="02020603050405020304" pitchFamily="18" charset="0"/>
              </a:rPr>
              <a:t>Concrete</a:t>
            </a:r>
            <a:r>
              <a:rPr lang="pl-PL" sz="2800" i="1" dirty="0">
                <a:cs typeface="Times New Roman" panose="02020603050405020304" pitchFamily="18" charset="0"/>
              </a:rPr>
              <a:t> </a:t>
            </a:r>
            <a:r>
              <a:rPr lang="pl-PL" sz="2800" i="1" dirty="0" err="1">
                <a:cs typeface="Times New Roman" panose="02020603050405020304" pitchFamily="18" charset="0"/>
              </a:rPr>
              <a:t>factory</a:t>
            </a:r>
            <a:r>
              <a:rPr lang="pl-PL" sz="2800" i="1" dirty="0">
                <a:cs typeface="Times New Roman" panose="02020603050405020304" pitchFamily="18" charset="0"/>
              </a:rPr>
              <a:t>, fabryka konkretna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Labirynt</a:t>
            </a:r>
            <a:r>
              <a:rPr lang="pl-PL" sz="2800" dirty="0">
                <a:cs typeface="Times New Roman" panose="02020603050405020304" pitchFamily="18" charset="0"/>
              </a:rPr>
              <a:t> – </a:t>
            </a:r>
            <a:r>
              <a:rPr lang="pl-PL" sz="2800" i="1" dirty="0" err="1">
                <a:cs typeface="Times New Roman" panose="02020603050405020304" pitchFamily="18" charset="0"/>
              </a:rPr>
              <a:t>Abstract</a:t>
            </a:r>
            <a:r>
              <a:rPr lang="pl-PL" sz="2800" i="1" dirty="0">
                <a:cs typeface="Times New Roman" panose="02020603050405020304" pitchFamily="18" charset="0"/>
              </a:rPr>
              <a:t> </a:t>
            </a:r>
            <a:r>
              <a:rPr lang="pl-PL" sz="2800" i="1" dirty="0" err="1">
                <a:cs typeface="Times New Roman" panose="02020603050405020304" pitchFamily="18" charset="0"/>
              </a:rPr>
              <a:t>product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StandardowyLabirynt</a:t>
            </a:r>
            <a:r>
              <a:rPr lang="pl-PL" sz="2800" dirty="0">
                <a:cs typeface="Times New Roman" panose="02020603050405020304" pitchFamily="18" charset="0"/>
              </a:rPr>
              <a:t> – </a:t>
            </a:r>
            <a:r>
              <a:rPr lang="pl-PL" sz="2800" i="1" dirty="0" err="1">
                <a:cs typeface="Times New Roman" panose="02020603050405020304" pitchFamily="18" charset="0"/>
              </a:rPr>
              <a:t>Concrete</a:t>
            </a:r>
            <a:r>
              <a:rPr lang="pl-PL" sz="2800" i="1" dirty="0">
                <a:cs typeface="Times New Roman" panose="02020603050405020304" pitchFamily="18" charset="0"/>
              </a:rPr>
              <a:t> </a:t>
            </a:r>
            <a:r>
              <a:rPr lang="pl-PL" sz="2800" i="1" dirty="0" err="1">
                <a:cs typeface="Times New Roman" panose="02020603050405020304" pitchFamily="18" charset="0"/>
              </a:rPr>
              <a:t>product</a:t>
            </a:r>
            <a:br>
              <a:rPr lang="pl-PL" sz="2800" i="1" dirty="0">
                <a:cs typeface="Times New Roman" panose="02020603050405020304" pitchFamily="18" charset="0"/>
              </a:rPr>
            </a:br>
            <a:r>
              <a:rPr lang="pl-PL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Kontroler</a:t>
            </a:r>
            <a:r>
              <a:rPr lang="pl-PL" sz="2800" i="1" dirty="0">
                <a:cs typeface="Times New Roman" panose="02020603050405020304" pitchFamily="18" charset="0"/>
              </a:rPr>
              <a:t> – Client</a:t>
            </a:r>
            <a:br>
              <a:rPr lang="pl-PL" sz="2800" dirty="0">
                <a:cs typeface="Times New Roman" panose="02020603050405020304" pitchFamily="18" charset="0"/>
              </a:rPr>
            </a:br>
            <a:endParaRPr lang="pl-PL" sz="2800" dirty="0"/>
          </a:p>
          <a:p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42143561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Autofit/>
          </a:bodyPr>
          <a:lstStyle/>
          <a:p>
            <a:r>
              <a:rPr lang="pl-PL" dirty="0"/>
              <a:t>Fabryka abstrakcyjna </a:t>
            </a:r>
            <a:br>
              <a:rPr lang="pl-PL" dirty="0"/>
            </a:br>
            <a:r>
              <a:rPr lang="pl-PL" dirty="0"/>
              <a:t>(</a:t>
            </a:r>
            <a:r>
              <a:rPr lang="pl-PL" i="1" dirty="0" err="1"/>
              <a:t>Abstract</a:t>
            </a:r>
            <a:r>
              <a:rPr lang="pl-PL" dirty="0"/>
              <a:t> </a:t>
            </a:r>
            <a:r>
              <a:rPr lang="pl-PL" i="1" dirty="0" err="1"/>
              <a:t>factory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988840"/>
            <a:ext cx="8784976" cy="47811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http://zenit.senecac.on.ca/wiki/index.php/Abstract_Factory</a:t>
            </a:r>
            <a:endParaRPr lang="pl-PL" sz="1800" dirty="0"/>
          </a:p>
        </p:txBody>
      </p:sp>
      <p:pic>
        <p:nvPicPr>
          <p:cNvPr id="3074" name="Picture 2" descr="Image:Abstract_factory_uml.gif">
            <a:hlinkClick r:id="rId2" tooltip="Image:Abstract_factory_uml.gif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492896"/>
            <a:ext cx="3828375" cy="4126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801568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Wzorce operacyjne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12776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pl-PL" dirty="0"/>
              <a:t>Wzorce dotyczące dzielenia odpowiedzialności między współpracującymi ze sobą obiektami (porządkują złożone przepływy sterowania):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179512" y="3501008"/>
            <a:ext cx="8784976" cy="2952328"/>
          </a:xfrm>
          <a:prstGeom prst="rect">
            <a:avLst/>
          </a:prstGeom>
        </p:spPr>
        <p:txBody>
          <a:bodyPr vert="horz" lIns="91440" tIns="45720" rIns="91440" bIns="45720" numCol="2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>
                <a:solidFill>
                  <a:srgbClr val="002060"/>
                </a:solidFill>
              </a:rPr>
              <a:t>Interpreter</a:t>
            </a:r>
            <a:r>
              <a:rPr lang="pl-PL" dirty="0"/>
              <a:t> (</a:t>
            </a:r>
            <a:r>
              <a:rPr lang="pl-PL" i="1" dirty="0"/>
              <a:t>Interpreter</a:t>
            </a:r>
            <a:r>
              <a:rPr lang="pl-PL" dirty="0"/>
              <a:t>)</a:t>
            </a:r>
          </a:p>
          <a:p>
            <a:r>
              <a:rPr lang="pl-PL" dirty="0" err="1">
                <a:solidFill>
                  <a:srgbClr val="002060"/>
                </a:solidFill>
              </a:rPr>
              <a:t>Iterator</a:t>
            </a:r>
            <a:r>
              <a:rPr lang="pl-PL" dirty="0"/>
              <a:t> (</a:t>
            </a:r>
            <a:r>
              <a:rPr lang="pl-PL" i="1" dirty="0" err="1"/>
              <a:t>Iterator</a:t>
            </a:r>
            <a:r>
              <a:rPr lang="pl-PL" dirty="0"/>
              <a:t>)</a:t>
            </a:r>
          </a:p>
          <a:p>
            <a:r>
              <a:rPr lang="pl-PL" dirty="0"/>
              <a:t>Łańcuch zobowiązań</a:t>
            </a:r>
          </a:p>
          <a:p>
            <a:pPr marL="0" indent="0">
              <a:buNone/>
            </a:pPr>
            <a:r>
              <a:rPr lang="pl-PL" dirty="0"/>
              <a:t>    (</a:t>
            </a:r>
            <a:r>
              <a:rPr lang="pl-PL" i="1" dirty="0"/>
              <a:t>Chain of </a:t>
            </a:r>
            <a:r>
              <a:rPr lang="pl-PL" i="1" dirty="0" err="1"/>
              <a:t>responsibility</a:t>
            </a:r>
            <a:r>
              <a:rPr lang="pl-PL" dirty="0"/>
              <a:t>)</a:t>
            </a:r>
          </a:p>
          <a:p>
            <a:r>
              <a:rPr lang="pl-PL" dirty="0"/>
              <a:t>Mediator (</a:t>
            </a:r>
            <a:r>
              <a:rPr lang="pl-PL" i="1" dirty="0"/>
              <a:t>Mediator</a:t>
            </a:r>
            <a:r>
              <a:rPr lang="pl-PL" dirty="0"/>
              <a:t>)</a:t>
            </a:r>
          </a:p>
          <a:p>
            <a:r>
              <a:rPr lang="pl-PL" dirty="0">
                <a:solidFill>
                  <a:srgbClr val="002060"/>
                </a:solidFill>
              </a:rPr>
              <a:t>Metoda szablonowa</a:t>
            </a:r>
            <a:r>
              <a:rPr lang="pl-PL" dirty="0"/>
              <a:t> (</a:t>
            </a:r>
            <a:r>
              <a:rPr lang="pl-PL" i="1" dirty="0" err="1"/>
              <a:t>Template</a:t>
            </a:r>
            <a:r>
              <a:rPr lang="pl-PL" i="1" dirty="0"/>
              <a:t> </a:t>
            </a:r>
            <a:r>
              <a:rPr lang="pl-PL" i="1" dirty="0" err="1"/>
              <a:t>method</a:t>
            </a:r>
            <a:r>
              <a:rPr lang="pl-PL" dirty="0"/>
              <a:t>)</a:t>
            </a:r>
          </a:p>
          <a:p>
            <a:r>
              <a:rPr lang="pl-PL" dirty="0">
                <a:solidFill>
                  <a:srgbClr val="002060"/>
                </a:solidFill>
              </a:rPr>
              <a:t>Obserwator</a:t>
            </a:r>
            <a:r>
              <a:rPr lang="pl-PL" dirty="0"/>
              <a:t> (</a:t>
            </a:r>
            <a:r>
              <a:rPr lang="pl-PL" i="1" dirty="0" err="1"/>
              <a:t>Observer</a:t>
            </a:r>
            <a:r>
              <a:rPr lang="pl-PL" dirty="0"/>
              <a:t>)</a:t>
            </a:r>
          </a:p>
          <a:p>
            <a:r>
              <a:rPr lang="pl-PL" dirty="0"/>
              <a:t>Odwiedzający (</a:t>
            </a:r>
            <a:r>
              <a:rPr lang="pl-PL" i="1" dirty="0" err="1"/>
              <a:t>Visitor</a:t>
            </a:r>
            <a:r>
              <a:rPr lang="pl-PL" dirty="0"/>
              <a:t>)</a:t>
            </a:r>
          </a:p>
          <a:p>
            <a:r>
              <a:rPr lang="pl-PL" dirty="0"/>
              <a:t>Pamiątka (Memento)</a:t>
            </a:r>
          </a:p>
          <a:p>
            <a:r>
              <a:rPr lang="pl-PL" dirty="0">
                <a:solidFill>
                  <a:srgbClr val="002060"/>
                </a:solidFill>
              </a:rPr>
              <a:t>Polecenie</a:t>
            </a:r>
            <a:r>
              <a:rPr lang="pl-PL" dirty="0"/>
              <a:t> (</a:t>
            </a:r>
            <a:r>
              <a:rPr lang="pl-PL" dirty="0" err="1"/>
              <a:t>Command</a:t>
            </a:r>
            <a:r>
              <a:rPr lang="pl-PL" dirty="0"/>
              <a:t>)</a:t>
            </a:r>
          </a:p>
          <a:p>
            <a:r>
              <a:rPr lang="pl-PL" dirty="0"/>
              <a:t>Stan (</a:t>
            </a:r>
            <a:r>
              <a:rPr lang="pl-PL" dirty="0" err="1"/>
              <a:t>State</a:t>
            </a:r>
            <a:r>
              <a:rPr lang="pl-PL" dirty="0"/>
              <a:t>)</a:t>
            </a:r>
          </a:p>
          <a:p>
            <a:r>
              <a:rPr lang="pl-PL" dirty="0">
                <a:solidFill>
                  <a:srgbClr val="002060"/>
                </a:solidFill>
              </a:rPr>
              <a:t>Strategia</a:t>
            </a:r>
            <a:r>
              <a:rPr lang="pl-PL" dirty="0"/>
              <a:t> (</a:t>
            </a:r>
            <a:r>
              <a:rPr lang="pl-PL" dirty="0" err="1"/>
              <a:t>Strategy</a:t>
            </a:r>
            <a:r>
              <a:rPr lang="pl-PL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15249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Interpreter (</a:t>
            </a:r>
            <a:r>
              <a:rPr lang="pl-PL" i="1" dirty="0"/>
              <a:t>Interpreter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15407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800" b="1" dirty="0"/>
              <a:t>Cel:</a:t>
            </a:r>
            <a:r>
              <a:rPr lang="pl-PL" sz="2800" dirty="0"/>
              <a:t> </a:t>
            </a:r>
            <a:br>
              <a:rPr lang="pl-PL" sz="2800" dirty="0"/>
            </a:br>
            <a:r>
              <a:rPr lang="pl-PL" sz="2800" dirty="0"/>
              <a:t>Stworzenie mini-języka używanego w programie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1331640" y="6309371"/>
            <a:ext cx="33554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/>
              <a:t>http://zenit.senecac.on.ca/wiki/index.php/Interpreter</a:t>
            </a:r>
          </a:p>
        </p:txBody>
      </p:sp>
      <p:pic>
        <p:nvPicPr>
          <p:cNvPr id="1026" name="Picture 2" descr="Image:interpreter.png">
            <a:hlinkClick r:id="rId2" tooltip="Image:interpreter.png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708920"/>
            <a:ext cx="6705600" cy="3600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78671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Interpreter (</a:t>
            </a:r>
            <a:r>
              <a:rPr lang="pl-PL" i="1" dirty="0"/>
              <a:t>Interpreter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2514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pl-PL" sz="2800" b="1" dirty="0"/>
              <a:t>Implementacja:</a:t>
            </a:r>
          </a:p>
          <a:p>
            <a:pPr marL="0" indent="0">
              <a:buNone/>
            </a:pPr>
            <a:r>
              <a:rPr lang="pl-PL" sz="2800" dirty="0"/>
              <a:t>Tworzona jest klasa główna reprezentująca cały interpreter oraz klasy potomne reprezentujące poszczególne reguły gramatyki. </a:t>
            </a:r>
          </a:p>
          <a:p>
            <a:pPr marL="0" indent="0">
              <a:buNone/>
            </a:pPr>
            <a:r>
              <a:rPr lang="pl-PL" sz="2800" dirty="0"/>
              <a:t>To w efekcie interpretacji łańcucha prowadzi do powstania drzewa syntaktycznego złożonego z </a:t>
            </a:r>
            <a:br>
              <a:rPr lang="pl-PL" sz="2800" dirty="0"/>
            </a:br>
            <a:r>
              <a:rPr lang="pl-PL" sz="2800" dirty="0"/>
              <a:t>obiektów reguł</a:t>
            </a:r>
          </a:p>
          <a:p>
            <a:pPr marL="0" indent="0">
              <a:buNone/>
            </a:pPr>
            <a:endParaRPr lang="pl-PL" sz="2800" dirty="0"/>
          </a:p>
        </p:txBody>
      </p:sp>
      <p:sp>
        <p:nvSpPr>
          <p:cNvPr id="4" name="AutoShape 2" descr="Znalezione obrazy dla zapytania MVC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5" name="AutoShape 4" descr="Znalezione obrazy dla zapytania MVC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814059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Interpreter (</a:t>
            </a:r>
            <a:r>
              <a:rPr lang="pl-PL" i="1" dirty="0"/>
              <a:t>Interpreter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97152"/>
          </a:xfrm>
        </p:spPr>
        <p:txBody>
          <a:bodyPr>
            <a:noAutofit/>
          </a:bodyPr>
          <a:lstStyle/>
          <a:p>
            <a:r>
              <a:rPr lang="pl-PL" sz="2800" b="1" dirty="0">
                <a:cs typeface="Times New Roman" panose="02020603050405020304" pitchFamily="18" charset="0"/>
              </a:rPr>
              <a:t>Przykład: </a:t>
            </a:r>
            <a:r>
              <a:rPr lang="pl-PL" sz="2800" dirty="0">
                <a:cs typeface="Times New Roman" panose="02020603050405020304" pitchFamily="18" charset="0"/>
              </a:rPr>
              <a:t>liczby w notacji rzymskiej</a:t>
            </a:r>
            <a:br>
              <a:rPr lang="pl-PL" sz="2800" dirty="0">
                <a:cs typeface="Times New Roman" panose="02020603050405020304" pitchFamily="18" charset="0"/>
              </a:rPr>
            </a:br>
            <a:br>
              <a:rPr lang="pl-PL" sz="1200" dirty="0">
                <a:cs typeface="Times New Roman" panose="02020603050405020304" pitchFamily="18" charset="0"/>
              </a:rPr>
            </a:br>
            <a:r>
              <a:rPr lang="pl-PL" sz="1800" dirty="0" err="1"/>
              <a:t>liczbaRzymska</a:t>
            </a:r>
            <a:r>
              <a:rPr lang="pl-PL" sz="1800" dirty="0"/>
              <a:t> ::= {tysiące} {setki} {dziesiątki} {jedności}</a:t>
            </a:r>
            <a:br>
              <a:rPr lang="pl-PL" sz="1800" dirty="0"/>
            </a:br>
            <a:r>
              <a:rPr lang="pl-PL" sz="1800" dirty="0"/>
              <a:t>tysiące, setki, dziesiątki, jedności ::= dziewięć | cztery | {pięć} {jeden} {jeden} {jeden}</a:t>
            </a:r>
            <a:br>
              <a:rPr lang="pl-PL" sz="1800" dirty="0"/>
            </a:br>
            <a:r>
              <a:rPr lang="pl-PL" sz="1800" dirty="0"/>
              <a:t>dziewięć ::= "CM" | "XC" | "IX"</a:t>
            </a:r>
            <a:br>
              <a:rPr lang="pl-PL" sz="1800" dirty="0"/>
            </a:br>
            <a:r>
              <a:rPr lang="pl-PL" sz="1800" dirty="0"/>
              <a:t>cztery ::= "CD" | "XL" | "IV"</a:t>
            </a:r>
            <a:br>
              <a:rPr lang="pl-PL" sz="1800" dirty="0"/>
            </a:br>
            <a:r>
              <a:rPr lang="pl-PL" sz="1800" dirty="0"/>
              <a:t>pięć ::= 'D' | 'L' | 'V'</a:t>
            </a:r>
            <a:br>
              <a:rPr lang="pl-PL" sz="1800" dirty="0"/>
            </a:br>
            <a:r>
              <a:rPr lang="pl-PL" sz="1800" dirty="0"/>
              <a:t>jeden  ::= 'M' | 'C' | 'X' | 'I'</a:t>
            </a:r>
            <a:br>
              <a:rPr lang="pl-PL" sz="2400" dirty="0">
                <a:cs typeface="Times New Roman" panose="02020603050405020304" pitchFamily="18" charset="0"/>
              </a:rPr>
            </a:br>
            <a:endParaRPr lang="pl-PL" sz="1600" b="1" dirty="0">
              <a:cs typeface="Times New Roman" panose="02020603050405020304" pitchFamily="18" charset="0"/>
            </a:endParaRPr>
          </a:p>
          <a:p>
            <a:r>
              <a:rPr lang="pl-PL" sz="2800" b="1" dirty="0">
                <a:cs typeface="Times New Roman" panose="02020603050405020304" pitchFamily="18" charset="0"/>
              </a:rPr>
              <a:t>Nazwy używane w kontekście tego wzorca</a:t>
            </a:r>
            <a:r>
              <a:rPr lang="pl-PL" sz="2800" dirty="0">
                <a:cs typeface="Times New Roman" panose="02020603050405020304" pitchFamily="18" charset="0"/>
              </a:rPr>
              <a:t>: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InterpreterLiczbRzymskich</a:t>
            </a:r>
            <a:r>
              <a:rPr lang="pl-PL" sz="2800" dirty="0">
                <a:cs typeface="Times New Roman" panose="02020603050405020304" pitchFamily="18" charset="0"/>
              </a:rPr>
              <a:t> – </a:t>
            </a:r>
            <a:r>
              <a:rPr lang="pl-PL" sz="2800" i="1" dirty="0">
                <a:cs typeface="Times New Roman" panose="02020603050405020304" pitchFamily="18" charset="0"/>
              </a:rPr>
              <a:t>wyrażenie </a:t>
            </a:r>
            <a:r>
              <a:rPr lang="pl-PL" sz="2800" i="1" dirty="0" err="1">
                <a:cs typeface="Times New Roman" panose="02020603050405020304" pitchFamily="18" charset="0"/>
              </a:rPr>
              <a:t>abst</a:t>
            </a:r>
            <a:r>
              <a:rPr lang="pl-PL" sz="2800" i="1" dirty="0">
                <a:cs typeface="Times New Roman" panose="02020603050405020304" pitchFamily="18" charset="0"/>
              </a:rPr>
              <a:t>.</a:t>
            </a:r>
            <a:br>
              <a:rPr lang="pl-PL" sz="2800" i="1" dirty="0">
                <a:cs typeface="Times New Roman" panose="02020603050405020304" pitchFamily="18" charset="0"/>
              </a:rPr>
            </a:b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InterpreterTysięcy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...</a:t>
            </a:r>
            <a:r>
              <a:rPr lang="pl-PL" sz="2800" dirty="0">
                <a:cs typeface="Times New Roman" panose="02020603050405020304" pitchFamily="18" charset="0"/>
              </a:rPr>
              <a:t> – </a:t>
            </a:r>
            <a:r>
              <a:rPr lang="pl-PL" sz="2800" i="1" dirty="0">
                <a:cs typeface="Times New Roman" panose="02020603050405020304" pitchFamily="18" charset="0"/>
              </a:rPr>
              <a:t>wyrażenie pośrednie</a:t>
            </a:r>
            <a:br>
              <a:rPr lang="pl-PL" sz="2800" i="1" dirty="0">
                <a:cs typeface="Times New Roman" panose="02020603050405020304" pitchFamily="18" charset="0"/>
              </a:rPr>
            </a:b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liczbyRzymskie</a:t>
            </a:r>
            <a:r>
              <a:rPr lang="pl-PL" sz="2800" i="1" dirty="0">
                <a:cs typeface="Times New Roman" panose="02020603050405020304" pitchFamily="18" charset="0"/>
              </a:rPr>
              <a:t> – </a:t>
            </a:r>
            <a:r>
              <a:rPr lang="pl-PL" sz="2800" i="1" dirty="0" err="1">
                <a:cs typeface="Times New Roman" panose="02020603050405020304" pitchFamily="18" charset="0"/>
              </a:rPr>
              <a:t>Context</a:t>
            </a:r>
            <a:r>
              <a:rPr lang="pl-PL" sz="2800" i="1" dirty="0">
                <a:cs typeface="Times New Roman" panose="02020603050405020304" pitchFamily="18" charset="0"/>
              </a:rPr>
              <a:t> (informacje globalne)</a:t>
            </a:r>
            <a:br>
              <a:rPr lang="pl-PL" sz="2800" i="1" dirty="0">
                <a:cs typeface="Times New Roman" panose="02020603050405020304" pitchFamily="18" charset="0"/>
              </a:rPr>
            </a:b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pl-PL" sz="2800" i="1" dirty="0">
                <a:cs typeface="Times New Roman" panose="02020603050405020304" pitchFamily="18" charset="0"/>
              </a:rPr>
              <a:t> – Client</a:t>
            </a:r>
          </a:p>
          <a:p>
            <a:endParaRPr lang="pl-PL" sz="2800" i="1" dirty="0">
              <a:cs typeface="Times New Roman" panose="02020603050405020304" pitchFamily="18" charset="0"/>
            </a:endParaRPr>
          </a:p>
          <a:p>
            <a:endParaRPr lang="pl-PL" sz="2800" i="1" dirty="0">
              <a:latin typeface="+mj-lt"/>
              <a:cs typeface="Times New Roman" panose="02020603050405020304" pitchFamily="18" charset="0"/>
            </a:endParaRPr>
          </a:p>
          <a:p>
            <a:endParaRPr lang="pl-PL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295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Główna lektura 2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Dodatkowo wykorzystamy adaptacje do C# wzorców G4 opisane w książce S. J. </a:t>
            </a:r>
            <a:r>
              <a:rPr lang="pl-PL" dirty="0" err="1"/>
              <a:t>Metskera</a:t>
            </a:r>
            <a:endParaRPr lang="pl-P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63502" y="2827551"/>
            <a:ext cx="5089204" cy="34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840127"/>
            <a:ext cx="1800199" cy="257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62096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Wzorce strukturalne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12776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pl-PL" dirty="0"/>
              <a:t>Wzorce dotyczące relacji między klasami, rozwiązujące typowe problemy systemów z wieloma klasami: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457200" y="3501008"/>
            <a:ext cx="8229600" cy="2088232"/>
          </a:xfrm>
          <a:prstGeom prst="rect">
            <a:avLst/>
          </a:prstGeom>
        </p:spPr>
        <p:txBody>
          <a:bodyPr vert="horz" lIns="91440" tIns="45720" rIns="91440" bIns="45720" numCol="2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>
                <a:solidFill>
                  <a:srgbClr val="002060"/>
                </a:solidFill>
              </a:rPr>
              <a:t>Adapter</a:t>
            </a:r>
            <a:r>
              <a:rPr lang="pl-PL" dirty="0"/>
              <a:t> (</a:t>
            </a:r>
            <a:r>
              <a:rPr lang="pl-PL" i="1" dirty="0"/>
              <a:t>Adapter</a:t>
            </a:r>
            <a:r>
              <a:rPr lang="pl-PL" dirty="0"/>
              <a:t>)</a:t>
            </a:r>
          </a:p>
          <a:p>
            <a:r>
              <a:rPr lang="pl-PL" dirty="0">
                <a:solidFill>
                  <a:srgbClr val="002060"/>
                </a:solidFill>
              </a:rPr>
              <a:t>Dekorator</a:t>
            </a:r>
            <a:r>
              <a:rPr lang="pl-PL" dirty="0"/>
              <a:t> (</a:t>
            </a:r>
            <a:r>
              <a:rPr lang="pl-PL" i="1" dirty="0" err="1"/>
              <a:t>Decorator</a:t>
            </a:r>
            <a:r>
              <a:rPr lang="pl-PL" dirty="0"/>
              <a:t>)</a:t>
            </a:r>
          </a:p>
          <a:p>
            <a:r>
              <a:rPr lang="pl-PL" dirty="0"/>
              <a:t>Fasada (</a:t>
            </a:r>
            <a:r>
              <a:rPr lang="pl-PL" i="1" dirty="0" err="1"/>
              <a:t>Facade</a:t>
            </a:r>
            <a:r>
              <a:rPr lang="pl-PL" dirty="0"/>
              <a:t>)</a:t>
            </a:r>
          </a:p>
          <a:p>
            <a:r>
              <a:rPr lang="pl-PL" dirty="0">
                <a:solidFill>
                  <a:srgbClr val="002060"/>
                </a:solidFill>
              </a:rPr>
              <a:t>Kompozyt</a:t>
            </a:r>
            <a:r>
              <a:rPr lang="pl-PL" dirty="0"/>
              <a:t> (</a:t>
            </a:r>
            <a:r>
              <a:rPr lang="pl-PL" i="1" dirty="0" err="1"/>
              <a:t>Composite</a:t>
            </a:r>
            <a:r>
              <a:rPr lang="pl-PL" dirty="0"/>
              <a:t>)</a:t>
            </a:r>
          </a:p>
          <a:p>
            <a:r>
              <a:rPr lang="pl-PL" dirty="0"/>
              <a:t>Most (</a:t>
            </a:r>
            <a:r>
              <a:rPr lang="pl-PL" i="1" dirty="0"/>
              <a:t>Bridge</a:t>
            </a:r>
            <a:r>
              <a:rPr lang="pl-PL" dirty="0"/>
              <a:t>)</a:t>
            </a:r>
          </a:p>
          <a:p>
            <a:r>
              <a:rPr lang="pl-PL" dirty="0">
                <a:solidFill>
                  <a:srgbClr val="002060"/>
                </a:solidFill>
              </a:rPr>
              <a:t>Pełnomocnik</a:t>
            </a:r>
            <a:r>
              <a:rPr lang="pl-PL" dirty="0"/>
              <a:t> (</a:t>
            </a:r>
            <a:r>
              <a:rPr lang="pl-PL" i="1" dirty="0"/>
              <a:t>Proxy</a:t>
            </a:r>
            <a:r>
              <a:rPr lang="pl-PL" dirty="0"/>
              <a:t>)</a:t>
            </a:r>
          </a:p>
          <a:p>
            <a:r>
              <a:rPr lang="pl-PL" dirty="0"/>
              <a:t>Pyłek (</a:t>
            </a:r>
            <a:r>
              <a:rPr lang="pl-PL" i="1" dirty="0" err="1"/>
              <a:t>Flyweight</a:t>
            </a:r>
            <a:r>
              <a:rPr lang="pl-PL" dirty="0"/>
              <a:t>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423243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Kompozyt (</a:t>
            </a:r>
            <a:r>
              <a:rPr lang="pl-PL" i="1" dirty="0" err="1"/>
              <a:t>Composite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15407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800" b="1" dirty="0"/>
              <a:t>Cel:</a:t>
            </a:r>
            <a:r>
              <a:rPr lang="pl-PL" sz="2800" dirty="0"/>
              <a:t> </a:t>
            </a:r>
            <a:br>
              <a:rPr lang="pl-PL" sz="2800" dirty="0"/>
            </a:br>
            <a:r>
              <a:rPr lang="pl-PL" sz="2800" dirty="0"/>
              <a:t>Pozwala na budowanie z obiektów struktury drzewa (hierarchia część-całość)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1728217" y="6370779"/>
            <a:ext cx="32592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/>
              <a:t>http://zenit.senecac.on.ca/wiki/index.php/Composite</a:t>
            </a:r>
          </a:p>
        </p:txBody>
      </p:sp>
      <p:pic>
        <p:nvPicPr>
          <p:cNvPr id="5122" name="Picture 2" descr="Composite Design Pattern">
            <a:hlinkClick r:id="rId2" tooltip="Composite Design Pattern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217" y="2852936"/>
            <a:ext cx="5980044" cy="3460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147548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Kompozyt (</a:t>
            </a:r>
            <a:r>
              <a:rPr lang="pl-PL" i="1" dirty="0" err="1"/>
              <a:t>Composite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97152"/>
          </a:xfrm>
        </p:spPr>
        <p:txBody>
          <a:bodyPr>
            <a:noAutofit/>
          </a:bodyPr>
          <a:lstStyle/>
          <a:p>
            <a:r>
              <a:rPr lang="pl-PL" sz="2800" b="1" dirty="0">
                <a:cs typeface="Times New Roman" panose="02020603050405020304" pitchFamily="18" charset="0"/>
              </a:rPr>
              <a:t>Przykład:</a:t>
            </a:r>
            <a:br>
              <a:rPr lang="pl-PL" sz="2800" b="1" dirty="0">
                <a:cs typeface="Times New Roman" panose="02020603050405020304" pitchFamily="18" charset="0"/>
              </a:rPr>
            </a:br>
            <a:br>
              <a:rPr lang="pl-PL" sz="2800" dirty="0">
                <a:cs typeface="Times New Roman" panose="02020603050405020304" pitchFamily="18" charset="0"/>
              </a:rPr>
            </a:br>
            <a:endParaRPr lang="pl-PL" sz="2800" dirty="0">
              <a:cs typeface="Times New Roman" panose="02020603050405020304" pitchFamily="18" charset="0"/>
            </a:endParaRPr>
          </a:p>
          <a:p>
            <a:endParaRPr lang="pl-PL" sz="2800" b="1" dirty="0">
              <a:cs typeface="Times New Roman" panose="02020603050405020304" pitchFamily="18" charset="0"/>
            </a:endParaRPr>
          </a:p>
          <a:p>
            <a:endParaRPr lang="pl-PL" sz="2800" b="1" dirty="0">
              <a:cs typeface="Times New Roman" panose="02020603050405020304" pitchFamily="18" charset="0"/>
            </a:endParaRPr>
          </a:p>
          <a:p>
            <a:endParaRPr lang="pl-PL" sz="2800" b="1" dirty="0">
              <a:cs typeface="Times New Roman" panose="02020603050405020304" pitchFamily="18" charset="0"/>
            </a:endParaRPr>
          </a:p>
          <a:p>
            <a:r>
              <a:rPr lang="pl-PL" sz="2800" b="1" dirty="0">
                <a:cs typeface="Times New Roman" panose="02020603050405020304" pitchFamily="18" charset="0"/>
              </a:rPr>
              <a:t>Nazwy używane w kontekście tego wzorca</a:t>
            </a:r>
            <a:r>
              <a:rPr lang="pl-PL" sz="2800" dirty="0">
                <a:cs typeface="Times New Roman" panose="02020603050405020304" pitchFamily="18" charset="0"/>
              </a:rPr>
              <a:t>: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IPracownik</a:t>
            </a:r>
            <a:r>
              <a:rPr lang="pl-PL" sz="2800" dirty="0">
                <a:cs typeface="Times New Roman" panose="02020603050405020304" pitchFamily="18" charset="0"/>
              </a:rPr>
              <a:t> – </a:t>
            </a:r>
            <a:r>
              <a:rPr lang="pl-PL" sz="2800" i="1" dirty="0">
                <a:cs typeface="Times New Roman" panose="02020603050405020304" pitchFamily="18" charset="0"/>
              </a:rPr>
              <a:t>Component</a:t>
            </a:r>
            <a:br>
              <a:rPr lang="pl-PL" sz="2800" i="1" dirty="0">
                <a:cs typeface="Times New Roman" panose="02020603050405020304" pitchFamily="18" charset="0"/>
              </a:rPr>
            </a:br>
            <a:r>
              <a:rPr lang="pl-PL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Pracownik</a:t>
            </a:r>
            <a:r>
              <a:rPr lang="pl-PL" sz="2800" i="1" dirty="0">
                <a:cs typeface="Times New Roman" panose="02020603050405020304" pitchFamily="18" charset="0"/>
              </a:rPr>
              <a:t> – </a:t>
            </a:r>
            <a:r>
              <a:rPr lang="pl-PL" sz="2800" i="1" dirty="0" err="1">
                <a:cs typeface="Times New Roman" panose="02020603050405020304" pitchFamily="18" charset="0"/>
              </a:rPr>
              <a:t>Leaf</a:t>
            </a:r>
            <a:br>
              <a:rPr lang="pl-PL" sz="2800" i="1" dirty="0">
                <a:cs typeface="Times New Roman" panose="02020603050405020304" pitchFamily="18" charset="0"/>
              </a:rPr>
            </a:br>
            <a:r>
              <a:rPr lang="pl-PL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Kierownik</a:t>
            </a:r>
            <a:r>
              <a:rPr lang="pl-PL" sz="2800" i="1" dirty="0">
                <a:cs typeface="Times New Roman" panose="02020603050405020304" pitchFamily="18" charset="0"/>
              </a:rPr>
              <a:t> – </a:t>
            </a:r>
            <a:r>
              <a:rPr lang="pl-PL" sz="2800" i="1" dirty="0" err="1">
                <a:cs typeface="Times New Roman" panose="02020603050405020304" pitchFamily="18" charset="0"/>
              </a:rPr>
              <a:t>Composite</a:t>
            </a:r>
            <a:br>
              <a:rPr lang="pl-PL" sz="2800" i="1" dirty="0">
                <a:cs typeface="Times New Roman" panose="02020603050405020304" pitchFamily="18" charset="0"/>
              </a:rPr>
            </a:br>
            <a:r>
              <a:rPr lang="pl-PL" sz="2800" dirty="0">
                <a:cs typeface="Times New Roman" panose="02020603050405020304" pitchFamily="18" charset="0"/>
              </a:rPr>
              <a:t>funkcja </a:t>
            </a: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pl-PL" sz="2800" i="1" dirty="0">
                <a:cs typeface="Times New Roman" panose="02020603050405020304" pitchFamily="18" charset="0"/>
              </a:rPr>
              <a:t> – Client</a:t>
            </a:r>
          </a:p>
          <a:p>
            <a:endParaRPr lang="pl-PL" sz="2800" i="1" dirty="0">
              <a:cs typeface="Times New Roman" panose="02020603050405020304" pitchFamily="18" charset="0"/>
            </a:endParaRPr>
          </a:p>
          <a:p>
            <a:endParaRPr lang="pl-PL" sz="2800" i="1" dirty="0">
              <a:latin typeface="+mj-lt"/>
              <a:cs typeface="Times New Roman" panose="02020603050405020304" pitchFamily="18" charset="0"/>
            </a:endParaRPr>
          </a:p>
          <a:p>
            <a:endParaRPr lang="pl-PL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060848"/>
            <a:ext cx="5198625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19420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Kompozyt (</a:t>
            </a:r>
            <a:r>
              <a:rPr lang="pl-PL" i="1" dirty="0" err="1"/>
              <a:t>Composite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pl-PL" sz="2800" b="1" dirty="0"/>
              <a:t>Zalety:</a:t>
            </a:r>
          </a:p>
          <a:p>
            <a:r>
              <a:rPr lang="pl-PL" sz="2800" dirty="0"/>
              <a:t>Nadrzędny element (korzeń drzewa) reprezentuje wszystkie elementy podrzędne (uproszczenie interfejsu, a więc i kodu klienta)</a:t>
            </a:r>
          </a:p>
          <a:p>
            <a:r>
              <a:rPr lang="pl-PL" sz="2800" dirty="0"/>
              <a:t>Można definiować wiele liści (np. klasy potomne po Pracownik) i wiele kompozytów (np. klasy potomne po kierownik) – możliwość rozszerzania zbioru klas</a:t>
            </a:r>
          </a:p>
          <a:p>
            <a:pPr marL="0" indent="0">
              <a:buNone/>
            </a:pPr>
            <a:endParaRPr lang="pl-PL" sz="1050" b="1" dirty="0"/>
          </a:p>
          <a:p>
            <a:pPr marL="0" indent="0">
              <a:buNone/>
            </a:pPr>
            <a:r>
              <a:rPr lang="pl-PL" sz="2800" b="1" dirty="0"/>
              <a:t>Kompozyty z cyklami:</a:t>
            </a:r>
          </a:p>
          <a:p>
            <a:pPr marL="0" indent="0">
              <a:buNone/>
            </a:pPr>
            <a:r>
              <a:rPr lang="pl-PL" sz="2800" dirty="0"/>
              <a:t>Zwykle kompozyt kojarzymy z drzewami, ale może zawierać cykle – należy to uwzględnić przy korzystaniu z rozwiązań bazujących na rekurencjach.</a:t>
            </a:r>
          </a:p>
        </p:txBody>
      </p:sp>
      <p:sp>
        <p:nvSpPr>
          <p:cNvPr id="4" name="AutoShape 2" descr="Znalezione obrazy dla zapytania MVC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5" name="AutoShape 4" descr="Znalezione obrazy dla zapytania MVC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269892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Kompozyt (</a:t>
            </a:r>
            <a:r>
              <a:rPr lang="pl-PL" i="1" dirty="0" err="1"/>
              <a:t>Composite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pl-PL" sz="2800" b="1" dirty="0"/>
              <a:t>Zadanie domowe:</a:t>
            </a:r>
          </a:p>
          <a:p>
            <a:pPr marL="0" indent="0">
              <a:buNone/>
            </a:pPr>
            <a:r>
              <a:rPr lang="pl-PL" sz="2800" dirty="0"/>
              <a:t>Zadeklarować w interfejsie </a:t>
            </a: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IPracownik</a:t>
            </a:r>
            <a:r>
              <a:rPr lang="pl-PL" sz="2800" dirty="0"/>
              <a:t> i zaimplementować w klasie </a:t>
            </a:r>
            <a:r>
              <a:rPr lang="pl-PL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Pracownik</a:t>
            </a:r>
            <a:r>
              <a:rPr lang="pl-PL" sz="2800" dirty="0"/>
              <a:t> metodę </a:t>
            </a:r>
            <a:r>
              <a:rPr lang="pl-PL" sz="2800" dirty="0" err="1"/>
              <a:t>Count</a:t>
            </a:r>
            <a:r>
              <a:rPr lang="pl-PL" sz="2800" dirty="0"/>
              <a:t> zliczającą liczbę elementów w </a:t>
            </a:r>
            <a:r>
              <a:rPr lang="pl-PL" sz="2800" dirty="0" err="1"/>
              <a:t>podstukturze</a:t>
            </a:r>
            <a:r>
              <a:rPr lang="pl-PL" sz="2800" dirty="0"/>
              <a:t>.</a:t>
            </a:r>
            <a:br>
              <a:rPr lang="pl-PL" sz="2800" dirty="0"/>
            </a:br>
            <a:r>
              <a:rPr lang="pl-PL" sz="2800" dirty="0"/>
              <a:t>Uwzględnić możliwość istnienia cykli w strukturze kompozytu (gdy pracownik staje się np. dziekanem).</a:t>
            </a:r>
            <a:endParaRPr lang="pl-PL" sz="2800" b="1" dirty="0"/>
          </a:p>
        </p:txBody>
      </p:sp>
      <p:sp>
        <p:nvSpPr>
          <p:cNvPr id="4" name="AutoShape 2" descr="Znalezione obrazy dla zapytania MVC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5" name="AutoShape 4" descr="Znalezione obrazy dla zapytania MVC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48430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Kompozyt (</a:t>
            </a:r>
            <a:r>
              <a:rPr lang="pl-PL" i="1" dirty="0" err="1"/>
              <a:t>Composite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pl-PL" sz="2800" b="1" dirty="0"/>
              <a:t>Konkursy:</a:t>
            </a:r>
          </a:p>
          <a:p>
            <a:pPr marL="514350" indent="-514350">
              <a:buAutoNum type="arabicPeriod"/>
            </a:pPr>
            <a:r>
              <a:rPr lang="pl-PL" sz="2800" dirty="0"/>
              <a:t>Zmodyfikować kod w taki sposób, aby metoda </a:t>
            </a: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WyświetlInformacje</a:t>
            </a:r>
            <a:r>
              <a:rPr lang="pl-PL" sz="2800" dirty="0"/>
              <a:t> lepiej pokazywała strukturę obiektów (drzewo). </a:t>
            </a:r>
            <a:br>
              <a:rPr lang="pl-PL" sz="2800" dirty="0"/>
            </a:br>
            <a:r>
              <a:rPr lang="pl-PL" sz="2800" dirty="0"/>
              <a:t>Jak przekazać stopień zagnieżdżenia?</a:t>
            </a:r>
          </a:p>
          <a:p>
            <a:pPr marL="514350" indent="-514350">
              <a:buAutoNum type="arabicPeriod"/>
            </a:pPr>
            <a:r>
              <a:rPr lang="pl-PL" sz="2800" dirty="0"/>
              <a:t>Zaimplementować w klasie </a:t>
            </a:r>
            <a:r>
              <a:rPr lang="pl-PL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Kierownik</a:t>
            </a:r>
            <a:r>
              <a:rPr lang="pl-PL" sz="2800" dirty="0"/>
              <a:t> interfejs </a:t>
            </a: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IEnumerable</a:t>
            </a:r>
            <a:r>
              <a:rPr lang="pl-PL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IPracownik</a:t>
            </a:r>
            <a:r>
              <a:rPr lang="pl-PL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pl-PL" sz="2800" dirty="0"/>
              <a:t>, który umożliwia umożliwić pobranie </a:t>
            </a:r>
            <a:r>
              <a:rPr lang="pl-PL" sz="2800" dirty="0" err="1"/>
              <a:t>iteratora</a:t>
            </a:r>
            <a:r>
              <a:rPr lang="pl-PL" sz="2800" dirty="0"/>
              <a:t> (</a:t>
            </a: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IEnumerator</a:t>
            </a:r>
            <a:r>
              <a:rPr lang="pl-PL" sz="2800" dirty="0"/>
              <a:t>) pozwalającego na przeglądanie całej struktury podwładnych (w dowolnym poziomie zagnieżdżenia). Uwzględnić ewent. obecność cykli.</a:t>
            </a:r>
          </a:p>
        </p:txBody>
      </p:sp>
      <p:sp>
        <p:nvSpPr>
          <p:cNvPr id="4" name="AutoShape 2" descr="Znalezione obrazy dla zapytania MVC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5" name="AutoShape 4" descr="Znalezione obrazy dla zapytania MVC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196960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Wzorce operacyjne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12776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pl-PL" dirty="0"/>
              <a:t>Wzorce dotyczące dzielenia odpowiedzialności między współpracującymi ze sobą obiektami (porządkują złożone przepływy sterowania):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179512" y="3501008"/>
            <a:ext cx="8784976" cy="2952328"/>
          </a:xfrm>
          <a:prstGeom prst="rect">
            <a:avLst/>
          </a:prstGeom>
        </p:spPr>
        <p:txBody>
          <a:bodyPr vert="horz" lIns="91440" tIns="45720" rIns="91440" bIns="45720" numCol="2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>
                <a:solidFill>
                  <a:srgbClr val="002060"/>
                </a:solidFill>
              </a:rPr>
              <a:t>Interpreter</a:t>
            </a:r>
            <a:r>
              <a:rPr lang="pl-PL" dirty="0"/>
              <a:t> (</a:t>
            </a:r>
            <a:r>
              <a:rPr lang="pl-PL" i="1" dirty="0"/>
              <a:t>Interpreter</a:t>
            </a:r>
            <a:r>
              <a:rPr lang="pl-PL" dirty="0"/>
              <a:t>)</a:t>
            </a:r>
          </a:p>
          <a:p>
            <a:r>
              <a:rPr lang="pl-PL" dirty="0" err="1">
                <a:solidFill>
                  <a:srgbClr val="002060"/>
                </a:solidFill>
              </a:rPr>
              <a:t>Iterator</a:t>
            </a:r>
            <a:r>
              <a:rPr lang="pl-PL" dirty="0"/>
              <a:t> (</a:t>
            </a:r>
            <a:r>
              <a:rPr lang="pl-PL" i="1" dirty="0" err="1"/>
              <a:t>Iterator</a:t>
            </a:r>
            <a:r>
              <a:rPr lang="pl-PL" dirty="0"/>
              <a:t>)</a:t>
            </a:r>
          </a:p>
          <a:p>
            <a:r>
              <a:rPr lang="pl-PL" dirty="0"/>
              <a:t>Łańcuch zobowiązań</a:t>
            </a:r>
          </a:p>
          <a:p>
            <a:pPr marL="0" indent="0">
              <a:buNone/>
            </a:pPr>
            <a:r>
              <a:rPr lang="pl-PL" dirty="0"/>
              <a:t>    (</a:t>
            </a:r>
            <a:r>
              <a:rPr lang="pl-PL" i="1" dirty="0"/>
              <a:t>Chain of </a:t>
            </a:r>
            <a:r>
              <a:rPr lang="pl-PL" i="1" dirty="0" err="1"/>
              <a:t>responsibility</a:t>
            </a:r>
            <a:r>
              <a:rPr lang="pl-PL" dirty="0"/>
              <a:t>)</a:t>
            </a:r>
          </a:p>
          <a:p>
            <a:r>
              <a:rPr lang="pl-PL" dirty="0"/>
              <a:t>Mediator (</a:t>
            </a:r>
            <a:r>
              <a:rPr lang="pl-PL" i="1" dirty="0"/>
              <a:t>Mediator</a:t>
            </a:r>
            <a:r>
              <a:rPr lang="pl-PL" dirty="0"/>
              <a:t>)</a:t>
            </a:r>
          </a:p>
          <a:p>
            <a:r>
              <a:rPr lang="pl-PL" dirty="0">
                <a:solidFill>
                  <a:srgbClr val="002060"/>
                </a:solidFill>
              </a:rPr>
              <a:t>Metoda szablonowa</a:t>
            </a:r>
            <a:r>
              <a:rPr lang="pl-PL" dirty="0"/>
              <a:t> (</a:t>
            </a:r>
            <a:r>
              <a:rPr lang="pl-PL" i="1" dirty="0" err="1"/>
              <a:t>Template</a:t>
            </a:r>
            <a:r>
              <a:rPr lang="pl-PL" i="1" dirty="0"/>
              <a:t> </a:t>
            </a:r>
            <a:r>
              <a:rPr lang="pl-PL" i="1" dirty="0" err="1"/>
              <a:t>method</a:t>
            </a:r>
            <a:r>
              <a:rPr lang="pl-PL" dirty="0"/>
              <a:t>)</a:t>
            </a:r>
          </a:p>
          <a:p>
            <a:r>
              <a:rPr lang="pl-PL" dirty="0">
                <a:solidFill>
                  <a:srgbClr val="002060"/>
                </a:solidFill>
              </a:rPr>
              <a:t>Obserwator</a:t>
            </a:r>
            <a:r>
              <a:rPr lang="pl-PL" dirty="0"/>
              <a:t> (</a:t>
            </a:r>
            <a:r>
              <a:rPr lang="pl-PL" i="1" dirty="0" err="1"/>
              <a:t>Observer</a:t>
            </a:r>
            <a:r>
              <a:rPr lang="pl-PL" dirty="0"/>
              <a:t>)</a:t>
            </a:r>
          </a:p>
          <a:p>
            <a:r>
              <a:rPr lang="pl-PL" dirty="0"/>
              <a:t>Odwiedzający (</a:t>
            </a:r>
            <a:r>
              <a:rPr lang="pl-PL" i="1" dirty="0" err="1"/>
              <a:t>Visitor</a:t>
            </a:r>
            <a:r>
              <a:rPr lang="pl-PL" dirty="0"/>
              <a:t>)</a:t>
            </a:r>
          </a:p>
          <a:p>
            <a:r>
              <a:rPr lang="pl-PL" dirty="0"/>
              <a:t>Pamiątka (Memento)</a:t>
            </a:r>
          </a:p>
          <a:p>
            <a:r>
              <a:rPr lang="pl-PL" dirty="0">
                <a:solidFill>
                  <a:srgbClr val="002060"/>
                </a:solidFill>
              </a:rPr>
              <a:t>Polecenie</a:t>
            </a:r>
            <a:r>
              <a:rPr lang="pl-PL" dirty="0"/>
              <a:t> (</a:t>
            </a:r>
            <a:r>
              <a:rPr lang="pl-PL" dirty="0" err="1"/>
              <a:t>Command</a:t>
            </a:r>
            <a:r>
              <a:rPr lang="pl-PL" dirty="0"/>
              <a:t>)</a:t>
            </a:r>
          </a:p>
          <a:p>
            <a:r>
              <a:rPr lang="pl-PL" dirty="0"/>
              <a:t>Stan (</a:t>
            </a:r>
            <a:r>
              <a:rPr lang="pl-PL" dirty="0" err="1"/>
              <a:t>State</a:t>
            </a:r>
            <a:r>
              <a:rPr lang="pl-PL" dirty="0"/>
              <a:t>)</a:t>
            </a:r>
          </a:p>
          <a:p>
            <a:r>
              <a:rPr lang="pl-PL" dirty="0">
                <a:solidFill>
                  <a:srgbClr val="002060"/>
                </a:solidFill>
              </a:rPr>
              <a:t>Strategia</a:t>
            </a:r>
            <a:r>
              <a:rPr lang="pl-PL" dirty="0"/>
              <a:t> (</a:t>
            </a:r>
            <a:r>
              <a:rPr lang="pl-PL" dirty="0" err="1"/>
              <a:t>Strategy</a:t>
            </a:r>
            <a:r>
              <a:rPr lang="pl-PL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1172670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Odwiedzający (</a:t>
            </a:r>
            <a:r>
              <a:rPr lang="pl-PL" i="1" dirty="0" err="1"/>
              <a:t>Visitor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0691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800" b="1" dirty="0"/>
              <a:t>Cel:</a:t>
            </a:r>
            <a:br>
              <a:rPr lang="pl-PL" sz="2800" dirty="0"/>
            </a:br>
            <a:r>
              <a:rPr lang="pl-PL" sz="2800" dirty="0"/>
              <a:t>Załóżmy strukturę obiektów, np. kompozyt pracowników. Na każdym pracowniku chcemy wykonać pewną operację zależną od jego typu nie zmieniając za oryginalnych klas.</a:t>
            </a:r>
          </a:p>
          <a:p>
            <a:pPr marL="0" indent="0">
              <a:buNone/>
            </a:pPr>
            <a:endParaRPr lang="pl-PL" sz="1100" dirty="0"/>
          </a:p>
          <a:p>
            <a:pPr marL="0" indent="0">
              <a:buNone/>
            </a:pPr>
            <a:r>
              <a:rPr lang="pl-PL" sz="2800" dirty="0"/>
              <a:t>Realizujemy ten cel definiując klasę z metodami </a:t>
            </a: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Visit</a:t>
            </a:r>
            <a:r>
              <a:rPr lang="pl-PL" sz="2800" dirty="0"/>
              <a:t> osobną dla każdego typu pracownika i przyjmującymi instancję odpowiedniego typu pracownika. </a:t>
            </a:r>
            <a:br>
              <a:rPr lang="pl-PL" sz="2800" dirty="0"/>
            </a:br>
            <a:r>
              <a:rPr lang="pl-PL" sz="2800" dirty="0"/>
              <a:t>W pierwotnych klasach konieczna obecność tylko jednej nowej metody </a:t>
            </a: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Accept</a:t>
            </a:r>
            <a:r>
              <a:rPr lang="pl-PL" sz="2800" dirty="0"/>
              <a:t>.</a:t>
            </a:r>
          </a:p>
          <a:p>
            <a:pPr marL="0" indent="0">
              <a:buNone/>
            </a:pPr>
            <a:r>
              <a:rPr lang="pl-PL" sz="2800" dirty="0"/>
              <a:t>Klasy z pierwotnego drzewa to </a:t>
            </a:r>
            <a:r>
              <a:rPr lang="pl-PL" sz="2800" i="1" dirty="0"/>
              <a:t>elementy</a:t>
            </a:r>
            <a:br>
              <a:rPr lang="pl-PL" sz="2800" dirty="0"/>
            </a:br>
            <a:r>
              <a:rPr lang="pl-PL" sz="2800" dirty="0"/>
              <a:t>Klasa (lub klasy - dla różnych operacji) - </a:t>
            </a:r>
            <a:r>
              <a:rPr lang="pl-PL" sz="2800" i="1" dirty="0"/>
              <a:t>odwiedzający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67206143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Odwiedzający (</a:t>
            </a:r>
            <a:r>
              <a:rPr lang="pl-PL" i="1" dirty="0" err="1"/>
              <a:t>Visitor</a:t>
            </a:r>
            <a:r>
              <a:rPr lang="pl-PL" dirty="0"/>
              <a:t>)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539551" y="5805264"/>
            <a:ext cx="30893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/>
              <a:t>https://sourcemaking.com/design_patterns/visitor</a:t>
            </a:r>
          </a:p>
        </p:txBody>
      </p:sp>
      <p:pic>
        <p:nvPicPr>
          <p:cNvPr id="6146" name="Picture 2" descr="Visitor sche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1628800"/>
            <a:ext cx="8196731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504148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Odwiedzający (</a:t>
            </a:r>
            <a:r>
              <a:rPr lang="pl-PL" i="1" dirty="0" err="1"/>
              <a:t>Visitor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997152"/>
          </a:xfrm>
        </p:spPr>
        <p:txBody>
          <a:bodyPr>
            <a:noAutofit/>
          </a:bodyPr>
          <a:lstStyle/>
          <a:p>
            <a:r>
              <a:rPr lang="pl-PL" sz="2800" b="1" dirty="0">
                <a:cs typeface="Times New Roman" panose="02020603050405020304" pitchFamily="18" charset="0"/>
              </a:rPr>
              <a:t>Przykład: </a:t>
            </a:r>
            <a:r>
              <a:rPr lang="pl-PL" sz="2800" dirty="0">
                <a:cs typeface="Times New Roman" panose="02020603050405020304" pitchFamily="18" charset="0"/>
              </a:rPr>
              <a:t>wydrukujemy informacje o pracownikach z drzewa (kompozytu)</a:t>
            </a:r>
          </a:p>
          <a:p>
            <a:endParaRPr lang="pl-PL" sz="2800" b="1" dirty="0">
              <a:cs typeface="Times New Roman" panose="02020603050405020304" pitchFamily="18" charset="0"/>
            </a:endParaRPr>
          </a:p>
          <a:p>
            <a:endParaRPr lang="pl-PL" sz="2800" b="1" dirty="0">
              <a:cs typeface="Times New Roman" panose="02020603050405020304" pitchFamily="18" charset="0"/>
            </a:endParaRPr>
          </a:p>
          <a:p>
            <a:endParaRPr lang="pl-PL" sz="2800" b="1" dirty="0">
              <a:cs typeface="Times New Roman" panose="02020603050405020304" pitchFamily="18" charset="0"/>
            </a:endParaRPr>
          </a:p>
          <a:p>
            <a:r>
              <a:rPr lang="pl-PL" sz="2800" b="1" dirty="0">
                <a:cs typeface="Times New Roman" panose="02020603050405020304" pitchFamily="18" charset="0"/>
              </a:rPr>
              <a:t>Nazwy używane w kontekście tego wzorca</a:t>
            </a:r>
            <a:r>
              <a:rPr lang="pl-PL" sz="2800" dirty="0">
                <a:cs typeface="Times New Roman" panose="02020603050405020304" pitchFamily="18" charset="0"/>
              </a:rPr>
              <a:t>: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IPracownik</a:t>
            </a:r>
            <a:r>
              <a:rPr lang="pl-PL" sz="2800" dirty="0">
                <a:cs typeface="Times New Roman" panose="02020603050405020304" pitchFamily="18" charset="0"/>
              </a:rPr>
              <a:t> – </a:t>
            </a:r>
            <a:r>
              <a:rPr lang="pl-PL" sz="2800" i="1" dirty="0">
                <a:cs typeface="Times New Roman" panose="02020603050405020304" pitchFamily="18" charset="0"/>
              </a:rPr>
              <a:t>Element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Pracownik</a:t>
            </a:r>
            <a:r>
              <a:rPr lang="pl-PL" sz="2800" dirty="0">
                <a:cs typeface="Times New Roman" panose="02020603050405020304" pitchFamily="18" charset="0"/>
              </a:rPr>
              <a:t>,  </a:t>
            </a:r>
            <a:r>
              <a:rPr lang="pl-PL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Kierownik</a:t>
            </a:r>
            <a:r>
              <a:rPr lang="pl-PL" sz="2800" dirty="0">
                <a:cs typeface="Times New Roman" panose="02020603050405020304" pitchFamily="18" charset="0"/>
              </a:rPr>
              <a:t> – </a:t>
            </a:r>
            <a:r>
              <a:rPr lang="pl-PL" sz="2800" i="1" dirty="0" err="1">
                <a:cs typeface="Times New Roman" panose="02020603050405020304" pitchFamily="18" charset="0"/>
              </a:rPr>
              <a:t>ConcreteElement</a:t>
            </a:r>
            <a:br>
              <a:rPr lang="pl-PL" sz="2800" i="1" dirty="0">
                <a:cs typeface="Times New Roman" panose="02020603050405020304" pitchFamily="18" charset="0"/>
              </a:rPr>
            </a:br>
            <a:r>
              <a:rPr lang="pl-PL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Odwiedzający</a:t>
            </a:r>
            <a:r>
              <a:rPr lang="pl-PL" sz="2800" i="1" dirty="0">
                <a:cs typeface="Times New Roman" panose="02020603050405020304" pitchFamily="18" charset="0"/>
              </a:rPr>
              <a:t> – </a:t>
            </a:r>
            <a:r>
              <a:rPr lang="pl-PL" sz="2800" i="1" dirty="0" err="1">
                <a:cs typeface="Times New Roman" panose="02020603050405020304" pitchFamily="18" charset="0"/>
              </a:rPr>
              <a:t>Visitor</a:t>
            </a:r>
            <a:br>
              <a:rPr lang="pl-PL" sz="2800" i="1" dirty="0">
                <a:cs typeface="Times New Roman" panose="02020603050405020304" pitchFamily="18" charset="0"/>
              </a:rPr>
            </a:b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OdwiedzajacyZliczający</a:t>
            </a:r>
            <a:r>
              <a:rPr lang="pl-PL" sz="2800" i="1" dirty="0">
                <a:cs typeface="Times New Roman" panose="02020603050405020304" pitchFamily="18" charset="0"/>
              </a:rPr>
              <a:t> – </a:t>
            </a:r>
            <a:r>
              <a:rPr lang="pl-PL" sz="2800" i="1" dirty="0" err="1">
                <a:cs typeface="Times New Roman" panose="02020603050405020304" pitchFamily="18" charset="0"/>
              </a:rPr>
              <a:t>ConcreteVisitor</a:t>
            </a:r>
            <a:br>
              <a:rPr lang="pl-PL" sz="2800" i="1" dirty="0">
                <a:cs typeface="Times New Roman" panose="02020603050405020304" pitchFamily="18" charset="0"/>
              </a:rPr>
            </a:br>
            <a:r>
              <a:rPr lang="pl-PL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rektor</a:t>
            </a:r>
            <a:r>
              <a:rPr lang="pl-PL" sz="2800" i="1" dirty="0">
                <a:cs typeface="Times New Roman" panose="02020603050405020304" pitchFamily="18" charset="0"/>
              </a:rPr>
              <a:t> – </a:t>
            </a:r>
            <a:r>
              <a:rPr lang="pl-PL" sz="2800" i="1" dirty="0" err="1">
                <a:cs typeface="Times New Roman" panose="02020603050405020304" pitchFamily="18" charset="0"/>
              </a:rPr>
              <a:t>ObjectStructure</a:t>
            </a:r>
            <a:br>
              <a:rPr lang="pl-PL" sz="2800" i="1" dirty="0">
                <a:cs typeface="Times New Roman" panose="02020603050405020304" pitchFamily="18" charset="0"/>
              </a:rPr>
            </a:br>
            <a:endParaRPr lang="pl-PL" sz="2800" i="1" dirty="0">
              <a:cs typeface="Times New Roman" panose="02020603050405020304" pitchFamily="18" charset="0"/>
            </a:endParaRPr>
          </a:p>
          <a:p>
            <a:endParaRPr lang="pl-PL" sz="2800" i="1" dirty="0">
              <a:latin typeface="+mj-lt"/>
              <a:cs typeface="Times New Roman" panose="02020603050405020304" pitchFamily="18" charset="0"/>
            </a:endParaRPr>
          </a:p>
          <a:p>
            <a:endParaRPr lang="pl-PL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3" y="2204865"/>
            <a:ext cx="4176464" cy="1735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938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Wzorce konstrukcyjne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Wzorce pozwalające oddzielić proces tworzenia instancji obiektów od jego definicji:</a:t>
            </a:r>
          </a:p>
          <a:p>
            <a:r>
              <a:rPr lang="pl-PL" dirty="0"/>
              <a:t>Budowniczy (</a:t>
            </a:r>
            <a:r>
              <a:rPr lang="pl-PL" i="1" dirty="0"/>
              <a:t>Builder</a:t>
            </a:r>
            <a:r>
              <a:rPr lang="pl-PL" dirty="0"/>
              <a:t>)</a:t>
            </a:r>
          </a:p>
          <a:p>
            <a:r>
              <a:rPr lang="pl-PL" dirty="0">
                <a:solidFill>
                  <a:schemeClr val="tx2"/>
                </a:solidFill>
              </a:rPr>
              <a:t>Fabryka abstrakcyjna</a:t>
            </a:r>
            <a:r>
              <a:rPr lang="pl-PL" dirty="0"/>
              <a:t> (</a:t>
            </a:r>
            <a:r>
              <a:rPr lang="pl-PL" i="1" dirty="0" err="1"/>
              <a:t>Abstract</a:t>
            </a:r>
            <a:r>
              <a:rPr lang="pl-PL" i="1" dirty="0"/>
              <a:t> </a:t>
            </a:r>
            <a:r>
              <a:rPr lang="pl-PL" i="1" dirty="0" err="1"/>
              <a:t>Factory</a:t>
            </a:r>
            <a:r>
              <a:rPr lang="pl-PL" dirty="0"/>
              <a:t>)</a:t>
            </a:r>
          </a:p>
          <a:p>
            <a:r>
              <a:rPr lang="pl-PL" dirty="0">
                <a:solidFill>
                  <a:schemeClr val="tx2"/>
                </a:solidFill>
              </a:rPr>
              <a:t>Metoda wytwórcza</a:t>
            </a:r>
            <a:r>
              <a:rPr lang="pl-PL" dirty="0"/>
              <a:t> (</a:t>
            </a:r>
            <a:r>
              <a:rPr lang="pl-PL" i="1" dirty="0" err="1"/>
              <a:t>Factory</a:t>
            </a:r>
            <a:r>
              <a:rPr lang="pl-PL" i="1" dirty="0"/>
              <a:t> Method</a:t>
            </a:r>
            <a:r>
              <a:rPr lang="pl-PL" dirty="0"/>
              <a:t>)</a:t>
            </a:r>
          </a:p>
          <a:p>
            <a:r>
              <a:rPr lang="pl-PL" dirty="0"/>
              <a:t>Prototyp (</a:t>
            </a:r>
            <a:r>
              <a:rPr lang="pl-PL" i="1" dirty="0" err="1"/>
              <a:t>Prototype</a:t>
            </a:r>
            <a:r>
              <a:rPr lang="pl-PL" dirty="0"/>
              <a:t>)</a:t>
            </a:r>
          </a:p>
          <a:p>
            <a:r>
              <a:rPr lang="pl-PL" dirty="0"/>
              <a:t>Singleton (</a:t>
            </a:r>
            <a:r>
              <a:rPr lang="pl-PL" i="1" dirty="0"/>
              <a:t>Singleton</a:t>
            </a:r>
            <a:r>
              <a:rPr lang="pl-PL" dirty="0"/>
              <a:t>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6046487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Odwiedzający (</a:t>
            </a:r>
            <a:r>
              <a:rPr lang="pl-PL" i="1" dirty="0" err="1"/>
              <a:t>Visitor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9971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800" b="1" dirty="0">
                <a:cs typeface="Times New Roman" panose="02020603050405020304" pitchFamily="18" charset="0"/>
              </a:rPr>
              <a:t>Zalety/Wady:</a:t>
            </a:r>
          </a:p>
          <a:p>
            <a:pPr marL="0" indent="0">
              <a:buNone/>
            </a:pPr>
            <a:r>
              <a:rPr lang="pl-PL" sz="2800" dirty="0">
                <a:cs typeface="Times New Roman" panose="02020603050405020304" pitchFamily="18" charset="0"/>
              </a:rPr>
              <a:t>Po zaimplementowaniu wzorca </a:t>
            </a:r>
            <a:r>
              <a:rPr lang="pl-PL" sz="2800" i="1" dirty="0">
                <a:cs typeface="Times New Roman" panose="02020603050405020304" pitchFamily="18" charset="0"/>
              </a:rPr>
              <a:t>Odwiedzający</a:t>
            </a:r>
            <a:r>
              <a:rPr lang="pl-PL" sz="2800" dirty="0">
                <a:cs typeface="Times New Roman" panose="02020603050405020304" pitchFamily="18" charset="0"/>
              </a:rPr>
              <a:t> możemy swobodnie dodawać kolejne czynności realizowane na całej strukturze obiektów.</a:t>
            </a:r>
          </a:p>
          <a:p>
            <a:pPr marL="0" indent="0">
              <a:buNone/>
            </a:pPr>
            <a:endParaRPr lang="pl-PL" sz="2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2800" b="1" dirty="0">
                <a:cs typeface="Times New Roman" panose="02020603050405020304" pitchFamily="18" charset="0"/>
              </a:rPr>
              <a:t>Uogólnienie:</a:t>
            </a:r>
          </a:p>
          <a:p>
            <a:pPr marL="0" indent="0">
              <a:buNone/>
            </a:pPr>
            <a:r>
              <a:rPr lang="pl-PL" sz="2800" dirty="0">
                <a:cs typeface="Times New Roman" panose="02020603050405020304" pitchFamily="18" charset="0"/>
              </a:rPr>
              <a:t>Wzorzec </a:t>
            </a:r>
            <a:r>
              <a:rPr lang="pl-PL" sz="2800" i="1" dirty="0" err="1">
                <a:cs typeface="Times New Roman" panose="02020603050405020304" pitchFamily="18" charset="0"/>
              </a:rPr>
              <a:t>Visitor</a:t>
            </a:r>
            <a:r>
              <a:rPr lang="pl-PL" sz="2800" dirty="0">
                <a:cs typeface="Times New Roman" panose="02020603050405020304" pitchFamily="18" charset="0"/>
              </a:rPr>
              <a:t> można także traktować jako pozostawienie przez projektanta furtki do nowych funkcjonalności bez konieczności modyfikacji istniejącej hierarchii klas. 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>
                <a:cs typeface="Times New Roman" panose="02020603050405020304" pitchFamily="18" charset="0"/>
              </a:rPr>
              <a:t>Wówczas ma sens nie tylko dla struktury obiektów, 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>
                <a:cs typeface="Times New Roman" panose="02020603050405020304" pitchFamily="18" charset="0"/>
              </a:rPr>
              <a:t>ale nawet dla jednej klasy.</a:t>
            </a:r>
            <a:endParaRPr lang="pl-PL" sz="2800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4837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Iterator</a:t>
            </a:r>
            <a:r>
              <a:rPr lang="pl-PL" dirty="0"/>
              <a:t> (</a:t>
            </a:r>
            <a:r>
              <a:rPr lang="pl-PL" i="1" dirty="0" err="1"/>
              <a:t>Iterator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651304" cy="22608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800" b="1" dirty="0"/>
              <a:t>Cel:</a:t>
            </a:r>
            <a:r>
              <a:rPr lang="pl-PL" sz="2800" dirty="0"/>
              <a:t> </a:t>
            </a:r>
            <a:br>
              <a:rPr lang="pl-PL" sz="2800" dirty="0"/>
            </a:br>
            <a:r>
              <a:rPr lang="pl-PL" sz="2800" dirty="0"/>
              <a:t>Umożliwia sekwencyjny dostęp do elementów agregatu bez konieczności eksponowania wewnętrznej struktury.</a:t>
            </a:r>
          </a:p>
          <a:p>
            <a:pPr marL="0" indent="0">
              <a:buNone/>
            </a:pPr>
            <a:r>
              <a:rPr lang="pl-PL" sz="2800" dirty="0"/>
              <a:t>Możliwość iteracji </a:t>
            </a:r>
            <a:r>
              <a:rPr lang="pl-PL" sz="2800" b="1" dirty="0"/>
              <a:t>niezależnie/równolegle</a:t>
            </a:r>
            <a:r>
              <a:rPr lang="pl-PL" sz="2800" dirty="0"/>
              <a:t>, </a:t>
            </a:r>
            <a:r>
              <a:rPr lang="pl-PL" sz="2800" b="1" dirty="0"/>
              <a:t>różnego typu</a:t>
            </a:r>
            <a:endParaRPr lang="pl-PL" sz="280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1840693" y="6178566"/>
            <a:ext cx="31726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/>
              <a:t>https://sourcemaking.com/design_patterns/iterator</a:t>
            </a:r>
          </a:p>
        </p:txBody>
      </p:sp>
      <p:pic>
        <p:nvPicPr>
          <p:cNvPr id="2050" name="Picture 2" descr="Iterator examp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861048"/>
            <a:ext cx="3895512" cy="2174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214774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Iterator</a:t>
            </a:r>
            <a:r>
              <a:rPr lang="pl-PL" dirty="0"/>
              <a:t> (</a:t>
            </a:r>
            <a:r>
              <a:rPr lang="pl-PL" i="1" dirty="0" err="1"/>
              <a:t>Iterator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60466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pl-PL" sz="2800" b="1" dirty="0"/>
              <a:t>Standardowe metody </a:t>
            </a:r>
            <a:r>
              <a:rPr lang="pl-PL" sz="2800" b="1" dirty="0" err="1"/>
              <a:t>iteratora</a:t>
            </a:r>
            <a:r>
              <a:rPr lang="pl-PL" sz="2800" b="1" dirty="0"/>
              <a:t>:</a:t>
            </a:r>
          </a:p>
          <a:p>
            <a:pPr marL="0" indent="0">
              <a:buNone/>
            </a:pPr>
            <a:endParaRPr lang="pl-PL" sz="2800" dirty="0"/>
          </a:p>
          <a:p>
            <a:pPr marL="0" indent="0">
              <a:buNone/>
            </a:pPr>
            <a:endParaRPr lang="pl-PL" sz="2800" dirty="0"/>
          </a:p>
        </p:txBody>
      </p:sp>
      <p:sp>
        <p:nvSpPr>
          <p:cNvPr id="4" name="AutoShape 2" descr="Znalezione obrazy dla zapytania MVC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5" name="AutoShape 4" descr="Znalezione obrazy dla zapytania MVC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1043608" y="2420887"/>
            <a:ext cx="5836854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template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pl-PL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 Element&gt;</a:t>
            </a:r>
          </a:p>
          <a:p>
            <a:r>
              <a:rPr lang="pl-PL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Iterator</a:t>
            </a:r>
            <a:endParaRPr lang="pl-PL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virtual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 First() = 0;</a:t>
            </a:r>
          </a:p>
          <a:p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virtual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() = 0;</a:t>
            </a:r>
          </a:p>
          <a:p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virtual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IsDone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() = 0;</a:t>
            </a:r>
          </a:p>
          <a:p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virtual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 Element </a:t>
            </a:r>
            <a:r>
              <a:rPr lang="pl-PL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CurrentElement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() = 0;</a:t>
            </a:r>
          </a:p>
          <a:p>
            <a:r>
              <a:rPr lang="pl-PL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Iterator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(){}</a:t>
            </a:r>
          </a:p>
          <a:p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511349" y="5805264"/>
            <a:ext cx="7027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/>
              <a:t>Ukryty konstruktor – metoda wytwórcza w agregatorze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1108546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Iterator</a:t>
            </a:r>
            <a:r>
              <a:rPr lang="pl-PL" dirty="0"/>
              <a:t> (</a:t>
            </a:r>
            <a:r>
              <a:rPr lang="pl-PL" i="1" dirty="0" err="1"/>
              <a:t>Iterator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2514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pl-PL" sz="2800" b="1" dirty="0"/>
              <a:t>Implementacja z rozdzieleniem </a:t>
            </a:r>
            <a:r>
              <a:rPr lang="pl-PL" sz="2800" b="1" dirty="0" err="1"/>
              <a:t>iteratora</a:t>
            </a:r>
            <a:r>
              <a:rPr lang="pl-PL" sz="2800" b="1" dirty="0"/>
              <a:t> i agregatu:</a:t>
            </a:r>
          </a:p>
          <a:p>
            <a:pPr marL="0" indent="0">
              <a:buNone/>
            </a:pPr>
            <a:endParaRPr lang="pl-PL" sz="2800" dirty="0"/>
          </a:p>
          <a:p>
            <a:pPr marL="0" indent="0">
              <a:buNone/>
            </a:pPr>
            <a:endParaRPr lang="pl-PL" sz="2800" dirty="0"/>
          </a:p>
        </p:txBody>
      </p:sp>
      <p:sp>
        <p:nvSpPr>
          <p:cNvPr id="4" name="AutoShape 2" descr="Znalezione obrazy dla zapytania MVC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5" name="AutoShape 4" descr="Znalezione obrazy dla zapytania MVC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1026" name="Picture 2" descr="Image:Iterator1.png">
            <a:hlinkClick r:id="rId2" tooltip="Image:Iterator1.png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297241"/>
            <a:ext cx="4978896" cy="3614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rostokąt 5"/>
          <p:cNvSpPr/>
          <p:nvPr/>
        </p:nvSpPr>
        <p:spPr>
          <a:xfrm>
            <a:off x="1835696" y="6035286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1200" dirty="0"/>
              <a:t>http://zenit.senecac.on.ca/wiki/index.php/Iterator</a:t>
            </a:r>
          </a:p>
        </p:txBody>
      </p:sp>
    </p:spTree>
    <p:extLst>
      <p:ext uri="{BB962C8B-B14F-4D97-AF65-F5344CB8AC3E}">
        <p14:creationId xmlns:p14="http://schemas.microsoft.com/office/powerpoint/2010/main" val="398074123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Iterator</a:t>
            </a:r>
            <a:r>
              <a:rPr lang="pl-PL" dirty="0"/>
              <a:t> (</a:t>
            </a:r>
            <a:r>
              <a:rPr lang="pl-PL" i="1" dirty="0" err="1"/>
              <a:t>Iterator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97152"/>
          </a:xfrm>
        </p:spPr>
        <p:txBody>
          <a:bodyPr>
            <a:noAutofit/>
          </a:bodyPr>
          <a:lstStyle/>
          <a:p>
            <a:r>
              <a:rPr lang="pl-PL" sz="2800" b="1" dirty="0">
                <a:cs typeface="Times New Roman" panose="02020603050405020304" pitchFamily="18" charset="0"/>
              </a:rPr>
              <a:t>Przykład:</a:t>
            </a:r>
            <a:br>
              <a:rPr lang="pl-PL" sz="2800" b="1" dirty="0">
                <a:cs typeface="Times New Roman" panose="02020603050405020304" pitchFamily="18" charset="0"/>
              </a:rPr>
            </a:b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AbstrakcyjnyStos</a:t>
            </a:r>
            <a:r>
              <a:rPr lang="pl-PL" sz="2800" dirty="0">
                <a:cs typeface="Courier New" panose="02070309020205020404" pitchFamily="49" charset="0"/>
              </a:rPr>
              <a:t>, </a:t>
            </a: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Iterator</a:t>
            </a:r>
            <a:r>
              <a:rPr lang="pl-PL" sz="2800" dirty="0">
                <a:latin typeface="Calibri" panose="020F0502020204030204" pitchFamily="34" charset="0"/>
                <a:cs typeface="Courier New" panose="02070309020205020404" pitchFamily="49" charset="0"/>
              </a:rPr>
              <a:t> - abstrakcje</a:t>
            </a:r>
            <a:br>
              <a:rPr lang="pl-PL" sz="1200" dirty="0">
                <a:cs typeface="Times New Roman" panose="02020603050405020304" pitchFamily="18" charset="0"/>
              </a:rPr>
            </a:br>
            <a:r>
              <a:rPr lang="pl-PL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Stos</a:t>
            </a:r>
            <a:r>
              <a:rPr lang="pl-PL" sz="2800" dirty="0"/>
              <a:t> – prosta implementacja z tablicą do </a:t>
            </a:r>
            <a:r>
              <a:rPr lang="pl-PL" sz="2800" dirty="0" err="1"/>
              <a:t>przechow</a:t>
            </a:r>
            <a:r>
              <a:rPr lang="pl-PL" sz="2800" dirty="0"/>
              <a:t>.</a:t>
            </a:r>
            <a:br>
              <a:rPr lang="pl-PL" sz="2800" dirty="0"/>
            </a:b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StosIterator</a:t>
            </a:r>
            <a:r>
              <a:rPr lang="pl-PL" sz="2800" dirty="0"/>
              <a:t> – pozwala na przebiegnięcie </a:t>
            </a:r>
            <a:br>
              <a:rPr lang="pl-PL" sz="2800" dirty="0"/>
            </a:br>
            <a:r>
              <a:rPr lang="pl-PL" sz="2800" dirty="0"/>
              <a:t>wszystkich zapamiętanych elementów </a:t>
            </a:r>
            <a:br>
              <a:rPr lang="pl-PL" sz="2800" dirty="0"/>
            </a:br>
            <a:r>
              <a:rPr lang="pl-PL" sz="2800" dirty="0"/>
              <a:t>(wbrew naturze stosu)</a:t>
            </a:r>
          </a:p>
          <a:p>
            <a:endParaRPr lang="pl-PL" sz="1200" b="1" dirty="0">
              <a:cs typeface="Times New Roman" panose="02020603050405020304" pitchFamily="18" charset="0"/>
            </a:endParaRPr>
          </a:p>
          <a:p>
            <a:r>
              <a:rPr lang="pl-PL" sz="2800" b="1" dirty="0">
                <a:cs typeface="Times New Roman" panose="02020603050405020304" pitchFamily="18" charset="0"/>
              </a:rPr>
              <a:t>Nazwy używane w kontekście tego wzorca</a:t>
            </a:r>
            <a:r>
              <a:rPr lang="pl-PL" sz="2800" dirty="0">
                <a:cs typeface="Times New Roman" panose="02020603050405020304" pitchFamily="18" charset="0"/>
              </a:rPr>
              <a:t>: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Iterator</a:t>
            </a:r>
            <a:r>
              <a:rPr lang="pl-PL" sz="2800" dirty="0">
                <a:cs typeface="Times New Roman" panose="02020603050405020304" pitchFamily="18" charset="0"/>
              </a:rPr>
              <a:t> – </a:t>
            </a:r>
            <a:r>
              <a:rPr lang="pl-PL" sz="2800" i="1" dirty="0" err="1">
                <a:cs typeface="Times New Roman" panose="02020603050405020304" pitchFamily="18" charset="0"/>
              </a:rPr>
              <a:t>Iterator</a:t>
            </a:r>
            <a:r>
              <a:rPr lang="pl-PL" sz="2800" i="1" dirty="0">
                <a:cs typeface="Times New Roman" panose="02020603050405020304" pitchFamily="18" charset="0"/>
              </a:rPr>
              <a:t>.</a:t>
            </a:r>
            <a:br>
              <a:rPr lang="pl-PL" sz="2800" i="1" dirty="0">
                <a:cs typeface="Times New Roman" panose="02020603050405020304" pitchFamily="18" charset="0"/>
              </a:rPr>
            </a:b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StosIterator</a:t>
            </a:r>
            <a:r>
              <a:rPr lang="pl-PL" sz="2800" dirty="0">
                <a:cs typeface="Times New Roman" panose="02020603050405020304" pitchFamily="18" charset="0"/>
              </a:rPr>
              <a:t> – </a:t>
            </a:r>
            <a:r>
              <a:rPr lang="pl-PL" sz="2800" i="1" dirty="0" err="1">
                <a:cs typeface="Times New Roman" panose="02020603050405020304" pitchFamily="18" charset="0"/>
              </a:rPr>
              <a:t>ConcreteIterator</a:t>
            </a:r>
            <a:br>
              <a:rPr lang="pl-PL" sz="2800" i="1" dirty="0">
                <a:cs typeface="Times New Roman" panose="02020603050405020304" pitchFamily="18" charset="0"/>
              </a:rPr>
            </a:b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AbstrakcyjnyStos</a:t>
            </a:r>
            <a:r>
              <a:rPr lang="pl-PL" sz="2800" i="1" dirty="0">
                <a:cs typeface="Times New Roman" panose="02020603050405020304" pitchFamily="18" charset="0"/>
              </a:rPr>
              <a:t> – </a:t>
            </a:r>
            <a:r>
              <a:rPr lang="pl-PL" sz="2800" i="1" dirty="0" err="1">
                <a:cs typeface="Times New Roman" panose="02020603050405020304" pitchFamily="18" charset="0"/>
              </a:rPr>
              <a:t>Aggregate</a:t>
            </a:r>
            <a:br>
              <a:rPr lang="pl-PL" sz="2800" i="1" dirty="0">
                <a:cs typeface="Times New Roman" panose="02020603050405020304" pitchFamily="18" charset="0"/>
              </a:rPr>
            </a:br>
            <a:r>
              <a:rPr lang="pl-PL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Stos</a:t>
            </a:r>
            <a:r>
              <a:rPr lang="pl-PL" sz="2800" i="1" dirty="0">
                <a:cs typeface="Times New Roman" panose="02020603050405020304" pitchFamily="18" charset="0"/>
              </a:rPr>
              <a:t> – </a:t>
            </a:r>
            <a:r>
              <a:rPr lang="pl-PL" sz="2800" i="1" dirty="0" err="1">
                <a:cs typeface="Times New Roman" panose="02020603050405020304" pitchFamily="18" charset="0"/>
              </a:rPr>
              <a:t>ConcreteAggregate</a:t>
            </a:r>
            <a:endParaRPr lang="pl-PL" sz="2800" i="1" dirty="0">
              <a:cs typeface="Times New Roman" panose="02020603050405020304" pitchFamily="18" charset="0"/>
            </a:endParaRPr>
          </a:p>
          <a:p>
            <a:endParaRPr lang="pl-PL" sz="2800" i="1" dirty="0">
              <a:cs typeface="Times New Roman" panose="02020603050405020304" pitchFamily="18" charset="0"/>
            </a:endParaRPr>
          </a:p>
          <a:p>
            <a:endParaRPr lang="pl-PL" sz="2800" i="1" dirty="0">
              <a:latin typeface="+mj-lt"/>
              <a:cs typeface="Times New Roman" panose="02020603050405020304" pitchFamily="18" charset="0"/>
            </a:endParaRPr>
          </a:p>
          <a:p>
            <a:endParaRPr lang="pl-PL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82168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Iterator</a:t>
            </a:r>
            <a:r>
              <a:rPr lang="pl-PL" dirty="0"/>
              <a:t> (</a:t>
            </a:r>
            <a:r>
              <a:rPr lang="pl-PL" i="1" dirty="0" err="1"/>
              <a:t>Iterator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97152"/>
          </a:xfrm>
        </p:spPr>
        <p:txBody>
          <a:bodyPr>
            <a:noAutofit/>
          </a:bodyPr>
          <a:lstStyle/>
          <a:p>
            <a:r>
              <a:rPr lang="pl-PL" sz="2800" dirty="0">
                <a:cs typeface="Times New Roman" panose="02020603050405020304" pitchFamily="18" charset="0"/>
              </a:rPr>
              <a:t>W platformie .NET jest </a:t>
            </a:r>
            <a:r>
              <a:rPr lang="pl-PL" sz="2800" b="1" dirty="0">
                <a:cs typeface="Times New Roman" panose="02020603050405020304" pitchFamily="18" charset="0"/>
              </a:rPr>
              <a:t>interfejs </a:t>
            </a:r>
            <a:r>
              <a:rPr lang="pl-PL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IEnumerable</a:t>
            </a:r>
            <a:r>
              <a:rPr lang="pl-PL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&lt;T&gt;</a:t>
            </a:r>
            <a:r>
              <a:rPr lang="pl-PL" sz="2800" dirty="0">
                <a:cs typeface="Times New Roman" panose="02020603050405020304" pitchFamily="18" charset="0"/>
              </a:rPr>
              <a:t>, który kontaktuje metodę </a:t>
            </a: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GetEnumerator</a:t>
            </a:r>
            <a:r>
              <a:rPr lang="pl-PL" sz="2800" dirty="0">
                <a:cs typeface="Times New Roman" panose="02020603050405020304" pitchFamily="18" charset="0"/>
              </a:rPr>
              <a:t> zwracającą </a:t>
            </a:r>
            <a:r>
              <a:rPr lang="pl-PL" sz="2800" dirty="0" err="1">
                <a:cs typeface="Times New Roman" panose="02020603050405020304" pitchFamily="18" charset="0"/>
              </a:rPr>
              <a:t>iterator</a:t>
            </a:r>
            <a:r>
              <a:rPr lang="pl-PL" sz="2800" dirty="0">
                <a:cs typeface="Times New Roman" panose="02020603050405020304" pitchFamily="18" charset="0"/>
              </a:rPr>
              <a:t> implementujący 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>
                <a:cs typeface="Times New Roman" panose="02020603050405020304" pitchFamily="18" charset="0"/>
              </a:rPr>
              <a:t>interfejs </a:t>
            </a: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IEnumerator</a:t>
            </a:r>
            <a:r>
              <a:rPr lang="pl-PL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&lt;T&gt;</a:t>
            </a:r>
            <a:r>
              <a:rPr lang="pl-PL" sz="2800" dirty="0">
                <a:cs typeface="Times New Roman" panose="02020603050405020304" pitchFamily="18" charset="0"/>
              </a:rPr>
              <a:t>.</a:t>
            </a:r>
            <a:endParaRPr lang="pl-PL" sz="2800" dirty="0"/>
          </a:p>
          <a:p>
            <a:r>
              <a:rPr lang="pl-PL" sz="2800" b="1" dirty="0">
                <a:cs typeface="Times New Roman" panose="02020603050405020304" pitchFamily="18" charset="0"/>
              </a:rPr>
              <a:t>Interfejs </a:t>
            </a:r>
            <a:r>
              <a:rPr lang="pl-PL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IEnumerator</a:t>
            </a:r>
            <a:r>
              <a:rPr lang="pl-PL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&lt;T&gt;</a:t>
            </a:r>
            <a:r>
              <a:rPr lang="pl-PL" sz="2800" dirty="0">
                <a:cs typeface="Times New Roman" panose="02020603050405020304" pitchFamily="18" charset="0"/>
              </a:rPr>
              <a:t> deklaruje: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>
                <a:cs typeface="Times New Roman" panose="02020603050405020304" pitchFamily="18" charset="0"/>
              </a:rPr>
              <a:t>własność </a:t>
            </a: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</a:t>
            </a:r>
            <a:r>
              <a:rPr lang="pl-PL" sz="2800" dirty="0">
                <a:cs typeface="Times New Roman" panose="02020603050405020304" pitchFamily="18" charset="0"/>
              </a:rPr>
              <a:t> zwracającą bieżący </a:t>
            </a:r>
            <a:r>
              <a:rPr lang="pl-PL" sz="2800" dirty="0" err="1">
                <a:cs typeface="Times New Roman" panose="02020603050405020304" pitchFamily="18" charset="0"/>
              </a:rPr>
              <a:t>elment</a:t>
            </a:r>
            <a:r>
              <a:rPr lang="pl-PL" sz="2800" dirty="0">
                <a:cs typeface="Times New Roman" panose="02020603050405020304" pitchFamily="18" charset="0"/>
              </a:rPr>
              <a:t> typu </a:t>
            </a:r>
            <a:r>
              <a:rPr lang="pl-PL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pl-PL" sz="2800" dirty="0">
                <a:cs typeface="Times New Roman" panose="02020603050405020304" pitchFamily="18" charset="0"/>
              </a:rPr>
              <a:t>,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>
                <a:cs typeface="Times New Roman" panose="02020603050405020304" pitchFamily="18" charset="0"/>
              </a:rPr>
              <a:t>metodę </a:t>
            </a: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MoveNext</a:t>
            </a:r>
            <a:r>
              <a:rPr lang="pl-PL" sz="2800" dirty="0">
                <a:cs typeface="Times New Roman" panose="02020603050405020304" pitchFamily="18" charset="0"/>
              </a:rPr>
              <a:t> przesuwającą „karetkę” na następną pozycję (na ostatnim elemencie </a:t>
            </a:r>
            <a:r>
              <a:rPr lang="pl-PL" sz="2800" dirty="0" err="1">
                <a:cs typeface="Times New Roman" panose="02020603050405020304" pitchFamily="18" charset="0"/>
              </a:rPr>
              <a:t>zwr</a:t>
            </a:r>
            <a:r>
              <a:rPr lang="pl-PL" sz="2800" dirty="0">
                <a:cs typeface="Times New Roman" panose="02020603050405020304" pitchFamily="18" charset="0"/>
              </a:rPr>
              <a:t>. </a:t>
            </a: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pl-PL" sz="2800" dirty="0">
                <a:cs typeface="Times New Roman" panose="02020603050405020304" pitchFamily="18" charset="0"/>
              </a:rPr>
              <a:t>),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>
                <a:cs typeface="Times New Roman" panose="02020603050405020304" pitchFamily="18" charset="0"/>
              </a:rPr>
              <a:t>metodę </a:t>
            </a:r>
            <a:r>
              <a:rPr lang="pl-PL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Reset</a:t>
            </a:r>
            <a:r>
              <a:rPr lang="pl-PL" sz="2800" dirty="0">
                <a:cs typeface="Times New Roman" panose="02020603050405020304" pitchFamily="18" charset="0"/>
              </a:rPr>
              <a:t> przesuwającą karetkę na 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>
                <a:cs typeface="Times New Roman" panose="02020603050405020304" pitchFamily="18" charset="0"/>
              </a:rPr>
              <a:t>oryginalną pozycję</a:t>
            </a:r>
          </a:p>
          <a:p>
            <a:r>
              <a:rPr lang="pl-PL" sz="2800" dirty="0">
                <a:cs typeface="Times New Roman" panose="02020603050405020304" pitchFamily="18" charset="0"/>
              </a:rPr>
              <a:t>Pętla </a:t>
            </a:r>
            <a:r>
              <a:rPr lang="pl-PL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foreach</a:t>
            </a:r>
            <a:r>
              <a:rPr lang="pl-PL" sz="2800" dirty="0">
                <a:cs typeface="Times New Roman" panose="02020603050405020304" pitchFamily="18" charset="0"/>
              </a:rPr>
              <a:t>, rozszerzenia LINQ</a:t>
            </a:r>
            <a:br>
              <a:rPr lang="pl-PL" sz="2800" dirty="0">
                <a:cs typeface="Times New Roman" panose="02020603050405020304" pitchFamily="18" charset="0"/>
              </a:rPr>
            </a:br>
            <a:endParaRPr lang="pl-PL" sz="2800" i="1" dirty="0">
              <a:cs typeface="Times New Roman" panose="02020603050405020304" pitchFamily="18" charset="0"/>
            </a:endParaRPr>
          </a:p>
          <a:p>
            <a:endParaRPr lang="pl-PL" sz="2800" i="1" dirty="0">
              <a:cs typeface="Times New Roman" panose="02020603050405020304" pitchFamily="18" charset="0"/>
            </a:endParaRPr>
          </a:p>
          <a:p>
            <a:endParaRPr lang="pl-PL" sz="2800" i="1" dirty="0">
              <a:latin typeface="+mj-lt"/>
              <a:cs typeface="Times New Roman" panose="02020603050405020304" pitchFamily="18" charset="0"/>
            </a:endParaRPr>
          </a:p>
          <a:p>
            <a:endParaRPr lang="pl-PL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05179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Iterator</a:t>
            </a:r>
            <a:r>
              <a:rPr lang="pl-PL" dirty="0"/>
              <a:t> (</a:t>
            </a:r>
            <a:r>
              <a:rPr lang="pl-PL" i="1" dirty="0" err="1"/>
              <a:t>Iterator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651304" cy="48531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800" b="1" dirty="0"/>
              <a:t>Dostęp do kolekcji .NET z wielu wątków:</a:t>
            </a:r>
          </a:p>
          <a:p>
            <a:pPr marL="0" indent="0">
              <a:buNone/>
            </a:pPr>
            <a:r>
              <a:rPr lang="pl-PL" sz="2800" dirty="0">
                <a:latin typeface="Calibri" panose="020F0502020204030204" pitchFamily="34" charset="0"/>
                <a:cs typeface="Courier New" panose="02070309020205020404" pitchFamily="49" charset="0"/>
              </a:rPr>
              <a:t>Problemem pojawia się jeżeli </a:t>
            </a:r>
            <a:r>
              <a:rPr lang="pl-PL" sz="2800" dirty="0" err="1">
                <a:latin typeface="Calibri" panose="020F0502020204030204" pitchFamily="34" charset="0"/>
                <a:cs typeface="Courier New" panose="02070309020205020404" pitchFamily="49" charset="0"/>
              </a:rPr>
              <a:t>iterator</a:t>
            </a:r>
            <a:r>
              <a:rPr lang="pl-PL" sz="2800" dirty="0">
                <a:latin typeface="Calibri" panose="020F0502020204030204" pitchFamily="34" charset="0"/>
                <a:cs typeface="Courier New" panose="02070309020205020404" pitchFamily="49" charset="0"/>
              </a:rPr>
              <a:t> przebiega kolekcję </a:t>
            </a:r>
            <a:br>
              <a:rPr lang="pl-PL" sz="2800" dirty="0">
                <a:latin typeface="Calibri" panose="020F0502020204030204" pitchFamily="34" charset="0"/>
                <a:cs typeface="Courier New" panose="02070309020205020404" pitchFamily="49" charset="0"/>
              </a:rPr>
            </a:br>
            <a:r>
              <a:rPr lang="pl-PL" sz="2800" dirty="0">
                <a:latin typeface="Calibri" panose="020F0502020204030204" pitchFamily="34" charset="0"/>
                <a:cs typeface="Courier New" panose="02070309020205020404" pitchFamily="49" charset="0"/>
              </a:rPr>
              <a:t>w jednym wątku, a jednocześnie inny wątek ją modyfikuje.</a:t>
            </a:r>
          </a:p>
          <a:p>
            <a:pPr marL="0" indent="0">
              <a:buNone/>
            </a:pPr>
            <a:r>
              <a:rPr lang="pl-PL" sz="2800" dirty="0"/>
              <a:t>Podejścia:</a:t>
            </a:r>
          </a:p>
          <a:p>
            <a:pPr marL="0" indent="0">
              <a:buNone/>
            </a:pPr>
            <a:r>
              <a:rPr lang="pl-PL" sz="2800" dirty="0"/>
              <a:t>1. Użycie metody </a:t>
            </a: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Synchronized</a:t>
            </a:r>
            <a:r>
              <a:rPr lang="pl-PL" sz="2800" dirty="0"/>
              <a:t> kolekcji do pobrania kopii kolekcji wrażliwej na zmiany </a:t>
            </a:r>
            <a:r>
              <a:rPr lang="pl-PL" sz="2800" dirty="0">
                <a:sym typeface="Symbol"/>
              </a:rPr>
              <a:t></a:t>
            </a:r>
            <a:r>
              <a:rPr lang="pl-PL" sz="2800" dirty="0"/>
              <a:t> zgłaszamy wyjątek</a:t>
            </a:r>
            <a:br>
              <a:rPr lang="pl-PL" sz="2800" dirty="0"/>
            </a:br>
            <a:r>
              <a:rPr lang="pl-PL" sz="2800" dirty="0"/>
              <a:t>2. Listę pobieraną przez </a:t>
            </a: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Synchronized</a:t>
            </a:r>
            <a:r>
              <a:rPr lang="pl-PL" sz="2800" dirty="0"/>
              <a:t> możemy przebiec pętlą </a:t>
            </a:r>
            <a:r>
              <a:rPr lang="pl-PL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pl-PL" sz="2800" dirty="0"/>
              <a:t> bez użycia </a:t>
            </a:r>
            <a:r>
              <a:rPr lang="pl-PL" sz="2800" dirty="0" err="1"/>
              <a:t>iteratora</a:t>
            </a:r>
            <a:r>
              <a:rPr lang="pl-PL" sz="2800" dirty="0"/>
              <a:t> </a:t>
            </a:r>
            <a:r>
              <a:rPr lang="pl-PL" sz="2800" dirty="0">
                <a:sym typeface="Symbol"/>
              </a:rPr>
              <a:t></a:t>
            </a:r>
            <a:r>
              <a:rPr lang="pl-PL" sz="2800" dirty="0"/>
              <a:t> nieaktualna</a:t>
            </a:r>
            <a:br>
              <a:rPr lang="pl-PL" sz="2800" dirty="0"/>
            </a:br>
            <a:r>
              <a:rPr lang="pl-PL" sz="2800" dirty="0"/>
              <a:t>3. Polecenia lock równocześnie w miejscu użycia </a:t>
            </a:r>
            <a:r>
              <a:rPr lang="pl-PL" sz="2800" dirty="0" err="1"/>
              <a:t>iteratora</a:t>
            </a:r>
            <a:r>
              <a:rPr lang="pl-PL" sz="2800" dirty="0"/>
              <a:t> </a:t>
            </a:r>
            <a:br>
              <a:rPr lang="pl-PL" sz="2800" dirty="0"/>
            </a:br>
            <a:r>
              <a:rPr lang="pl-PL" sz="2800" dirty="0"/>
              <a:t>i metodzie pozwalającej na modyfikacje </a:t>
            </a:r>
            <a:r>
              <a:rPr lang="pl-PL" sz="2800" dirty="0">
                <a:sym typeface="Symbol"/>
              </a:rPr>
              <a:t></a:t>
            </a:r>
            <a:r>
              <a:rPr lang="pl-PL" sz="2800" dirty="0"/>
              <a:t> wolne</a:t>
            </a:r>
            <a:br>
              <a:rPr lang="pl-PL" sz="2800" dirty="0"/>
            </a:br>
            <a:r>
              <a:rPr lang="pl-PL" sz="2800" dirty="0"/>
              <a:t>4. Tworzenie płytkiej kopii kolekcji i iteracja po niej (por. 2)</a:t>
            </a:r>
          </a:p>
        </p:txBody>
      </p:sp>
    </p:spTree>
    <p:extLst>
      <p:ext uri="{BB962C8B-B14F-4D97-AF65-F5344CB8AC3E}">
        <p14:creationId xmlns:p14="http://schemas.microsoft.com/office/powerpoint/2010/main" val="199245777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Iterator</a:t>
            </a:r>
            <a:r>
              <a:rPr lang="pl-PL" dirty="0"/>
              <a:t> (</a:t>
            </a:r>
            <a:r>
              <a:rPr lang="pl-PL" i="1" dirty="0" err="1"/>
              <a:t>Iterator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651304" cy="48531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800" b="1" dirty="0" err="1"/>
              <a:t>Iterator</a:t>
            </a:r>
            <a:r>
              <a:rPr lang="pl-PL" sz="2800" b="1" dirty="0"/>
              <a:t> dla kompozytu:</a:t>
            </a:r>
          </a:p>
          <a:p>
            <a:pPr marL="0" indent="0">
              <a:buNone/>
            </a:pPr>
            <a:r>
              <a:rPr lang="pl-PL" sz="2800"/>
              <a:t>4</a:t>
            </a:r>
            <a:r>
              <a:rPr lang="pl-PL" sz="2800" dirty="0"/>
              <a:t>. Tworzenie płytkiej kopii kolekcji i iteracja po niej (por. 2)</a:t>
            </a:r>
          </a:p>
        </p:txBody>
      </p:sp>
    </p:spTree>
    <p:extLst>
      <p:ext uri="{BB962C8B-B14F-4D97-AF65-F5344CB8AC3E}">
        <p14:creationId xmlns:p14="http://schemas.microsoft.com/office/powerpoint/2010/main" val="261649406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Iterator</a:t>
            </a:r>
            <a:r>
              <a:rPr lang="pl-PL" dirty="0"/>
              <a:t> (</a:t>
            </a:r>
            <a:r>
              <a:rPr lang="pl-PL" i="1" dirty="0" err="1"/>
              <a:t>Iterator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651304" cy="40610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800" b="1" dirty="0"/>
              <a:t>Zadania domowe:</a:t>
            </a:r>
            <a:r>
              <a:rPr lang="pl-PL" sz="2800" dirty="0"/>
              <a:t> </a:t>
            </a:r>
            <a:br>
              <a:rPr lang="pl-PL" sz="2800" dirty="0"/>
            </a:br>
            <a:r>
              <a:rPr lang="pl-PL" sz="2800" dirty="0"/>
              <a:t>1</a:t>
            </a:r>
            <a:r>
              <a:rPr lang="pl-PL" sz="2800" dirty="0">
                <a:latin typeface="Calibri" panose="020F0502020204030204" pitchFamily="34" charset="0"/>
                <a:cs typeface="Courier New" panose="02070309020205020404" pitchFamily="49" charset="0"/>
              </a:rPr>
              <a:t>. Niech klasa </a:t>
            </a:r>
            <a:r>
              <a:rPr lang="pl-PL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Kierownik</a:t>
            </a:r>
            <a:r>
              <a:rPr lang="pl-PL" sz="2800" dirty="0">
                <a:latin typeface="Calibri" panose="020F0502020204030204" pitchFamily="34" charset="0"/>
                <a:cs typeface="Courier New" panose="02070309020205020404" pitchFamily="49" charset="0"/>
              </a:rPr>
              <a:t> (wzorzec kompozyt) </a:t>
            </a:r>
            <a:br>
              <a:rPr lang="pl-PL" sz="2800" dirty="0">
                <a:latin typeface="Calibri" panose="020F0502020204030204" pitchFamily="34" charset="0"/>
                <a:cs typeface="Courier New" panose="02070309020205020404" pitchFamily="49" charset="0"/>
              </a:rPr>
            </a:br>
            <a:r>
              <a:rPr lang="pl-PL" sz="2800" dirty="0">
                <a:latin typeface="Calibri" panose="020F0502020204030204" pitchFamily="34" charset="0"/>
                <a:cs typeface="Courier New" panose="02070309020205020404" pitchFamily="49" charset="0"/>
              </a:rPr>
              <a:t>     implementuje </a:t>
            </a:r>
            <a:r>
              <a:rPr lang="pl-PL" sz="2800" dirty="0" err="1">
                <a:latin typeface="Calibri" panose="020F0502020204030204" pitchFamily="34" charset="0"/>
                <a:cs typeface="Courier New" panose="02070309020205020404" pitchFamily="49" charset="0"/>
              </a:rPr>
              <a:t>int</a:t>
            </a:r>
            <a:r>
              <a:rPr lang="pl-PL" sz="2800" dirty="0">
                <a:latin typeface="Calibri" panose="020F0502020204030204" pitchFamily="34" charset="0"/>
                <a:cs typeface="Courier New" panose="02070309020205020404" pitchFamily="49" charset="0"/>
              </a:rPr>
              <a:t>. </a:t>
            </a: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IEnumerable</a:t>
            </a:r>
            <a:r>
              <a:rPr lang="pl-PL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IPracownik</a:t>
            </a:r>
            <a:r>
              <a:rPr lang="pl-PL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pl-PL" sz="2800" dirty="0">
                <a:latin typeface="Calibri" panose="020F0502020204030204" pitchFamily="34" charset="0"/>
                <a:cs typeface="Courier New" panose="02070309020205020404" pitchFamily="49" charset="0"/>
              </a:rPr>
              <a:t> </a:t>
            </a:r>
            <a:br>
              <a:rPr lang="pl-PL" sz="2800" dirty="0">
                <a:latin typeface="Calibri" panose="020F0502020204030204" pitchFamily="34" charset="0"/>
                <a:cs typeface="Courier New" panose="02070309020205020404" pitchFamily="49" charset="0"/>
              </a:rPr>
            </a:br>
            <a:r>
              <a:rPr lang="pl-PL" sz="2800" dirty="0">
                <a:latin typeface="Calibri" panose="020F0502020204030204" pitchFamily="34" charset="0"/>
                <a:cs typeface="Courier New" panose="02070309020205020404" pitchFamily="49" charset="0"/>
              </a:rPr>
              <a:t>     pozwalający na iterowanie po podwładnych.</a:t>
            </a:r>
            <a:br>
              <a:rPr lang="pl-PL" sz="2800" dirty="0">
                <a:latin typeface="Calibri" panose="020F0502020204030204" pitchFamily="34" charset="0"/>
                <a:cs typeface="Courier New" panose="02070309020205020404" pitchFamily="49" charset="0"/>
              </a:rPr>
            </a:br>
            <a:r>
              <a:rPr lang="pl-PL" sz="2800" dirty="0">
                <a:latin typeface="Calibri" panose="020F0502020204030204" pitchFamily="34" charset="0"/>
                <a:cs typeface="Courier New" panose="02070309020205020404" pitchFamily="49" charset="0"/>
              </a:rPr>
              <a:t>     Uwzględnij możliwość obecności cykli.</a:t>
            </a:r>
          </a:p>
          <a:p>
            <a:pPr marL="0" indent="0">
              <a:buNone/>
            </a:pPr>
            <a:r>
              <a:rPr lang="pl-PL" sz="2800" dirty="0"/>
              <a:t>2. Dla stosu z przykładu ilustrującego wzorzec </a:t>
            </a:r>
            <a:r>
              <a:rPr lang="pl-PL" sz="2800" i="1" dirty="0" err="1"/>
              <a:t>iterator</a:t>
            </a:r>
            <a:r>
              <a:rPr lang="pl-PL" sz="2800" dirty="0"/>
              <a:t> </a:t>
            </a:r>
            <a:br>
              <a:rPr lang="pl-PL" sz="2800" dirty="0"/>
            </a:br>
            <a:r>
              <a:rPr lang="pl-PL" sz="2800" dirty="0"/>
              <a:t>     przygotować dwa alternatywne </a:t>
            </a:r>
            <a:r>
              <a:rPr lang="pl-PL" sz="2800" dirty="0" err="1"/>
              <a:t>iteratory</a:t>
            </a:r>
            <a:r>
              <a:rPr lang="pl-PL" sz="2800" dirty="0"/>
              <a:t>:</a:t>
            </a:r>
          </a:p>
          <a:p>
            <a:pPr marL="0" indent="0">
              <a:buNone/>
            </a:pPr>
            <a:r>
              <a:rPr lang="pl-PL" sz="2800" dirty="0"/>
              <a:t>    - przeskakujący co dwa elementy,</a:t>
            </a:r>
          </a:p>
          <a:p>
            <a:pPr marL="0" indent="0">
              <a:buNone/>
            </a:pPr>
            <a:r>
              <a:rPr lang="pl-PL" sz="2800" dirty="0"/>
              <a:t>    - iterujący od końca tablicy.</a:t>
            </a:r>
          </a:p>
        </p:txBody>
      </p:sp>
    </p:spTree>
    <p:extLst>
      <p:ext uri="{BB962C8B-B14F-4D97-AF65-F5344CB8AC3E}">
        <p14:creationId xmlns:p14="http://schemas.microsoft.com/office/powerpoint/2010/main" val="215364869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Metoda szablonowa</a:t>
            </a:r>
            <a:br>
              <a:rPr lang="pl-PL" dirty="0"/>
            </a:br>
            <a:r>
              <a:rPr lang="pl-PL" dirty="0"/>
              <a:t>(</a:t>
            </a:r>
            <a:r>
              <a:rPr lang="pl-PL" i="1" dirty="0" err="1"/>
              <a:t>Template</a:t>
            </a:r>
            <a:r>
              <a:rPr lang="pl-PL" i="1" dirty="0"/>
              <a:t> Method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819771"/>
            <a:ext cx="8651304" cy="22608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800" b="1" dirty="0"/>
              <a:t>Cel:</a:t>
            </a:r>
            <a:r>
              <a:rPr lang="pl-PL" sz="2800" dirty="0"/>
              <a:t> </a:t>
            </a:r>
            <a:br>
              <a:rPr lang="pl-PL" sz="2800" dirty="0"/>
            </a:br>
            <a:r>
              <a:rPr lang="pl-PL" sz="2400" dirty="0"/>
              <a:t>Implementacja rodziny algorytmów różniących się szczegółami </a:t>
            </a:r>
            <a:br>
              <a:rPr lang="pl-PL" sz="2400" dirty="0"/>
            </a:br>
            <a:r>
              <a:rPr lang="pl-PL" sz="2400" dirty="0"/>
              <a:t>(np. przygotowywanie pizzy: ciasto -&gt; dodatki -&gt; pieczenie). </a:t>
            </a:r>
            <a:br>
              <a:rPr lang="pl-PL" sz="2400" dirty="0"/>
            </a:br>
            <a:r>
              <a:rPr lang="pl-PL" sz="2400" dirty="0"/>
              <a:t>Kontrola procesu pozostaje w klasie abstrakcyjnej.</a:t>
            </a:r>
            <a:br>
              <a:rPr lang="pl-PL" sz="2400" dirty="0"/>
            </a:br>
            <a:r>
              <a:rPr lang="pl-PL" sz="2400" dirty="0"/>
              <a:t>Podstawowa technika polimorfizmu z powtórnym użyciem kodu.</a:t>
            </a:r>
            <a:endParaRPr lang="pl-PL" sz="280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1337557" y="6093296"/>
            <a:ext cx="43636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/>
              <a:t>http://pl.wikipedia.org/</a:t>
            </a:r>
            <a:r>
              <a:rPr lang="pl-PL" sz="1100" dirty="0" err="1"/>
              <a:t>wiki</a:t>
            </a:r>
            <a:r>
              <a:rPr lang="pl-PL" sz="1100" dirty="0"/>
              <a:t>/</a:t>
            </a:r>
            <a:r>
              <a:rPr lang="pl-PL" sz="1100" dirty="0" err="1"/>
              <a:t>Metoda_szablonowa</a:t>
            </a:r>
            <a:r>
              <a:rPr lang="pl-PL" sz="1100" dirty="0"/>
              <a:t>_(</a:t>
            </a:r>
            <a:r>
              <a:rPr lang="pl-PL" sz="1100" dirty="0" err="1"/>
              <a:t>wzorzec_projektowy</a:t>
            </a:r>
            <a:r>
              <a:rPr lang="pl-PL" sz="1100" dirty="0"/>
              <a:t>)</a:t>
            </a:r>
          </a:p>
        </p:txBody>
      </p:sp>
      <p:pic>
        <p:nvPicPr>
          <p:cNvPr id="1028" name="Picture 4" descr="http://upload.wikimedia.org/wikipedia/commons/thumb/2/2a/Template_Method_UML_class_diagram.svg/335px-Template_Method_UML_class_diagram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581128"/>
            <a:ext cx="3780420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2496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Singleton (</a:t>
            </a:r>
            <a:r>
              <a:rPr lang="pl-PL" i="1" dirty="0"/>
              <a:t>Singleton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Autofit/>
          </a:bodyPr>
          <a:lstStyle/>
          <a:p>
            <a:r>
              <a:rPr lang="pl-PL" sz="2800" b="1" dirty="0"/>
              <a:t>Założenia:</a:t>
            </a:r>
            <a:r>
              <a:rPr lang="pl-PL" sz="2800" dirty="0"/>
              <a:t> </a:t>
            </a:r>
            <a:br>
              <a:rPr lang="pl-PL" sz="2800" dirty="0"/>
            </a:br>
            <a:r>
              <a:rPr lang="pl-PL" sz="2800" dirty="0"/>
              <a:t>Możliwe jest utworzenie tylko jednej instancji klasy</a:t>
            </a:r>
          </a:p>
          <a:p>
            <a:r>
              <a:rPr lang="pl-PL" sz="2800" b="1" dirty="0"/>
              <a:t>Implementacja:</a:t>
            </a:r>
            <a:br>
              <a:rPr lang="pl-PL" sz="2800" dirty="0"/>
            </a:br>
            <a:r>
              <a:rPr lang="pl-PL" sz="2800" dirty="0"/>
              <a:t>Stworzymy klasę potomną fabryki abstrakcyjnej, która będzie przechowywała prototypy i zwracała ich kopie na żądanie</a:t>
            </a:r>
          </a:p>
        </p:txBody>
      </p:sp>
    </p:spTree>
    <p:extLst>
      <p:ext uri="{BB962C8B-B14F-4D97-AF65-F5344CB8AC3E}">
        <p14:creationId xmlns:p14="http://schemas.microsoft.com/office/powerpoint/2010/main" val="229165465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Metoda szablonowa</a:t>
            </a:r>
            <a:br>
              <a:rPr lang="pl-PL" dirty="0"/>
            </a:br>
            <a:r>
              <a:rPr lang="pl-PL" dirty="0"/>
              <a:t>(</a:t>
            </a:r>
            <a:r>
              <a:rPr lang="pl-PL" i="1" dirty="0" err="1"/>
              <a:t>Template</a:t>
            </a:r>
            <a:r>
              <a:rPr lang="pl-PL" i="1" dirty="0"/>
              <a:t> Method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819771"/>
            <a:ext cx="8651304" cy="5291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800" b="1" dirty="0"/>
              <a:t>Przygotowywanie pizzy – dwa przykładowe przepisy:</a:t>
            </a:r>
            <a:r>
              <a:rPr lang="pl-PL" sz="2800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1800" dirty="0"/>
              <a:t>(na podstawie referatu Łukasza </a:t>
            </a:r>
            <a:r>
              <a:rPr lang="pl-PL" sz="1800" dirty="0" err="1"/>
              <a:t>Kiełczykowskiego</a:t>
            </a:r>
            <a:r>
              <a:rPr lang="pl-PL" sz="1800" dirty="0"/>
              <a:t>)</a:t>
            </a:r>
            <a:endParaRPr lang="pl-PL" sz="16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400921" y="2924944"/>
            <a:ext cx="302640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/>
              <a:t>Margherita</a:t>
            </a:r>
          </a:p>
          <a:p>
            <a:r>
              <a:rPr lang="pl-PL" dirty="0"/>
              <a:t>1. Przygotuj cienkie ciasto.</a:t>
            </a:r>
          </a:p>
          <a:p>
            <a:r>
              <a:rPr lang="pl-PL" dirty="0"/>
              <a:t>2. Dodaj sos pomidorowy.</a:t>
            </a:r>
          </a:p>
          <a:p>
            <a:r>
              <a:rPr lang="pl-PL" dirty="0"/>
              <a:t>3. Dodaj </a:t>
            </a:r>
            <a:r>
              <a:rPr lang="pl-PL" dirty="0" err="1"/>
              <a:t>mozzarelle</a:t>
            </a:r>
            <a:r>
              <a:rPr lang="pl-PL" dirty="0"/>
              <a:t>.</a:t>
            </a:r>
          </a:p>
          <a:p>
            <a:r>
              <a:rPr lang="pl-PL" dirty="0"/>
              <a:t>4. Dodaj bazylię i trochę oliwy.</a:t>
            </a:r>
          </a:p>
          <a:p>
            <a:r>
              <a:rPr lang="pl-PL" dirty="0"/>
              <a:t>5. Piecz przez 15 minut.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3439201" y="2924944"/>
            <a:ext cx="295183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/>
              <a:t>Sycylijska</a:t>
            </a:r>
          </a:p>
          <a:p>
            <a:r>
              <a:rPr lang="pl-PL" dirty="0"/>
              <a:t>1. Przygotuj grube ciasto.</a:t>
            </a:r>
          </a:p>
          <a:p>
            <a:r>
              <a:rPr lang="pl-PL" dirty="0"/>
              <a:t>2. Dodaj ostry sos.</a:t>
            </a:r>
          </a:p>
          <a:p>
            <a:r>
              <a:rPr lang="pl-PL" dirty="0"/>
              <a:t>3. Dodaj oliwki i kapary.</a:t>
            </a:r>
          </a:p>
          <a:p>
            <a:r>
              <a:rPr lang="pl-PL" dirty="0"/>
              <a:t>4. Dodaj mieszankę przypraw.</a:t>
            </a:r>
          </a:p>
          <a:p>
            <a:r>
              <a:rPr lang="pl-PL" dirty="0"/>
              <a:t>5. Piecz przez 20 minut.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6543435" y="2940589"/>
            <a:ext cx="203151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/>
              <a:t>Abstrakcja</a:t>
            </a:r>
          </a:p>
          <a:p>
            <a:r>
              <a:rPr lang="pl-PL" dirty="0"/>
              <a:t>1. Przygotuj ciasto.</a:t>
            </a:r>
          </a:p>
          <a:p>
            <a:r>
              <a:rPr lang="pl-PL" dirty="0"/>
              <a:t>2. Dodaj sos.</a:t>
            </a:r>
          </a:p>
          <a:p>
            <a:r>
              <a:rPr lang="pl-PL" dirty="0"/>
              <a:t>3. Połóż dodatki</a:t>
            </a:r>
          </a:p>
          <a:p>
            <a:r>
              <a:rPr lang="pl-PL" dirty="0"/>
              <a:t>4. Dodaj przyprawy.</a:t>
            </a:r>
          </a:p>
          <a:p>
            <a:r>
              <a:rPr lang="pl-PL" dirty="0"/>
              <a:t>5. Piecz</a:t>
            </a:r>
          </a:p>
        </p:txBody>
      </p:sp>
    </p:spTree>
    <p:extLst>
      <p:ext uri="{BB962C8B-B14F-4D97-AF65-F5344CB8AC3E}">
        <p14:creationId xmlns:p14="http://schemas.microsoft.com/office/powerpoint/2010/main" val="644389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Metoda szablonowa</a:t>
            </a:r>
            <a:br>
              <a:rPr lang="pl-PL" dirty="0"/>
            </a:br>
            <a:r>
              <a:rPr lang="pl-PL" dirty="0"/>
              <a:t>(</a:t>
            </a:r>
            <a:r>
              <a:rPr lang="pl-PL" i="1" dirty="0" err="1"/>
              <a:t>Template</a:t>
            </a:r>
            <a:r>
              <a:rPr lang="pl-PL" i="1" dirty="0"/>
              <a:t> Method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819770"/>
            <a:ext cx="8651304" cy="46335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800" b="1" dirty="0"/>
              <a:t>Uwagi:</a:t>
            </a:r>
            <a:r>
              <a:rPr lang="pl-PL" sz="2800" dirty="0"/>
              <a:t> </a:t>
            </a:r>
          </a:p>
          <a:p>
            <a:r>
              <a:rPr lang="pl-PL" sz="2400" dirty="0"/>
              <a:t>Ciekawe źródło: </a:t>
            </a:r>
            <a:r>
              <a:rPr lang="pl-PL" sz="2400" i="1" dirty="0"/>
              <a:t>http://www.objectmentor.com/resources/ </a:t>
            </a:r>
            <a:r>
              <a:rPr lang="pl-PL" sz="2400" i="1" dirty="0" err="1"/>
              <a:t>articles</a:t>
            </a:r>
            <a:r>
              <a:rPr lang="pl-PL" sz="2400" i="1" dirty="0"/>
              <a:t>/</a:t>
            </a:r>
            <a:r>
              <a:rPr lang="pl-PL" sz="2400" i="1" dirty="0" err="1"/>
              <a:t>inheritanceVsDelegation</a:t>
            </a:r>
            <a:endParaRPr lang="pl-PL" sz="2400" i="1" dirty="0"/>
          </a:p>
          <a:p>
            <a:r>
              <a:rPr lang="pl-PL" sz="2400" dirty="0"/>
              <a:t>Czasem można i opłaca się implementację Strategii (podobne algorytmy zaimplementowane w osobnych klasach ze wspólnym interfejsem) zastąpić implementacją opartą na Metodzie Szablonowej. W ten sposób unikamy powielania kodu (DRY).</a:t>
            </a:r>
          </a:p>
          <a:p>
            <a:r>
              <a:rPr lang="pl-PL" sz="2400" dirty="0"/>
              <a:t>Metody szablonowej zwykle nie można wywołać z konstruktora klasy – zawiera odwołania do metod czysto wirtualnych (chyba, że zadbamy o domyślne implementacje wszystkich metod)</a:t>
            </a:r>
          </a:p>
        </p:txBody>
      </p:sp>
    </p:spTree>
    <p:extLst>
      <p:ext uri="{BB962C8B-B14F-4D97-AF65-F5344CB8AC3E}">
        <p14:creationId xmlns:p14="http://schemas.microsoft.com/office/powerpoint/2010/main" val="41731670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Metoda szablonowa</a:t>
            </a:r>
            <a:br>
              <a:rPr lang="pl-PL" dirty="0"/>
            </a:br>
            <a:r>
              <a:rPr lang="pl-PL" dirty="0"/>
              <a:t>(</a:t>
            </a:r>
            <a:r>
              <a:rPr lang="pl-PL" i="1" dirty="0" err="1"/>
              <a:t>Template</a:t>
            </a:r>
            <a:r>
              <a:rPr lang="pl-PL" i="1" dirty="0"/>
              <a:t> Method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97152"/>
          </a:xfrm>
        </p:spPr>
        <p:txBody>
          <a:bodyPr>
            <a:noAutofit/>
          </a:bodyPr>
          <a:lstStyle/>
          <a:p>
            <a:endParaRPr lang="pl-PL" sz="1200" b="1" dirty="0">
              <a:cs typeface="Times New Roman" panose="02020603050405020304" pitchFamily="18" charset="0"/>
            </a:endParaRPr>
          </a:p>
          <a:p>
            <a:endParaRPr lang="pl-PL" sz="1200" b="1" dirty="0">
              <a:cs typeface="Times New Roman" panose="02020603050405020304" pitchFamily="18" charset="0"/>
            </a:endParaRPr>
          </a:p>
          <a:p>
            <a:endParaRPr lang="pl-PL" sz="1200" b="1" dirty="0">
              <a:cs typeface="Times New Roman" panose="02020603050405020304" pitchFamily="18" charset="0"/>
            </a:endParaRPr>
          </a:p>
          <a:p>
            <a:endParaRPr lang="pl-PL" sz="1200" b="1" dirty="0">
              <a:cs typeface="Times New Roman" panose="02020603050405020304" pitchFamily="18" charset="0"/>
            </a:endParaRPr>
          </a:p>
          <a:p>
            <a:endParaRPr lang="pl-PL" sz="1200" b="1" dirty="0">
              <a:cs typeface="Times New Roman" panose="02020603050405020304" pitchFamily="18" charset="0"/>
            </a:endParaRPr>
          </a:p>
          <a:p>
            <a:endParaRPr lang="pl-PL" sz="1200" b="1" dirty="0">
              <a:cs typeface="Times New Roman" panose="02020603050405020304" pitchFamily="18" charset="0"/>
            </a:endParaRPr>
          </a:p>
          <a:p>
            <a:endParaRPr lang="pl-PL" sz="1200" b="1" dirty="0">
              <a:cs typeface="Times New Roman" panose="02020603050405020304" pitchFamily="18" charset="0"/>
            </a:endParaRPr>
          </a:p>
          <a:p>
            <a:endParaRPr lang="pl-PL" sz="1200" b="1" dirty="0">
              <a:cs typeface="Times New Roman" panose="02020603050405020304" pitchFamily="18" charset="0"/>
            </a:endParaRPr>
          </a:p>
          <a:p>
            <a:endParaRPr lang="pl-PL" sz="1200" b="1" dirty="0">
              <a:cs typeface="Times New Roman" panose="02020603050405020304" pitchFamily="18" charset="0"/>
            </a:endParaRPr>
          </a:p>
          <a:p>
            <a:endParaRPr lang="pl-PL" sz="1200" b="1" dirty="0">
              <a:cs typeface="Times New Roman" panose="02020603050405020304" pitchFamily="18" charset="0"/>
            </a:endParaRPr>
          </a:p>
          <a:p>
            <a:endParaRPr lang="pl-PL" sz="1200" b="1" dirty="0">
              <a:cs typeface="Times New Roman" panose="02020603050405020304" pitchFamily="18" charset="0"/>
            </a:endParaRPr>
          </a:p>
          <a:p>
            <a:endParaRPr lang="pl-PL" sz="1200" b="1" dirty="0">
              <a:cs typeface="Times New Roman" panose="02020603050405020304" pitchFamily="18" charset="0"/>
            </a:endParaRPr>
          </a:p>
          <a:p>
            <a:endParaRPr lang="pl-PL" sz="1200" b="1" dirty="0">
              <a:cs typeface="Times New Roman" panose="02020603050405020304" pitchFamily="18" charset="0"/>
            </a:endParaRPr>
          </a:p>
          <a:p>
            <a:r>
              <a:rPr lang="pl-PL" sz="2800" b="1" dirty="0">
                <a:cs typeface="Times New Roman" panose="02020603050405020304" pitchFamily="18" charset="0"/>
              </a:rPr>
              <a:t>Nazwy używane w kontekście tego wzorca</a:t>
            </a:r>
            <a:r>
              <a:rPr lang="pl-PL" sz="2800" dirty="0">
                <a:cs typeface="Times New Roman" panose="02020603050405020304" pitchFamily="18" charset="0"/>
              </a:rPr>
              <a:t>: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Pizza</a:t>
            </a:r>
            <a:r>
              <a:rPr lang="pl-PL" sz="2800" dirty="0">
                <a:cs typeface="Times New Roman" panose="02020603050405020304" pitchFamily="18" charset="0"/>
              </a:rPr>
              <a:t> – </a:t>
            </a:r>
            <a:r>
              <a:rPr lang="pl-PL" sz="2800" i="1" dirty="0" err="1">
                <a:cs typeface="Times New Roman" panose="02020603050405020304" pitchFamily="18" charset="0"/>
              </a:rPr>
              <a:t>AbstractClass</a:t>
            </a:r>
            <a:r>
              <a:rPr lang="pl-PL" sz="2800" dirty="0">
                <a:cs typeface="Times New Roman" panose="02020603050405020304" pitchFamily="18" charset="0"/>
              </a:rPr>
              <a:t>, zawiera metodę szablonową</a:t>
            </a:r>
            <a:br>
              <a:rPr lang="pl-PL" sz="2800" i="1" dirty="0">
                <a:cs typeface="Times New Roman" panose="02020603050405020304" pitchFamily="18" charset="0"/>
              </a:rPr>
            </a:br>
            <a:r>
              <a:rPr lang="pl-PL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Margherita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Sycylijska</a:t>
            </a:r>
            <a:r>
              <a:rPr lang="pl-PL" sz="2800" dirty="0">
                <a:cs typeface="Times New Roman" panose="02020603050405020304" pitchFamily="18" charset="0"/>
              </a:rPr>
              <a:t> – </a:t>
            </a:r>
            <a:r>
              <a:rPr lang="pl-PL" sz="2800" i="1" dirty="0" err="1">
                <a:cs typeface="Times New Roman" panose="02020603050405020304" pitchFamily="18" charset="0"/>
              </a:rPr>
              <a:t>ConcreteClass</a:t>
            </a:r>
            <a:br>
              <a:rPr lang="pl-PL" sz="2800" i="1" dirty="0">
                <a:cs typeface="Times New Roman" panose="02020603050405020304" pitchFamily="18" charset="0"/>
              </a:rPr>
            </a:b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pl-PL" sz="2800" i="1" dirty="0">
                <a:cs typeface="Times New Roman" panose="02020603050405020304" pitchFamily="18" charset="0"/>
              </a:rPr>
              <a:t> – Client</a:t>
            </a:r>
          </a:p>
          <a:p>
            <a:endParaRPr lang="pl-PL" sz="2800" i="1" dirty="0">
              <a:cs typeface="Times New Roman" panose="02020603050405020304" pitchFamily="18" charset="0"/>
            </a:endParaRPr>
          </a:p>
          <a:p>
            <a:endParaRPr lang="pl-PL" sz="2800" i="1" dirty="0">
              <a:latin typeface="+mj-lt"/>
              <a:cs typeface="Times New Roman" panose="02020603050405020304" pitchFamily="18" charset="0"/>
            </a:endParaRPr>
          </a:p>
          <a:p>
            <a:endParaRPr lang="pl-PL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66952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Observer sche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593008"/>
            <a:ext cx="4968552" cy="2827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Obserwator (</a:t>
            </a:r>
            <a:r>
              <a:rPr lang="pl-PL" i="1" dirty="0" err="1"/>
              <a:t>Observer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17997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800" b="1" dirty="0"/>
              <a:t>Cel:</a:t>
            </a:r>
            <a:br>
              <a:rPr lang="pl-PL" sz="2800" dirty="0"/>
            </a:br>
            <a:r>
              <a:rPr lang="pl-PL" sz="2800" dirty="0"/>
              <a:t>Rozluźnienie wiązania między zależnymi od siebie klasami (dwiema lub wieloma) przez zastąpienie bezpośrednich </a:t>
            </a:r>
            <a:r>
              <a:rPr lang="pl-PL" sz="2800" dirty="0" err="1"/>
              <a:t>odwołań</a:t>
            </a:r>
            <a:r>
              <a:rPr lang="pl-PL" sz="2800" dirty="0"/>
              <a:t> relacją </a:t>
            </a:r>
            <a:r>
              <a:rPr lang="pl-PL" sz="2800" b="1" dirty="0"/>
              <a:t>publikuj-subskrybuj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1092756" y="6456060"/>
            <a:ext cx="324319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/>
              <a:t>https://sourcemaking.com/design_patterns/observer</a:t>
            </a:r>
          </a:p>
        </p:txBody>
      </p:sp>
    </p:spTree>
    <p:extLst>
      <p:ext uri="{BB962C8B-B14F-4D97-AF65-F5344CB8AC3E}">
        <p14:creationId xmlns:p14="http://schemas.microsoft.com/office/powerpoint/2010/main" val="423356983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Obserwator (</a:t>
            </a:r>
            <a:r>
              <a:rPr lang="pl-PL" i="1" dirty="0" err="1"/>
              <a:t>Observer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997152"/>
          </a:xfrm>
        </p:spPr>
        <p:txBody>
          <a:bodyPr>
            <a:noAutofit/>
          </a:bodyPr>
          <a:lstStyle/>
          <a:p>
            <a:r>
              <a:rPr lang="pl-PL" sz="2800" b="1" dirty="0">
                <a:cs typeface="Times New Roman" panose="02020603050405020304" pitchFamily="18" charset="0"/>
              </a:rPr>
              <a:t>Typowy przykład:</a:t>
            </a:r>
            <a:br>
              <a:rPr lang="pl-PL" sz="2800" b="1" dirty="0">
                <a:cs typeface="Times New Roman" panose="02020603050405020304" pitchFamily="18" charset="0"/>
              </a:rPr>
            </a:br>
            <a:r>
              <a:rPr lang="pl-PL" sz="2800" dirty="0">
                <a:cs typeface="Times New Roman" panose="02020603050405020304" pitchFamily="18" charset="0"/>
              </a:rPr>
              <a:t>model widoku i reagujące na zmiany jego stanu widoki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>
                <a:cs typeface="Times New Roman" panose="02020603050405020304" pitchFamily="18" charset="0"/>
              </a:rPr>
              <a:t>(wzorzec obecny w </a:t>
            </a:r>
            <a:r>
              <a:rPr lang="pl-PL" sz="2800" b="1" dirty="0">
                <a:cs typeface="Times New Roman" panose="02020603050405020304" pitchFamily="18" charset="0"/>
              </a:rPr>
              <a:t>MVC</a:t>
            </a:r>
            <a:r>
              <a:rPr lang="pl-PL" sz="2800" dirty="0">
                <a:cs typeface="Times New Roman" panose="02020603050405020304" pitchFamily="18" charset="0"/>
              </a:rPr>
              <a:t>, </a:t>
            </a:r>
            <a:r>
              <a:rPr lang="pl-PL" sz="2800" b="1" dirty="0">
                <a:cs typeface="Times New Roman" panose="02020603050405020304" pitchFamily="18" charset="0"/>
              </a:rPr>
              <a:t>MVVM</a:t>
            </a:r>
            <a:r>
              <a:rPr lang="pl-PL" sz="2800" dirty="0">
                <a:cs typeface="Times New Roman" panose="02020603050405020304" pitchFamily="18" charset="0"/>
              </a:rPr>
              <a:t> i innych z tej rodziny)</a:t>
            </a:r>
            <a:br>
              <a:rPr lang="pl-PL" sz="2800" dirty="0">
                <a:cs typeface="Times New Roman" panose="02020603050405020304" pitchFamily="18" charset="0"/>
              </a:rPr>
            </a:br>
            <a:br>
              <a:rPr lang="pl-PL" sz="1100" dirty="0">
                <a:cs typeface="Times New Roman" panose="02020603050405020304" pitchFamily="18" charset="0"/>
              </a:rPr>
            </a:br>
            <a:r>
              <a:rPr lang="pl-PL" sz="2800" dirty="0">
                <a:cs typeface="Times New Roman" panose="02020603050405020304" pitchFamily="18" charset="0"/>
              </a:rPr>
              <a:t>Porównaj </a:t>
            </a: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INotifyPropertyChanged</a:t>
            </a:r>
            <a:r>
              <a:rPr lang="pl-PL" sz="2800" dirty="0">
                <a:cs typeface="Times New Roman" panose="02020603050405020304" pitchFamily="18" charset="0"/>
              </a:rPr>
              <a:t> 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>
                <a:cs typeface="Times New Roman" panose="02020603050405020304" pitchFamily="18" charset="0"/>
              </a:rPr>
              <a:t>i </a:t>
            </a: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INotifyCollectionChanged</a:t>
            </a:r>
            <a:r>
              <a:rPr lang="pl-PL" sz="2800" dirty="0">
                <a:cs typeface="Times New Roman" panose="02020603050405020304" pitchFamily="18" charset="0"/>
              </a:rPr>
              <a:t> 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>
                <a:cs typeface="Times New Roman" panose="02020603050405020304" pitchFamily="18" charset="0"/>
              </a:rPr>
              <a:t>z platformy .NET (WPF) i platformy </a:t>
            </a:r>
            <a:r>
              <a:rPr lang="pl-PL" sz="2800" dirty="0" err="1">
                <a:cs typeface="Times New Roman" panose="02020603050405020304" pitchFamily="18" charset="0"/>
              </a:rPr>
              <a:t>WinRT</a:t>
            </a:r>
            <a:endParaRPr lang="pl-PL" sz="2800" b="1" dirty="0">
              <a:cs typeface="Times New Roman" panose="02020603050405020304" pitchFamily="18" charset="0"/>
            </a:endParaRPr>
          </a:p>
          <a:p>
            <a:endParaRPr lang="pl-PL" sz="600" b="1" dirty="0">
              <a:cs typeface="Times New Roman" panose="02020603050405020304" pitchFamily="18" charset="0"/>
            </a:endParaRPr>
          </a:p>
          <a:p>
            <a:r>
              <a:rPr lang="pl-PL" sz="2800" b="1" dirty="0">
                <a:cs typeface="Times New Roman" panose="02020603050405020304" pitchFamily="18" charset="0"/>
              </a:rPr>
              <a:t>Nazwy używane w kontekście tego wzorca</a:t>
            </a:r>
            <a:r>
              <a:rPr lang="pl-PL" sz="2800" dirty="0">
                <a:cs typeface="Times New Roman" panose="02020603050405020304" pitchFamily="18" charset="0"/>
              </a:rPr>
              <a:t>: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Model</a:t>
            </a:r>
            <a:r>
              <a:rPr lang="pl-PL" sz="2800" dirty="0">
                <a:cs typeface="Times New Roman" panose="02020603050405020304" pitchFamily="18" charset="0"/>
              </a:rPr>
              <a:t> – </a:t>
            </a:r>
            <a:r>
              <a:rPr lang="pl-PL" sz="2800" i="1" dirty="0" err="1">
                <a:cs typeface="Times New Roman" panose="02020603050405020304" pitchFamily="18" charset="0"/>
              </a:rPr>
              <a:t>Subject</a:t>
            </a:r>
            <a:r>
              <a:rPr lang="pl-PL" sz="2800" dirty="0">
                <a:cs typeface="Times New Roman" panose="02020603050405020304" pitchFamily="18" charset="0"/>
              </a:rPr>
              <a:t>, interfejs podmiotu lub sam podmiot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Model1</a:t>
            </a:r>
            <a:r>
              <a:rPr lang="pl-PL" sz="2800" dirty="0">
                <a:cs typeface="Times New Roman" panose="02020603050405020304" pitchFamily="18" charset="0"/>
              </a:rPr>
              <a:t>, </a:t>
            </a:r>
            <a:r>
              <a:rPr lang="pl-PL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Model2</a:t>
            </a:r>
            <a:r>
              <a:rPr lang="pl-PL" sz="2800" dirty="0">
                <a:cs typeface="Times New Roman" panose="02020603050405020304" pitchFamily="18" charset="0"/>
              </a:rPr>
              <a:t> – </a:t>
            </a:r>
            <a:r>
              <a:rPr lang="pl-PL" sz="2800" i="1" dirty="0" err="1">
                <a:cs typeface="Times New Roman" panose="02020603050405020304" pitchFamily="18" charset="0"/>
              </a:rPr>
              <a:t>ConcreteSubject</a:t>
            </a:r>
            <a:r>
              <a:rPr lang="pl-PL" sz="2800" dirty="0">
                <a:cs typeface="Times New Roman" panose="02020603050405020304" pitchFamily="18" charset="0"/>
              </a:rPr>
              <a:t> (niekonieczne)</a:t>
            </a:r>
            <a:br>
              <a:rPr lang="pl-PL" sz="2800" i="1" dirty="0">
                <a:cs typeface="Times New Roman" panose="02020603050405020304" pitchFamily="18" charset="0"/>
              </a:rPr>
            </a:br>
            <a:r>
              <a:rPr lang="pl-PL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Widok</a:t>
            </a:r>
            <a:r>
              <a:rPr lang="pl-PL" sz="2800" i="1" dirty="0">
                <a:cs typeface="Times New Roman" panose="02020603050405020304" pitchFamily="18" charset="0"/>
              </a:rPr>
              <a:t> – </a:t>
            </a:r>
            <a:r>
              <a:rPr lang="pl-PL" sz="2800" i="1" dirty="0" err="1">
                <a:cs typeface="Times New Roman" panose="02020603050405020304" pitchFamily="18" charset="0"/>
              </a:rPr>
              <a:t>Observer</a:t>
            </a:r>
            <a:r>
              <a:rPr lang="pl-PL" sz="2800" i="1" dirty="0">
                <a:cs typeface="Times New Roman" panose="02020603050405020304" pitchFamily="18" charset="0"/>
              </a:rPr>
              <a:t>, interfejs </a:t>
            </a:r>
            <a:r>
              <a:rPr lang="pl-PL" sz="2800" i="1" dirty="0" err="1">
                <a:cs typeface="Times New Roman" panose="02020603050405020304" pitchFamily="18" charset="0"/>
              </a:rPr>
              <a:t>obserw</a:t>
            </a:r>
            <a:r>
              <a:rPr lang="pl-PL" sz="2800" i="1" dirty="0">
                <a:cs typeface="Times New Roman" panose="02020603050405020304" pitchFamily="18" charset="0"/>
              </a:rPr>
              <a:t>. z met. Aktualizuj</a:t>
            </a:r>
            <a:br>
              <a:rPr lang="pl-PL" sz="2800" i="1" dirty="0">
                <a:cs typeface="Times New Roman" panose="02020603050405020304" pitchFamily="18" charset="0"/>
              </a:rPr>
            </a:b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WidokTabela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WidokWykres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pl-PL" sz="2800" i="1" dirty="0" err="1">
                <a:cs typeface="Times New Roman" panose="02020603050405020304" pitchFamily="18" charset="0"/>
              </a:rPr>
              <a:t>ConcreteObserver</a:t>
            </a:r>
            <a:endParaRPr lang="pl-PL" sz="2800" i="1" dirty="0">
              <a:cs typeface="Times New Roman" panose="02020603050405020304" pitchFamily="18" charset="0"/>
            </a:endParaRPr>
          </a:p>
          <a:p>
            <a:endParaRPr lang="pl-PL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12198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Obserwator (</a:t>
            </a:r>
            <a:r>
              <a:rPr lang="pl-PL" i="1" dirty="0" err="1"/>
              <a:t>Observer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997152"/>
          </a:xfrm>
        </p:spPr>
        <p:txBody>
          <a:bodyPr>
            <a:noAutofit/>
          </a:bodyPr>
          <a:lstStyle/>
          <a:p>
            <a:r>
              <a:rPr lang="pl-PL" sz="2800" b="1" dirty="0">
                <a:cs typeface="Times New Roman" panose="02020603050405020304" pitchFamily="18" charset="0"/>
              </a:rPr>
              <a:t>Zdarzenia jako implementacja wzorca obserwator:</a:t>
            </a:r>
            <a:br>
              <a:rPr lang="pl-PL" sz="2800" b="1" dirty="0">
                <a:cs typeface="Times New Roman" panose="02020603050405020304" pitchFamily="18" charset="0"/>
              </a:rPr>
            </a:br>
            <a:br>
              <a:rPr lang="pl-PL" sz="1400" b="1" dirty="0">
                <a:cs typeface="Times New Roman" panose="02020603050405020304" pitchFamily="18" charset="0"/>
              </a:rPr>
            </a:br>
            <a:r>
              <a:rPr lang="pl-P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button.Click</a:t>
            </a:r>
            <a:r>
              <a:rPr lang="pl-P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pl-P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pl-P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EventHandler</a:t>
            </a:r>
            <a:r>
              <a:rPr lang="pl-P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o.metoda</a:t>
            </a:r>
            <a:r>
              <a:rPr lang="pl-P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lang="pl-PL" sz="2800" dirty="0">
                <a:cs typeface="Times New Roman" panose="02020603050405020304" pitchFamily="18" charset="0"/>
              </a:rPr>
            </a:br>
            <a:br>
              <a:rPr lang="pl-PL" sz="2000" dirty="0">
                <a:cs typeface="Times New Roman" panose="02020603050405020304" pitchFamily="18" charset="0"/>
              </a:rPr>
            </a:b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pl-PL" sz="2800" dirty="0">
                <a:cs typeface="Times New Roman" panose="02020603050405020304" pitchFamily="18" charset="0"/>
              </a:rPr>
              <a:t> – instancja </a:t>
            </a:r>
            <a:r>
              <a:rPr lang="pl-PL" sz="2800" dirty="0" err="1">
                <a:cs typeface="Times New Roman" panose="02020603050405020304" pitchFamily="18" charset="0"/>
              </a:rPr>
              <a:t>obserwabli</a:t>
            </a:r>
            <a:r>
              <a:rPr lang="pl-PL" sz="2800" dirty="0">
                <a:cs typeface="Times New Roman" panose="02020603050405020304" pitchFamily="18" charset="0"/>
              </a:rPr>
              <a:t>, źródło danych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EventHandler</a:t>
            </a:r>
            <a:r>
              <a:rPr lang="pl-PL" sz="2800" dirty="0">
                <a:cs typeface="Times New Roman" panose="02020603050405020304" pitchFamily="18" charset="0"/>
              </a:rPr>
              <a:t> – delegacja, deklaracja typu metody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r>
              <a:rPr lang="pl-PL" sz="2800" dirty="0">
                <a:cs typeface="Times New Roman" panose="02020603050405020304" pitchFamily="18" charset="0"/>
              </a:rPr>
              <a:t> – inny obiekt, nawet z innej </a:t>
            </a:r>
            <a:r>
              <a:rPr lang="pl-PL" sz="2800" b="1" dirty="0">
                <a:cs typeface="Times New Roman" panose="02020603050405020304" pitchFamily="18" charset="0"/>
              </a:rPr>
              <a:t>warstwy</a:t>
            </a:r>
            <a:r>
              <a:rPr lang="pl-PL" sz="2800" dirty="0">
                <a:cs typeface="Times New Roman" panose="02020603050405020304" pitchFamily="18" charset="0"/>
              </a:rPr>
              <a:t> systemu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>
                <a:cs typeface="Times New Roman" panose="02020603050405020304" pitchFamily="18" charset="0"/>
              </a:rPr>
              <a:t>       (ale może być również </a:t>
            </a: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pl-PL" sz="2800" dirty="0">
                <a:cs typeface="Times New Roman" panose="02020603050405020304" pitchFamily="18" charset="0"/>
              </a:rPr>
              <a:t>)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metoda</a:t>
            </a:r>
            <a:r>
              <a:rPr lang="pl-PL" sz="2800" dirty="0">
                <a:cs typeface="Times New Roman" panose="02020603050405020304" pitchFamily="18" charset="0"/>
              </a:rPr>
              <a:t> – obserwator, metoda zdarzeniowa 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>
                <a:cs typeface="Times New Roman" panose="02020603050405020304" pitchFamily="18" charset="0"/>
              </a:rPr>
              <a:t>                                          reagująca na zmiany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+=</a:t>
            </a:r>
            <a:r>
              <a:rPr lang="pl-PL" sz="2800" dirty="0">
                <a:cs typeface="Times New Roman" panose="02020603050405020304" pitchFamily="18" charset="0"/>
              </a:rPr>
              <a:t> – subskrypcja powiadamiania o zmianach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-=</a:t>
            </a:r>
            <a:r>
              <a:rPr lang="pl-PL" sz="2800" dirty="0">
                <a:cs typeface="Times New Roman" panose="02020603050405020304" pitchFamily="18" charset="0"/>
              </a:rPr>
              <a:t> – rezygnacja z subskrypcji</a:t>
            </a:r>
          </a:p>
        </p:txBody>
      </p:sp>
    </p:spTree>
    <p:extLst>
      <p:ext uri="{BB962C8B-B14F-4D97-AF65-F5344CB8AC3E}">
        <p14:creationId xmlns:p14="http://schemas.microsoft.com/office/powerpoint/2010/main" val="281397517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Obserwator (</a:t>
            </a:r>
            <a:r>
              <a:rPr lang="pl-PL" i="1" dirty="0" err="1"/>
              <a:t>Observer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997152"/>
          </a:xfrm>
        </p:spPr>
        <p:txBody>
          <a:bodyPr>
            <a:noAutofit/>
          </a:bodyPr>
          <a:lstStyle/>
          <a:p>
            <a:r>
              <a:rPr lang="pl-PL" sz="2800" b="1" dirty="0" err="1">
                <a:cs typeface="Times New Roman" panose="02020603050405020304" pitchFamily="18" charset="0"/>
              </a:rPr>
              <a:t>Reactive</a:t>
            </a:r>
            <a:r>
              <a:rPr lang="pl-PL" sz="2800" b="1" dirty="0">
                <a:cs typeface="Times New Roman" panose="02020603050405020304" pitchFamily="18" charset="0"/>
              </a:rPr>
              <a:t> Extensions (</a:t>
            </a:r>
            <a:r>
              <a:rPr lang="pl-PL" sz="2800" b="1" dirty="0" err="1">
                <a:cs typeface="Times New Roman" panose="02020603050405020304" pitchFamily="18" charset="0"/>
              </a:rPr>
              <a:t>Rx</a:t>
            </a:r>
            <a:r>
              <a:rPr lang="pl-PL" sz="2800" b="1" dirty="0">
                <a:cs typeface="Times New Roman" panose="02020603050405020304" pitchFamily="18" charset="0"/>
              </a:rPr>
              <a:t>)</a:t>
            </a:r>
            <a:r>
              <a:rPr lang="pl-PL" sz="2800" dirty="0">
                <a:cs typeface="Times New Roman" panose="02020603050405020304" pitchFamily="18" charset="0"/>
              </a:rPr>
              <a:t> - biblioteka ułatwiająca programowanie </a:t>
            </a:r>
            <a:r>
              <a:rPr lang="pl-PL" sz="2800" b="1" dirty="0">
                <a:cs typeface="Times New Roman" panose="02020603050405020304" pitchFamily="18" charset="0"/>
              </a:rPr>
              <a:t>asynchroniczne</a:t>
            </a:r>
            <a:r>
              <a:rPr lang="pl-PL" sz="2800" dirty="0">
                <a:cs typeface="Times New Roman" panose="02020603050405020304" pitchFamily="18" charset="0"/>
              </a:rPr>
              <a:t> i oparte na zdarzeniach skupiające się na przepływie danych (powiadamianiu o ich zmianach). Przekazywanie zapytań LINQ. 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>
                <a:cs typeface="Times New Roman" panose="02020603050405020304" pitchFamily="18" charset="0"/>
              </a:rPr>
              <a:t>Zarządzanie współbieżnością za pomocą planistów.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IObservable</a:t>
            </a:r>
            <a:r>
              <a:rPr lang="pl-P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&lt;T&gt;</a:t>
            </a:r>
            <a:r>
              <a:rPr lang="pl-PL" sz="2400" dirty="0">
                <a:cs typeface="Times New Roman" panose="02020603050405020304" pitchFamily="18" charset="0"/>
              </a:rPr>
              <a:t>, </a:t>
            </a:r>
            <a:r>
              <a:rPr lang="pl-P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IObserver</a:t>
            </a:r>
            <a:r>
              <a:rPr lang="pl-P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&lt;T&gt;</a:t>
            </a:r>
            <a:r>
              <a:rPr lang="pl-PL" sz="2400" dirty="0">
                <a:cs typeface="Times New Roman" panose="02020603050405020304" pitchFamily="18" charset="0"/>
              </a:rPr>
              <a:t>, </a:t>
            </a:r>
            <a:r>
              <a:rPr lang="pl-P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ISubject</a:t>
            </a:r>
            <a:r>
              <a:rPr lang="pl-P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&lt;T&gt;</a:t>
            </a:r>
            <a:endParaRPr lang="pl-PL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2800" b="1" dirty="0" err="1">
                <a:cs typeface="Times New Roman" panose="02020603050405020304" pitchFamily="18" charset="0"/>
              </a:rPr>
              <a:t>Reactive</a:t>
            </a:r>
            <a:r>
              <a:rPr lang="pl-PL" sz="2800" b="1" dirty="0">
                <a:cs typeface="Times New Roman" panose="02020603050405020304" pitchFamily="18" charset="0"/>
              </a:rPr>
              <a:t> </a:t>
            </a:r>
            <a:r>
              <a:rPr lang="pl-PL" sz="2800" b="1" dirty="0" err="1">
                <a:cs typeface="Times New Roman" panose="02020603050405020304" pitchFamily="18" charset="0"/>
              </a:rPr>
              <a:t>programming</a:t>
            </a:r>
            <a:r>
              <a:rPr lang="pl-PL" sz="2800" dirty="0">
                <a:cs typeface="Times New Roman" panose="02020603050405020304" pitchFamily="18" charset="0"/>
              </a:rPr>
              <a:t> – paradygmat programowania, w którym źródło danych aktywnie powiadamia wyższe warstwy o zmianach np. MVVM 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>
                <a:cs typeface="Times New Roman" panose="02020603050405020304" pitchFamily="18" charset="0"/>
              </a:rPr>
              <a:t>(zestawiane z paradygmatem interaktywnym, w którym wyższe warstwy same sprawdzają stan danych, </a:t>
            </a:r>
            <a:br>
              <a:rPr lang="pl-PL" sz="2800" dirty="0">
                <a:cs typeface="Times New Roman" panose="02020603050405020304" pitchFamily="18" charset="0"/>
              </a:rPr>
            </a:br>
            <a:r>
              <a:rPr lang="pl-PL" sz="2800" dirty="0">
                <a:cs typeface="Times New Roman" panose="02020603050405020304" pitchFamily="18" charset="0"/>
              </a:rPr>
              <a:t>czasem muszą to robić cyklicznie)</a:t>
            </a:r>
            <a:endParaRPr lang="pl-PL" sz="28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59199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Polecenie (</a:t>
            </a:r>
            <a:r>
              <a:rPr lang="pl-PL" i="1" dirty="0" err="1"/>
              <a:t>Command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1828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800" b="1" dirty="0"/>
              <a:t>Inna nazwa:</a:t>
            </a:r>
            <a:r>
              <a:rPr lang="pl-PL" sz="2800" dirty="0"/>
              <a:t> Akcja (</a:t>
            </a:r>
            <a:r>
              <a:rPr lang="pl-PL" sz="2800" i="1" dirty="0"/>
              <a:t>Action</a:t>
            </a:r>
            <a:r>
              <a:rPr lang="pl-PL" sz="2800" dirty="0"/>
              <a:t>), Transakcja (</a:t>
            </a:r>
            <a:r>
              <a:rPr lang="pl-PL" sz="2800" i="1" dirty="0" err="1"/>
              <a:t>Transaction</a:t>
            </a:r>
            <a:r>
              <a:rPr lang="pl-PL" sz="2800" dirty="0"/>
              <a:t>)</a:t>
            </a:r>
            <a:br>
              <a:rPr lang="pl-PL" sz="2800" dirty="0"/>
            </a:br>
            <a:r>
              <a:rPr lang="pl-PL" sz="2800" b="1" dirty="0"/>
              <a:t>Cel:</a:t>
            </a:r>
            <a:r>
              <a:rPr lang="pl-PL" sz="2800" dirty="0"/>
              <a:t>  zamyka żądanie/funkcję/metodę w formie obiektu, </a:t>
            </a:r>
            <a:br>
              <a:rPr lang="pl-PL" sz="2800" dirty="0"/>
            </a:br>
            <a:r>
              <a:rPr lang="pl-PL" sz="2800" dirty="0"/>
              <a:t>Umożliwia zapamiętywanie (cofanie) i kolejkowanie żądań.</a:t>
            </a:r>
            <a:br>
              <a:rPr lang="pl-PL" sz="2800" dirty="0"/>
            </a:br>
            <a:r>
              <a:rPr lang="pl-PL" sz="2800" dirty="0"/>
              <a:t>Separuje kod wykonywany od klienta, który użyje efektu.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1418928" y="6063645"/>
            <a:ext cx="33554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/>
              <a:t>http://zenit.senecac.on.ca/wiki/index.php/Command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777645"/>
            <a:ext cx="573405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070420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Polecenie (</a:t>
            </a:r>
            <a:r>
              <a:rPr lang="pl-PL" i="1" dirty="0" err="1"/>
              <a:t>Command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1828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800" b="1" dirty="0"/>
              <a:t>Realizacja: </a:t>
            </a:r>
            <a:r>
              <a:rPr lang="pl-PL" sz="2800" dirty="0"/>
              <a:t>przechowywanie wskaźnika do funkcji/metody</a:t>
            </a:r>
            <a:br>
              <a:rPr lang="pl-PL" sz="2800" dirty="0"/>
            </a:br>
            <a:r>
              <a:rPr lang="pl-PL" sz="2800" dirty="0"/>
              <a:t>opcja 1: może także przechowywać parametry wywołania</a:t>
            </a:r>
            <a:br>
              <a:rPr lang="pl-PL" sz="2800" dirty="0"/>
            </a:br>
            <a:r>
              <a:rPr lang="pl-PL" sz="2800" dirty="0"/>
              <a:t>opcja 2: dodatkowa akcja sprawdzająca możliwość uruchom.</a:t>
            </a:r>
            <a:br>
              <a:rPr lang="pl-PL" sz="2800" dirty="0"/>
            </a:br>
            <a:r>
              <a:rPr lang="pl-PL" sz="2800" b="1" dirty="0"/>
              <a:t>Przykład:</a:t>
            </a:r>
            <a:r>
              <a:rPr lang="pl-PL" sz="2800" dirty="0"/>
              <a:t> Platforma .NET – klasa </a:t>
            </a:r>
            <a:r>
              <a:rPr lang="pl-PL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RelayCommand</a:t>
            </a:r>
            <a:r>
              <a:rPr lang="pl-PL" sz="2800" dirty="0"/>
              <a:t> w MVVM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1418928" y="6063645"/>
            <a:ext cx="33554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/>
              <a:t>http://zenit.senecac.on.ca/wiki/index.php/Command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573016"/>
            <a:ext cx="6247328" cy="2490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773898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Wzorce konstrukcyjne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Wzorce pozwalające oddzielić proces tworzenia instancji obiektów od jego definicji:</a:t>
            </a:r>
          </a:p>
          <a:p>
            <a:r>
              <a:rPr lang="pl-PL" dirty="0"/>
              <a:t>Budowniczy (</a:t>
            </a:r>
            <a:r>
              <a:rPr lang="pl-PL" i="1" dirty="0"/>
              <a:t>Builder</a:t>
            </a:r>
            <a:r>
              <a:rPr lang="pl-PL" dirty="0"/>
              <a:t>)</a:t>
            </a:r>
          </a:p>
          <a:p>
            <a:r>
              <a:rPr lang="pl-PL" dirty="0">
                <a:solidFill>
                  <a:srgbClr val="004B00"/>
                </a:solidFill>
              </a:rPr>
              <a:t>Fabryka abstrakcyjna</a:t>
            </a:r>
            <a:r>
              <a:rPr lang="pl-PL" dirty="0"/>
              <a:t> (</a:t>
            </a:r>
            <a:r>
              <a:rPr lang="pl-PL" i="1" dirty="0" err="1"/>
              <a:t>Abstract</a:t>
            </a:r>
            <a:r>
              <a:rPr lang="pl-PL" i="1" dirty="0"/>
              <a:t> </a:t>
            </a:r>
            <a:r>
              <a:rPr lang="pl-PL" i="1" dirty="0" err="1"/>
              <a:t>Factory</a:t>
            </a:r>
            <a:r>
              <a:rPr lang="pl-PL" dirty="0"/>
              <a:t>)</a:t>
            </a:r>
          </a:p>
          <a:p>
            <a:r>
              <a:rPr lang="pl-PL" dirty="0"/>
              <a:t>Metoda wytwórcza (</a:t>
            </a:r>
            <a:r>
              <a:rPr lang="pl-PL" i="1" dirty="0" err="1"/>
              <a:t>Factory</a:t>
            </a:r>
            <a:r>
              <a:rPr lang="pl-PL" i="1" dirty="0"/>
              <a:t> Method</a:t>
            </a:r>
            <a:r>
              <a:rPr lang="pl-PL" dirty="0"/>
              <a:t>)</a:t>
            </a:r>
          </a:p>
          <a:p>
            <a:r>
              <a:rPr lang="pl-PL" dirty="0"/>
              <a:t>Prototyp (</a:t>
            </a:r>
            <a:r>
              <a:rPr lang="pl-PL" i="1" dirty="0" err="1"/>
              <a:t>Prototype</a:t>
            </a:r>
            <a:r>
              <a:rPr lang="pl-PL" dirty="0"/>
              <a:t>)</a:t>
            </a:r>
          </a:p>
          <a:p>
            <a:r>
              <a:rPr lang="pl-PL" dirty="0">
                <a:solidFill>
                  <a:srgbClr val="004B00"/>
                </a:solidFill>
              </a:rPr>
              <a:t>Singleton</a:t>
            </a:r>
            <a:r>
              <a:rPr lang="pl-PL" dirty="0"/>
              <a:t> (</a:t>
            </a:r>
            <a:r>
              <a:rPr lang="pl-PL" i="1" dirty="0"/>
              <a:t>Singleton</a:t>
            </a:r>
            <a:r>
              <a:rPr lang="pl-PL" dirty="0"/>
              <a:t>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71373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Singleton (</a:t>
            </a:r>
            <a:r>
              <a:rPr lang="pl-PL" i="1" dirty="0"/>
              <a:t>Singleton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http://zenit.senecac.on.ca/wiki/index.php/Singleton</a:t>
            </a:r>
            <a:endParaRPr lang="pl-PL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495" y="2276872"/>
            <a:ext cx="4410067" cy="2646040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4716016" y="3230560"/>
            <a:ext cx="2464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Prywatna instancja klasy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4716016" y="3717032"/>
            <a:ext cx="3014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Ukryty (prywatny) konstruktor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4716016" y="4086364"/>
            <a:ext cx="33484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Metoda pozwalająca na pobranie </a:t>
            </a:r>
          </a:p>
          <a:p>
            <a:r>
              <a:rPr lang="pl-PL" dirty="0"/>
              <a:t>jednej, przechowywanej instancji</a:t>
            </a:r>
          </a:p>
        </p:txBody>
      </p:sp>
      <p:cxnSp>
        <p:nvCxnSpPr>
          <p:cNvPr id="10" name="Łącznik prostoliniowy 9"/>
          <p:cNvCxnSpPr/>
          <p:nvPr/>
        </p:nvCxnSpPr>
        <p:spPr>
          <a:xfrm flipH="1">
            <a:off x="3563888" y="3415226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oliniowy 11"/>
          <p:cNvCxnSpPr/>
          <p:nvPr/>
        </p:nvCxnSpPr>
        <p:spPr>
          <a:xfrm flipH="1">
            <a:off x="2698528" y="3901698"/>
            <a:ext cx="20174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oliniowy 13"/>
          <p:cNvCxnSpPr/>
          <p:nvPr/>
        </p:nvCxnSpPr>
        <p:spPr>
          <a:xfrm flipH="1" flipV="1">
            <a:off x="3923928" y="4221088"/>
            <a:ext cx="79208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ole tekstowe 17"/>
          <p:cNvSpPr txBox="1"/>
          <p:nvPr/>
        </p:nvSpPr>
        <p:spPr>
          <a:xfrm>
            <a:off x="587491" y="5589240"/>
            <a:ext cx="770768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b="1" dirty="0"/>
              <a:t>Inny sposób implementacji: </a:t>
            </a:r>
            <a:br>
              <a:rPr lang="pl-PL" sz="2800" dirty="0"/>
            </a:br>
            <a:r>
              <a:rPr lang="pl-PL" sz="2800" dirty="0"/>
              <a:t>klasa zawierająca wyłącznie statyczne pola i metody</a:t>
            </a:r>
          </a:p>
        </p:txBody>
      </p:sp>
    </p:spTree>
    <p:extLst>
      <p:ext uri="{BB962C8B-B14F-4D97-AF65-F5344CB8AC3E}">
        <p14:creationId xmlns:p14="http://schemas.microsoft.com/office/powerpoint/2010/main" val="99032550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Wzorce strukturalne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12776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pl-PL" dirty="0"/>
              <a:t>Wzorce dotyczące relacji między klasami, rozwiązujące typowe problemy systemów z wieloma klasami: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457200" y="3501008"/>
            <a:ext cx="8229600" cy="2088232"/>
          </a:xfrm>
          <a:prstGeom prst="rect">
            <a:avLst/>
          </a:prstGeom>
        </p:spPr>
        <p:txBody>
          <a:bodyPr vert="horz" lIns="91440" tIns="45720" rIns="91440" bIns="45720" numCol="2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>
                <a:solidFill>
                  <a:srgbClr val="004B00"/>
                </a:solidFill>
              </a:rPr>
              <a:t>Adapter</a:t>
            </a:r>
            <a:r>
              <a:rPr lang="pl-PL" dirty="0"/>
              <a:t> (</a:t>
            </a:r>
            <a:r>
              <a:rPr lang="pl-PL" i="1" dirty="0"/>
              <a:t>Adapter</a:t>
            </a:r>
            <a:r>
              <a:rPr lang="pl-PL" dirty="0"/>
              <a:t>)</a:t>
            </a:r>
          </a:p>
          <a:p>
            <a:r>
              <a:rPr lang="pl-PL" dirty="0">
                <a:solidFill>
                  <a:srgbClr val="004B00"/>
                </a:solidFill>
              </a:rPr>
              <a:t>Dekorator</a:t>
            </a:r>
            <a:r>
              <a:rPr lang="pl-PL" dirty="0"/>
              <a:t> (</a:t>
            </a:r>
            <a:r>
              <a:rPr lang="pl-PL" i="1" dirty="0" err="1"/>
              <a:t>Decorator</a:t>
            </a:r>
            <a:r>
              <a:rPr lang="pl-PL" dirty="0"/>
              <a:t>)</a:t>
            </a:r>
          </a:p>
          <a:p>
            <a:r>
              <a:rPr lang="pl-PL" dirty="0">
                <a:solidFill>
                  <a:srgbClr val="004B00"/>
                </a:solidFill>
              </a:rPr>
              <a:t>Fasada</a:t>
            </a:r>
            <a:r>
              <a:rPr lang="pl-PL" dirty="0"/>
              <a:t> (</a:t>
            </a:r>
            <a:r>
              <a:rPr lang="pl-PL" i="1" dirty="0" err="1"/>
              <a:t>Facade</a:t>
            </a:r>
            <a:r>
              <a:rPr lang="pl-PL" dirty="0"/>
              <a:t>)</a:t>
            </a:r>
          </a:p>
          <a:p>
            <a:r>
              <a:rPr lang="pl-PL" dirty="0">
                <a:solidFill>
                  <a:srgbClr val="004B00"/>
                </a:solidFill>
              </a:rPr>
              <a:t>Kompozyt</a:t>
            </a:r>
            <a:r>
              <a:rPr lang="pl-PL" dirty="0"/>
              <a:t> (</a:t>
            </a:r>
            <a:r>
              <a:rPr lang="pl-PL" i="1" dirty="0" err="1"/>
              <a:t>Composite</a:t>
            </a:r>
            <a:r>
              <a:rPr lang="pl-PL" dirty="0"/>
              <a:t>)</a:t>
            </a:r>
          </a:p>
          <a:p>
            <a:r>
              <a:rPr lang="pl-PL" dirty="0">
                <a:solidFill>
                  <a:srgbClr val="004B00"/>
                </a:solidFill>
              </a:rPr>
              <a:t>Most</a:t>
            </a:r>
            <a:r>
              <a:rPr lang="pl-PL" dirty="0"/>
              <a:t> (</a:t>
            </a:r>
            <a:r>
              <a:rPr lang="pl-PL" i="1" dirty="0"/>
              <a:t>Bridge</a:t>
            </a:r>
            <a:r>
              <a:rPr lang="pl-PL" dirty="0"/>
              <a:t>)</a:t>
            </a:r>
          </a:p>
          <a:p>
            <a:r>
              <a:rPr lang="pl-PL" dirty="0">
                <a:solidFill>
                  <a:srgbClr val="004B00"/>
                </a:solidFill>
              </a:rPr>
              <a:t>Pełnomocnik</a:t>
            </a:r>
            <a:r>
              <a:rPr lang="pl-PL" dirty="0"/>
              <a:t> (</a:t>
            </a:r>
            <a:r>
              <a:rPr lang="pl-PL" i="1" dirty="0"/>
              <a:t>Proxy</a:t>
            </a:r>
            <a:r>
              <a:rPr lang="pl-PL" dirty="0"/>
              <a:t>)</a:t>
            </a:r>
          </a:p>
          <a:p>
            <a:r>
              <a:rPr lang="pl-PL" dirty="0">
                <a:solidFill>
                  <a:srgbClr val="004B00"/>
                </a:solidFill>
              </a:rPr>
              <a:t>Pyłek</a:t>
            </a:r>
            <a:r>
              <a:rPr lang="pl-PL" dirty="0"/>
              <a:t> (</a:t>
            </a:r>
            <a:r>
              <a:rPr lang="pl-PL" i="1" dirty="0" err="1"/>
              <a:t>Flyweight</a:t>
            </a:r>
            <a:r>
              <a:rPr lang="pl-PL" dirty="0"/>
              <a:t>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1275121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Wzorce operacyjne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12776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pl-PL" dirty="0"/>
              <a:t>Wzorce dotyczące dzielenia odpowiedzialności między współpracującymi ze sobą obiektami (porządkują złożone przepływy sterowania):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179512" y="3501008"/>
            <a:ext cx="8784976" cy="2952328"/>
          </a:xfrm>
          <a:prstGeom prst="rect">
            <a:avLst/>
          </a:prstGeom>
        </p:spPr>
        <p:txBody>
          <a:bodyPr vert="horz" lIns="91440" tIns="45720" rIns="91440" bIns="45720" numCol="2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>
                <a:solidFill>
                  <a:srgbClr val="004B00"/>
                </a:solidFill>
              </a:rPr>
              <a:t>Interpreter</a:t>
            </a:r>
            <a:r>
              <a:rPr lang="pl-PL" dirty="0"/>
              <a:t> (</a:t>
            </a:r>
            <a:r>
              <a:rPr lang="pl-PL" i="1" dirty="0"/>
              <a:t>Interpreter</a:t>
            </a:r>
            <a:r>
              <a:rPr lang="pl-PL" dirty="0"/>
              <a:t>)</a:t>
            </a:r>
          </a:p>
          <a:p>
            <a:r>
              <a:rPr lang="pl-PL" dirty="0" err="1">
                <a:solidFill>
                  <a:srgbClr val="004B00"/>
                </a:solidFill>
              </a:rPr>
              <a:t>Iterator</a:t>
            </a:r>
            <a:r>
              <a:rPr lang="pl-PL" dirty="0"/>
              <a:t> (</a:t>
            </a:r>
            <a:r>
              <a:rPr lang="pl-PL" i="1" dirty="0" err="1"/>
              <a:t>Iterator</a:t>
            </a:r>
            <a:r>
              <a:rPr lang="pl-PL" dirty="0"/>
              <a:t>)</a:t>
            </a:r>
          </a:p>
          <a:p>
            <a:r>
              <a:rPr lang="pl-PL" dirty="0"/>
              <a:t>Łańcuch zobowiązań</a:t>
            </a:r>
          </a:p>
          <a:p>
            <a:pPr marL="0" indent="0">
              <a:buNone/>
            </a:pPr>
            <a:r>
              <a:rPr lang="pl-PL" dirty="0"/>
              <a:t>    (</a:t>
            </a:r>
            <a:r>
              <a:rPr lang="pl-PL" i="1" dirty="0"/>
              <a:t>Chain of </a:t>
            </a:r>
            <a:r>
              <a:rPr lang="pl-PL" i="1" dirty="0" err="1"/>
              <a:t>responsibility</a:t>
            </a:r>
            <a:r>
              <a:rPr lang="pl-PL" dirty="0"/>
              <a:t>)</a:t>
            </a:r>
          </a:p>
          <a:p>
            <a:r>
              <a:rPr lang="pl-PL" dirty="0"/>
              <a:t>Mediator (</a:t>
            </a:r>
            <a:r>
              <a:rPr lang="pl-PL" i="1" dirty="0"/>
              <a:t>Mediator</a:t>
            </a:r>
            <a:r>
              <a:rPr lang="pl-PL" dirty="0"/>
              <a:t>)</a:t>
            </a:r>
          </a:p>
          <a:p>
            <a:r>
              <a:rPr lang="pl-PL" dirty="0">
                <a:solidFill>
                  <a:srgbClr val="004B00"/>
                </a:solidFill>
              </a:rPr>
              <a:t>Metoda szablonowa</a:t>
            </a:r>
            <a:r>
              <a:rPr lang="pl-PL" dirty="0"/>
              <a:t> (</a:t>
            </a:r>
            <a:r>
              <a:rPr lang="pl-PL" i="1" dirty="0" err="1"/>
              <a:t>Template</a:t>
            </a:r>
            <a:r>
              <a:rPr lang="pl-PL" i="1" dirty="0"/>
              <a:t> </a:t>
            </a:r>
            <a:r>
              <a:rPr lang="pl-PL" i="1" dirty="0" err="1"/>
              <a:t>method</a:t>
            </a:r>
            <a:r>
              <a:rPr lang="pl-PL" dirty="0"/>
              <a:t>)</a:t>
            </a:r>
          </a:p>
          <a:p>
            <a:r>
              <a:rPr lang="pl-PL" dirty="0">
                <a:solidFill>
                  <a:srgbClr val="004B00"/>
                </a:solidFill>
              </a:rPr>
              <a:t>Obserwator</a:t>
            </a:r>
            <a:r>
              <a:rPr lang="pl-PL" dirty="0"/>
              <a:t> (</a:t>
            </a:r>
            <a:r>
              <a:rPr lang="pl-PL" i="1" dirty="0" err="1"/>
              <a:t>Observer</a:t>
            </a:r>
            <a:r>
              <a:rPr lang="pl-PL" dirty="0"/>
              <a:t>)</a:t>
            </a:r>
          </a:p>
          <a:p>
            <a:r>
              <a:rPr lang="pl-PL" dirty="0">
                <a:solidFill>
                  <a:srgbClr val="004B00"/>
                </a:solidFill>
              </a:rPr>
              <a:t>Odwiedzający</a:t>
            </a:r>
            <a:r>
              <a:rPr lang="pl-PL" dirty="0"/>
              <a:t> (</a:t>
            </a:r>
            <a:r>
              <a:rPr lang="pl-PL" i="1" dirty="0" err="1"/>
              <a:t>Visitor</a:t>
            </a:r>
            <a:r>
              <a:rPr lang="pl-PL" dirty="0"/>
              <a:t>)</a:t>
            </a:r>
          </a:p>
          <a:p>
            <a:r>
              <a:rPr lang="pl-PL" dirty="0"/>
              <a:t>Pamiątka (Memento)</a:t>
            </a:r>
          </a:p>
          <a:p>
            <a:r>
              <a:rPr lang="pl-PL" dirty="0">
                <a:solidFill>
                  <a:srgbClr val="004B00"/>
                </a:solidFill>
              </a:rPr>
              <a:t>Polecenie</a:t>
            </a:r>
            <a:r>
              <a:rPr lang="pl-PL" dirty="0"/>
              <a:t> (</a:t>
            </a:r>
            <a:r>
              <a:rPr lang="pl-PL" dirty="0" err="1"/>
              <a:t>Command</a:t>
            </a:r>
            <a:r>
              <a:rPr lang="pl-PL" dirty="0"/>
              <a:t>)</a:t>
            </a:r>
          </a:p>
          <a:p>
            <a:r>
              <a:rPr lang="pl-PL" dirty="0"/>
              <a:t>Stan (</a:t>
            </a:r>
            <a:r>
              <a:rPr lang="pl-PL" dirty="0" err="1"/>
              <a:t>State</a:t>
            </a:r>
            <a:r>
              <a:rPr lang="pl-PL" dirty="0"/>
              <a:t>)</a:t>
            </a:r>
          </a:p>
          <a:p>
            <a:r>
              <a:rPr lang="pl-PL" dirty="0"/>
              <a:t>Strategia (</a:t>
            </a:r>
            <a:r>
              <a:rPr lang="pl-PL" dirty="0" err="1"/>
              <a:t>Strategy</a:t>
            </a:r>
            <a:r>
              <a:rPr lang="pl-PL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38587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Singleton (</a:t>
            </a:r>
            <a:r>
              <a:rPr lang="pl-PL" i="1" dirty="0"/>
              <a:t>Singleton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326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800" b="1" dirty="0"/>
              <a:t>Przykładowy kod C++:</a:t>
            </a:r>
            <a:endParaRPr lang="pl-PL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395536" y="2276872"/>
            <a:ext cx="7092006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pragma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once</a:t>
            </a:r>
            <a:endParaRPr lang="pl-PL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Singleton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Singleton* instancja;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Singleton() {}; //ukryty konstruktor</a:t>
            </a:r>
          </a:p>
          <a:p>
            <a:endParaRPr lang="pl-PL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Singleton*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PobierzInstancję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(instancja == 0) //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lazy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initialization</a:t>
            </a:r>
            <a:endParaRPr lang="pl-PL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instancja =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Singleton();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	return instancja;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285474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Singleton (</a:t>
            </a:r>
            <a:r>
              <a:rPr lang="pl-PL" i="1" dirty="0"/>
              <a:t>Singleton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326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800" b="1" dirty="0"/>
              <a:t>Przykładowy kod C#:</a:t>
            </a:r>
            <a:endParaRPr lang="pl-PL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395536" y="2276872"/>
            <a:ext cx="6909264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sealed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Singleton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Singleton instancja;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Singleton() {}; //ukryty konstruktor</a:t>
            </a:r>
          </a:p>
          <a:p>
            <a:endParaRPr lang="pl-PL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Singleton Instancja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endParaRPr lang="pl-PL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  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(instancja ==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//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lazy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initialization</a:t>
            </a:r>
            <a:endParaRPr lang="pl-PL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instancja =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Singleton();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   return instancja;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9291290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102890</TotalTime>
  <Words>3993</Words>
  <Application>Microsoft Office PowerPoint</Application>
  <PresentationFormat>Pokaz na ekranie (4:3)</PresentationFormat>
  <Paragraphs>457</Paragraphs>
  <Slides>71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71</vt:i4>
      </vt:variant>
    </vt:vector>
  </HeadingPairs>
  <TitlesOfParts>
    <vt:vector size="77" baseType="lpstr">
      <vt:lpstr>Arial</vt:lpstr>
      <vt:lpstr>Calibri</vt:lpstr>
      <vt:lpstr>Courier New</vt:lpstr>
      <vt:lpstr>Symbol</vt:lpstr>
      <vt:lpstr>Times New Roman</vt:lpstr>
      <vt:lpstr>Motyw pakietu Office</vt:lpstr>
      <vt:lpstr>Inżynieria oprogramowania Wzorce projektowe</vt:lpstr>
      <vt:lpstr>Główna lektura 1</vt:lpstr>
      <vt:lpstr>Główna lektura 1</vt:lpstr>
      <vt:lpstr>Główna lektura 2</vt:lpstr>
      <vt:lpstr>Wzorce konstrukcyjne</vt:lpstr>
      <vt:lpstr>Singleton (Singleton)</vt:lpstr>
      <vt:lpstr>Singleton (Singleton)</vt:lpstr>
      <vt:lpstr>Singleton (Singleton)</vt:lpstr>
      <vt:lpstr>Singleton (Singleton)</vt:lpstr>
      <vt:lpstr>Singleton (Singleton)</vt:lpstr>
      <vt:lpstr>Singleton (Singleton)</vt:lpstr>
      <vt:lpstr>Singleton (Singleton)</vt:lpstr>
      <vt:lpstr>Wzorce strukturalne</vt:lpstr>
      <vt:lpstr>Adapter (Adapter)</vt:lpstr>
      <vt:lpstr>Adapter (Adapter)</vt:lpstr>
      <vt:lpstr>Adapter (Adapter)</vt:lpstr>
      <vt:lpstr>Dekorator (Decorator)</vt:lpstr>
      <vt:lpstr>Dekorator (Decorator)</vt:lpstr>
      <vt:lpstr>Fasada (Facade)</vt:lpstr>
      <vt:lpstr>Fasada (Facade)</vt:lpstr>
      <vt:lpstr>Most (Bridge)</vt:lpstr>
      <vt:lpstr>Most (Bridge)</vt:lpstr>
      <vt:lpstr>Most (Bridge)</vt:lpstr>
      <vt:lpstr>Pełnomocnik (Proxy)</vt:lpstr>
      <vt:lpstr>Pełnomocnik (Proxy)</vt:lpstr>
      <vt:lpstr>Pełnomocnik (Proxy)</vt:lpstr>
      <vt:lpstr>Pełnomocnik (Proxy)</vt:lpstr>
      <vt:lpstr>Pełnomocnik (Proxy)</vt:lpstr>
      <vt:lpstr>Pyłek (Flyweight)</vt:lpstr>
      <vt:lpstr>Pyłek (Flyweight)</vt:lpstr>
      <vt:lpstr>Pyłek (Flyweight)</vt:lpstr>
      <vt:lpstr>Wzorce konstrukcyjne</vt:lpstr>
      <vt:lpstr>Fabryka abstrakcyjna  (Abstract factory)</vt:lpstr>
      <vt:lpstr>Fabryka abstrakcyjna  (Abstract factory)</vt:lpstr>
      <vt:lpstr>Fabryka abstrakcyjna  (Abstract factory)</vt:lpstr>
      <vt:lpstr>Wzorce operacyjne</vt:lpstr>
      <vt:lpstr>Interpreter (Interpreter)</vt:lpstr>
      <vt:lpstr>Interpreter (Interpreter)</vt:lpstr>
      <vt:lpstr>Interpreter (Interpreter)</vt:lpstr>
      <vt:lpstr>Wzorce strukturalne</vt:lpstr>
      <vt:lpstr>Kompozyt (Composite)</vt:lpstr>
      <vt:lpstr>Kompozyt (Composite)</vt:lpstr>
      <vt:lpstr>Kompozyt (Composite)</vt:lpstr>
      <vt:lpstr>Kompozyt (Composite)</vt:lpstr>
      <vt:lpstr>Kompozyt (Composite)</vt:lpstr>
      <vt:lpstr>Wzorce operacyjne</vt:lpstr>
      <vt:lpstr>Odwiedzający (Visitor)</vt:lpstr>
      <vt:lpstr>Odwiedzający (Visitor)</vt:lpstr>
      <vt:lpstr>Odwiedzający (Visitor)</vt:lpstr>
      <vt:lpstr>Odwiedzający (Visitor)</vt:lpstr>
      <vt:lpstr>Iterator (Iterator)</vt:lpstr>
      <vt:lpstr>Iterator (Iterator)</vt:lpstr>
      <vt:lpstr>Iterator (Iterator)</vt:lpstr>
      <vt:lpstr>Iterator (Iterator)</vt:lpstr>
      <vt:lpstr>Iterator (Iterator)</vt:lpstr>
      <vt:lpstr>Iterator (Iterator)</vt:lpstr>
      <vt:lpstr>Iterator (Iterator)</vt:lpstr>
      <vt:lpstr>Iterator (Iterator)</vt:lpstr>
      <vt:lpstr>Metoda szablonowa (Template Method)</vt:lpstr>
      <vt:lpstr>Metoda szablonowa (Template Method)</vt:lpstr>
      <vt:lpstr>Metoda szablonowa (Template Method)</vt:lpstr>
      <vt:lpstr>Metoda szablonowa (Template Method)</vt:lpstr>
      <vt:lpstr>Obserwator (Observer)</vt:lpstr>
      <vt:lpstr>Obserwator (Observer)</vt:lpstr>
      <vt:lpstr>Obserwator (Observer)</vt:lpstr>
      <vt:lpstr>Obserwator (Observer)</vt:lpstr>
      <vt:lpstr>Polecenie (Command)</vt:lpstr>
      <vt:lpstr>Polecenie (Command)</vt:lpstr>
      <vt:lpstr>Wzorce konstrukcyjne</vt:lpstr>
      <vt:lpstr>Wzorce strukturalne</vt:lpstr>
      <vt:lpstr>Wzorce operacyjne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Wzorce projektowe</dc:title>
  <dc:creator>Jacek</dc:creator>
  <cp:lastModifiedBy>Jacek Matulewski</cp:lastModifiedBy>
  <cp:revision>506</cp:revision>
  <dcterms:created xsi:type="dcterms:W3CDTF">2015-03-08T11:32:22Z</dcterms:created>
  <dcterms:modified xsi:type="dcterms:W3CDTF">2022-01-19T18:35:42Z</dcterms:modified>
</cp:coreProperties>
</file>