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02" r:id="rId2"/>
    <p:sldId id="479" r:id="rId3"/>
    <p:sldId id="503" r:id="rId4"/>
    <p:sldId id="512" r:id="rId5"/>
    <p:sldId id="513" r:id="rId6"/>
    <p:sldId id="515" r:id="rId7"/>
    <p:sldId id="504" r:id="rId8"/>
    <p:sldId id="506" r:id="rId9"/>
    <p:sldId id="507" r:id="rId10"/>
    <p:sldId id="514" r:id="rId11"/>
    <p:sldId id="508" r:id="rId12"/>
    <p:sldId id="509" r:id="rId13"/>
    <p:sldId id="510" r:id="rId14"/>
    <p:sldId id="518" r:id="rId15"/>
    <p:sldId id="516" r:id="rId16"/>
    <p:sldId id="528" r:id="rId17"/>
    <p:sldId id="519" r:id="rId18"/>
    <p:sldId id="521" r:id="rId19"/>
    <p:sldId id="524" r:id="rId20"/>
    <p:sldId id="525" r:id="rId21"/>
    <p:sldId id="526" r:id="rId22"/>
    <p:sldId id="522" r:id="rId23"/>
    <p:sldId id="529" r:id="rId24"/>
    <p:sldId id="523" r:id="rId25"/>
    <p:sldId id="520" r:id="rId26"/>
    <p:sldId id="505" r:id="rId2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51" autoAdjust="0"/>
    <p:restoredTop sz="94660"/>
  </p:normalViewPr>
  <p:slideViewPr>
    <p:cSldViewPr>
      <p:cViewPr varScale="1">
        <p:scale>
          <a:sx n="80" d="100"/>
          <a:sy n="80" d="100"/>
        </p:scale>
        <p:origin x="-1301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F226-7368-43E6-AD2B-E5D477D610E0}" type="datetimeFigureOut">
              <a:rPr lang="pl-PL" smtClean="0"/>
              <a:t>22.11.2020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65EF-260D-488B-B392-EF0A94680A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1942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F226-7368-43E6-AD2B-E5D477D610E0}" type="datetimeFigureOut">
              <a:rPr lang="pl-PL" smtClean="0"/>
              <a:t>22.11.2020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65EF-260D-488B-B392-EF0A94680A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8498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F226-7368-43E6-AD2B-E5D477D610E0}" type="datetimeFigureOut">
              <a:rPr lang="pl-PL" smtClean="0"/>
              <a:t>22.11.2020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65EF-260D-488B-B392-EF0A94680A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3844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F226-7368-43E6-AD2B-E5D477D610E0}" type="datetimeFigureOut">
              <a:rPr lang="pl-PL" smtClean="0"/>
              <a:t>22.11.2020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65EF-260D-488B-B392-EF0A94680A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8387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F226-7368-43E6-AD2B-E5D477D610E0}" type="datetimeFigureOut">
              <a:rPr lang="pl-PL" smtClean="0"/>
              <a:t>22.11.2020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65EF-260D-488B-B392-EF0A94680A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0114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F226-7368-43E6-AD2B-E5D477D610E0}" type="datetimeFigureOut">
              <a:rPr lang="pl-PL" smtClean="0"/>
              <a:t>22.11.2020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65EF-260D-488B-B392-EF0A94680A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6863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F226-7368-43E6-AD2B-E5D477D610E0}" type="datetimeFigureOut">
              <a:rPr lang="pl-PL" smtClean="0"/>
              <a:t>22.11.2020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65EF-260D-488B-B392-EF0A94680A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2707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F226-7368-43E6-AD2B-E5D477D610E0}" type="datetimeFigureOut">
              <a:rPr lang="pl-PL" smtClean="0"/>
              <a:t>22.11.2020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65EF-260D-488B-B392-EF0A94680A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4988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F226-7368-43E6-AD2B-E5D477D610E0}" type="datetimeFigureOut">
              <a:rPr lang="pl-PL" smtClean="0"/>
              <a:t>22.11.2020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65EF-260D-488B-B392-EF0A94680A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0353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F226-7368-43E6-AD2B-E5D477D610E0}" type="datetimeFigureOut">
              <a:rPr lang="pl-PL" smtClean="0"/>
              <a:t>22.11.2020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65EF-260D-488B-B392-EF0A94680A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3511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F226-7368-43E6-AD2B-E5D477D610E0}" type="datetimeFigureOut">
              <a:rPr lang="pl-PL" smtClean="0"/>
              <a:t>22.11.2020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65EF-260D-488B-B392-EF0A94680A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4263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EF226-7368-43E6-AD2B-E5D477D610E0}" type="datetimeFigureOut">
              <a:rPr lang="pl-PL" smtClean="0"/>
              <a:t>22.11.2020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965EF-260D-488B-B392-EF0A94680A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5693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fizyka.umk.pl/~jacek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http://www.umk.pl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67544" y="2996952"/>
            <a:ext cx="8136904" cy="2304256"/>
          </a:xfrm>
        </p:spPr>
        <p:txBody>
          <a:bodyPr>
            <a:normAutofit/>
          </a:bodyPr>
          <a:lstStyle/>
          <a:p>
            <a:r>
              <a:rPr lang="pl-PL" sz="5400" b="1" dirty="0">
                <a:cs typeface="Times New Roman" panose="02020603050405020304" pitchFamily="18" charset="0"/>
              </a:rPr>
              <a:t>Inżynieria oprogramowania</a:t>
            </a:r>
            <a:r>
              <a:rPr lang="pl-PL" sz="5400" dirty="0">
                <a:cs typeface="Times New Roman" panose="02020603050405020304" pitchFamily="18" charset="0"/>
              </a:rPr>
              <a:t/>
            </a:r>
            <a:br>
              <a:rPr lang="pl-PL" sz="5400" dirty="0">
                <a:cs typeface="Times New Roman" panose="02020603050405020304" pitchFamily="18" charset="0"/>
              </a:rPr>
            </a:br>
            <a:r>
              <a:rPr lang="pl-PL" sz="5400" dirty="0">
                <a:cs typeface="Times New Roman" panose="02020603050405020304" pitchFamily="18" charset="0"/>
              </a:rPr>
              <a:t>Inżynieria wymagań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44414" y="5557537"/>
            <a:ext cx="7992888" cy="432048"/>
          </a:xfrm>
        </p:spPr>
        <p:txBody>
          <a:bodyPr>
            <a:noAutofit/>
          </a:bodyPr>
          <a:lstStyle/>
          <a:p>
            <a:r>
              <a:rPr lang="pl-PL" sz="2000" dirty="0">
                <a:solidFill>
                  <a:schemeClr val="bg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WWW: http://www.fizyka.umk.pl/~jacek/dydaktyka/inzynieria/index.html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2996589" y="1089250"/>
            <a:ext cx="3088538" cy="11849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Jacek Matulewski</a:t>
            </a:r>
          </a:p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Instytut Fizyki, UMK</a:t>
            </a:r>
          </a:p>
          <a:p>
            <a:pPr algn="ctr"/>
            <a:endParaRPr lang="pl-PL" sz="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WWW: </a:t>
            </a:r>
            <a:r>
              <a:rPr lang="pl-PL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http://www.fizyka.umk.pl/~jacek</a:t>
            </a:r>
          </a:p>
          <a:p>
            <a:pPr algn="ctr"/>
            <a:r>
              <a:rPr lang="pl-PL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 jacek@fizyka.umk.pl</a:t>
            </a:r>
            <a:endParaRPr lang="pl-PL" i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708756" y="5986154"/>
            <a:ext cx="18774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semestr letni 2020</a:t>
            </a:r>
          </a:p>
        </p:txBody>
      </p:sp>
      <p:pic>
        <p:nvPicPr>
          <p:cNvPr id="1026" name="Picture 2" descr="Kod Q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39" y="1104049"/>
            <a:ext cx="1110863" cy="111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biol.umk.pl/ochr_srod_zam-2/grafika/UMK%20logo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792" y="985047"/>
            <a:ext cx="1242843" cy="128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59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Pozyskiwanie wymagań</a:t>
            </a:r>
          </a:p>
        </p:txBody>
      </p:sp>
      <p:pic>
        <p:nvPicPr>
          <p:cNvPr id="5122" name="Picture 2" descr="Znalezione obrazy dla zapytania: comic requirements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780928"/>
            <a:ext cx="609600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80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Specyfikacja wymagań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50691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/>
              <a:t>Struktura dokumentu wg IEEE 830-1998:</a:t>
            </a:r>
          </a:p>
          <a:p>
            <a:pPr marL="514350" indent="-514350">
              <a:buAutoNum type="arabicPeriod"/>
            </a:pPr>
            <a:r>
              <a:rPr lang="pl-PL" dirty="0"/>
              <a:t>Wprowadzenie </a:t>
            </a:r>
            <a:br>
              <a:rPr lang="pl-PL" dirty="0"/>
            </a:br>
            <a:r>
              <a:rPr lang="pl-PL" dirty="0"/>
              <a:t>(tu definicje, akronimy, streszczenie)</a:t>
            </a:r>
          </a:p>
          <a:p>
            <a:pPr marL="514350" indent="-514350">
              <a:buAutoNum type="arabicPeriod"/>
            </a:pPr>
            <a:r>
              <a:rPr lang="pl-PL" dirty="0"/>
              <a:t>Ogólny opis produktu</a:t>
            </a:r>
          </a:p>
          <a:p>
            <a:pPr marL="514350" indent="-514350">
              <a:buAutoNum type="arabicPeriod"/>
            </a:pPr>
            <a:r>
              <a:rPr lang="pl-PL" dirty="0"/>
              <a:t>Wymagania funkcjonalne</a:t>
            </a:r>
          </a:p>
          <a:p>
            <a:pPr marL="514350" indent="-514350">
              <a:buAutoNum type="arabicPeriod"/>
            </a:pPr>
            <a:r>
              <a:rPr lang="pl-PL" dirty="0"/>
              <a:t>Wymagania niefunkcjonalne</a:t>
            </a:r>
          </a:p>
          <a:p>
            <a:pPr marL="0" indent="0">
              <a:buNone/>
            </a:pPr>
            <a:r>
              <a:rPr lang="pl-PL" dirty="0"/>
              <a:t>Dodatki i indeksy</a:t>
            </a:r>
          </a:p>
          <a:p>
            <a:pPr marL="0" indent="0">
              <a:buNone/>
            </a:pPr>
            <a:endParaRPr lang="pl-PL" sz="1400" dirty="0"/>
          </a:p>
          <a:p>
            <a:pPr marL="0" indent="0">
              <a:buNone/>
            </a:pPr>
            <a:r>
              <a:rPr lang="pl-PL" dirty="0"/>
              <a:t>IEEE 830 z czasów, gdy metody iteracyjne nie były </a:t>
            </a:r>
            <a:br>
              <a:rPr lang="pl-PL" dirty="0"/>
            </a:br>
            <a:r>
              <a:rPr lang="pl-PL" dirty="0"/>
              <a:t>jeszcze popularne (agile vs zamówienia publiczne)</a:t>
            </a:r>
          </a:p>
        </p:txBody>
      </p:sp>
    </p:spTree>
    <p:extLst>
      <p:ext uri="{BB962C8B-B14F-4D97-AF65-F5344CB8AC3E}">
        <p14:creationId xmlns:p14="http://schemas.microsoft.com/office/powerpoint/2010/main" val="229775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Specyfikacja wymagań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506916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pl-PL" dirty="0"/>
              <a:t>Ogólny opis produktu:</a:t>
            </a:r>
          </a:p>
          <a:p>
            <a:r>
              <a:rPr lang="pl-PL" dirty="0"/>
              <a:t>kontekst funkcjonowania systemu </a:t>
            </a:r>
            <a:br>
              <a:rPr lang="pl-PL" dirty="0"/>
            </a:br>
            <a:r>
              <a:rPr lang="pl-PL" dirty="0"/>
              <a:t>(m.in. powiązania z innymi systemami), </a:t>
            </a:r>
          </a:p>
          <a:p>
            <a:r>
              <a:rPr lang="pl-PL" dirty="0"/>
              <a:t>charakterystyka użytkowników (ich role),</a:t>
            </a:r>
          </a:p>
          <a:p>
            <a:r>
              <a:rPr lang="pl-PL" dirty="0"/>
              <a:t>funkcje produktu</a:t>
            </a:r>
            <a:br>
              <a:rPr lang="pl-PL" dirty="0"/>
            </a:br>
            <a:r>
              <a:rPr lang="pl-PL" dirty="0"/>
              <a:t>(co mogą zrobić poszczególni użytkownicy)</a:t>
            </a:r>
          </a:p>
          <a:p>
            <a:r>
              <a:rPr lang="pl-PL" dirty="0"/>
              <a:t>ograniczenia (np. RODO); stan z dnia ...</a:t>
            </a:r>
          </a:p>
          <a:p>
            <a:pPr marL="0" indent="0">
              <a:buNone/>
            </a:pPr>
            <a:endParaRPr lang="pl-PL" sz="1400" dirty="0"/>
          </a:p>
          <a:p>
            <a:pPr marL="0" indent="0">
              <a:buNone/>
            </a:pPr>
            <a:r>
              <a:rPr lang="pl-PL" dirty="0"/>
              <a:t>Całość z jak największą liczbą diagramów</a:t>
            </a:r>
          </a:p>
        </p:txBody>
      </p:sp>
    </p:spTree>
    <p:extLst>
      <p:ext uri="{BB962C8B-B14F-4D97-AF65-F5344CB8AC3E}">
        <p14:creationId xmlns:p14="http://schemas.microsoft.com/office/powerpoint/2010/main" val="128026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Specyfikacja wymagań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3. Wymagania funkcjonalne:</a:t>
            </a:r>
          </a:p>
          <a:p>
            <a:r>
              <a:rPr lang="pl-PL" dirty="0"/>
              <a:t>określenie usług/funkcji, które powinno realizować i udostępniać oprogramowanie;</a:t>
            </a:r>
          </a:p>
          <a:p>
            <a:r>
              <a:rPr lang="pl-PL" dirty="0"/>
              <a:t>w tym określenie sposobu, w jaki system będzie reagował na właściwe i niewłaściwe działania użytkowników (z różnymi rolami)</a:t>
            </a:r>
          </a:p>
          <a:p>
            <a:r>
              <a:rPr lang="pl-PL" dirty="0"/>
              <a:t>tu także wygląd interfejsu użytkownika (UI)</a:t>
            </a:r>
          </a:p>
        </p:txBody>
      </p:sp>
    </p:spTree>
    <p:extLst>
      <p:ext uri="{BB962C8B-B14F-4D97-AF65-F5344CB8AC3E}">
        <p14:creationId xmlns:p14="http://schemas.microsoft.com/office/powerpoint/2010/main" val="70020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Specyfikacja wymagań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3. Wymagania funkcjonalne:</a:t>
            </a:r>
          </a:p>
          <a:p>
            <a:r>
              <a:rPr lang="pl-PL" dirty="0"/>
              <a:t>dawniej zbiór zdań „system powinien …”</a:t>
            </a:r>
          </a:p>
          <a:p>
            <a:r>
              <a:rPr lang="pl-PL" dirty="0"/>
              <a:t>obecnie przypadki użycia (także diagramy)</a:t>
            </a:r>
          </a:p>
          <a:p>
            <a:pPr marL="0" indent="0">
              <a:buNone/>
            </a:pPr>
            <a:r>
              <a:rPr lang="pl-PL" dirty="0"/>
              <a:t>np. w bardzo skróconej formie: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05064"/>
            <a:ext cx="6305550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799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Specyfikacja wymagań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4. Wymagania niefunkcjonalne – </a:t>
            </a:r>
            <a:br>
              <a:rPr lang="pl-PL" dirty="0"/>
            </a:br>
            <a:r>
              <a:rPr lang="pl-PL" dirty="0"/>
              <a:t>             </a:t>
            </a:r>
            <a:r>
              <a:rPr lang="pl-PL" dirty="0" smtClean="0"/>
              <a:t>model obszarów FURPS:</a:t>
            </a:r>
            <a:endParaRPr lang="pl-PL" dirty="0"/>
          </a:p>
          <a:p>
            <a:r>
              <a:rPr lang="pl-PL" dirty="0">
                <a:solidFill>
                  <a:schemeClr val="bg1">
                    <a:lumMod val="65000"/>
                  </a:schemeClr>
                </a:solidFill>
              </a:rPr>
              <a:t>F – </a:t>
            </a:r>
            <a:r>
              <a:rPr lang="pl-PL" i="1" dirty="0" err="1">
                <a:solidFill>
                  <a:schemeClr val="bg1">
                    <a:lumMod val="65000"/>
                  </a:schemeClr>
                </a:solidFill>
              </a:rPr>
              <a:t>functionality</a:t>
            </a:r>
            <a:r>
              <a:rPr lang="pl-PL" dirty="0">
                <a:solidFill>
                  <a:schemeClr val="bg1">
                    <a:lumMod val="65000"/>
                  </a:schemeClr>
                </a:solidFill>
              </a:rPr>
              <a:t> – funkcjonalność</a:t>
            </a:r>
            <a:endParaRPr lang="pl-PL" sz="18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pl-PL" dirty="0"/>
              <a:t>U – </a:t>
            </a:r>
            <a:r>
              <a:rPr lang="pl-PL" i="1" dirty="0" err="1"/>
              <a:t>usability</a:t>
            </a:r>
            <a:r>
              <a:rPr lang="pl-PL" dirty="0"/>
              <a:t> – </a:t>
            </a:r>
            <a:r>
              <a:rPr lang="pl-PL" dirty="0" smtClean="0"/>
              <a:t>użyteczność</a:t>
            </a:r>
            <a:endParaRPr lang="pl-PL" sz="1800" dirty="0" smtClean="0"/>
          </a:p>
          <a:p>
            <a:r>
              <a:rPr lang="pl-PL" dirty="0" smtClean="0"/>
              <a:t>R – </a:t>
            </a:r>
            <a:r>
              <a:rPr lang="pl-PL" i="1" dirty="0" err="1" smtClean="0"/>
              <a:t>reliability</a:t>
            </a:r>
            <a:r>
              <a:rPr lang="pl-PL" dirty="0" smtClean="0"/>
              <a:t> – niezawodność</a:t>
            </a:r>
          </a:p>
          <a:p>
            <a:r>
              <a:rPr lang="pl-PL" dirty="0" smtClean="0"/>
              <a:t>P </a:t>
            </a:r>
            <a:r>
              <a:rPr lang="pl-PL" dirty="0"/>
              <a:t>– </a:t>
            </a:r>
            <a:r>
              <a:rPr lang="pl-PL" i="1" dirty="0"/>
              <a:t>performance</a:t>
            </a:r>
            <a:r>
              <a:rPr lang="pl-PL" dirty="0"/>
              <a:t> – wydajność</a:t>
            </a:r>
          </a:p>
          <a:p>
            <a:r>
              <a:rPr lang="pl-PL" dirty="0"/>
              <a:t>S – </a:t>
            </a:r>
            <a:r>
              <a:rPr lang="pl-PL" i="1" dirty="0" err="1" smtClean="0"/>
              <a:t>supportability</a:t>
            </a:r>
            <a:r>
              <a:rPr lang="pl-PL" dirty="0" smtClean="0"/>
              <a:t> </a:t>
            </a:r>
            <a:r>
              <a:rPr lang="pl-PL" dirty="0"/>
              <a:t>– wsparcie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5004048" y="5050452"/>
            <a:ext cx="3854453" cy="138499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chemeClr val="bg1"/>
                </a:solidFill>
              </a:rPr>
              <a:t>Związany temat: </a:t>
            </a:r>
            <a:br>
              <a:rPr lang="pl-PL" sz="2800" dirty="0">
                <a:solidFill>
                  <a:schemeClr val="bg1"/>
                </a:solidFill>
              </a:rPr>
            </a:br>
            <a:r>
              <a:rPr lang="pl-PL" sz="2800" dirty="0">
                <a:solidFill>
                  <a:schemeClr val="bg1"/>
                </a:solidFill>
              </a:rPr>
              <a:t>analiza czynników ryzyka </a:t>
            </a:r>
            <a:br>
              <a:rPr lang="pl-PL" sz="2800" dirty="0">
                <a:solidFill>
                  <a:schemeClr val="bg1"/>
                </a:solidFill>
              </a:rPr>
            </a:br>
            <a:r>
              <a:rPr lang="pl-PL" sz="2800" dirty="0">
                <a:solidFill>
                  <a:schemeClr val="bg1"/>
                </a:solidFill>
              </a:rPr>
              <a:t>i zarządzanie ryzykiem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107504" y="6309320"/>
            <a:ext cx="7740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/>
              <a:t>Robert </a:t>
            </a:r>
            <a:r>
              <a:rPr lang="pl-PL" sz="1200" dirty="0" err="1"/>
              <a:t>Gready</a:t>
            </a:r>
            <a:r>
              <a:rPr lang="pl-PL" sz="1200" dirty="0"/>
              <a:t> (Hewlett Packard)</a:t>
            </a:r>
          </a:p>
          <a:p>
            <a:r>
              <a:rPr lang="pl-PL" sz="1200" dirty="0"/>
              <a:t>Hanna Wesołowska https://www.analizait.pl/2014/metoda-furps-czyli-29-rzeczy-do-przemyslenia-w-kazdym-projekcie-it/</a:t>
            </a:r>
          </a:p>
        </p:txBody>
      </p:sp>
    </p:spTree>
    <p:extLst>
      <p:ext uri="{BB962C8B-B14F-4D97-AF65-F5344CB8AC3E}">
        <p14:creationId xmlns:p14="http://schemas.microsoft.com/office/powerpoint/2010/main" val="376879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107504" y="6309320"/>
            <a:ext cx="7740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/>
              <a:t>Robert </a:t>
            </a:r>
            <a:r>
              <a:rPr lang="pl-PL" sz="1200" dirty="0" err="1"/>
              <a:t>Gready</a:t>
            </a:r>
            <a:r>
              <a:rPr lang="pl-PL" sz="1200" dirty="0"/>
              <a:t> (Hewlett Packard)</a:t>
            </a:r>
          </a:p>
          <a:p>
            <a:r>
              <a:rPr lang="pl-PL" sz="1200" dirty="0"/>
              <a:t>Hanna Wesołowska https://www.analizait.pl/2014/metoda-furps-czyli-29-rzeczy-do-przemyslenia-w-kazdym-projekcie-it/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4. Wymagania niefunkcjonalne – </a:t>
            </a:r>
            <a:br>
              <a:rPr lang="pl-PL" dirty="0"/>
            </a:br>
            <a:r>
              <a:rPr lang="pl-PL" dirty="0"/>
              <a:t>             </a:t>
            </a:r>
            <a:r>
              <a:rPr lang="pl-PL" dirty="0" smtClean="0"/>
              <a:t>model obszarów FURPS:</a:t>
            </a:r>
            <a:endParaRPr lang="pl-PL" dirty="0"/>
          </a:p>
          <a:p>
            <a:r>
              <a:rPr lang="pl-PL" dirty="0">
                <a:solidFill>
                  <a:schemeClr val="bg1">
                    <a:lumMod val="65000"/>
                  </a:schemeClr>
                </a:solidFill>
              </a:rPr>
              <a:t>F – </a:t>
            </a:r>
            <a:r>
              <a:rPr lang="pl-PL" i="1" dirty="0" err="1">
                <a:solidFill>
                  <a:schemeClr val="bg1">
                    <a:lumMod val="65000"/>
                  </a:schemeClr>
                </a:solidFill>
              </a:rPr>
              <a:t>functionality</a:t>
            </a:r>
            <a:r>
              <a:rPr lang="pl-PL" dirty="0">
                <a:solidFill>
                  <a:schemeClr val="bg1">
                    <a:lumMod val="65000"/>
                  </a:schemeClr>
                </a:solidFill>
              </a:rPr>
              <a:t> – funkcjonalność</a:t>
            </a:r>
            <a:endParaRPr lang="pl-PL" sz="18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pl-PL" dirty="0"/>
              <a:t>U – </a:t>
            </a:r>
            <a:r>
              <a:rPr lang="pl-PL" i="1" dirty="0" err="1"/>
              <a:t>usability</a:t>
            </a:r>
            <a:r>
              <a:rPr lang="pl-PL" dirty="0"/>
              <a:t> – </a:t>
            </a:r>
            <a:r>
              <a:rPr lang="pl-PL" dirty="0" smtClean="0"/>
              <a:t>użyteczność</a:t>
            </a:r>
            <a:endParaRPr lang="pl-PL" sz="1800" dirty="0" smtClean="0"/>
          </a:p>
          <a:p>
            <a:r>
              <a:rPr lang="pl-PL" dirty="0" smtClean="0"/>
              <a:t>R – </a:t>
            </a:r>
            <a:r>
              <a:rPr lang="pl-PL" i="1" dirty="0" err="1" smtClean="0"/>
              <a:t>reliability</a:t>
            </a:r>
            <a:r>
              <a:rPr lang="pl-PL" dirty="0" smtClean="0"/>
              <a:t> – niezawodność</a:t>
            </a:r>
          </a:p>
          <a:p>
            <a:r>
              <a:rPr lang="pl-PL" dirty="0" smtClean="0"/>
              <a:t>P </a:t>
            </a:r>
            <a:r>
              <a:rPr lang="pl-PL" dirty="0"/>
              <a:t>– </a:t>
            </a:r>
            <a:r>
              <a:rPr lang="pl-PL" i="1" dirty="0"/>
              <a:t>performance</a:t>
            </a:r>
            <a:r>
              <a:rPr lang="pl-PL" dirty="0"/>
              <a:t> – wydajność</a:t>
            </a:r>
          </a:p>
          <a:p>
            <a:r>
              <a:rPr lang="pl-PL" dirty="0"/>
              <a:t>S – </a:t>
            </a:r>
            <a:r>
              <a:rPr lang="pl-PL" i="1" dirty="0" err="1" smtClean="0"/>
              <a:t>supportability</a:t>
            </a:r>
            <a:r>
              <a:rPr lang="pl-PL" dirty="0" smtClean="0"/>
              <a:t> </a:t>
            </a:r>
            <a:r>
              <a:rPr lang="pl-PL" dirty="0"/>
              <a:t>– </a:t>
            </a:r>
            <a:r>
              <a:rPr lang="pl-PL" dirty="0" smtClean="0"/>
              <a:t>wsparcie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395536" y="3284984"/>
            <a:ext cx="8688982" cy="267765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l-PL" sz="2800" dirty="0" smtClean="0">
                <a:solidFill>
                  <a:schemeClr val="bg1"/>
                </a:solidFill>
              </a:rPr>
              <a:t>Obszary </a:t>
            </a:r>
            <a:r>
              <a:rPr lang="pl-PL" sz="2800" b="1" dirty="0" smtClean="0">
                <a:solidFill>
                  <a:schemeClr val="bg1"/>
                </a:solidFill>
              </a:rPr>
              <a:t>F</a:t>
            </a:r>
            <a:r>
              <a:rPr lang="pl-PL" sz="2800" dirty="0" smtClean="0">
                <a:solidFill>
                  <a:schemeClr val="bg1"/>
                </a:solidFill>
              </a:rPr>
              <a:t>: </a:t>
            </a:r>
            <a:r>
              <a:rPr lang="pl-PL" sz="2800" dirty="0">
                <a:solidFill>
                  <a:schemeClr val="bg1"/>
                </a:solidFill>
              </a:rPr>
              <a:t/>
            </a:r>
            <a:br>
              <a:rPr lang="pl-PL" sz="2800" dirty="0">
                <a:solidFill>
                  <a:schemeClr val="bg1"/>
                </a:solidFill>
              </a:rPr>
            </a:br>
            <a:r>
              <a:rPr lang="pl-PL" sz="2800" dirty="0" smtClean="0">
                <a:solidFill>
                  <a:schemeClr val="bg1"/>
                </a:solidFill>
              </a:rPr>
              <a:t>- Funkcjonalność systemu (zakres i ogólne funkcje systemu)</a:t>
            </a:r>
          </a:p>
          <a:p>
            <a:r>
              <a:rPr lang="pl-PL" sz="2800" dirty="0" smtClean="0">
                <a:solidFill>
                  <a:schemeClr val="bg1"/>
                </a:solidFill>
              </a:rPr>
              <a:t>- Zgodność z istniejącymi systemami i współpraca z nimi</a:t>
            </a:r>
          </a:p>
          <a:p>
            <a:r>
              <a:rPr lang="pl-PL" sz="2800" dirty="0" smtClean="0">
                <a:solidFill>
                  <a:schemeClr val="bg1"/>
                </a:solidFill>
              </a:rPr>
              <a:t>- Przenośność</a:t>
            </a:r>
          </a:p>
          <a:p>
            <a:r>
              <a:rPr lang="pl-PL" sz="2800" dirty="0" smtClean="0">
                <a:solidFill>
                  <a:schemeClr val="bg1"/>
                </a:solidFill>
              </a:rPr>
              <a:t>- Bezpieczeństwo</a:t>
            </a:r>
          </a:p>
          <a:p>
            <a:endParaRPr lang="pl-PL" sz="2800" dirty="0">
              <a:solidFill>
                <a:schemeClr val="bg1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396280" y="2697882"/>
            <a:ext cx="8290731" cy="353943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l-PL" sz="2800" dirty="0" smtClean="0">
                <a:solidFill>
                  <a:schemeClr val="bg1"/>
                </a:solidFill>
              </a:rPr>
              <a:t>Obszary </a:t>
            </a:r>
            <a:r>
              <a:rPr lang="pl-PL" sz="2800" b="1" dirty="0" smtClean="0">
                <a:solidFill>
                  <a:schemeClr val="bg1"/>
                </a:solidFill>
              </a:rPr>
              <a:t>U</a:t>
            </a:r>
            <a:r>
              <a:rPr lang="pl-PL" sz="2800" dirty="0" smtClean="0">
                <a:solidFill>
                  <a:schemeClr val="bg1"/>
                </a:solidFill>
              </a:rPr>
              <a:t> (właściwie </a:t>
            </a:r>
            <a:r>
              <a:rPr lang="pl-PL" sz="2800" b="1" dirty="0" smtClean="0">
                <a:solidFill>
                  <a:schemeClr val="bg1"/>
                </a:solidFill>
              </a:rPr>
              <a:t>UX</a:t>
            </a:r>
            <a:r>
              <a:rPr lang="pl-PL" sz="2800" dirty="0" smtClean="0">
                <a:solidFill>
                  <a:schemeClr val="bg1"/>
                </a:solidFill>
              </a:rPr>
              <a:t>): </a:t>
            </a:r>
            <a:r>
              <a:rPr lang="pl-PL" sz="2800" dirty="0">
                <a:solidFill>
                  <a:schemeClr val="bg1"/>
                </a:solidFill>
              </a:rPr>
              <a:t/>
            </a:r>
            <a:br>
              <a:rPr lang="pl-PL" sz="2800" dirty="0">
                <a:solidFill>
                  <a:schemeClr val="bg1"/>
                </a:solidFill>
              </a:rPr>
            </a:br>
            <a:r>
              <a:rPr lang="pl-PL" sz="2800" dirty="0" smtClean="0">
                <a:solidFill>
                  <a:schemeClr val="bg1"/>
                </a:solidFill>
              </a:rPr>
              <a:t>- Interakcja człowiek-komputer (HCI), ergonomia</a:t>
            </a:r>
          </a:p>
          <a:p>
            <a:r>
              <a:rPr lang="pl-PL" sz="2800" dirty="0" smtClean="0">
                <a:solidFill>
                  <a:schemeClr val="bg1"/>
                </a:solidFill>
              </a:rPr>
              <a:t>- Estetyka (</a:t>
            </a:r>
            <a:r>
              <a:rPr lang="pl-PL" sz="2800" i="1" dirty="0" err="1" smtClean="0">
                <a:solidFill>
                  <a:schemeClr val="bg1"/>
                </a:solidFill>
              </a:rPr>
              <a:t>look</a:t>
            </a:r>
            <a:r>
              <a:rPr lang="pl-PL" sz="2800" i="1" dirty="0" smtClean="0">
                <a:solidFill>
                  <a:schemeClr val="bg1"/>
                </a:solidFill>
              </a:rPr>
              <a:t> &amp; </a:t>
            </a:r>
            <a:r>
              <a:rPr lang="pl-PL" sz="2800" i="1" dirty="0" err="1" smtClean="0">
                <a:solidFill>
                  <a:schemeClr val="bg1"/>
                </a:solidFill>
              </a:rPr>
              <a:t>feel</a:t>
            </a:r>
            <a:r>
              <a:rPr lang="pl-PL" sz="2800" dirty="0" smtClean="0">
                <a:solidFill>
                  <a:schemeClr val="bg1"/>
                </a:solidFill>
              </a:rPr>
              <a:t>)</a:t>
            </a:r>
          </a:p>
          <a:p>
            <a:r>
              <a:rPr lang="pl-PL" sz="2800" dirty="0" smtClean="0">
                <a:solidFill>
                  <a:schemeClr val="bg1"/>
                </a:solidFill>
              </a:rPr>
              <a:t>- Spójność (zrozumiałość, intuicyjność obsługi)</a:t>
            </a:r>
          </a:p>
          <a:p>
            <a:r>
              <a:rPr lang="pl-PL" sz="2800" dirty="0" smtClean="0">
                <a:solidFill>
                  <a:schemeClr val="bg1"/>
                </a:solidFill>
              </a:rPr>
              <a:t>- Dokumentacja i system pomocy</a:t>
            </a:r>
          </a:p>
          <a:p>
            <a:r>
              <a:rPr lang="pl-PL" sz="2800" dirty="0" smtClean="0">
                <a:solidFill>
                  <a:schemeClr val="bg1"/>
                </a:solidFill>
              </a:rPr>
              <a:t>- </a:t>
            </a:r>
            <a:r>
              <a:rPr lang="pl-PL" sz="2800" dirty="0" err="1" smtClean="0">
                <a:solidFill>
                  <a:schemeClr val="bg1"/>
                </a:solidFill>
              </a:rPr>
              <a:t>Responsywność</a:t>
            </a:r>
            <a:endParaRPr lang="pl-PL" sz="2800" dirty="0" smtClean="0">
              <a:solidFill>
                <a:schemeClr val="bg1"/>
              </a:solidFill>
            </a:endParaRPr>
          </a:p>
          <a:p>
            <a:r>
              <a:rPr lang="pl-PL" sz="2800" dirty="0" smtClean="0">
                <a:solidFill>
                  <a:schemeClr val="bg1"/>
                </a:solidFill>
              </a:rPr>
              <a:t>- Dostępność (m.in. osoby starsze lub niepełnosprawne)</a:t>
            </a:r>
            <a:br>
              <a:rPr lang="pl-PL" sz="2800" dirty="0" smtClean="0">
                <a:solidFill>
                  <a:schemeClr val="bg1"/>
                </a:solidFill>
              </a:rPr>
            </a:br>
            <a:r>
              <a:rPr lang="pl-PL" sz="2800" dirty="0" smtClean="0">
                <a:solidFill>
                  <a:schemeClr val="bg1"/>
                </a:solidFill>
              </a:rPr>
              <a:t>- Lokalizacja (wersje językowe)</a:t>
            </a:r>
            <a:endParaRPr lang="pl-PL" sz="2800" dirty="0">
              <a:solidFill>
                <a:schemeClr val="bg1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Specyfikacja wymagań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395536" y="3140968"/>
            <a:ext cx="8421151" cy="267765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l-PL" sz="2800" dirty="0" smtClean="0">
                <a:solidFill>
                  <a:schemeClr val="bg1"/>
                </a:solidFill>
              </a:rPr>
              <a:t>Obszary </a:t>
            </a:r>
            <a:r>
              <a:rPr lang="pl-PL" sz="2800" b="1" dirty="0" smtClean="0">
                <a:solidFill>
                  <a:schemeClr val="bg1"/>
                </a:solidFill>
              </a:rPr>
              <a:t>R</a:t>
            </a:r>
            <a:r>
              <a:rPr lang="pl-PL" sz="2800" dirty="0" smtClean="0">
                <a:solidFill>
                  <a:schemeClr val="bg1"/>
                </a:solidFill>
              </a:rPr>
              <a:t>: </a:t>
            </a:r>
            <a:r>
              <a:rPr lang="pl-PL" sz="2800" dirty="0">
                <a:solidFill>
                  <a:schemeClr val="bg1"/>
                </a:solidFill>
              </a:rPr>
              <a:t/>
            </a:r>
            <a:br>
              <a:rPr lang="pl-PL" sz="2800" dirty="0">
                <a:solidFill>
                  <a:schemeClr val="bg1"/>
                </a:solidFill>
              </a:rPr>
            </a:br>
            <a:r>
              <a:rPr lang="pl-PL" sz="2800" dirty="0" smtClean="0">
                <a:solidFill>
                  <a:schemeClr val="bg1"/>
                </a:solidFill>
              </a:rPr>
              <a:t>- Bezawaryjność (% czasu), odporność, stabilność itp.</a:t>
            </a:r>
          </a:p>
          <a:p>
            <a:r>
              <a:rPr lang="pl-PL" sz="2800" dirty="0" smtClean="0">
                <a:solidFill>
                  <a:schemeClr val="bg1"/>
                </a:solidFill>
              </a:rPr>
              <a:t>- Dopuszczalne błędy (dokładność), obsługa błędów</a:t>
            </a:r>
            <a:endParaRPr lang="pl-PL" sz="2800" dirty="0">
              <a:solidFill>
                <a:schemeClr val="bg1"/>
              </a:solidFill>
            </a:endParaRPr>
          </a:p>
          <a:p>
            <a:r>
              <a:rPr lang="pl-PL" sz="2800" dirty="0" smtClean="0">
                <a:solidFill>
                  <a:schemeClr val="bg1"/>
                </a:solidFill>
              </a:rPr>
              <a:t>- Raportowanie błędów</a:t>
            </a:r>
          </a:p>
          <a:p>
            <a:r>
              <a:rPr lang="pl-PL" sz="2800" dirty="0" smtClean="0">
                <a:solidFill>
                  <a:schemeClr val="bg1"/>
                </a:solidFill>
              </a:rPr>
              <a:t>- </a:t>
            </a:r>
            <a:r>
              <a:rPr lang="pl-PL" sz="2800" dirty="0" err="1" smtClean="0">
                <a:solidFill>
                  <a:schemeClr val="bg1"/>
                </a:solidFill>
              </a:rPr>
              <a:t>Odzyskiwalność</a:t>
            </a:r>
            <a:r>
              <a:rPr lang="pl-PL" sz="2800" dirty="0" smtClean="0">
                <a:solidFill>
                  <a:schemeClr val="bg1"/>
                </a:solidFill>
              </a:rPr>
              <a:t> (jak dużo i jak szybko) </a:t>
            </a:r>
            <a:br>
              <a:rPr lang="pl-PL" sz="2800" dirty="0" smtClean="0">
                <a:solidFill>
                  <a:schemeClr val="bg1"/>
                </a:solidFill>
              </a:rPr>
            </a:br>
            <a:r>
              <a:rPr lang="pl-PL" sz="2800" dirty="0" smtClean="0">
                <a:solidFill>
                  <a:schemeClr val="bg1"/>
                </a:solidFill>
              </a:rPr>
              <a:t>        - jakie dane o bieżącym stanie należy przechowywać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396280" y="3356411"/>
            <a:ext cx="6627520" cy="2246769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l-PL" sz="2800" dirty="0" smtClean="0">
                <a:solidFill>
                  <a:schemeClr val="bg1"/>
                </a:solidFill>
              </a:rPr>
              <a:t>Obszary </a:t>
            </a:r>
            <a:r>
              <a:rPr lang="pl-PL" sz="2800" b="1" dirty="0" smtClean="0">
                <a:solidFill>
                  <a:schemeClr val="bg1"/>
                </a:solidFill>
              </a:rPr>
              <a:t>P</a:t>
            </a:r>
            <a:r>
              <a:rPr lang="pl-PL" sz="2800" dirty="0" smtClean="0">
                <a:solidFill>
                  <a:schemeClr val="bg1"/>
                </a:solidFill>
              </a:rPr>
              <a:t>: </a:t>
            </a:r>
          </a:p>
          <a:p>
            <a:r>
              <a:rPr lang="pl-PL" sz="2800" dirty="0" smtClean="0">
                <a:solidFill>
                  <a:schemeClr val="bg1"/>
                </a:solidFill>
              </a:rPr>
              <a:t>- Szybkość, wydajność, przepustowość</a:t>
            </a:r>
          </a:p>
          <a:p>
            <a:r>
              <a:rPr lang="pl-PL" sz="2800" dirty="0" smtClean="0">
                <a:solidFill>
                  <a:schemeClr val="bg1"/>
                </a:solidFill>
              </a:rPr>
              <a:t>- Zasoby (moc, pamięć RAM, dyski, sieć, itd</a:t>
            </a:r>
            <a:r>
              <a:rPr lang="pl-PL" sz="2800" dirty="0">
                <a:solidFill>
                  <a:schemeClr val="bg1"/>
                </a:solidFill>
              </a:rPr>
              <a:t>.</a:t>
            </a:r>
            <a:r>
              <a:rPr lang="pl-PL" sz="2800" dirty="0" smtClean="0">
                <a:solidFill>
                  <a:schemeClr val="bg1"/>
                </a:solidFill>
              </a:rPr>
              <a:t>)</a:t>
            </a:r>
            <a:r>
              <a:rPr lang="pl-PL" sz="2800" dirty="0">
                <a:solidFill>
                  <a:schemeClr val="bg1"/>
                </a:solidFill>
              </a:rPr>
              <a:t/>
            </a:r>
            <a:br>
              <a:rPr lang="pl-PL" sz="2800" dirty="0">
                <a:solidFill>
                  <a:schemeClr val="bg1"/>
                </a:solidFill>
              </a:rPr>
            </a:br>
            <a:r>
              <a:rPr lang="pl-PL" sz="2800" dirty="0" smtClean="0">
                <a:solidFill>
                  <a:schemeClr val="bg1"/>
                </a:solidFill>
              </a:rPr>
              <a:t>- Skalowalność</a:t>
            </a:r>
          </a:p>
          <a:p>
            <a:r>
              <a:rPr lang="pl-PL" sz="2800" dirty="0" smtClean="0">
                <a:solidFill>
                  <a:schemeClr val="bg1"/>
                </a:solidFill>
              </a:rPr>
              <a:t>- Czas odpowiedzi (por. </a:t>
            </a:r>
            <a:r>
              <a:rPr lang="pl-PL" sz="2800" dirty="0" err="1" smtClean="0">
                <a:solidFill>
                  <a:schemeClr val="bg1"/>
                </a:solidFill>
              </a:rPr>
              <a:t>responsywność</a:t>
            </a:r>
            <a:r>
              <a:rPr lang="pl-PL" sz="2800" dirty="0" smtClean="0">
                <a:solidFill>
                  <a:schemeClr val="bg1"/>
                </a:solidFill>
              </a:rPr>
              <a:t> z UX)</a:t>
            </a:r>
            <a:endParaRPr lang="pl-PL" sz="2800" dirty="0">
              <a:solidFill>
                <a:schemeClr val="bg1"/>
              </a:solidFill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432600" y="3068960"/>
            <a:ext cx="8252452" cy="267765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l-PL" sz="2800" dirty="0" smtClean="0">
                <a:solidFill>
                  <a:schemeClr val="bg1"/>
                </a:solidFill>
              </a:rPr>
              <a:t>Obszary </a:t>
            </a:r>
            <a:r>
              <a:rPr lang="pl-PL" sz="2800" b="1" dirty="0">
                <a:solidFill>
                  <a:schemeClr val="bg1"/>
                </a:solidFill>
              </a:rPr>
              <a:t>S</a:t>
            </a:r>
            <a:r>
              <a:rPr lang="pl-PL" sz="2800" dirty="0" smtClean="0">
                <a:solidFill>
                  <a:schemeClr val="bg1"/>
                </a:solidFill>
              </a:rPr>
              <a:t>: </a:t>
            </a:r>
          </a:p>
          <a:p>
            <a:r>
              <a:rPr lang="pl-PL" sz="2800" dirty="0" smtClean="0">
                <a:solidFill>
                  <a:schemeClr val="bg1"/>
                </a:solidFill>
              </a:rPr>
              <a:t>- Wymagania obsługi w trakcie działania (serwisowania)</a:t>
            </a:r>
          </a:p>
          <a:p>
            <a:r>
              <a:rPr lang="pl-PL" sz="2800" dirty="0" smtClean="0">
                <a:solidFill>
                  <a:schemeClr val="bg1"/>
                </a:solidFill>
              </a:rPr>
              <a:t>- Szybkość i kosz naprawy, autodiagnoza</a:t>
            </a:r>
          </a:p>
          <a:p>
            <a:r>
              <a:rPr lang="pl-PL" sz="2800" dirty="0" smtClean="0">
                <a:solidFill>
                  <a:schemeClr val="bg1"/>
                </a:solidFill>
              </a:rPr>
              <a:t>- Modyfikowalność, konfigurowalność, rozszerzalność</a:t>
            </a:r>
          </a:p>
          <a:p>
            <a:r>
              <a:rPr lang="pl-PL" sz="2800" dirty="0" smtClean="0">
                <a:solidFill>
                  <a:schemeClr val="bg1"/>
                </a:solidFill>
              </a:rPr>
              <a:t>- Modułowość</a:t>
            </a:r>
          </a:p>
          <a:p>
            <a:r>
              <a:rPr lang="pl-PL" sz="2800" dirty="0" smtClean="0">
                <a:solidFill>
                  <a:schemeClr val="bg1"/>
                </a:solidFill>
              </a:rPr>
              <a:t>- Sposób instalacji (łatwość i czas) i lokalizacji</a:t>
            </a:r>
            <a:endParaRPr lang="pl-PL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81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Specyfikacja wymagań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604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4. Wymagania niefunkcjonalne:</a:t>
            </a:r>
          </a:p>
        </p:txBody>
      </p:sp>
      <p:pic>
        <p:nvPicPr>
          <p:cNvPr id="7172" name="Picture 4" descr="http://wazniak.mimuw.edu.pl/images/5/52/Zio-09-wyk-Slajd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20888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4788024" y="6354978"/>
            <a:ext cx="392928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50" i="1" dirty="0"/>
              <a:t>http://wazniak.mimuw.edu.pl/images/5/52/Zio-09-wyk-Slajd15.PNG</a:t>
            </a:r>
          </a:p>
        </p:txBody>
      </p:sp>
      <p:pic>
        <p:nvPicPr>
          <p:cNvPr id="2050" name="Picture 2" descr="https://images-na.ssl-images-amazon.com/images/I/41yJJk1u4DL._SX313_BO1,204,203,2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28960"/>
            <a:ext cx="3000375" cy="475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38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Przyczyny niepowodzeń </a:t>
            </a:r>
            <a:br>
              <a:rPr lang="pl-PL" dirty="0"/>
            </a:br>
            <a:r>
              <a:rPr lang="pl-PL" dirty="0"/>
              <a:t>projektów informatycznych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925144"/>
          </a:xfrm>
        </p:spPr>
        <p:txBody>
          <a:bodyPr>
            <a:noAutofit/>
          </a:bodyPr>
          <a:lstStyle/>
          <a:p>
            <a:r>
              <a:rPr lang="pl-PL" dirty="0"/>
              <a:t>Niepowodzenie może dotyczyć:</a:t>
            </a:r>
            <a:br>
              <a:rPr lang="pl-PL" dirty="0"/>
            </a:br>
            <a:r>
              <a:rPr lang="pl-PL" dirty="0"/>
              <a:t>zakresu, terminu, jakości lub kosztów</a:t>
            </a:r>
            <a:br>
              <a:rPr lang="pl-PL" dirty="0"/>
            </a:br>
            <a:r>
              <a:rPr lang="pl-PL" dirty="0"/>
              <a:t>(w zależności od tego, co jest zafiksowane)</a:t>
            </a:r>
          </a:p>
          <a:p>
            <a:r>
              <a:rPr lang="pl-PL" dirty="0"/>
              <a:t>Opóźnienia są najczęstsze </a:t>
            </a:r>
            <a:br>
              <a:rPr lang="pl-PL" dirty="0"/>
            </a:br>
            <a:r>
              <a:rPr lang="pl-PL" dirty="0"/>
              <a:t>(61% projektów, tylko 33% procent w terminie)</a:t>
            </a:r>
          </a:p>
          <a:p>
            <a:r>
              <a:rPr lang="pl-PL" dirty="0"/>
              <a:t>Opóźnienia bardzo często związane są </a:t>
            </a:r>
            <a:br>
              <a:rPr lang="pl-PL" dirty="0"/>
            </a:br>
            <a:r>
              <a:rPr lang="pl-PL" dirty="0"/>
              <a:t>z błędami w trakcie zbierania wymagań </a:t>
            </a:r>
            <a:br>
              <a:rPr lang="pl-PL" dirty="0"/>
            </a:br>
            <a:r>
              <a:rPr lang="pl-PL" dirty="0"/>
              <a:t>(w szczególności kompletność i jednoznaczność)</a:t>
            </a:r>
          </a:p>
          <a:p>
            <a:r>
              <a:rPr lang="pl-PL" dirty="0"/>
              <a:t>Źródło statystyk: Chaos report (</a:t>
            </a:r>
            <a:r>
              <a:rPr lang="pl-PL" dirty="0" err="1"/>
              <a:t>Standish</a:t>
            </a:r>
            <a:r>
              <a:rPr lang="pl-PL" dirty="0"/>
              <a:t> </a:t>
            </a:r>
            <a:r>
              <a:rPr lang="pl-PL" dirty="0" err="1"/>
              <a:t>group</a:t>
            </a:r>
            <a:r>
              <a:rPr lang="pl-PL" dirty="0"/>
              <a:t>)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3145140" y="6397878"/>
            <a:ext cx="589135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50" i="1" dirty="0"/>
              <a:t>http://math.uni.lodz.pl/~mmisiak/zpi/studenci/przyczyny_niepowodzen_projektow_informatycznych.pdf</a:t>
            </a:r>
          </a:p>
          <a:p>
            <a:r>
              <a:rPr lang="pl-PL" sz="1050" i="1" dirty="0"/>
              <a:t>https://impicode.pl/blog/skad-sie-biora-opoznienia-w-projektach-informatycznych/</a:t>
            </a:r>
          </a:p>
        </p:txBody>
      </p:sp>
    </p:spTree>
    <p:extLst>
      <p:ext uri="{BB962C8B-B14F-4D97-AF65-F5344CB8AC3E}">
        <p14:creationId xmlns:p14="http://schemas.microsoft.com/office/powerpoint/2010/main" val="409213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Przyczyny niepowodzeń </a:t>
            </a:r>
            <a:br>
              <a:rPr lang="pl-PL" dirty="0"/>
            </a:br>
            <a:r>
              <a:rPr lang="pl-PL" dirty="0"/>
              <a:t>projektów informatycznych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3145140" y="6559460"/>
            <a:ext cx="589135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50" i="1" dirty="0"/>
              <a:t>http://math.uni.lodz.pl/~mmisiak/zpi/studenci/przyczyny_niepowodzen_projektow_informatycznych.pdf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00" y="1556792"/>
            <a:ext cx="6578600" cy="492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307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Pojęcia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925144"/>
          </a:xfrm>
        </p:spPr>
        <p:txBody>
          <a:bodyPr>
            <a:normAutofit/>
          </a:bodyPr>
          <a:lstStyle/>
          <a:p>
            <a:r>
              <a:rPr lang="pl-PL" dirty="0"/>
              <a:t>Analityk systemów IT, projektant (różne nazwy)</a:t>
            </a:r>
          </a:p>
          <a:p>
            <a:r>
              <a:rPr lang="pl-PL" dirty="0" smtClean="0"/>
              <a:t>Cel: </a:t>
            </a:r>
            <a:r>
              <a:rPr lang="pl-PL" dirty="0"/>
              <a:t>poznanie wymagań klienta</a:t>
            </a:r>
            <a:endParaRPr lang="pl-PL" sz="2000" dirty="0"/>
          </a:p>
          <a:p>
            <a:r>
              <a:rPr lang="pl-PL" dirty="0"/>
              <a:t>Zmiana wymagań biznesowych na systemowe </a:t>
            </a:r>
            <a:br>
              <a:rPr lang="pl-PL" dirty="0"/>
            </a:br>
            <a:r>
              <a:rPr lang="pl-PL" sz="2000" dirty="0"/>
              <a:t>„Klient zwykle nie wie, czego potrzebuje” → dialog z analitykiem</a:t>
            </a:r>
            <a:br>
              <a:rPr lang="pl-PL" sz="2000" dirty="0"/>
            </a:br>
            <a:r>
              <a:rPr lang="pl-PL" sz="2000" b="1" dirty="0"/>
              <a:t>Klient zwykle dobrze zna wymagania biznesowe</a:t>
            </a:r>
            <a:r>
              <a:rPr lang="pl-PL" sz="2000" dirty="0"/>
              <a:t>, analityk musi je przekuć </a:t>
            </a:r>
            <a:br>
              <a:rPr lang="pl-PL" sz="2000" dirty="0"/>
            </a:br>
            <a:r>
              <a:rPr lang="pl-PL" sz="2000" dirty="0"/>
              <a:t>na wymagania systemowe (to zasadniczy cel jego pracy na tym etapie)</a:t>
            </a:r>
            <a:endParaRPr lang="pl-PL" dirty="0"/>
          </a:p>
          <a:p>
            <a:r>
              <a:rPr lang="pl-PL" dirty="0"/>
              <a:t>Wymagania funkcjonalne (co system ma robić,</a:t>
            </a:r>
            <a:br>
              <a:rPr lang="pl-PL" dirty="0"/>
            </a:br>
            <a:r>
              <a:rPr lang="pl-PL" dirty="0"/>
              <a:t>określają wyniki działań, także postać UI)</a:t>
            </a:r>
          </a:p>
          <a:p>
            <a:r>
              <a:rPr lang="pl-PL" dirty="0"/>
              <a:t>Wymagania niefunkcjonalne (wydajność, jakość, niezawodność, testowalność, rozszerzalność, ...)</a:t>
            </a:r>
          </a:p>
        </p:txBody>
      </p:sp>
    </p:spTree>
    <p:extLst>
      <p:ext uri="{BB962C8B-B14F-4D97-AF65-F5344CB8AC3E}">
        <p14:creationId xmlns:p14="http://schemas.microsoft.com/office/powerpoint/2010/main" val="242179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Przyczyny niepowodzeń </a:t>
            </a:r>
            <a:br>
              <a:rPr lang="pl-PL" dirty="0"/>
            </a:br>
            <a:r>
              <a:rPr lang="pl-PL" dirty="0"/>
              <a:t>projektów informatycznych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3145140" y="6559460"/>
            <a:ext cx="589135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50" i="1" dirty="0"/>
              <a:t>http://math.uni.lodz.pl/~mmisiak/zpi/studenci/przyczyny_niepowodzen_projektow_informatycznych.pdf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090" y="1556792"/>
            <a:ext cx="657225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363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Przyczyny niepowodzeń </a:t>
            </a:r>
            <a:br>
              <a:rPr lang="pl-PL" dirty="0"/>
            </a:br>
            <a:r>
              <a:rPr lang="pl-PL" dirty="0"/>
              <a:t>projektów informatycznych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3145140" y="6559460"/>
            <a:ext cx="589135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50" i="1" dirty="0"/>
              <a:t>http://math.uni.lodz.pl/~mmisiak/zpi/studenci/przyczyny_niepowodzen_projektow_informatycznych.pdf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1556792"/>
            <a:ext cx="657225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795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Przyczyny niepowodzeń </a:t>
            </a:r>
            <a:br>
              <a:rPr lang="pl-PL" dirty="0"/>
            </a:br>
            <a:r>
              <a:rPr lang="pl-PL" dirty="0"/>
              <a:t>projektów informatycznych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9251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dirty="0"/>
              <a:t>Przyczyny ze strony wykonawcy:</a:t>
            </a:r>
          </a:p>
          <a:p>
            <a:r>
              <a:rPr lang="pl-PL" dirty="0"/>
              <a:t>niedoszacowana skala przedsięwzięcia (niekompletne wymagania)</a:t>
            </a:r>
          </a:p>
          <a:p>
            <a:r>
              <a:rPr lang="pl-PL" dirty="0"/>
              <a:t>niedoszacowana trudność i złożoność </a:t>
            </a:r>
            <a:br>
              <a:rPr lang="pl-PL" dirty="0"/>
            </a:br>
            <a:r>
              <a:rPr lang="pl-PL" dirty="0"/>
              <a:t>(znowu kompletność wymagania)</a:t>
            </a:r>
          </a:p>
          <a:p>
            <a:r>
              <a:rPr lang="pl-PL" dirty="0"/>
              <a:t>niedoszacowanie kosztów w umowie</a:t>
            </a:r>
            <a:br>
              <a:rPr lang="pl-PL" dirty="0"/>
            </a:br>
            <a:r>
              <a:rPr lang="pl-PL" dirty="0"/>
              <a:t>(</a:t>
            </a:r>
            <a:r>
              <a:rPr lang="pl-PL" dirty="0" err="1"/>
              <a:t>j.w</a:t>
            </a:r>
            <a:r>
              <a:rPr lang="pl-PL" dirty="0"/>
              <a:t>., przy zafiksowanej zapłacie)</a:t>
            </a:r>
          </a:p>
          <a:p>
            <a:r>
              <a:rPr lang="pl-PL" dirty="0"/>
              <a:t>brak specjalistów w zespole (choroba)</a:t>
            </a:r>
            <a:br>
              <a:rPr lang="pl-PL" dirty="0"/>
            </a:br>
            <a:r>
              <a:rPr lang="pl-PL" dirty="0"/>
              <a:t>brak doświadczenia, niekompetencja, zasoby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3145140" y="6397878"/>
            <a:ext cx="589135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50" i="1" dirty="0"/>
              <a:t>http://math.uni.lodz.pl/~mmisiak/zpi/studenci/przyczyny_niepowodzen_projektow_informatycznych.pdf</a:t>
            </a:r>
          </a:p>
          <a:p>
            <a:r>
              <a:rPr lang="pl-PL" sz="1050" i="1" dirty="0"/>
              <a:t>https://impicode.pl/blog/skad-sie-biora-opoznienia-w-projektach-informatycznych/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2123727" y="4797152"/>
            <a:ext cx="6732869" cy="138499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chemeClr val="bg1"/>
                </a:solidFill>
              </a:rPr>
              <a:t>Doświadczenie - znaczna część czasu </a:t>
            </a:r>
            <a:br>
              <a:rPr lang="pl-PL" sz="2800" dirty="0">
                <a:solidFill>
                  <a:schemeClr val="bg1"/>
                </a:solidFill>
              </a:rPr>
            </a:br>
            <a:r>
              <a:rPr lang="pl-PL" sz="2800" dirty="0">
                <a:solidFill>
                  <a:schemeClr val="bg1"/>
                </a:solidFill>
              </a:rPr>
              <a:t>programisty to nauka rozwiązania problemu, </a:t>
            </a:r>
            <a:br>
              <a:rPr lang="pl-PL" sz="2800" dirty="0">
                <a:solidFill>
                  <a:schemeClr val="bg1"/>
                </a:solidFill>
              </a:rPr>
            </a:br>
            <a:r>
              <a:rPr lang="pl-PL" sz="2800" dirty="0">
                <a:solidFill>
                  <a:schemeClr val="bg1"/>
                </a:solidFill>
              </a:rPr>
              <a:t>szczególnie w przypadku nowej technologii</a:t>
            </a:r>
          </a:p>
        </p:txBody>
      </p:sp>
    </p:spTree>
    <p:extLst>
      <p:ext uri="{BB962C8B-B14F-4D97-AF65-F5344CB8AC3E}">
        <p14:creationId xmlns:p14="http://schemas.microsoft.com/office/powerpoint/2010/main" val="326656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l-PL" dirty="0" smtClean="0"/>
              <a:t>Klient z pretensją do analityka:</a:t>
            </a:r>
            <a:endParaRPr lang="pl-PL" dirty="0"/>
          </a:p>
          <a:p>
            <a:pPr>
              <a:buFontTx/>
              <a:buChar char="-"/>
            </a:pPr>
            <a:r>
              <a:rPr lang="pl-PL" dirty="0" smtClean="0"/>
              <a:t>Czemu </a:t>
            </a:r>
            <a:r>
              <a:rPr lang="pl-PL" dirty="0"/>
              <a:t>nigdy nie możecie dokładnie ocenić czasu potrzebnego </a:t>
            </a:r>
            <a:br>
              <a:rPr lang="pl-PL" dirty="0"/>
            </a:br>
            <a:r>
              <a:rPr lang="pl-PL" dirty="0" smtClean="0"/>
              <a:t>do </a:t>
            </a:r>
            <a:r>
              <a:rPr lang="pl-PL" dirty="0"/>
              <a:t>realizacji projektu?!</a:t>
            </a:r>
          </a:p>
          <a:p>
            <a:pPr>
              <a:buFontTx/>
              <a:buChar char="-"/>
            </a:pPr>
            <a:r>
              <a:rPr lang="pl-PL" dirty="0" smtClean="0">
                <a:solidFill>
                  <a:srgbClr val="002060"/>
                </a:solidFill>
              </a:rPr>
              <a:t>To </a:t>
            </a:r>
            <a:r>
              <a:rPr lang="pl-PL" dirty="0">
                <a:solidFill>
                  <a:srgbClr val="002060"/>
                </a:solidFill>
              </a:rPr>
              <a:t>bardzo proste. Wyjaśnię </a:t>
            </a:r>
            <a:r>
              <a:rPr lang="pl-PL" dirty="0" smtClean="0">
                <a:solidFill>
                  <a:srgbClr val="002060"/>
                </a:solidFill>
              </a:rPr>
              <a:t>to Panu na </a:t>
            </a:r>
            <a:r>
              <a:rPr lang="pl-PL" dirty="0">
                <a:solidFill>
                  <a:srgbClr val="002060"/>
                </a:solidFill>
              </a:rPr>
              <a:t>przykładzie. </a:t>
            </a:r>
            <a:r>
              <a:rPr lang="pl-PL" dirty="0" smtClean="0">
                <a:solidFill>
                  <a:srgbClr val="002060"/>
                </a:solidFill>
              </a:rPr>
              <a:t/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pl-PL" dirty="0" smtClean="0">
                <a:solidFill>
                  <a:srgbClr val="002060"/>
                </a:solidFill>
              </a:rPr>
              <a:t>Załóżmy</a:t>
            </a:r>
            <a:r>
              <a:rPr lang="pl-PL" dirty="0">
                <a:solidFill>
                  <a:srgbClr val="002060"/>
                </a:solidFill>
              </a:rPr>
              <a:t>, że trzeba rozładować samochód. Ile to </a:t>
            </a:r>
            <a:r>
              <a:rPr lang="pl-PL" dirty="0" smtClean="0">
                <a:solidFill>
                  <a:srgbClr val="002060"/>
                </a:solidFill>
              </a:rPr>
              <a:t>Panu </a:t>
            </a:r>
            <a:r>
              <a:rPr lang="pl-PL" dirty="0">
                <a:solidFill>
                  <a:srgbClr val="002060"/>
                </a:solidFill>
              </a:rPr>
              <a:t>zajmie</a:t>
            </a:r>
            <a:r>
              <a:rPr lang="pl-PL" dirty="0" smtClean="0">
                <a:solidFill>
                  <a:srgbClr val="002060"/>
                </a:solidFill>
              </a:rPr>
              <a:t>?</a:t>
            </a:r>
          </a:p>
          <a:p>
            <a:pPr>
              <a:buFontTx/>
              <a:buChar char="-"/>
            </a:pPr>
            <a:r>
              <a:rPr lang="pl-PL" dirty="0" smtClean="0"/>
              <a:t>Do godziny.</a:t>
            </a:r>
          </a:p>
          <a:p>
            <a:pPr>
              <a:buFontTx/>
              <a:buChar char="-"/>
            </a:pPr>
            <a:r>
              <a:rPr lang="pl-PL" dirty="0" smtClean="0">
                <a:solidFill>
                  <a:srgbClr val="002060"/>
                </a:solidFill>
              </a:rPr>
              <a:t>A </a:t>
            </a:r>
            <a:r>
              <a:rPr lang="pl-PL" dirty="0">
                <a:solidFill>
                  <a:srgbClr val="002060"/>
                </a:solidFill>
              </a:rPr>
              <a:t>jeżeli to jest </a:t>
            </a:r>
            <a:r>
              <a:rPr lang="pl-PL" dirty="0" smtClean="0">
                <a:solidFill>
                  <a:srgbClr val="002060"/>
                </a:solidFill>
              </a:rPr>
              <a:t>ciężarówka?</a:t>
            </a:r>
          </a:p>
          <a:p>
            <a:pPr>
              <a:buFontTx/>
              <a:buChar char="-"/>
            </a:pPr>
            <a:r>
              <a:rPr lang="pl-PL" dirty="0" smtClean="0"/>
              <a:t>Niech </a:t>
            </a:r>
            <a:r>
              <a:rPr lang="pl-PL" dirty="0"/>
              <a:t>będą cztery </a:t>
            </a:r>
            <a:r>
              <a:rPr lang="pl-PL" dirty="0" smtClean="0"/>
              <a:t>godziny.</a:t>
            </a:r>
          </a:p>
          <a:p>
            <a:pPr>
              <a:buFontTx/>
              <a:buChar char="-"/>
            </a:pPr>
            <a:r>
              <a:rPr lang="pl-PL" dirty="0" smtClean="0">
                <a:solidFill>
                  <a:srgbClr val="002060"/>
                </a:solidFill>
              </a:rPr>
              <a:t>Załadowany piaskiem.</a:t>
            </a:r>
          </a:p>
          <a:p>
            <a:pPr>
              <a:buFontTx/>
              <a:buChar char="-"/>
            </a:pPr>
            <a:r>
              <a:rPr lang="pl-PL" dirty="0" smtClean="0"/>
              <a:t>No </a:t>
            </a:r>
            <a:r>
              <a:rPr lang="pl-PL" dirty="0"/>
              <a:t>to z </a:t>
            </a:r>
            <a:r>
              <a:rPr lang="pl-PL" dirty="0" smtClean="0"/>
              <a:t>osiem.</a:t>
            </a:r>
          </a:p>
          <a:p>
            <a:pPr>
              <a:buFontTx/>
              <a:buChar char="-"/>
            </a:pPr>
            <a:r>
              <a:rPr lang="pl-PL" dirty="0" smtClean="0">
                <a:solidFill>
                  <a:srgbClr val="002060"/>
                </a:solidFill>
              </a:rPr>
              <a:t>Ale </a:t>
            </a:r>
            <a:r>
              <a:rPr lang="pl-PL" dirty="0">
                <a:solidFill>
                  <a:srgbClr val="002060"/>
                </a:solidFill>
              </a:rPr>
              <a:t>okazuje się, że </a:t>
            </a:r>
            <a:r>
              <a:rPr lang="pl-PL" dirty="0" smtClean="0">
                <a:solidFill>
                  <a:srgbClr val="002060"/>
                </a:solidFill>
              </a:rPr>
              <a:t>nie </a:t>
            </a:r>
            <a:r>
              <a:rPr lang="pl-PL" dirty="0">
                <a:solidFill>
                  <a:srgbClr val="002060"/>
                </a:solidFill>
              </a:rPr>
              <a:t>ma </a:t>
            </a:r>
            <a:r>
              <a:rPr lang="pl-PL" dirty="0" smtClean="0">
                <a:solidFill>
                  <a:srgbClr val="002060"/>
                </a:solidFill>
              </a:rPr>
              <a:t>Pan żadnych </a:t>
            </a:r>
            <a:r>
              <a:rPr lang="pl-PL" dirty="0">
                <a:solidFill>
                  <a:srgbClr val="002060"/>
                </a:solidFill>
              </a:rPr>
              <a:t>narzędzi, tylko ręce i </a:t>
            </a:r>
            <a:r>
              <a:rPr lang="pl-PL" dirty="0" smtClean="0">
                <a:solidFill>
                  <a:srgbClr val="002060"/>
                </a:solidFill>
              </a:rPr>
              <a:t>nogi.</a:t>
            </a:r>
          </a:p>
          <a:p>
            <a:pPr>
              <a:buFontTx/>
              <a:buChar char="-"/>
            </a:pPr>
            <a:r>
              <a:rPr lang="pl-PL" dirty="0" smtClean="0"/>
              <a:t>Doba</a:t>
            </a:r>
            <a:r>
              <a:rPr lang="pl-PL" dirty="0"/>
              <a:t>, dwie</a:t>
            </a:r>
            <a:r>
              <a:rPr lang="pl-PL" dirty="0" smtClean="0"/>
              <a:t>..</a:t>
            </a:r>
          </a:p>
          <a:p>
            <a:pPr>
              <a:buFontTx/>
              <a:buChar char="-"/>
            </a:pPr>
            <a:r>
              <a:rPr lang="pl-PL" dirty="0" smtClean="0">
                <a:solidFill>
                  <a:srgbClr val="002060"/>
                </a:solidFill>
              </a:rPr>
              <a:t>Na </a:t>
            </a:r>
            <a:r>
              <a:rPr lang="pl-PL" dirty="0">
                <a:solidFill>
                  <a:srgbClr val="002060"/>
                </a:solidFill>
              </a:rPr>
              <a:t>dworze jest minus </a:t>
            </a:r>
            <a:r>
              <a:rPr lang="pl-PL" dirty="0" smtClean="0">
                <a:solidFill>
                  <a:srgbClr val="002060"/>
                </a:solidFill>
              </a:rPr>
              <a:t>czterdzieści.</a:t>
            </a:r>
          </a:p>
          <a:p>
            <a:pPr>
              <a:buFontTx/>
              <a:buChar char="-"/>
            </a:pPr>
            <a:r>
              <a:rPr lang="pl-PL" dirty="0" smtClean="0"/>
              <a:t>No </a:t>
            </a:r>
            <a:r>
              <a:rPr lang="pl-PL" dirty="0"/>
              <a:t>to ze </a:t>
            </a:r>
            <a:r>
              <a:rPr lang="pl-PL" dirty="0" smtClean="0"/>
              <a:t>trzy.</a:t>
            </a:r>
          </a:p>
          <a:p>
            <a:pPr>
              <a:buFontTx/>
              <a:buChar char="-"/>
            </a:pPr>
            <a:r>
              <a:rPr lang="pl-PL" dirty="0" smtClean="0">
                <a:solidFill>
                  <a:srgbClr val="002060"/>
                </a:solidFill>
              </a:rPr>
              <a:t>A </a:t>
            </a:r>
            <a:r>
              <a:rPr lang="pl-PL" dirty="0">
                <a:solidFill>
                  <a:srgbClr val="002060"/>
                </a:solidFill>
              </a:rPr>
              <a:t>wóz jest pod wodą i przerębel </a:t>
            </a:r>
            <a:r>
              <a:rPr lang="pl-PL" dirty="0" smtClean="0">
                <a:solidFill>
                  <a:srgbClr val="002060"/>
                </a:solidFill>
              </a:rPr>
              <a:t>zamarzł...</a:t>
            </a:r>
            <a:endParaRPr lang="pl-PL" dirty="0">
              <a:solidFill>
                <a:srgbClr val="002060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Przyczyny niepowodzeń </a:t>
            </a:r>
            <a:br>
              <a:rPr lang="pl-PL" dirty="0"/>
            </a:br>
            <a:r>
              <a:rPr lang="pl-PL" dirty="0"/>
              <a:t>projektów informatycznych</a:t>
            </a:r>
          </a:p>
        </p:txBody>
      </p:sp>
    </p:spTree>
    <p:extLst>
      <p:ext uri="{BB962C8B-B14F-4D97-AF65-F5344CB8AC3E}">
        <p14:creationId xmlns:p14="http://schemas.microsoft.com/office/powerpoint/2010/main" val="80143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Przyczyny niepowodzeń </a:t>
            </a:r>
            <a:br>
              <a:rPr lang="pl-PL" dirty="0"/>
            </a:br>
            <a:r>
              <a:rPr lang="pl-PL" dirty="0"/>
              <a:t>projektów informatycznych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9251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dirty="0"/>
              <a:t>Przyczyny po stronie zamawiającego</a:t>
            </a:r>
            <a:br>
              <a:rPr lang="pl-PL" dirty="0"/>
            </a:br>
            <a:r>
              <a:rPr lang="pl-PL" dirty="0"/>
              <a:t>(już w trakcie realizacji projektu):</a:t>
            </a:r>
          </a:p>
          <a:p>
            <a:r>
              <a:rPr lang="pl-PL" dirty="0"/>
              <a:t>brak zaangażowania zamawiającego</a:t>
            </a:r>
          </a:p>
          <a:p>
            <a:r>
              <a:rPr lang="pl-PL" dirty="0"/>
              <a:t>problemy z komunikacją</a:t>
            </a:r>
          </a:p>
          <a:p>
            <a:r>
              <a:rPr lang="pl-PL" dirty="0"/>
              <a:t>niechęć do testowania </a:t>
            </a:r>
            <a:br>
              <a:rPr lang="pl-PL" dirty="0"/>
            </a:br>
            <a:r>
              <a:rPr lang="pl-PL" dirty="0"/>
              <a:t>kolejnych wersji oprogramowania</a:t>
            </a:r>
          </a:p>
          <a:p>
            <a:r>
              <a:rPr lang="pl-PL" dirty="0"/>
              <a:t>brak osoby odpowiedzialnej po stronie klienta</a:t>
            </a:r>
            <a:br>
              <a:rPr lang="pl-PL" dirty="0"/>
            </a:br>
            <a:r>
              <a:rPr lang="pl-PL" dirty="0"/>
              <a:t>i krótkiej ścieżki podejmowania decyzji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3145140" y="6397878"/>
            <a:ext cx="589135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50" i="1" dirty="0"/>
              <a:t>http://math.uni.lodz.pl/~mmisiak/zpi/studenci/przyczyny_niepowodzen_projektow_informatycznych.pdf</a:t>
            </a:r>
          </a:p>
          <a:p>
            <a:r>
              <a:rPr lang="pl-PL" sz="1050" i="1" dirty="0"/>
              <a:t>https://impicode.pl/blog/skad-sie-biora-opoznienia-w-projektach-informatycznych/</a:t>
            </a:r>
          </a:p>
        </p:txBody>
      </p:sp>
    </p:spTree>
    <p:extLst>
      <p:ext uri="{BB962C8B-B14F-4D97-AF65-F5344CB8AC3E}">
        <p14:creationId xmlns:p14="http://schemas.microsoft.com/office/powerpoint/2010/main" val="168638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Ćwiczenie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7547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W zespołach dwuosobowych napisać </a:t>
            </a:r>
            <a:br>
              <a:rPr lang="pl-PL" dirty="0"/>
            </a:br>
            <a:r>
              <a:rPr lang="pl-PL" dirty="0"/>
              <a:t>wstępny opis wymagań dla oprogramowania:</a:t>
            </a:r>
          </a:p>
          <a:p>
            <a:pPr>
              <a:buFontTx/>
              <a:buChar char="-"/>
            </a:pPr>
            <a:r>
              <a:rPr lang="pl-PL" dirty="0"/>
              <a:t>kalkulatora (aplikacja lub urządzenie)</a:t>
            </a:r>
          </a:p>
          <a:p>
            <a:pPr>
              <a:buFontTx/>
              <a:buChar char="-"/>
            </a:pPr>
            <a:r>
              <a:rPr lang="pl-PL" dirty="0"/>
              <a:t>pralki</a:t>
            </a:r>
          </a:p>
          <a:p>
            <a:pPr>
              <a:buFontTx/>
              <a:buChar char="-"/>
            </a:pPr>
            <a:r>
              <a:rPr lang="pl-PL" dirty="0"/>
              <a:t>dwóch zespolonych wind</a:t>
            </a:r>
          </a:p>
          <a:p>
            <a:pPr>
              <a:buFontTx/>
              <a:buChar char="-"/>
            </a:pPr>
            <a:r>
              <a:rPr lang="pl-PL" dirty="0"/>
              <a:t>klienta pocztowego w urządzeniu mobilnym</a:t>
            </a:r>
          </a:p>
          <a:p>
            <a:pPr>
              <a:buFontTx/>
              <a:buChar char="-"/>
            </a:pPr>
            <a:r>
              <a:rPr lang="pl-PL" dirty="0"/>
              <a:t>aplikacji obsługującej skaner</a:t>
            </a:r>
          </a:p>
          <a:p>
            <a:pPr>
              <a:buFontTx/>
              <a:buChar char="-"/>
            </a:pPr>
            <a:r>
              <a:rPr lang="pl-PL" dirty="0"/>
              <a:t>elektronicznej ramki do zdjęć</a:t>
            </a:r>
          </a:p>
        </p:txBody>
      </p:sp>
    </p:spTree>
    <p:extLst>
      <p:ext uri="{BB962C8B-B14F-4D97-AF65-F5344CB8AC3E}">
        <p14:creationId xmlns:p14="http://schemas.microsoft.com/office/powerpoint/2010/main" val="268651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Literatura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637112"/>
          </a:xfrm>
        </p:spPr>
        <p:txBody>
          <a:bodyPr>
            <a:normAutofit/>
          </a:bodyPr>
          <a:lstStyle/>
          <a:p>
            <a:r>
              <a:rPr lang="pl-PL" sz="2400" dirty="0"/>
              <a:t>IEEE 830-1998 (wymagania)</a:t>
            </a:r>
          </a:p>
          <a:p>
            <a:r>
              <a:rPr lang="pl-PL" sz="2400" dirty="0"/>
              <a:t>D. </a:t>
            </a:r>
            <a:r>
              <a:rPr lang="pl-PL" sz="2400" dirty="0" err="1"/>
              <a:t>Leffingwell</a:t>
            </a:r>
            <a:r>
              <a:rPr lang="pl-PL" sz="2400" dirty="0"/>
              <a:t>, D. </a:t>
            </a:r>
            <a:r>
              <a:rPr lang="pl-PL" sz="2400" dirty="0" err="1"/>
              <a:t>Widrig</a:t>
            </a:r>
            <a:r>
              <a:rPr lang="pl-PL" sz="2400" dirty="0"/>
              <a:t>, </a:t>
            </a:r>
            <a:r>
              <a:rPr lang="pl-PL" sz="2400" i="1" dirty="0"/>
              <a:t>Zarządzanie wymaganiami, WNT 2003</a:t>
            </a:r>
            <a:endParaRPr lang="pl-PL" dirty="0"/>
          </a:p>
          <a:p>
            <a:r>
              <a:rPr lang="pl-PL" sz="2400" dirty="0"/>
              <a:t>Janusz Górski (red.), </a:t>
            </a:r>
            <a:r>
              <a:rPr lang="pl-PL" sz="2400" i="1" dirty="0"/>
              <a:t>Inżynieria oprogramowania w projekcie informatycznym</a:t>
            </a:r>
            <a:r>
              <a:rPr lang="pl-PL" sz="2400" dirty="0"/>
              <a:t>, Wydawnictwo MIKOM</a:t>
            </a:r>
          </a:p>
          <a:p>
            <a:r>
              <a:rPr lang="pl-PL" sz="2400" dirty="0" err="1"/>
              <a:t>Ian</a:t>
            </a:r>
            <a:r>
              <a:rPr lang="pl-PL" sz="2400" dirty="0"/>
              <a:t> </a:t>
            </a:r>
            <a:r>
              <a:rPr lang="pl-PL" sz="2400" dirty="0" err="1"/>
              <a:t>Sommerville</a:t>
            </a:r>
            <a:r>
              <a:rPr lang="pl-PL" sz="2400" dirty="0"/>
              <a:t>, </a:t>
            </a:r>
            <a:r>
              <a:rPr lang="pl-PL" sz="2400" dirty="0" err="1"/>
              <a:t>Pete</a:t>
            </a:r>
            <a:r>
              <a:rPr lang="pl-PL" sz="2400" dirty="0"/>
              <a:t> Sawyer </a:t>
            </a:r>
            <a:r>
              <a:rPr lang="pl-PL" sz="2400" i="1" dirty="0" err="1"/>
              <a:t>Requirements</a:t>
            </a:r>
            <a:r>
              <a:rPr lang="pl-PL" sz="2400" i="1" dirty="0"/>
              <a:t> Engineering. A Good </a:t>
            </a:r>
            <a:r>
              <a:rPr lang="pl-PL" sz="2400" i="1" dirty="0" err="1"/>
              <a:t>Practice</a:t>
            </a:r>
            <a:r>
              <a:rPr lang="pl-PL" sz="2400" i="1" dirty="0"/>
              <a:t> Guide</a:t>
            </a:r>
            <a:r>
              <a:rPr lang="pl-PL" sz="2400" dirty="0"/>
              <a:t>, </a:t>
            </a:r>
            <a:r>
              <a:rPr lang="pl-PL" sz="2400" dirty="0" err="1"/>
              <a:t>Wiley</a:t>
            </a:r>
            <a:r>
              <a:rPr lang="pl-PL" sz="2400" dirty="0"/>
              <a:t> 1997</a:t>
            </a:r>
          </a:p>
          <a:p>
            <a:r>
              <a:rPr lang="pl-PL" sz="2400" dirty="0"/>
              <a:t>ISO 9126 (ocena jakości oprogramowania, m.in. korzyści)</a:t>
            </a:r>
          </a:p>
          <a:p>
            <a:pPr marL="0" indent="0">
              <a:buNone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70244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Pozyskiwanie wymagań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925144"/>
          </a:xfrm>
        </p:spPr>
        <p:txBody>
          <a:bodyPr>
            <a:normAutofit/>
          </a:bodyPr>
          <a:lstStyle/>
          <a:p>
            <a:r>
              <a:rPr lang="pl-PL" dirty="0"/>
              <a:t>Załącznik do zapytania ofertowego</a:t>
            </a:r>
          </a:p>
          <a:p>
            <a:r>
              <a:rPr lang="pl-PL" dirty="0"/>
              <a:t>Wydobycie wymagań w rozmowie z klientem</a:t>
            </a:r>
            <a:br>
              <a:rPr lang="pl-PL" dirty="0"/>
            </a:br>
            <a:r>
              <a:rPr lang="pl-PL" dirty="0"/>
              <a:t>Z kim rozmawiać? Przykład: sekretariat</a:t>
            </a:r>
            <a:br>
              <a:rPr lang="pl-PL" dirty="0"/>
            </a:br>
            <a:r>
              <a:rPr lang="pl-PL" dirty="0"/>
              <a:t>Przypadki użycia, korzystanie z diagramów UML</a:t>
            </a:r>
          </a:p>
          <a:p>
            <a:r>
              <a:rPr lang="pl-PL" dirty="0"/>
              <a:t>Wiele iteracji procesu zdobywania wymagania, jego analizy i potwierdzenia przez klienta</a:t>
            </a:r>
          </a:p>
          <a:p>
            <a:r>
              <a:rPr lang="pl-PL" dirty="0"/>
              <a:t>Ważne, aby zapisywać wymagania w języku zrozumiałym dla klienta (dokument, który będzie oglądany, rewidowany i zmieniany)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5148064" y="2564904"/>
            <a:ext cx="3725379" cy="52322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chemeClr val="bg1"/>
                </a:solidFill>
              </a:rPr>
              <a:t>Przypadek użycia → Test</a:t>
            </a:r>
          </a:p>
        </p:txBody>
      </p:sp>
    </p:spTree>
    <p:extLst>
      <p:ext uri="{BB962C8B-B14F-4D97-AF65-F5344CB8AC3E}">
        <p14:creationId xmlns:p14="http://schemas.microsoft.com/office/powerpoint/2010/main" val="331205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Pozyskiwanie wymagań</a:t>
            </a:r>
          </a:p>
        </p:txBody>
      </p:sp>
      <p:pic>
        <p:nvPicPr>
          <p:cNvPr id="3076" name="Picture 4" descr="Znalezione obrazy dla zapytania: comic requirements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7143750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2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Pozyskiwanie wymagań</a:t>
            </a:r>
          </a:p>
        </p:txBody>
      </p:sp>
      <p:pic>
        <p:nvPicPr>
          <p:cNvPr id="4098" name="Picture 2" descr="Znalezione obrazy dla zapytania: comic requirements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1628800"/>
            <a:ext cx="6273337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24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Pozyskiwanie wymagań</a:t>
            </a:r>
          </a:p>
        </p:txBody>
      </p:sp>
      <p:pic>
        <p:nvPicPr>
          <p:cNvPr id="6146" name="Picture 2" descr="Znalezione obrazy dla zapytania: comic requirements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72816"/>
            <a:ext cx="6667500" cy="372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1310435" y="5825190"/>
            <a:ext cx="6554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/>
              <a:t>Sytuacja, gdy klient zamiast przekazywać swoje potrzeby biznesowe </a:t>
            </a:r>
            <a:br>
              <a:rPr lang="pl-PL" dirty="0"/>
            </a:br>
            <a:r>
              <a:rPr lang="pl-PL" dirty="0"/>
              <a:t>próbuje projektować system informatyczny, który ma je zaspokajać</a:t>
            </a:r>
          </a:p>
        </p:txBody>
      </p:sp>
    </p:spTree>
    <p:extLst>
      <p:ext uri="{BB962C8B-B14F-4D97-AF65-F5344CB8AC3E}">
        <p14:creationId xmlns:p14="http://schemas.microsoft.com/office/powerpoint/2010/main" val="109283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Pozyskiwanie wymagań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637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Etapy pozyskiwania nowego wymagania:</a:t>
            </a:r>
          </a:p>
          <a:p>
            <a:pPr marL="514350" indent="-514350">
              <a:buAutoNum type="arabicPeriod"/>
            </a:pPr>
            <a:r>
              <a:rPr lang="pl-PL" dirty="0"/>
              <a:t>Identyfikacja wymagania biznesowego</a:t>
            </a:r>
            <a:br>
              <a:rPr lang="pl-PL" dirty="0"/>
            </a:br>
            <a:r>
              <a:rPr lang="pl-PL" dirty="0"/>
              <a:t>(trafne nazwanie wymagania + symbol + opis)</a:t>
            </a:r>
          </a:p>
          <a:p>
            <a:pPr marL="514350" indent="-514350">
              <a:buAutoNum type="arabicPeriod"/>
            </a:pPr>
            <a:r>
              <a:rPr lang="pl-PL" dirty="0"/>
              <a:t>Potwierdzenie wymagania </a:t>
            </a:r>
            <a:br>
              <a:rPr lang="pl-PL" dirty="0"/>
            </a:br>
            <a:r>
              <a:rPr lang="pl-PL" dirty="0"/>
              <a:t>(analiza realizowanych wymagań biznesowych)</a:t>
            </a:r>
          </a:p>
          <a:p>
            <a:pPr marL="514350" indent="-514350">
              <a:buAutoNum type="arabicPeriod"/>
            </a:pPr>
            <a:r>
              <a:rPr lang="pl-PL" dirty="0"/>
              <a:t>Porządkowanie: usunięcie redundancji,</a:t>
            </a:r>
            <a:br>
              <a:rPr lang="pl-PL" dirty="0"/>
            </a:br>
            <a:r>
              <a:rPr lang="pl-PL" dirty="0"/>
              <a:t>grupowanie i ustalanie kolejności (priorytety)</a:t>
            </a:r>
          </a:p>
          <a:p>
            <a:pPr marL="514350" indent="-514350">
              <a:buAutoNum type="arabicPeriod"/>
            </a:pPr>
            <a:r>
              <a:rPr lang="pl-PL" dirty="0"/>
              <a:t>Formalne zatwierdzenie zestawu wymagań</a:t>
            </a:r>
          </a:p>
          <a:p>
            <a:pPr marL="514350" indent="-514350">
              <a:buAutoNum type="arabicPeriod"/>
            </a:pP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4788024" y="6401314"/>
            <a:ext cx="42813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i="1" dirty="0"/>
              <a:t>https://blog.atena.pl/analiza-proces-zbierania-i-analizy-wymagan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="" xmlns:a16="http://schemas.microsoft.com/office/drawing/2014/main" id="{A1306CF1-CCD3-400B-BDDE-8AE0A06D48E2}"/>
              </a:ext>
            </a:extLst>
          </p:cNvPr>
          <p:cNvSpPr txBox="1"/>
          <p:nvPr/>
        </p:nvSpPr>
        <p:spPr>
          <a:xfrm>
            <a:off x="2123728" y="2348880"/>
            <a:ext cx="6620082" cy="95410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chemeClr val="bg1"/>
                </a:solidFill>
              </a:rPr>
              <a:t>Problem </a:t>
            </a:r>
            <a:r>
              <a:rPr lang="pl-PL" sz="2800" dirty="0" smtClean="0">
                <a:solidFill>
                  <a:schemeClr val="bg1"/>
                </a:solidFill>
              </a:rPr>
              <a:t>odkrywania </a:t>
            </a:r>
            <a:r>
              <a:rPr lang="pl-PL" sz="2800" dirty="0">
                <a:solidFill>
                  <a:schemeClr val="bg1"/>
                </a:solidFill>
              </a:rPr>
              <a:t>tzw. </a:t>
            </a:r>
            <a:r>
              <a:rPr lang="pl-PL" sz="2800" dirty="0" smtClean="0">
                <a:solidFill>
                  <a:schemeClr val="bg1"/>
                </a:solidFill>
              </a:rPr>
              <a:t/>
            </a:r>
            <a:br>
              <a:rPr lang="pl-PL" sz="2800" dirty="0" smtClean="0">
                <a:solidFill>
                  <a:schemeClr val="bg1"/>
                </a:solidFill>
              </a:rPr>
            </a:br>
            <a:r>
              <a:rPr lang="pl-PL" sz="2800" dirty="0" smtClean="0">
                <a:solidFill>
                  <a:schemeClr val="bg1"/>
                </a:solidFill>
              </a:rPr>
              <a:t>„</a:t>
            </a:r>
            <a:r>
              <a:rPr lang="pl-PL" sz="2800" dirty="0">
                <a:solidFill>
                  <a:schemeClr val="bg1"/>
                </a:solidFill>
              </a:rPr>
              <a:t>ukrytych </a:t>
            </a:r>
            <a:r>
              <a:rPr lang="pl-PL" sz="2800" dirty="0" smtClean="0">
                <a:solidFill>
                  <a:schemeClr val="bg1"/>
                </a:solidFill>
              </a:rPr>
              <a:t>(niezwerbalizowanych) wymagań</a:t>
            </a:r>
            <a:r>
              <a:rPr lang="pl-PL" sz="2800" dirty="0">
                <a:solidFill>
                  <a:schemeClr val="bg1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7071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Pozyskiwanie wymagań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/>
              <a:t>Dokument wymagań powinien być:</a:t>
            </a:r>
          </a:p>
          <a:p>
            <a:r>
              <a:rPr lang="pl-PL" sz="2800" dirty="0"/>
              <a:t>poprawny – trafnie opisywać potrzeby klienta</a:t>
            </a:r>
          </a:p>
          <a:p>
            <a:r>
              <a:rPr lang="pl-PL" sz="2800" dirty="0"/>
              <a:t>zupełny (kompletny) – ale niekoniecznie ostateczny</a:t>
            </a:r>
          </a:p>
          <a:p>
            <a:r>
              <a:rPr lang="pl-PL" sz="2800" dirty="0"/>
              <a:t>jednoznaczny (wymagany </a:t>
            </a:r>
            <a:r>
              <a:rPr lang="pl-PL" sz="2800" b="1" dirty="0"/>
              <a:t>słownik terminów</a:t>
            </a:r>
            <a:r>
              <a:rPr lang="pl-PL" sz="2800" dirty="0"/>
              <a:t>, DDD)</a:t>
            </a:r>
          </a:p>
          <a:p>
            <a:r>
              <a:rPr lang="pl-PL" sz="2800" dirty="0"/>
              <a:t>wymagania tworzą spójny system</a:t>
            </a:r>
            <a:br>
              <a:rPr lang="pl-PL" sz="2800" dirty="0"/>
            </a:br>
            <a:r>
              <a:rPr lang="pl-PL" sz="2800" dirty="0"/>
              <a:t>(brak sprzecznych wymagań systemowych)</a:t>
            </a:r>
          </a:p>
          <a:p>
            <a:r>
              <a:rPr lang="pl-PL" sz="2800" dirty="0"/>
              <a:t>weryfikowalny (definicja „gotowego” </a:t>
            </a:r>
            <a:br>
              <a:rPr lang="pl-PL" sz="2800" dirty="0"/>
            </a:br>
            <a:r>
              <a:rPr lang="pl-PL" sz="2800" dirty="0"/>
              <a:t>i to jak potwierdzić, że zostało osiągnięte;</a:t>
            </a:r>
            <a:br>
              <a:rPr lang="pl-PL" sz="2800" dirty="0"/>
            </a:br>
            <a:r>
              <a:rPr lang="pl-PL" sz="2800" dirty="0"/>
              <a:t>np. testy na podstawie scenariuszy)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3833340" y="6401314"/>
            <a:ext cx="52031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/>
              <a:t>IEEE 830-1998 </a:t>
            </a:r>
            <a:r>
              <a:rPr lang="pl-PL" sz="1200" i="1" dirty="0" err="1"/>
              <a:t>Recommended</a:t>
            </a:r>
            <a:r>
              <a:rPr lang="pl-PL" sz="1200" i="1" dirty="0"/>
              <a:t> </a:t>
            </a:r>
            <a:r>
              <a:rPr lang="pl-PL" sz="1200" i="1" dirty="0" err="1"/>
              <a:t>Practice</a:t>
            </a:r>
            <a:r>
              <a:rPr lang="pl-PL" sz="1200" i="1" dirty="0"/>
              <a:t> for Software </a:t>
            </a:r>
            <a:r>
              <a:rPr lang="pl-PL" sz="1200" i="1" dirty="0" err="1"/>
              <a:t>Requirements</a:t>
            </a:r>
            <a:r>
              <a:rPr lang="pl-PL" sz="1200" i="1" dirty="0"/>
              <a:t> </a:t>
            </a:r>
            <a:r>
              <a:rPr lang="pl-PL" sz="1200" i="1" dirty="0" err="1"/>
              <a:t>Specifications</a:t>
            </a:r>
            <a:endParaRPr lang="pl-PL" sz="1200" i="1" dirty="0"/>
          </a:p>
        </p:txBody>
      </p:sp>
      <p:sp>
        <p:nvSpPr>
          <p:cNvPr id="8" name="pole tekstowe 7"/>
          <p:cNvSpPr txBox="1"/>
          <p:nvPr/>
        </p:nvSpPr>
        <p:spPr>
          <a:xfrm>
            <a:off x="625996" y="3434953"/>
            <a:ext cx="7974684" cy="138499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chemeClr val="bg1"/>
                </a:solidFill>
              </a:rPr>
              <a:t>Wstępny opis/dokument wymagań (krótki dokument)</a:t>
            </a:r>
          </a:p>
          <a:p>
            <a:r>
              <a:rPr lang="pl-PL" sz="2800" dirty="0">
                <a:solidFill>
                  <a:schemeClr val="bg1"/>
                </a:solidFill>
              </a:rPr>
              <a:t>powinien być napisany językiem naturalnym, </a:t>
            </a:r>
            <a:br>
              <a:rPr lang="pl-PL" sz="2800" dirty="0">
                <a:solidFill>
                  <a:schemeClr val="bg1"/>
                </a:solidFill>
              </a:rPr>
            </a:br>
            <a:r>
              <a:rPr lang="pl-PL" sz="2800" dirty="0">
                <a:solidFill>
                  <a:schemeClr val="bg1"/>
                </a:solidFill>
              </a:rPr>
              <a:t>a przy tym spełniać te wymagania, co nie jest łatwe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919154" y="5380156"/>
            <a:ext cx="7936724" cy="95410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chemeClr val="bg1"/>
                </a:solidFill>
              </a:rPr>
              <a:t>IEEE 830 to dobre praktyki dla SRS, ale te wymagania </a:t>
            </a:r>
            <a:br>
              <a:rPr lang="pl-PL" sz="2800" dirty="0">
                <a:solidFill>
                  <a:schemeClr val="bg1"/>
                </a:solidFill>
              </a:rPr>
            </a:br>
            <a:r>
              <a:rPr lang="pl-PL" sz="2800" dirty="0">
                <a:solidFill>
                  <a:schemeClr val="bg1"/>
                </a:solidFill>
              </a:rPr>
              <a:t>należy mieć na uwadze już na tym etapie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2499212" y="1700808"/>
            <a:ext cx="6361357" cy="95410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chemeClr val="bg1"/>
                </a:solidFill>
              </a:rPr>
              <a:t>Ideał, do którego należy dążyć </a:t>
            </a:r>
            <a:br>
              <a:rPr lang="pl-PL" sz="2800" dirty="0">
                <a:solidFill>
                  <a:schemeClr val="bg1"/>
                </a:solidFill>
              </a:rPr>
            </a:br>
            <a:r>
              <a:rPr lang="pl-PL" sz="2800" dirty="0" smtClean="0">
                <a:solidFill>
                  <a:schemeClr val="bg1"/>
                </a:solidFill>
              </a:rPr>
              <a:t>(por. </a:t>
            </a:r>
            <a:r>
              <a:rPr lang="pl-PL" sz="2800" dirty="0">
                <a:solidFill>
                  <a:schemeClr val="bg1"/>
                </a:solidFill>
              </a:rPr>
              <a:t>jednoznaczność w języku naturalnym)</a:t>
            </a:r>
          </a:p>
        </p:txBody>
      </p:sp>
    </p:spTree>
    <p:extLst>
      <p:ext uri="{BB962C8B-B14F-4D97-AF65-F5344CB8AC3E}">
        <p14:creationId xmlns:p14="http://schemas.microsoft.com/office/powerpoint/2010/main" val="95010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Pozyskiwanie wymagań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Opis wymagań to nie SRS – ten może powstać</a:t>
            </a:r>
            <a:br>
              <a:rPr lang="pl-PL" dirty="0"/>
            </a:br>
            <a:r>
              <a:rPr lang="pl-PL" dirty="0"/>
              <a:t>w wyniku szczegółowej analizy opisu wymagań</a:t>
            </a:r>
          </a:p>
          <a:p>
            <a:pPr marL="0" indent="0">
              <a:buNone/>
            </a:pPr>
            <a:r>
              <a:rPr lang="pl-PL" dirty="0"/>
              <a:t>(tu m.in. konfrontacja wartości biznesowej z kosztem realizacji → decyzja o realizacji)</a:t>
            </a:r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r>
              <a:rPr lang="pl-PL" dirty="0"/>
              <a:t>Pozyskiwanie wymagań → zarządzanie wymaganiami (w metodykach iteracyjnych </a:t>
            </a:r>
            <a:br>
              <a:rPr lang="pl-PL" dirty="0"/>
            </a:br>
            <a:r>
              <a:rPr lang="pl-PL" dirty="0"/>
              <a:t>zestaw wymagań nie musi być stały)</a:t>
            </a:r>
            <a:br>
              <a:rPr lang="pl-PL" dirty="0"/>
            </a:br>
            <a:r>
              <a:rPr lang="pl-PL" dirty="0"/>
              <a:t>→ dokument wymagań musi być także modyfikowalny i umożliwiać śledzenie powiązań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2411760" y="2564904"/>
            <a:ext cx="6406434" cy="52322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chemeClr val="bg1"/>
                </a:solidFill>
              </a:rPr>
              <a:t>Analiza wymagań a projektowanie aplikacji</a:t>
            </a:r>
          </a:p>
        </p:txBody>
      </p:sp>
    </p:spTree>
    <p:extLst>
      <p:ext uri="{BB962C8B-B14F-4D97-AF65-F5344CB8AC3E}">
        <p14:creationId xmlns:p14="http://schemas.microsoft.com/office/powerpoint/2010/main" val="273681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109076</TotalTime>
  <Words>562</Words>
  <Application>Microsoft Office PowerPoint</Application>
  <PresentationFormat>Pokaz na ekranie (4:3)</PresentationFormat>
  <Paragraphs>183</Paragraphs>
  <Slides>26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27" baseType="lpstr">
      <vt:lpstr>Motyw pakietu Office</vt:lpstr>
      <vt:lpstr>Inżynieria oprogramowania Inżynieria wymagań</vt:lpstr>
      <vt:lpstr>Pojęcia</vt:lpstr>
      <vt:lpstr>Pozyskiwanie wymagań</vt:lpstr>
      <vt:lpstr>Pozyskiwanie wymagań</vt:lpstr>
      <vt:lpstr>Pozyskiwanie wymagań</vt:lpstr>
      <vt:lpstr>Pozyskiwanie wymagań</vt:lpstr>
      <vt:lpstr>Pozyskiwanie wymagań</vt:lpstr>
      <vt:lpstr>Pozyskiwanie wymagań</vt:lpstr>
      <vt:lpstr>Pozyskiwanie wymagań</vt:lpstr>
      <vt:lpstr>Pozyskiwanie wymagań</vt:lpstr>
      <vt:lpstr>Specyfikacja wymagań</vt:lpstr>
      <vt:lpstr>Specyfikacja wymagań</vt:lpstr>
      <vt:lpstr>Specyfikacja wymagań</vt:lpstr>
      <vt:lpstr>Specyfikacja wymagań</vt:lpstr>
      <vt:lpstr>Specyfikacja wymagań</vt:lpstr>
      <vt:lpstr>Specyfikacja wymagań</vt:lpstr>
      <vt:lpstr>Specyfikacja wymagań</vt:lpstr>
      <vt:lpstr>Przyczyny niepowodzeń  projektów informatycznych</vt:lpstr>
      <vt:lpstr>Przyczyny niepowodzeń  projektów informatycznych</vt:lpstr>
      <vt:lpstr>Przyczyny niepowodzeń  projektów informatycznych</vt:lpstr>
      <vt:lpstr>Przyczyny niepowodzeń  projektów informatycznych</vt:lpstr>
      <vt:lpstr>Przyczyny niepowodzeń  projektów informatycznych</vt:lpstr>
      <vt:lpstr>Przyczyny niepowodzeń  projektów informatycznych</vt:lpstr>
      <vt:lpstr>Przyczyny niepowodzeń  projektów informatycznych</vt:lpstr>
      <vt:lpstr>Ćwiczenie</vt:lpstr>
      <vt:lpstr>Literatura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Wzorce projektowe</dc:title>
  <dc:creator>Jacek</dc:creator>
  <cp:lastModifiedBy>Jacek Matulewski</cp:lastModifiedBy>
  <cp:revision>561</cp:revision>
  <dcterms:created xsi:type="dcterms:W3CDTF">2015-03-08T11:32:22Z</dcterms:created>
  <dcterms:modified xsi:type="dcterms:W3CDTF">2020-11-22T08:00:31Z</dcterms:modified>
</cp:coreProperties>
</file>