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2" r:id="rId2"/>
    <p:sldId id="479" r:id="rId3"/>
    <p:sldId id="492" r:id="rId4"/>
    <p:sldId id="457" r:id="rId5"/>
    <p:sldId id="464" r:id="rId6"/>
    <p:sldId id="455" r:id="rId7"/>
    <p:sldId id="456" r:id="rId8"/>
    <p:sldId id="458" r:id="rId9"/>
    <p:sldId id="459" r:id="rId10"/>
    <p:sldId id="460" r:id="rId11"/>
    <p:sldId id="461" r:id="rId12"/>
    <p:sldId id="462" r:id="rId13"/>
    <p:sldId id="463" r:id="rId14"/>
    <p:sldId id="466" r:id="rId15"/>
    <p:sldId id="467" r:id="rId16"/>
    <p:sldId id="477" r:id="rId17"/>
    <p:sldId id="469" r:id="rId18"/>
    <p:sldId id="472" r:id="rId19"/>
    <p:sldId id="473" r:id="rId20"/>
    <p:sldId id="474" r:id="rId21"/>
    <p:sldId id="475" r:id="rId22"/>
    <p:sldId id="476" r:id="rId23"/>
    <p:sldId id="480" r:id="rId24"/>
    <p:sldId id="478" r:id="rId25"/>
    <p:sldId id="503" r:id="rId26"/>
    <p:sldId id="504" r:id="rId27"/>
    <p:sldId id="505" r:id="rId28"/>
    <p:sldId id="465" r:id="rId29"/>
    <p:sldId id="507" r:id="rId30"/>
    <p:sldId id="493" r:id="rId31"/>
    <p:sldId id="495" r:id="rId32"/>
    <p:sldId id="496" r:id="rId33"/>
    <p:sldId id="501" r:id="rId34"/>
    <p:sldId id="497" r:id="rId35"/>
    <p:sldId id="498" r:id="rId36"/>
    <p:sldId id="499" r:id="rId37"/>
    <p:sldId id="500" r:id="rId38"/>
    <p:sldId id="481" r:id="rId39"/>
    <p:sldId id="482" r:id="rId40"/>
    <p:sldId id="483" r:id="rId41"/>
    <p:sldId id="484" r:id="rId42"/>
    <p:sldId id="485" r:id="rId43"/>
    <p:sldId id="486" r:id="rId44"/>
    <p:sldId id="487" r:id="rId45"/>
    <p:sldId id="488" r:id="rId46"/>
    <p:sldId id="489" r:id="rId47"/>
    <p:sldId id="490" r:id="rId48"/>
    <p:sldId id="506" r:id="rId4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51" autoAdjust="0"/>
    <p:restoredTop sz="94660"/>
  </p:normalViewPr>
  <p:slideViewPr>
    <p:cSldViewPr>
      <p:cViewPr varScale="1">
        <p:scale>
          <a:sx n="91" d="100"/>
          <a:sy n="91" d="100"/>
        </p:scale>
        <p:origin x="86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194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49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384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3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011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86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7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98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035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3511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426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EF226-7368-43E6-AD2B-E5D477D610E0}" type="datetimeFigureOut">
              <a:rPr lang="pl-PL" smtClean="0"/>
              <a:t>19.10.2021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965EF-260D-488B-B392-EF0A94680A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569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izyka.umk.pl/~jace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://www.umk.pl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2996952"/>
            <a:ext cx="8136904" cy="2304256"/>
          </a:xfrm>
        </p:spPr>
        <p:txBody>
          <a:bodyPr>
            <a:normAutofit/>
          </a:bodyPr>
          <a:lstStyle/>
          <a:p>
            <a:r>
              <a:rPr lang="pl-PL" sz="5400" b="1" dirty="0">
                <a:cs typeface="Times New Roman" panose="02020603050405020304" pitchFamily="18" charset="0"/>
              </a:rPr>
              <a:t>Inżynieria oprogramowania</a:t>
            </a:r>
            <a:br>
              <a:rPr lang="pl-PL" sz="5400" dirty="0">
                <a:cs typeface="Times New Roman" panose="02020603050405020304" pitchFamily="18" charset="0"/>
              </a:rPr>
            </a:br>
            <a:r>
              <a:rPr lang="pl-PL" sz="5400" dirty="0">
                <a:cs typeface="Times New Roman" panose="02020603050405020304" pitchFamily="18" charset="0"/>
              </a:rPr>
              <a:t>UML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4414" y="5557537"/>
            <a:ext cx="7992888" cy="432048"/>
          </a:xfrm>
        </p:spPr>
        <p:txBody>
          <a:bodyPr>
            <a:noAutofit/>
          </a:bodyPr>
          <a:lstStyle/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WWW: http://www.fizyka.umk.pl/~jacek/dydaktyka/inzynieria/index.html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996589" y="1089250"/>
            <a:ext cx="3088538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Instytut Fizyki, UMK</a:t>
            </a:r>
          </a:p>
          <a:p>
            <a:pPr algn="ctr"/>
            <a:endParaRPr lang="pl-PL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http://www.fizyka.umk.pl/~jacek</a:t>
            </a:r>
          </a:p>
          <a:p>
            <a:pPr algn="ctr"/>
            <a:r>
              <a:rPr lang="pl-PL" sz="1400" i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jacek@fizyka.umk.pl</a:t>
            </a:r>
            <a:endParaRPr lang="pl-PL" i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708756" y="5986154"/>
            <a:ext cx="1877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 letni 2016</a:t>
            </a:r>
          </a:p>
        </p:txBody>
      </p:sp>
      <p:pic>
        <p:nvPicPr>
          <p:cNvPr id="1026" name="Picture 2" descr="Kod Q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1104049"/>
            <a:ext cx="1110863" cy="111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iol.umk.pl/ochr_srod_zam-2/grafika/UMK%20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92" y="985047"/>
            <a:ext cx="1242843" cy="128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59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41" name="Grupa 40"/>
          <p:cNvGrpSpPr/>
          <p:nvPr/>
        </p:nvGrpSpPr>
        <p:grpSpPr>
          <a:xfrm>
            <a:off x="2452421" y="1651864"/>
            <a:ext cx="6432325" cy="4431983"/>
            <a:chOff x="2464921" y="711503"/>
            <a:chExt cx="6432325" cy="4431983"/>
          </a:xfrm>
        </p:grpSpPr>
        <p:sp>
          <p:nvSpPr>
            <p:cNvPr id="42" name="Prostokąt 41"/>
            <p:cNvSpPr/>
            <p:nvPr/>
          </p:nvSpPr>
          <p:spPr>
            <a:xfrm>
              <a:off x="2464921" y="2411971"/>
              <a:ext cx="883332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pole tekstowe 42"/>
            <p:cNvSpPr txBox="1"/>
            <p:nvPr/>
          </p:nvSpPr>
          <p:spPr>
            <a:xfrm>
              <a:off x="4000702" y="711503"/>
              <a:ext cx="4896544" cy="4431983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//klasa podrzędna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{ ...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//właściciel (ale nie wyłączny), relacja ma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KlasaAgregacja</a:t>
              </a:r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private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pole;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public Klasa Własność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 return pole;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KlasaAgregacja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(Klasa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pole =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>
                  <a:cs typeface="Courier New" panose="02070309020205020404" pitchFamily="49" charset="0"/>
                </a:rPr>
                <a:t>Cykle życia obiektów przechowywanych w polach są niezależne od klasy posiadającej (mogą być np. przekazane przez referencje w konstruktorze)</a:t>
              </a:r>
            </a:p>
          </p:txBody>
        </p:sp>
        <p:cxnSp>
          <p:nvCxnSpPr>
            <p:cNvPr id="44" name="Łącznik prostoliniowy 43"/>
            <p:cNvCxnSpPr>
              <a:stCxn id="42" idx="3"/>
            </p:cNvCxnSpPr>
            <p:nvPr/>
          </p:nvCxnSpPr>
          <p:spPr>
            <a:xfrm>
              <a:off x="3348253" y="2555987"/>
              <a:ext cx="652449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46" name="Grupa 45"/>
          <p:cNvGrpSpPr/>
          <p:nvPr/>
        </p:nvGrpSpPr>
        <p:grpSpPr>
          <a:xfrm>
            <a:off x="2432966" y="2132856"/>
            <a:ext cx="6432325" cy="3785652"/>
            <a:chOff x="2464921" y="860355"/>
            <a:chExt cx="6432325" cy="3785652"/>
          </a:xfrm>
        </p:grpSpPr>
        <p:sp>
          <p:nvSpPr>
            <p:cNvPr id="47" name="Prostokąt 46"/>
            <p:cNvSpPr/>
            <p:nvPr/>
          </p:nvSpPr>
          <p:spPr>
            <a:xfrm>
              <a:off x="2464921" y="2411971"/>
              <a:ext cx="1041610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4000702" y="860355"/>
              <a:ext cx="4896544" cy="378565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{ ...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//wyłączny właściciel, relacja ma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KlasaKompozycja</a:t>
              </a:r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private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pole =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Klasa();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KlasaKompozycjaKolekcja</a:t>
              </a:r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Klasa[] tablica =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Klasa[10];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List&lt;Klasa&gt; lista =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List&lt;Klasa&gt;();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>
                  <a:cs typeface="Courier New" panose="02070309020205020404" pitchFamily="49" charset="0"/>
                </a:rPr>
                <a:t>Inaczej „asocjacja całkowita” (vs. „częściowa”).</a:t>
              </a:r>
            </a:p>
            <a:p>
              <a:r>
                <a:rPr lang="pl-PL" dirty="0">
                  <a:cs typeface="Courier New" panose="02070309020205020404" pitchFamily="49" charset="0"/>
                </a:rPr>
                <a:t>Obiekt podrzędny jest tworzony tylko na potrzeby klasy właściciela. Jest używany tylko przez jej metody i usuwany wraz z nią. Wspólny cykl życia.</a:t>
              </a:r>
            </a:p>
          </p:txBody>
        </p:sp>
        <p:cxnSp>
          <p:nvCxnSpPr>
            <p:cNvPr id="49" name="Łącznik prostoliniowy 48"/>
            <p:cNvCxnSpPr>
              <a:stCxn id="47" idx="3"/>
            </p:cNvCxnSpPr>
            <p:nvPr/>
          </p:nvCxnSpPr>
          <p:spPr>
            <a:xfrm>
              <a:off x="3506531" y="2555987"/>
              <a:ext cx="494171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46" name="Grupa 45"/>
          <p:cNvGrpSpPr/>
          <p:nvPr/>
        </p:nvGrpSpPr>
        <p:grpSpPr>
          <a:xfrm>
            <a:off x="2436143" y="2397723"/>
            <a:ext cx="6432325" cy="3323987"/>
            <a:chOff x="2464921" y="1771157"/>
            <a:chExt cx="6432325" cy="3323987"/>
          </a:xfrm>
        </p:grpSpPr>
        <p:sp>
          <p:nvSpPr>
            <p:cNvPr id="47" name="Prostokąt 46"/>
            <p:cNvSpPr/>
            <p:nvPr/>
          </p:nvSpPr>
          <p:spPr>
            <a:xfrm>
              <a:off x="2464921" y="2411971"/>
              <a:ext cx="911721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4000702" y="1771157"/>
              <a:ext cx="4896544" cy="3323987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{ ...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KlasaZależność</a:t>
              </a:r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Metoda(Klasa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arg.PublicznaMetoda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Typ());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>
                  <a:cs typeface="Courier New" panose="02070309020205020404" pitchFamily="49" charset="0"/>
                </a:rPr>
                <a:t>Najsłabsza zależność (relacja „używa”).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Klasa używa obiektu-instancji innej klasy 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(chwilowo przejmuje sterowanie tym obiektem).</a:t>
              </a:r>
            </a:p>
            <a:p>
              <a:r>
                <a:rPr lang="pl-PL" dirty="0">
                  <a:cs typeface="Courier New" panose="02070309020205020404" pitchFamily="49" charset="0"/>
                </a:rPr>
                <a:t>Zmiana interfejsu klasy </a:t>
              </a:r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Klasa</a:t>
              </a:r>
              <a:r>
                <a:rPr lang="pl-PL" dirty="0">
                  <a:cs typeface="Courier New" panose="02070309020205020404" pitchFamily="49" charset="0"/>
                </a:rPr>
                <a:t> wymusza zmiany 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w kodzie klasy </a:t>
              </a:r>
              <a:r>
                <a:rPr lang="pl-PL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KlasaZależna</a:t>
              </a:r>
              <a:r>
                <a:rPr lang="pl-PL" dirty="0">
                  <a:cs typeface="Courier New" panose="02070309020205020404" pitchFamily="49" charset="0"/>
                </a:rPr>
                <a:t>.</a:t>
              </a:r>
            </a:p>
          </p:txBody>
        </p:sp>
        <p:cxnSp>
          <p:nvCxnSpPr>
            <p:cNvPr id="49" name="Łącznik prostoliniowy 48"/>
            <p:cNvCxnSpPr>
              <a:stCxn id="47" idx="3"/>
            </p:cNvCxnSpPr>
            <p:nvPr/>
          </p:nvCxnSpPr>
          <p:spPr>
            <a:xfrm>
              <a:off x="3376642" y="2555987"/>
              <a:ext cx="62406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46" name="Grupa 45"/>
          <p:cNvGrpSpPr/>
          <p:nvPr/>
        </p:nvGrpSpPr>
        <p:grpSpPr>
          <a:xfrm>
            <a:off x="2440032" y="1779834"/>
            <a:ext cx="6432325" cy="3231654"/>
            <a:chOff x="2464921" y="2133038"/>
            <a:chExt cx="6432325" cy="3231654"/>
          </a:xfrm>
        </p:grpSpPr>
        <p:sp>
          <p:nvSpPr>
            <p:cNvPr id="47" name="Prostokąt 46"/>
            <p:cNvSpPr/>
            <p:nvPr/>
          </p:nvSpPr>
          <p:spPr>
            <a:xfrm>
              <a:off x="2464921" y="2411971"/>
              <a:ext cx="907832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ole tekstowe 47"/>
            <p:cNvSpPr txBox="1"/>
            <p:nvPr/>
          </p:nvSpPr>
          <p:spPr>
            <a:xfrm>
              <a:off x="4000702" y="2133038"/>
              <a:ext cx="4896544" cy="3231654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{ ...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>
                  <a:cs typeface="Courier New" panose="02070309020205020404" pitchFamily="49" charset="0"/>
                </a:rPr>
                <a:t>Niezależne obiekty odwołują się do siebie. </a:t>
              </a:r>
            </a:p>
            <a:p>
              <a:r>
                <a:rPr lang="pl-PL" dirty="0">
                  <a:cs typeface="Courier New" panose="02070309020205020404" pitchFamily="49" charset="0"/>
                </a:rPr>
                <a:t>Związek strukturalny między dwoma klasami 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(klasa przechowuje informacje o innej klasie 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lub są powiązane wspólnym obiektem komunikującym tzw. klasą asocjacji). </a:t>
              </a:r>
              <a:br>
                <a:rPr lang="pl-PL" dirty="0">
                  <a:cs typeface="Courier New" panose="02070309020205020404" pitchFamily="49" charset="0"/>
                </a:rPr>
              </a:br>
              <a:r>
                <a:rPr lang="pl-PL" dirty="0">
                  <a:cs typeface="Courier New" panose="02070309020205020404" pitchFamily="49" charset="0"/>
                </a:rPr>
                <a:t>Jeżeli obie klasy odwołują do siebie nawzajem, linia jest pozbawiona grotu. W przeciwnym wypadku strzałka wskazuje kierunek nawigacji.</a:t>
              </a:r>
            </a:p>
            <a:p>
              <a:r>
                <a:rPr lang="pl-PL" dirty="0">
                  <a:cs typeface="Courier New" panose="02070309020205020404" pitchFamily="49" charset="0"/>
                </a:rPr>
                <a:t>Agregacja i kompozycja mogą być rozumiane jako szczególne przypadku ogólniejszej asocjacji.</a:t>
              </a:r>
            </a:p>
          </p:txBody>
        </p:sp>
        <p:cxnSp>
          <p:nvCxnSpPr>
            <p:cNvPr id="49" name="Łącznik prostoliniowy 48"/>
            <p:cNvCxnSpPr>
              <a:stCxn id="47" idx="3"/>
            </p:cNvCxnSpPr>
            <p:nvPr/>
          </p:nvCxnSpPr>
          <p:spPr>
            <a:xfrm>
              <a:off x="3372753" y="2555987"/>
              <a:ext cx="627949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Graf DGML w Visual Studio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4" y="1700808"/>
            <a:ext cx="74168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043608" y="4149080"/>
            <a:ext cx="71209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Wygodny do analizy architektury systemu – „</a:t>
            </a:r>
            <a:r>
              <a:rPr lang="pl-PL" sz="2400" dirty="0" err="1"/>
              <a:t>code</a:t>
            </a:r>
            <a:r>
              <a:rPr lang="pl-PL" sz="2400" dirty="0"/>
              <a:t> map”</a:t>
            </a:r>
            <a:br>
              <a:rPr lang="pl-PL" sz="2400" dirty="0"/>
            </a:br>
            <a:r>
              <a:rPr lang="pl-PL" sz="2400" dirty="0"/>
              <a:t>(relacje między klasami, zależności wewnątrz klas)</a:t>
            </a:r>
          </a:p>
          <a:p>
            <a:endParaRPr lang="pl-PL" sz="2400" dirty="0"/>
          </a:p>
          <a:p>
            <a:r>
              <a:rPr lang="pl-PL" sz="2400" dirty="0"/>
              <a:t>Można definiować zagnieżdżane moduły – warstwy</a:t>
            </a:r>
          </a:p>
          <a:p>
            <a:r>
              <a:rPr lang="pl-PL" sz="2400" dirty="0"/>
              <a:t>Automatycznie zaznaczane są relacje między typami </a:t>
            </a:r>
            <a:br>
              <a:rPr lang="pl-PL" sz="2400" dirty="0"/>
            </a:br>
            <a:r>
              <a:rPr lang="pl-PL" sz="2400" dirty="0"/>
              <a:t>(nie tylko dziedziczenie)</a:t>
            </a:r>
          </a:p>
        </p:txBody>
      </p:sp>
    </p:spTree>
    <p:extLst>
      <p:ext uri="{BB962C8B-B14F-4D97-AF65-F5344CB8AC3E}">
        <p14:creationId xmlns:p14="http://schemas.microsoft.com/office/powerpoint/2010/main" val="1139108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Graf DGML w Visual Studio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539750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546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Inne 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6764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UML: </a:t>
            </a:r>
            <a:r>
              <a:rPr lang="pl-PL" sz="3200" i="1" dirty="0"/>
              <a:t>http://www.omg.org/spec/UML/2.5/PDF/</a:t>
            </a:r>
          </a:p>
          <a:p>
            <a:r>
              <a:rPr lang="pl-PL" sz="3200" dirty="0"/>
              <a:t>UML przewiduje wiele typów diagramów, </a:t>
            </a:r>
            <a:br>
              <a:rPr lang="pl-PL" sz="3200" dirty="0"/>
            </a:br>
            <a:r>
              <a:rPr lang="pl-PL" sz="3200" dirty="0"/>
              <a:t>ale zwykle potrzebne jest tylko kilka z nich</a:t>
            </a:r>
          </a:p>
          <a:p>
            <a:endParaRPr lang="pl-PL" sz="2400" b="1" dirty="0"/>
          </a:p>
          <a:p>
            <a:r>
              <a:rPr lang="pl-PL" sz="3200" b="1" dirty="0"/>
              <a:t>Najczęściej używane diagramy:</a:t>
            </a:r>
          </a:p>
          <a:p>
            <a:r>
              <a:rPr lang="pl-PL" sz="3200" dirty="0"/>
              <a:t>Diagramy przypadków użycia (ustalanie wymagań)</a:t>
            </a:r>
          </a:p>
          <a:p>
            <a:r>
              <a:rPr lang="pl-PL" sz="3200" dirty="0"/>
              <a:t>Diagramy sekwencji (proj. działania systemu)</a:t>
            </a:r>
          </a:p>
          <a:p>
            <a:r>
              <a:rPr lang="pl-PL" sz="3200" dirty="0"/>
              <a:t>Diagramy klas (proj. struktury systemu, architekt.)</a:t>
            </a:r>
          </a:p>
          <a:p>
            <a:r>
              <a:rPr lang="pl-PL" sz="3200" dirty="0"/>
              <a:t>Diagramy czynności/aktywności/maszyny stanów </a:t>
            </a:r>
            <a:br>
              <a:rPr lang="pl-PL" sz="3200" dirty="0"/>
            </a:br>
            <a:r>
              <a:rPr lang="pl-PL" sz="3200" dirty="0"/>
              <a:t>                          (przepływ sterowania, danych)</a:t>
            </a:r>
          </a:p>
        </p:txBody>
      </p:sp>
    </p:spTree>
    <p:extLst>
      <p:ext uri="{BB962C8B-B14F-4D97-AF65-F5344CB8AC3E}">
        <p14:creationId xmlns:p14="http://schemas.microsoft.com/office/powerpoint/2010/main" val="3906537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5" y="1556792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przypadków użycia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tworzone podczas kontaktu z klientem</a:t>
            </a:r>
            <a:br>
              <a:rPr lang="pl-PL" sz="3200" dirty="0"/>
            </a:br>
            <a:r>
              <a:rPr lang="pl-PL" sz="3200" dirty="0"/>
              <a:t>(znacznie lepsze niż opis niesformalizowany)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świetna baza dla testów!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przypadek użycia = określa co system powinien zrobić (ale nie określa jak powinien to robić) </a:t>
            </a:r>
            <a:br>
              <a:rPr lang="pl-PL" sz="3200" dirty="0"/>
            </a:br>
            <a:r>
              <a:rPr lang="pl-PL" sz="3200" dirty="0"/>
              <a:t>i jaki powinien być mierzalny wynik działania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opis z punktu widzenia użytkownika końcowego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dobrze wyraża potrzeby klienta</a:t>
            </a:r>
          </a:p>
        </p:txBody>
      </p:sp>
    </p:spTree>
    <p:extLst>
      <p:ext uri="{BB962C8B-B14F-4D97-AF65-F5344CB8AC3E}">
        <p14:creationId xmlns:p14="http://schemas.microsoft.com/office/powerpoint/2010/main" val="2530542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49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Diagramy przypadków użycia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5" y="2636912"/>
            <a:ext cx="4968313" cy="191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4969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Diagramy przypadków użycia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4" y="2636912"/>
            <a:ext cx="4968312" cy="1916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5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r>
              <a:rPr lang="pl-PL" dirty="0"/>
              <a:t>UML (ang. </a:t>
            </a:r>
            <a:r>
              <a:rPr lang="pl-PL" i="1" dirty="0" err="1"/>
              <a:t>Unified</a:t>
            </a:r>
            <a:r>
              <a:rPr lang="pl-PL" i="1" dirty="0"/>
              <a:t> Modeling Language</a:t>
            </a:r>
            <a:r>
              <a:rPr lang="pl-PL" dirty="0"/>
              <a:t>)</a:t>
            </a:r>
            <a:br>
              <a:rPr lang="pl-PL"/>
            </a:br>
            <a:r>
              <a:rPr lang="pl-PL"/>
              <a:t>= zunifikowany </a:t>
            </a:r>
            <a:r>
              <a:rPr lang="pl-PL" dirty="0"/>
              <a:t>język modelowania</a:t>
            </a:r>
          </a:p>
          <a:p>
            <a:r>
              <a:rPr lang="pl-PL" dirty="0"/>
              <a:t>Język (system diagramów) stosowany do opisu różnego typu systemów, w tym komputerowych</a:t>
            </a:r>
          </a:p>
          <a:p>
            <a:r>
              <a:rPr lang="pl-PL" dirty="0"/>
              <a:t>Obejmuje wiele aspektów analiz i projektowania</a:t>
            </a:r>
          </a:p>
          <a:p>
            <a:r>
              <a:rPr lang="pl-PL" dirty="0"/>
              <a:t>Twórcy: Grady </a:t>
            </a:r>
            <a:r>
              <a:rPr lang="pl-PL" dirty="0" err="1"/>
              <a:t>Booch</a:t>
            </a:r>
            <a:r>
              <a:rPr lang="pl-PL" dirty="0"/>
              <a:t> (napisał wstęp </a:t>
            </a:r>
            <a:br>
              <a:rPr lang="pl-PL" dirty="0"/>
            </a:br>
            <a:r>
              <a:rPr lang="pl-PL" dirty="0"/>
              <a:t>do książki </a:t>
            </a:r>
            <a:r>
              <a:rPr lang="pl-PL" dirty="0" err="1"/>
              <a:t>GoF</a:t>
            </a:r>
            <a:r>
              <a:rPr lang="pl-PL" dirty="0"/>
              <a:t>), James </a:t>
            </a:r>
            <a:r>
              <a:rPr lang="pl-PL" dirty="0" err="1"/>
              <a:t>Rumbaugh</a:t>
            </a:r>
            <a:br>
              <a:rPr lang="pl-PL" dirty="0"/>
            </a:br>
            <a:r>
              <a:rPr lang="pl-PL" dirty="0"/>
              <a:t>i Ivar Jacobson (przypadki użycia)</a:t>
            </a:r>
          </a:p>
          <a:p>
            <a:r>
              <a:rPr lang="pl-PL" dirty="0"/>
              <a:t>Rozwój: OMG (Object </a:t>
            </a:r>
            <a:r>
              <a:rPr lang="pl-PL" dirty="0" err="1"/>
              <a:t>Manag</a:t>
            </a:r>
            <a:r>
              <a:rPr lang="pl-PL" dirty="0"/>
              <a:t>. </a:t>
            </a:r>
            <a:r>
              <a:rPr lang="pl-PL" dirty="0" err="1"/>
              <a:t>Group</a:t>
            </a:r>
            <a:r>
              <a:rPr lang="pl-PL" dirty="0"/>
              <a:t>)</a:t>
            </a:r>
          </a:p>
        </p:txBody>
      </p:sp>
      <p:pic>
        <p:nvPicPr>
          <p:cNvPr id="9218" name="Picture 2" descr="https://upload.wikimedia.org/wikipedia/commons/thumb/3/39/Grady_Booch%2C_CHM_2011_2_cropped.jpg/220px-Grady_Booch%2C_CHM_2011_2_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43657"/>
            <a:ext cx="1368274" cy="194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340768"/>
            <a:ext cx="1101601" cy="133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794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35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Diagramy przypadków użycia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4" y="2636912"/>
            <a:ext cx="4968312" cy="191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40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35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Diagramy przypadków użycia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5" y="2636912"/>
            <a:ext cx="4968310" cy="1916523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123728" y="4121388"/>
            <a:ext cx="2072490" cy="1206289"/>
            <a:chOff x="2123728" y="5157192"/>
            <a:chExt cx="2072490" cy="1206289"/>
          </a:xfrm>
        </p:grpSpPr>
        <p:sp>
          <p:nvSpPr>
            <p:cNvPr id="3" name="pole tekstowe 2"/>
            <p:cNvSpPr txBox="1"/>
            <p:nvPr/>
          </p:nvSpPr>
          <p:spPr>
            <a:xfrm>
              <a:off x="2123728" y="5994149"/>
              <a:ext cx="2072490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Linia komunikacyjna</a:t>
              </a:r>
            </a:p>
          </p:txBody>
        </p:sp>
        <p:cxnSp>
          <p:nvCxnSpPr>
            <p:cNvPr id="5" name="Łącznik prosty ze strzałką 4"/>
            <p:cNvCxnSpPr>
              <a:stCxn id="3" idx="0"/>
            </p:cNvCxnSpPr>
            <p:nvPr/>
          </p:nvCxnSpPr>
          <p:spPr>
            <a:xfrm flipV="1">
              <a:off x="3159973" y="5157192"/>
              <a:ext cx="0" cy="836957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921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35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Diagramy przypadków użycia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5" y="2636912"/>
            <a:ext cx="4968310" cy="1916522"/>
          </a:xfrm>
          <a:prstGeom prst="rect">
            <a:avLst/>
          </a:prstGeom>
        </p:spPr>
      </p:pic>
      <p:grpSp>
        <p:nvGrpSpPr>
          <p:cNvPr id="7" name="Grupa 6"/>
          <p:cNvGrpSpPr/>
          <p:nvPr/>
        </p:nvGrpSpPr>
        <p:grpSpPr>
          <a:xfrm>
            <a:off x="2123728" y="4121388"/>
            <a:ext cx="2072490" cy="1206289"/>
            <a:chOff x="2123728" y="5157192"/>
            <a:chExt cx="2072490" cy="1206289"/>
          </a:xfrm>
        </p:grpSpPr>
        <p:sp>
          <p:nvSpPr>
            <p:cNvPr id="3" name="pole tekstowe 2"/>
            <p:cNvSpPr txBox="1"/>
            <p:nvPr/>
          </p:nvSpPr>
          <p:spPr>
            <a:xfrm>
              <a:off x="2123728" y="5994149"/>
              <a:ext cx="2072490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Linia komunikacyjna</a:t>
              </a:r>
            </a:p>
          </p:txBody>
        </p:sp>
        <p:cxnSp>
          <p:nvCxnSpPr>
            <p:cNvPr id="5" name="Łącznik prosty ze strzałką 4"/>
            <p:cNvCxnSpPr>
              <a:stCxn id="3" idx="0"/>
            </p:cNvCxnSpPr>
            <p:nvPr/>
          </p:nvCxnSpPr>
          <p:spPr>
            <a:xfrm flipV="1">
              <a:off x="3159973" y="5157192"/>
              <a:ext cx="0" cy="836957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a 11"/>
          <p:cNvGrpSpPr/>
          <p:nvPr/>
        </p:nvGrpSpPr>
        <p:grpSpPr>
          <a:xfrm>
            <a:off x="5765785" y="2832749"/>
            <a:ext cx="2183961" cy="369332"/>
            <a:chOff x="5765785" y="3868553"/>
            <a:chExt cx="2183961" cy="369332"/>
          </a:xfrm>
        </p:grpSpPr>
        <p:sp>
          <p:nvSpPr>
            <p:cNvPr id="4" name="pole tekstowe 3"/>
            <p:cNvSpPr txBox="1"/>
            <p:nvPr/>
          </p:nvSpPr>
          <p:spPr>
            <a:xfrm>
              <a:off x="6228184" y="3868553"/>
              <a:ext cx="1721562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Granica systemu</a:t>
              </a:r>
            </a:p>
          </p:txBody>
        </p:sp>
        <p:cxnSp>
          <p:nvCxnSpPr>
            <p:cNvPr id="10" name="Łącznik prosty ze strzałką 9"/>
            <p:cNvCxnSpPr>
              <a:stCxn id="4" idx="1"/>
            </p:cNvCxnSpPr>
            <p:nvPr/>
          </p:nvCxnSpPr>
          <p:spPr>
            <a:xfrm flipH="1">
              <a:off x="5765785" y="4053219"/>
              <a:ext cx="462399" cy="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102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35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Przykład spoza systemów informatycznych: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3228975"/>
            <a:ext cx="212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48880"/>
            <a:ext cx="8316416" cy="4021928"/>
          </a:xfrm>
          <a:prstGeom prst="rect">
            <a:avLst/>
          </a:prstGeom>
        </p:spPr>
      </p:pic>
      <p:grpSp>
        <p:nvGrpSpPr>
          <p:cNvPr id="17" name="Grupa 16"/>
          <p:cNvGrpSpPr/>
          <p:nvPr/>
        </p:nvGrpSpPr>
        <p:grpSpPr>
          <a:xfrm>
            <a:off x="161661" y="3140968"/>
            <a:ext cx="1562864" cy="3553005"/>
            <a:chOff x="161661" y="3140968"/>
            <a:chExt cx="1562864" cy="3553005"/>
          </a:xfrm>
        </p:grpSpPr>
        <p:sp>
          <p:nvSpPr>
            <p:cNvPr id="11" name="Prostokąt 10"/>
            <p:cNvSpPr/>
            <p:nvPr/>
          </p:nvSpPr>
          <p:spPr>
            <a:xfrm>
              <a:off x="395536" y="3140968"/>
              <a:ext cx="648072" cy="244827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161661" y="6047642"/>
              <a:ext cx="1562864" cy="646331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generalizacja</a:t>
              </a:r>
            </a:p>
            <a:p>
              <a:r>
                <a:rPr lang="pl-PL" dirty="0"/>
                <a:t>(dziedziczenie)</a:t>
              </a:r>
            </a:p>
          </p:txBody>
        </p:sp>
        <p:cxnSp>
          <p:nvCxnSpPr>
            <p:cNvPr id="15" name="Łącznik prostoliniowy 14"/>
            <p:cNvCxnSpPr/>
            <p:nvPr/>
          </p:nvCxnSpPr>
          <p:spPr>
            <a:xfrm flipV="1">
              <a:off x="719572" y="5589240"/>
              <a:ext cx="1" cy="45840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a 21"/>
          <p:cNvGrpSpPr/>
          <p:nvPr/>
        </p:nvGrpSpPr>
        <p:grpSpPr>
          <a:xfrm>
            <a:off x="2779968" y="2141567"/>
            <a:ext cx="3296031" cy="2367553"/>
            <a:chOff x="2779968" y="2141567"/>
            <a:chExt cx="3296031" cy="2367553"/>
          </a:xfrm>
        </p:grpSpPr>
        <p:sp>
          <p:nvSpPr>
            <p:cNvPr id="18" name="Prostokąt 17"/>
            <p:cNvSpPr/>
            <p:nvPr/>
          </p:nvSpPr>
          <p:spPr>
            <a:xfrm>
              <a:off x="3347864" y="3068960"/>
              <a:ext cx="1080120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ole tekstowe 18"/>
            <p:cNvSpPr txBox="1"/>
            <p:nvPr/>
          </p:nvSpPr>
          <p:spPr>
            <a:xfrm>
              <a:off x="2779968" y="2141567"/>
              <a:ext cx="3296031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Wyróżnienie czynności składowej</a:t>
              </a:r>
            </a:p>
          </p:txBody>
        </p:sp>
        <p:cxnSp>
          <p:nvCxnSpPr>
            <p:cNvPr id="21" name="Łącznik prostoliniowy 20"/>
            <p:cNvCxnSpPr/>
            <p:nvPr/>
          </p:nvCxnSpPr>
          <p:spPr>
            <a:xfrm flipV="1">
              <a:off x="3887924" y="2510899"/>
              <a:ext cx="0" cy="558061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a 26"/>
          <p:cNvGrpSpPr/>
          <p:nvPr/>
        </p:nvGrpSpPr>
        <p:grpSpPr>
          <a:xfrm>
            <a:off x="1259632" y="4359844"/>
            <a:ext cx="5775976" cy="1085380"/>
            <a:chOff x="1259632" y="4359844"/>
            <a:chExt cx="5775976" cy="1085380"/>
          </a:xfrm>
        </p:grpSpPr>
        <p:sp>
          <p:nvSpPr>
            <p:cNvPr id="23" name="Prostokąt 22"/>
            <p:cNvSpPr/>
            <p:nvPr/>
          </p:nvSpPr>
          <p:spPr>
            <a:xfrm>
              <a:off x="1259632" y="4359844"/>
              <a:ext cx="1800200" cy="108538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4" name="pole tekstowe 23"/>
            <p:cNvSpPr txBox="1"/>
            <p:nvPr/>
          </p:nvSpPr>
          <p:spPr>
            <a:xfrm>
              <a:off x="3509963" y="5075892"/>
              <a:ext cx="3525645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Opcjonalne rozszerzenie czynności</a:t>
              </a:r>
            </a:p>
          </p:txBody>
        </p:sp>
        <p:cxnSp>
          <p:nvCxnSpPr>
            <p:cNvPr id="26" name="Łącznik prostoliniowy 25"/>
            <p:cNvCxnSpPr>
              <a:stCxn id="24" idx="1"/>
            </p:cNvCxnSpPr>
            <p:nvPr/>
          </p:nvCxnSpPr>
          <p:spPr>
            <a:xfrm flipH="1">
              <a:off x="3059832" y="5260558"/>
              <a:ext cx="450131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601" name="Grupa 25600"/>
          <p:cNvGrpSpPr/>
          <p:nvPr/>
        </p:nvGrpSpPr>
        <p:grpSpPr>
          <a:xfrm>
            <a:off x="4427984" y="4797152"/>
            <a:ext cx="2980890" cy="1438419"/>
            <a:chOff x="4427984" y="4797152"/>
            <a:chExt cx="2980890" cy="1438419"/>
          </a:xfrm>
        </p:grpSpPr>
        <p:sp>
          <p:nvSpPr>
            <p:cNvPr id="28" name="pole tekstowe 27"/>
            <p:cNvSpPr txBox="1"/>
            <p:nvPr/>
          </p:nvSpPr>
          <p:spPr>
            <a:xfrm>
              <a:off x="5076056" y="5589240"/>
              <a:ext cx="2332818" cy="646331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Dwa podsystemy</a:t>
              </a:r>
              <a:br>
                <a:rPr lang="pl-PL" dirty="0"/>
              </a:br>
              <a:r>
                <a:rPr lang="pl-PL" dirty="0"/>
                <a:t>(diagram przeglądowy)</a:t>
              </a:r>
            </a:p>
          </p:txBody>
        </p:sp>
        <p:cxnSp>
          <p:nvCxnSpPr>
            <p:cNvPr id="30" name="Łącznik prosty ze strzałką 29"/>
            <p:cNvCxnSpPr>
              <a:stCxn id="28" idx="0"/>
            </p:cNvCxnSpPr>
            <p:nvPr/>
          </p:nvCxnSpPr>
          <p:spPr>
            <a:xfrm flipV="1">
              <a:off x="6242465" y="4797152"/>
              <a:ext cx="129735" cy="792088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00" name="Łącznik prosty ze strzałką 25599"/>
            <p:cNvCxnSpPr/>
            <p:nvPr/>
          </p:nvCxnSpPr>
          <p:spPr>
            <a:xfrm flipH="1">
              <a:off x="4427984" y="5818441"/>
              <a:ext cx="648072" cy="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3" name="pole tekstowe 25602"/>
          <p:cNvSpPr txBox="1"/>
          <p:nvPr/>
        </p:nvSpPr>
        <p:spPr>
          <a:xfrm>
            <a:off x="4752019" y="5170478"/>
            <a:ext cx="40312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Zadanie:</a:t>
            </a:r>
          </a:p>
          <a:p>
            <a:r>
              <a:rPr lang="pl-PL" dirty="0"/>
              <a:t>1. Dodaj aktora: </a:t>
            </a:r>
            <a:r>
              <a:rPr lang="pl-PL" dirty="0" err="1"/>
              <a:t>sausier</a:t>
            </a:r>
            <a:r>
              <a:rPr lang="pl-PL" dirty="0"/>
              <a:t> (kucharz sosów)</a:t>
            </a:r>
            <a:br>
              <a:rPr lang="pl-PL" dirty="0"/>
            </a:br>
            <a:r>
              <a:rPr lang="pl-PL" dirty="0"/>
              <a:t>2. Rozszerz diagram o podsystem spiżarni</a:t>
            </a:r>
            <a:br>
              <a:rPr lang="pl-PL" dirty="0"/>
            </a:br>
            <a:r>
              <a:rPr lang="pl-PL" dirty="0"/>
              <a:t>    (aktor: kierownik kuchni)</a:t>
            </a:r>
          </a:p>
        </p:txBody>
      </p:sp>
    </p:spTree>
    <p:extLst>
      <p:ext uri="{BB962C8B-B14F-4D97-AF65-F5344CB8AC3E}">
        <p14:creationId xmlns:p14="http://schemas.microsoft.com/office/powerpoint/2010/main" val="335790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klas</a:t>
            </a:r>
            <a:r>
              <a:rPr lang="pl-PL" sz="3200" dirty="0"/>
              <a:t> – już omówione</a:t>
            </a:r>
          </a:p>
          <a:p>
            <a:r>
              <a:rPr lang="pl-PL" sz="3200" b="1" dirty="0"/>
              <a:t>Diagramy sekwencji</a:t>
            </a:r>
            <a:r>
              <a:rPr lang="pl-PL" sz="32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jeden z diagramów interakcji (+ d. komunikacji)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modeluje współdziałanie modułów systemu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widoczny jest czas (kierunek w dół) i linie życia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wymiana komunikatów/sygnałów między obiektami (lub ogólniej częściami systemu)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zdarzenia = elementy interakcji: utworzenie ob., wysłanie komunikatu, odbiór komunikatu, itd.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komunikaty synchroniczne i asynchroniczne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3200" dirty="0"/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541688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sekwencji</a:t>
            </a:r>
            <a:endParaRPr lang="pl-P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5274" y="1671910"/>
            <a:ext cx="2945118" cy="463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upa 8"/>
          <p:cNvGrpSpPr/>
          <p:nvPr/>
        </p:nvGrpSpPr>
        <p:grpSpPr>
          <a:xfrm>
            <a:off x="7308304" y="2807350"/>
            <a:ext cx="1584176" cy="590873"/>
            <a:chOff x="7308304" y="2807350"/>
            <a:chExt cx="1584176" cy="590873"/>
          </a:xfrm>
        </p:grpSpPr>
        <p:cxnSp>
          <p:nvCxnSpPr>
            <p:cNvPr id="4" name="Łącznik prosty ze strzałką 3"/>
            <p:cNvCxnSpPr/>
            <p:nvPr/>
          </p:nvCxnSpPr>
          <p:spPr>
            <a:xfrm flipH="1">
              <a:off x="7308304" y="3330570"/>
              <a:ext cx="288032" cy="67653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ole tekstowe 4"/>
            <p:cNvSpPr txBox="1"/>
            <p:nvPr/>
          </p:nvSpPr>
          <p:spPr>
            <a:xfrm>
              <a:off x="7596336" y="2807350"/>
              <a:ext cx="1296144" cy="523220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400" dirty="0"/>
                <a:t>Wywołanie</a:t>
              </a:r>
            </a:p>
            <a:p>
              <a:r>
                <a:rPr lang="pl-PL" sz="1400" dirty="0"/>
                <a:t>asynchroniczne</a:t>
              </a:r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323528" y="2545159"/>
            <a:ext cx="4802918" cy="3279269"/>
            <a:chOff x="323528" y="2545159"/>
            <a:chExt cx="4802918" cy="3279269"/>
          </a:xfrm>
        </p:grpSpPr>
        <p:sp>
          <p:nvSpPr>
            <p:cNvPr id="8" name="pole tekstowe 7"/>
            <p:cNvSpPr txBox="1"/>
            <p:nvPr/>
          </p:nvSpPr>
          <p:spPr>
            <a:xfrm>
              <a:off x="323528" y="2545159"/>
              <a:ext cx="37289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kelner.WybierzDanie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pozycjaMenu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323528" y="3090446"/>
              <a:ext cx="48029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woda =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kelner.WybierzWino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pozycjaMenuWin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?);</a:t>
              </a:r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323528" y="3501008"/>
              <a:ext cx="37289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async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kucharz.Przekaż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</a:p>
            <a:p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pozycjaMenu,pozycjaMenuWin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?);</a:t>
              </a: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323528" y="4077072"/>
              <a:ext cx="39437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fZwrotna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kelner.WybierzWino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(danie);</a:t>
              </a:r>
            </a:p>
          </p:txBody>
        </p:sp>
        <p:sp>
          <p:nvSpPr>
            <p:cNvPr id="13" name="pole tekstowe 12"/>
            <p:cNvSpPr txBox="1"/>
            <p:nvPr/>
          </p:nvSpPr>
          <p:spPr>
            <a:xfrm>
              <a:off x="323528" y="4554317"/>
              <a:ext cx="35141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async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klient.PodajDanie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(danie);</a:t>
              </a:r>
            </a:p>
          </p:txBody>
        </p:sp>
        <p:sp>
          <p:nvSpPr>
            <p:cNvPr id="14" name="pole tekstowe 13"/>
            <p:cNvSpPr txBox="1"/>
            <p:nvPr/>
          </p:nvSpPr>
          <p:spPr>
            <a:xfrm>
              <a:off x="323528" y="5301208"/>
              <a:ext cx="45881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rachunek = 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klient.PoprośORachunek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(danie);</a:t>
              </a:r>
            </a:p>
            <a:p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kelner.Zapłać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pl-PL" sz="14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rachunek.Suma</a:t>
              </a:r>
              <a:r>
                <a:rPr lang="pl-PL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3351139" y="2322036"/>
            <a:ext cx="2264977" cy="523220"/>
            <a:chOff x="4823700" y="2879358"/>
            <a:chExt cx="2264977" cy="523220"/>
          </a:xfrm>
        </p:grpSpPr>
        <p:cxnSp>
          <p:nvCxnSpPr>
            <p:cNvPr id="17" name="Łącznik prosty ze strzałką 16"/>
            <p:cNvCxnSpPr>
              <a:stCxn id="18" idx="3"/>
            </p:cNvCxnSpPr>
            <p:nvPr/>
          </p:nvCxnSpPr>
          <p:spPr>
            <a:xfrm>
              <a:off x="6119844" y="3140968"/>
              <a:ext cx="968833" cy="577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ole tekstowe 17"/>
            <p:cNvSpPr txBox="1"/>
            <p:nvPr/>
          </p:nvSpPr>
          <p:spPr>
            <a:xfrm>
              <a:off x="4823700" y="2879358"/>
              <a:ext cx="1296144" cy="523220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400" dirty="0"/>
                <a:t>Wywołanie</a:t>
              </a:r>
            </a:p>
            <a:p>
              <a:r>
                <a:rPr lang="pl-PL" sz="1400" dirty="0"/>
                <a:t>synchroniczne</a:t>
              </a:r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4663983" y="1264417"/>
            <a:ext cx="2050626" cy="4972895"/>
            <a:chOff x="4663983" y="1264417"/>
            <a:chExt cx="2050626" cy="4972895"/>
          </a:xfrm>
        </p:grpSpPr>
        <p:sp>
          <p:nvSpPr>
            <p:cNvPr id="23" name="Prostokąt 22"/>
            <p:cNvSpPr/>
            <p:nvPr/>
          </p:nvSpPr>
          <p:spPr>
            <a:xfrm>
              <a:off x="5220072" y="1933303"/>
              <a:ext cx="792088" cy="4304009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4" name="pole tekstowe 23"/>
            <p:cNvSpPr txBox="1"/>
            <p:nvPr/>
          </p:nvSpPr>
          <p:spPr>
            <a:xfrm>
              <a:off x="4663983" y="1264417"/>
              <a:ext cx="2050626" cy="307777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Uczestnik i jego linia życia</a:t>
              </a:r>
            </a:p>
          </p:txBody>
        </p:sp>
        <p:cxnSp>
          <p:nvCxnSpPr>
            <p:cNvPr id="26" name="Łącznik prostoliniowy 25"/>
            <p:cNvCxnSpPr/>
            <p:nvPr/>
          </p:nvCxnSpPr>
          <p:spPr>
            <a:xfrm>
              <a:off x="5220072" y="1572194"/>
              <a:ext cx="5071" cy="37417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7" name="pole tekstowe 1026"/>
          <p:cNvSpPr txBox="1"/>
          <p:nvPr/>
        </p:nvSpPr>
        <p:spPr>
          <a:xfrm>
            <a:off x="418236" y="6021288"/>
            <a:ext cx="4297780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/>
              <a:t>Uwaga! Metody wywoływane z różnych klas</a:t>
            </a:r>
          </a:p>
        </p:txBody>
      </p:sp>
      <p:grpSp>
        <p:nvGrpSpPr>
          <p:cNvPr id="1033" name="Grupa 1032"/>
          <p:cNvGrpSpPr/>
          <p:nvPr/>
        </p:nvGrpSpPr>
        <p:grpSpPr>
          <a:xfrm>
            <a:off x="6295682" y="2413493"/>
            <a:ext cx="1722041" cy="496973"/>
            <a:chOff x="6300192" y="5287743"/>
            <a:chExt cx="1722041" cy="496973"/>
          </a:xfrm>
        </p:grpSpPr>
        <p:sp>
          <p:nvSpPr>
            <p:cNvPr id="1028" name="Prostokąt 1027"/>
            <p:cNvSpPr/>
            <p:nvPr/>
          </p:nvSpPr>
          <p:spPr>
            <a:xfrm>
              <a:off x="6300192" y="5287743"/>
              <a:ext cx="244446" cy="49697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29" name="pole tekstowe 1028"/>
            <p:cNvSpPr txBox="1"/>
            <p:nvPr/>
          </p:nvSpPr>
          <p:spPr>
            <a:xfrm>
              <a:off x="6719119" y="5467823"/>
              <a:ext cx="1303114" cy="307777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Belka aktywacji</a:t>
              </a:r>
            </a:p>
          </p:txBody>
        </p:sp>
        <p:cxnSp>
          <p:nvCxnSpPr>
            <p:cNvPr id="1031" name="Łącznik prostoliniowy 1030"/>
            <p:cNvCxnSpPr/>
            <p:nvPr/>
          </p:nvCxnSpPr>
          <p:spPr>
            <a:xfrm>
              <a:off x="6544748" y="5775600"/>
              <a:ext cx="174371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685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sekwencji</a:t>
            </a:r>
            <a:endParaRPr lang="pl-P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3" y="1671910"/>
            <a:ext cx="2979061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wias klamrowy zamykający 2"/>
          <p:cNvSpPr/>
          <p:nvPr/>
        </p:nvSpPr>
        <p:spPr>
          <a:xfrm>
            <a:off x="7452320" y="3356992"/>
            <a:ext cx="144016" cy="1512168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7738831" y="3789040"/>
            <a:ext cx="1153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Czas życia </a:t>
            </a:r>
            <a:br>
              <a:rPr lang="pl-PL" dirty="0"/>
            </a:br>
            <a:r>
              <a:rPr lang="pl-PL" dirty="0"/>
              <a:t>kucharza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23528" y="2545159"/>
            <a:ext cx="3728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kelner.WybierzDanie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pozycjaMenu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23528" y="3090446"/>
            <a:ext cx="4802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woda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kelner.WybierzWino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pozycjaMenuWin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?);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323528" y="3501008"/>
            <a:ext cx="3728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pl-PL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Kucharz()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.Przekaż(</a:t>
            </a:r>
          </a:p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pozycjaMenu,pozycjaMenuWin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?);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23528" y="4077072"/>
            <a:ext cx="39437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fZwrotna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kelner.WybierzWino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(danie);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23528" y="4554317"/>
            <a:ext cx="3514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klient.PodajDanie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(danie);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323528" y="5301208"/>
            <a:ext cx="4588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rachunek = 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klient.PoprośORachunek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(danie);</a:t>
            </a:r>
          </a:p>
          <a:p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kelner.Zapłać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rachunek.Suma</a:t>
            </a:r>
            <a:r>
              <a:rPr lang="pl-PL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6768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sekwencji</a:t>
            </a:r>
            <a:endParaRPr lang="pl-PL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8874" y="1657442"/>
            <a:ext cx="2901518" cy="4219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1763688" y="2433662"/>
            <a:ext cx="3528392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Fragment sekwencji</a:t>
            </a:r>
          </a:p>
          <a:p>
            <a:r>
              <a:rPr lang="pl-PL" dirty="0"/>
              <a:t>część opisana osobnym diagramem</a:t>
            </a:r>
          </a:p>
        </p:txBody>
      </p:sp>
    </p:spTree>
    <p:extLst>
      <p:ext uri="{BB962C8B-B14F-4D97-AF65-F5344CB8AC3E}">
        <p14:creationId xmlns:p14="http://schemas.microsoft.com/office/powerpoint/2010/main" val="775300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podobny do klasycznego diagramu przepływu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pokazuje co system po kolei powinien zrobić, aby osiągnąć cel (pytanie: „jak”, algorytm)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czynność = cały modelowany proces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akcja = jeden krok (np. jedna instrukcja kodu)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przepływ sterowania i obiektów/danych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tradycyjnie orientacja pionowa (z góry na dół), </a:t>
            </a:r>
            <a:br>
              <a:rPr lang="pl-PL" sz="3200" dirty="0"/>
            </a:br>
            <a:r>
              <a:rPr lang="pl-PL" sz="3200" dirty="0"/>
              <a:t>rzadziej – poziomo (od lewej do prawej)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dirty="0"/>
              <a:t>pomijam możliwość przesyłania sygnałów</a:t>
            </a:r>
          </a:p>
        </p:txBody>
      </p:sp>
    </p:spTree>
    <p:extLst>
      <p:ext uri="{BB962C8B-B14F-4D97-AF65-F5344CB8AC3E}">
        <p14:creationId xmlns:p14="http://schemas.microsoft.com/office/powerpoint/2010/main" val="3833504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pic>
        <p:nvPicPr>
          <p:cNvPr id="1026" name="Picture 2" descr="Znalezione obrazy dla zapytania sheldon making friends algorit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23680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211960" y="6165304"/>
            <a:ext cx="3884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https://www.youtube.com/watch?v=k0xgjUhEG3U</a:t>
            </a:r>
          </a:p>
        </p:txBody>
      </p:sp>
    </p:spTree>
    <p:extLst>
      <p:ext uri="{BB962C8B-B14F-4D97-AF65-F5344CB8AC3E}">
        <p14:creationId xmlns:p14="http://schemas.microsoft.com/office/powerpoint/2010/main" val="418628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Bardzo dużo książek</a:t>
            </a:r>
            <a:br>
              <a:rPr lang="pl-PL" dirty="0"/>
            </a:br>
            <a:r>
              <a:rPr lang="pl-PL" dirty="0"/>
              <a:t>i materiałów w sieci</a:t>
            </a:r>
          </a:p>
          <a:p>
            <a:r>
              <a:rPr lang="pl-PL" dirty="0"/>
              <a:t>Polskie tłumaczenia z książki </a:t>
            </a:r>
            <a:br>
              <a:rPr lang="pl-PL" dirty="0"/>
            </a:br>
            <a:r>
              <a:rPr lang="pl-PL" dirty="0"/>
              <a:t>„UML 2.0. Wprowadzenie”</a:t>
            </a:r>
            <a:br>
              <a:rPr lang="pl-PL" dirty="0"/>
            </a:br>
            <a:r>
              <a:rPr lang="pl-PL" dirty="0" err="1"/>
              <a:t>Russ</a:t>
            </a:r>
            <a:r>
              <a:rPr lang="pl-PL" dirty="0"/>
              <a:t> Miles, Kim Hamilton</a:t>
            </a:r>
          </a:p>
          <a:p>
            <a:r>
              <a:rPr lang="pl-PL" i="1" dirty="0"/>
              <a:t>http://www.omg.org/spec/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01089"/>
            <a:ext cx="2952328" cy="422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493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grpSp>
        <p:nvGrpSpPr>
          <p:cNvPr id="11" name="Grupa 10"/>
          <p:cNvGrpSpPr/>
          <p:nvPr/>
        </p:nvGrpSpPr>
        <p:grpSpPr>
          <a:xfrm>
            <a:off x="262913" y="3236360"/>
            <a:ext cx="1913024" cy="994020"/>
            <a:chOff x="262913" y="3236360"/>
            <a:chExt cx="1913024" cy="994020"/>
          </a:xfrm>
        </p:grpSpPr>
        <p:sp>
          <p:nvSpPr>
            <p:cNvPr id="5" name="pole tekstowe 4"/>
            <p:cNvSpPr txBox="1"/>
            <p:nvPr/>
          </p:nvSpPr>
          <p:spPr>
            <a:xfrm>
              <a:off x="262913" y="3861048"/>
              <a:ext cx="1913024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Węzeł początkowy</a:t>
              </a:r>
            </a:p>
          </p:txBody>
        </p:sp>
        <p:sp>
          <p:nvSpPr>
            <p:cNvPr id="7" name="Prostokąt 6"/>
            <p:cNvSpPr/>
            <p:nvPr/>
          </p:nvSpPr>
          <p:spPr>
            <a:xfrm>
              <a:off x="380461" y="3236360"/>
              <a:ext cx="303107" cy="36986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0" name="Łącznik prostoliniowy 9"/>
            <p:cNvCxnSpPr>
              <a:stCxn id="7" idx="2"/>
            </p:cNvCxnSpPr>
            <p:nvPr/>
          </p:nvCxnSpPr>
          <p:spPr>
            <a:xfrm flipH="1">
              <a:off x="532014" y="3606228"/>
              <a:ext cx="1" cy="25482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a 12"/>
          <p:cNvGrpSpPr/>
          <p:nvPr/>
        </p:nvGrpSpPr>
        <p:grpSpPr>
          <a:xfrm>
            <a:off x="633367" y="2564904"/>
            <a:ext cx="2406428" cy="3002850"/>
            <a:chOff x="633367" y="2564904"/>
            <a:chExt cx="2406428" cy="3002850"/>
          </a:xfrm>
        </p:grpSpPr>
        <p:sp>
          <p:nvSpPr>
            <p:cNvPr id="8" name="pole tekstowe 7"/>
            <p:cNvSpPr txBox="1"/>
            <p:nvPr/>
          </p:nvSpPr>
          <p:spPr>
            <a:xfrm>
              <a:off x="633367" y="5229200"/>
              <a:ext cx="24064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Akcja(); //Notatka</a:t>
              </a:r>
            </a:p>
          </p:txBody>
        </p:sp>
        <p:sp>
          <p:nvSpPr>
            <p:cNvPr id="12" name="Prostokąt 11"/>
            <p:cNvSpPr/>
            <p:nvPr/>
          </p:nvSpPr>
          <p:spPr>
            <a:xfrm>
              <a:off x="899592" y="2564904"/>
              <a:ext cx="1276345" cy="116873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48528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467544" y="3573016"/>
            <a:ext cx="1512168" cy="9361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633367" y="5229200"/>
            <a:ext cx="3393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parametr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//Notatka</a:t>
            </a:r>
          </a:p>
        </p:txBody>
      </p:sp>
    </p:spTree>
    <p:extLst>
      <p:ext uri="{BB962C8B-B14F-4D97-AF65-F5344CB8AC3E}">
        <p14:creationId xmlns:p14="http://schemas.microsoft.com/office/powerpoint/2010/main" val="29604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195736" y="3068960"/>
            <a:ext cx="2880320" cy="13681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633367" y="5229200"/>
            <a:ext cx="82076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//może być również instrukcja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4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633367" y="5229200"/>
            <a:ext cx="82076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 //może być również instrukcja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endParaRPr lang="pl-PL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410427" y="2564904"/>
            <a:ext cx="1713802" cy="1136468"/>
            <a:chOff x="261580" y="2529371"/>
            <a:chExt cx="1713802" cy="1136468"/>
          </a:xfrm>
        </p:grpSpPr>
        <p:sp>
          <p:nvSpPr>
            <p:cNvPr id="8" name="pole tekstowe 7"/>
            <p:cNvSpPr txBox="1"/>
            <p:nvPr/>
          </p:nvSpPr>
          <p:spPr>
            <a:xfrm>
              <a:off x="261580" y="2529371"/>
              <a:ext cx="1713802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Węzeł decyzyjny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262913" y="3105435"/>
              <a:ext cx="576064" cy="56040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oliniowy 10"/>
            <p:cNvCxnSpPr/>
            <p:nvPr/>
          </p:nvCxnSpPr>
          <p:spPr>
            <a:xfrm>
              <a:off x="541480" y="2910226"/>
              <a:ext cx="0" cy="195209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a 20"/>
          <p:cNvGrpSpPr/>
          <p:nvPr/>
        </p:nvGrpSpPr>
        <p:grpSpPr>
          <a:xfrm>
            <a:off x="4571999" y="2572734"/>
            <a:ext cx="2084417" cy="1136468"/>
            <a:chOff x="261580" y="2529371"/>
            <a:chExt cx="2084417" cy="1136468"/>
          </a:xfrm>
        </p:grpSpPr>
        <p:sp>
          <p:nvSpPr>
            <p:cNvPr id="22" name="pole tekstowe 21"/>
            <p:cNvSpPr txBox="1"/>
            <p:nvPr/>
          </p:nvSpPr>
          <p:spPr>
            <a:xfrm>
              <a:off x="261580" y="2529371"/>
              <a:ext cx="2084417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Węzeł połączeniowy</a:t>
              </a:r>
            </a:p>
          </p:txBody>
        </p:sp>
        <p:sp>
          <p:nvSpPr>
            <p:cNvPr id="23" name="Prostokąt 22"/>
            <p:cNvSpPr/>
            <p:nvPr/>
          </p:nvSpPr>
          <p:spPr>
            <a:xfrm>
              <a:off x="262913" y="3105435"/>
              <a:ext cx="576064" cy="560404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4" name="Łącznik prostoliniowy 23"/>
            <p:cNvCxnSpPr/>
            <p:nvPr/>
          </p:nvCxnSpPr>
          <p:spPr>
            <a:xfrm>
              <a:off x="541480" y="2910226"/>
              <a:ext cx="0" cy="195209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080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3367" y="5229200"/>
            <a:ext cx="80842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</a:t>
            </a:r>
          </a:p>
          <a:p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Zachowanie();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//złożona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podprocedura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pokazana na innym diagramie</a:t>
            </a:r>
          </a:p>
        </p:txBody>
      </p:sp>
    </p:spTree>
    <p:extLst>
      <p:ext uri="{BB962C8B-B14F-4D97-AF65-F5344CB8AC3E}">
        <p14:creationId xmlns:p14="http://schemas.microsoft.com/office/powerpoint/2010/main" val="33864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3367" y="5229200"/>
            <a:ext cx="36407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obiekt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Zachowanie();</a:t>
            </a:r>
          </a:p>
        </p:txBody>
      </p:sp>
    </p:spTree>
    <p:extLst>
      <p:ext uri="{BB962C8B-B14F-4D97-AF65-F5344CB8AC3E}">
        <p14:creationId xmlns:p14="http://schemas.microsoft.com/office/powerpoint/2010/main" val="258248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3367" y="5229200"/>
            <a:ext cx="43813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 obiekt = Zachowanie();</a:t>
            </a:r>
          </a:p>
          <a:p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Parallel.Invoke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(AkcjaP1, AkcjaP2);</a:t>
            </a:r>
          </a:p>
        </p:txBody>
      </p:sp>
    </p:spTree>
    <p:extLst>
      <p:ext uri="{BB962C8B-B14F-4D97-AF65-F5344CB8AC3E}">
        <p14:creationId xmlns:p14="http://schemas.microsoft.com/office/powerpoint/2010/main" val="359961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Diagramy czynności/aktywności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61" y="2208628"/>
            <a:ext cx="8733277" cy="424470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633367" y="5229200"/>
            <a:ext cx="43813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Akcja(parametr); //Notatka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(warunek) Akcja;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Akcja1(); Akcja2(); }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Typ obiekt = Zachowanie();</a:t>
            </a:r>
          </a:p>
          <a:p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Parallel.Invoke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(AkcjaP1, AkcjaP2);</a:t>
            </a:r>
          </a:p>
          <a:p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wynik;</a:t>
            </a:r>
          </a:p>
        </p:txBody>
      </p:sp>
      <p:grpSp>
        <p:nvGrpSpPr>
          <p:cNvPr id="8" name="Grupa 7"/>
          <p:cNvGrpSpPr/>
          <p:nvPr/>
        </p:nvGrpSpPr>
        <p:grpSpPr>
          <a:xfrm>
            <a:off x="7402202" y="4859868"/>
            <a:ext cx="1634294" cy="1027020"/>
            <a:chOff x="-147245" y="2579208"/>
            <a:chExt cx="1634294" cy="1027020"/>
          </a:xfrm>
        </p:grpSpPr>
        <p:sp>
          <p:nvSpPr>
            <p:cNvPr id="9" name="pole tekstowe 8"/>
            <p:cNvSpPr txBox="1"/>
            <p:nvPr/>
          </p:nvSpPr>
          <p:spPr>
            <a:xfrm>
              <a:off x="-147245" y="2579208"/>
              <a:ext cx="1634294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dirty="0"/>
                <a:t>Węzeł końcowy</a:t>
              </a:r>
            </a:p>
          </p:txBody>
        </p:sp>
        <p:sp>
          <p:nvSpPr>
            <p:cNvPr id="10" name="Prostokąt 9"/>
            <p:cNvSpPr/>
            <p:nvPr/>
          </p:nvSpPr>
          <p:spPr>
            <a:xfrm>
              <a:off x="380461" y="3236360"/>
              <a:ext cx="303107" cy="36986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1" name="Łącznik prostoliniowy 10"/>
            <p:cNvCxnSpPr>
              <a:endCxn id="10" idx="0"/>
            </p:cNvCxnSpPr>
            <p:nvPr/>
          </p:nvCxnSpPr>
          <p:spPr>
            <a:xfrm>
              <a:off x="532015" y="2955262"/>
              <a:ext cx="0" cy="28109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58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91844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T[] a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683568" y="2772792"/>
            <a:ext cx="648072" cy="3681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637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klas UML w Visual Studio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63" y="2004240"/>
            <a:ext cx="3476487" cy="452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611560" y="1634908"/>
            <a:ext cx="198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Klasa i jej składowe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4418434" y="1828783"/>
            <a:ext cx="4493538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System;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PrzestrzeńNazw</a:t>
            </a:r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{    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Klasa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Klasa() { ... }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Klasa(Typ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{ ... }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prywatnePole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prywatnaMetoda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(Typ argument) { ... }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prywatnaWłasność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 set; }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protected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chronionePole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chronioneMetoda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(Typ argument) ...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chronioneWłasność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 set; }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PublicznePole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PublicznaMetoda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(Typ argument) ...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PublicznaWłasność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 set; }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Klasa operator +(Klasa arg1, ...)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PoleStatyczne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MetodaStatyczna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(Typ argument)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PublicznaWłasnośćStatyczna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endParaRPr lang="pl-PL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delegate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TypMetody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(Typ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TypMetody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ReferencjaMetody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public event </a:t>
            </a:r>
            <a:r>
              <a:rPr lang="pl-PL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TypMetody</a:t>
            </a:r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Zdarzenie;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pl-PL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391090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43608" y="2492896"/>
            <a:ext cx="720080" cy="27989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0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1763688" y="2492896"/>
            <a:ext cx="288032" cy="27989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588224" y="2501672"/>
            <a:ext cx="390520" cy="42327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oliniowy 9"/>
          <p:cNvCxnSpPr/>
          <p:nvPr/>
        </p:nvCxnSpPr>
        <p:spPr>
          <a:xfrm>
            <a:off x="6827520" y="2915920"/>
            <a:ext cx="7208" cy="32753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/>
          <p:nvPr/>
        </p:nvCxnSpPr>
        <p:spPr>
          <a:xfrm flipH="1">
            <a:off x="1917864" y="3243456"/>
            <a:ext cx="492702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 flipV="1">
            <a:off x="1907704" y="2781568"/>
            <a:ext cx="10160" cy="4618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0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2123728" y="2420888"/>
            <a:ext cx="1224136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076056" y="2420888"/>
            <a:ext cx="936104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2987824" y="2865128"/>
            <a:ext cx="0" cy="23634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>
            <a:off x="2981728" y="3095376"/>
            <a:ext cx="2916896" cy="609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 flipV="1">
            <a:off x="5898624" y="2820748"/>
            <a:ext cx="0" cy="280724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71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75856" y="2188592"/>
            <a:ext cx="720080" cy="584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752020" y="2420888"/>
            <a:ext cx="324036" cy="3519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190108" y="2141567"/>
            <a:ext cx="1771895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sz="1200" dirty="0"/>
              <a:t>Nie ma czynności dla </a:t>
            </a:r>
            <a:r>
              <a:rPr lang="pl-PL" sz="1200" dirty="0" err="1"/>
              <a:t>else</a:t>
            </a:r>
            <a:endParaRPr lang="pl-PL" sz="1200" dirty="0"/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3995936" y="2373264"/>
            <a:ext cx="185920" cy="4176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014224" y="2633416"/>
            <a:ext cx="756084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39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44248" y="2472576"/>
            <a:ext cx="82809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076056" y="2132856"/>
            <a:ext cx="918778" cy="27699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sz="1200" dirty="0"/>
              <a:t>zachowanie</a:t>
            </a:r>
          </a:p>
        </p:txBody>
      </p:sp>
      <p:cxnSp>
        <p:nvCxnSpPr>
          <p:cNvPr id="10" name="Łącznik prostoliniowy 9"/>
          <p:cNvCxnSpPr/>
          <p:nvPr/>
        </p:nvCxnSpPr>
        <p:spPr>
          <a:xfrm flipH="1">
            <a:off x="4772340" y="2409855"/>
            <a:ext cx="303716" cy="6272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1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6022320" y="2451368"/>
            <a:ext cx="648072" cy="3519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1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T[]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6958424" y="2451368"/>
            <a:ext cx="1008112" cy="3519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1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Diagramy 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Diagram czynności sortowania bąbelkowego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88592"/>
            <a:ext cx="75819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755" y="3573016"/>
            <a:ext cx="771397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T[]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Sortuj(T[] a)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do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 = 0; i &lt; n - 1; i++)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(a[i].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(a[i + 1]) &gt; 0) //a[i] &gt; a[i+1]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(ref a[i], ref a[i + 1]);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pl-PL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 &gt; 1);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l-PL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Prostokąt 3"/>
          <p:cNvSpPr/>
          <p:nvPr/>
        </p:nvSpPr>
        <p:spPr>
          <a:xfrm>
            <a:off x="7308304" y="2772792"/>
            <a:ext cx="813148" cy="29616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1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UML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56792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Zadania domowe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467544" y="2132856"/>
            <a:ext cx="813876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/>
              <a:t>Przygotuj wszystkie poznane diagramy UML dla: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l-PL" sz="3200" dirty="0"/>
              <a:t>wizyta u lekarza finansowanego z NFZ</a:t>
            </a:r>
            <a:br>
              <a:rPr lang="pl-PL" sz="3200" dirty="0"/>
            </a:br>
            <a:r>
              <a:rPr lang="pl-PL" sz="3200" dirty="0"/>
              <a:t>(aktorzy: pacjent, lekarz, kasa chorych)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l-PL" sz="3200" dirty="0"/>
              <a:t>system do wysyłania wiadomości e-mail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l-PL" sz="3200" dirty="0"/>
              <a:t>realizacja przelewu bankowego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l-PL" sz="3200" dirty="0"/>
              <a:t>sesja egzaminacyjna (egzamin = fragment)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l-PL" sz="3200" dirty="0"/>
              <a:t>szukanie elementu w tablicy o największej</a:t>
            </a:r>
            <a:br>
              <a:rPr lang="pl-PL" sz="3200" dirty="0"/>
            </a:br>
            <a:r>
              <a:rPr lang="pl-PL" sz="3200" dirty="0"/>
              <a:t>i najmniejszej wartości, obliczanie średniej</a:t>
            </a:r>
            <a:br>
              <a:rPr lang="pl-PL" sz="3200" dirty="0"/>
            </a:br>
            <a:r>
              <a:rPr lang="pl-PL" sz="3200" dirty="0"/>
              <a:t>i odchylenia standardowego (wariancji)</a:t>
            </a:r>
          </a:p>
        </p:txBody>
      </p:sp>
    </p:spTree>
    <p:extLst>
      <p:ext uri="{BB962C8B-B14F-4D97-AF65-F5344CB8AC3E}">
        <p14:creationId xmlns:p14="http://schemas.microsoft.com/office/powerpoint/2010/main" val="341336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klas UML w Visual Studio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63" y="2004240"/>
            <a:ext cx="3476487" cy="452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611560" y="1634908"/>
            <a:ext cx="198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Klasa i jej składowe</a:t>
            </a:r>
          </a:p>
        </p:txBody>
      </p:sp>
      <p:sp>
        <p:nvSpPr>
          <p:cNvPr id="4" name="Nawias klamrowy zamykający 3"/>
          <p:cNvSpPr/>
          <p:nvPr/>
        </p:nvSpPr>
        <p:spPr>
          <a:xfrm>
            <a:off x="4283968" y="2564904"/>
            <a:ext cx="288032" cy="2088232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716016" y="3424354"/>
            <a:ext cx="4421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Stan</a:t>
            </a:r>
            <a:br>
              <a:rPr lang="pl-PL" dirty="0"/>
            </a:br>
            <a:r>
              <a:rPr lang="pl-PL" dirty="0"/>
              <a:t>(wszystkie dane przechowywane w instancji)</a:t>
            </a:r>
          </a:p>
        </p:txBody>
      </p:sp>
      <p:sp>
        <p:nvSpPr>
          <p:cNvPr id="7" name="Nawias klamrowy zamykający 6"/>
          <p:cNvSpPr/>
          <p:nvPr/>
        </p:nvSpPr>
        <p:spPr>
          <a:xfrm>
            <a:off x="4282058" y="4653136"/>
            <a:ext cx="289942" cy="1872208"/>
          </a:xfrm>
          <a:prstGeom prst="rightBrace">
            <a:avLst>
              <a:gd name="adj1" fmla="val 8333"/>
              <a:gd name="adj2" fmla="val 49491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733528" y="5404574"/>
            <a:ext cx="314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Zachowania</a:t>
            </a:r>
            <a:br>
              <a:rPr lang="pl-PL" dirty="0"/>
            </a:br>
            <a:r>
              <a:rPr lang="pl-PL" dirty="0"/>
              <a:t>(operacje = metody i własności)</a:t>
            </a:r>
          </a:p>
        </p:txBody>
      </p:sp>
      <p:sp>
        <p:nvSpPr>
          <p:cNvPr id="9" name="Nawias klamrowy zamykający 8"/>
          <p:cNvSpPr/>
          <p:nvPr/>
        </p:nvSpPr>
        <p:spPr>
          <a:xfrm>
            <a:off x="4282058" y="2004240"/>
            <a:ext cx="289942" cy="560664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4719042" y="2099906"/>
            <a:ext cx="3099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Tożsamość klasy</a:t>
            </a:r>
            <a:br>
              <a:rPr lang="pl-PL" dirty="0"/>
            </a:br>
            <a:r>
              <a:rPr lang="pl-PL" dirty="0"/>
              <a:t>(przestrzeń nazw i nazwa klasy)</a:t>
            </a:r>
          </a:p>
        </p:txBody>
      </p:sp>
    </p:spTree>
    <p:extLst>
      <p:ext uri="{BB962C8B-B14F-4D97-AF65-F5344CB8AC3E}">
        <p14:creationId xmlns:p14="http://schemas.microsoft.com/office/powerpoint/2010/main" val="196480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Diagram klas UML w Visual Studio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63" y="2004240"/>
            <a:ext cx="3476487" cy="452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611560" y="1634908"/>
            <a:ext cx="198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Klasa i jej składowe</a:t>
            </a:r>
          </a:p>
        </p:txBody>
      </p:sp>
      <p:grpSp>
        <p:nvGrpSpPr>
          <p:cNvPr id="17" name="Grupa 16"/>
          <p:cNvGrpSpPr/>
          <p:nvPr/>
        </p:nvGrpSpPr>
        <p:grpSpPr>
          <a:xfrm>
            <a:off x="899592" y="2780928"/>
            <a:ext cx="3888432" cy="3672408"/>
            <a:chOff x="899592" y="2780928"/>
            <a:chExt cx="3888432" cy="3672408"/>
          </a:xfrm>
        </p:grpSpPr>
        <p:sp>
          <p:nvSpPr>
            <p:cNvPr id="6" name="Prostokąt 5"/>
            <p:cNvSpPr/>
            <p:nvPr/>
          </p:nvSpPr>
          <p:spPr>
            <a:xfrm>
              <a:off x="899592" y="2780928"/>
              <a:ext cx="210017" cy="3672408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8" name="Łącznik prostoliniowy 7"/>
            <p:cNvCxnSpPr>
              <a:endCxn id="9" idx="1"/>
            </p:cNvCxnSpPr>
            <p:nvPr/>
          </p:nvCxnSpPr>
          <p:spPr>
            <a:xfrm>
              <a:off x="1109609" y="2996952"/>
              <a:ext cx="3678415" cy="489239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ole tekstowe 8"/>
          <p:cNvSpPr txBox="1"/>
          <p:nvPr/>
        </p:nvSpPr>
        <p:spPr>
          <a:xfrm>
            <a:off x="4788024" y="2886026"/>
            <a:ext cx="1368152" cy="12003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Zakres:</a:t>
            </a:r>
          </a:p>
          <a:p>
            <a:r>
              <a:rPr lang="pl-PL" dirty="0"/>
              <a:t>– prywatne</a:t>
            </a:r>
          </a:p>
          <a:p>
            <a:r>
              <a:rPr lang="pl-PL" dirty="0"/>
              <a:t># chronione</a:t>
            </a:r>
          </a:p>
          <a:p>
            <a:r>
              <a:rPr lang="pl-PL" dirty="0"/>
              <a:t>+ publiczne</a:t>
            </a:r>
          </a:p>
        </p:txBody>
      </p:sp>
      <p:grpSp>
        <p:nvGrpSpPr>
          <p:cNvPr id="18" name="Grupa 17"/>
          <p:cNvGrpSpPr/>
          <p:nvPr/>
        </p:nvGrpSpPr>
        <p:grpSpPr>
          <a:xfrm>
            <a:off x="899592" y="2780928"/>
            <a:ext cx="3888432" cy="1795364"/>
            <a:chOff x="899592" y="2780928"/>
            <a:chExt cx="3888432" cy="1795364"/>
          </a:xfrm>
        </p:grpSpPr>
        <p:sp>
          <p:nvSpPr>
            <p:cNvPr id="11" name="Prostokąt 10"/>
            <p:cNvSpPr/>
            <p:nvPr/>
          </p:nvSpPr>
          <p:spPr>
            <a:xfrm>
              <a:off x="899592" y="2780928"/>
              <a:ext cx="1700269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3" name="Łącznik prostoliniowy 12"/>
            <p:cNvCxnSpPr>
              <a:stCxn id="11" idx="3"/>
              <a:endCxn id="15" idx="1"/>
            </p:cNvCxnSpPr>
            <p:nvPr/>
          </p:nvCxnSpPr>
          <p:spPr>
            <a:xfrm>
              <a:off x="2599861" y="2924944"/>
              <a:ext cx="2188163" cy="165134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ole tekstowe 14"/>
          <p:cNvSpPr txBox="1"/>
          <p:nvPr/>
        </p:nvSpPr>
        <p:spPr>
          <a:xfrm>
            <a:off x="4788024" y="4253126"/>
            <a:ext cx="2057299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Pole lub własność:</a:t>
            </a:r>
          </a:p>
          <a:p>
            <a:r>
              <a:rPr lang="pl-PL" dirty="0"/>
              <a:t>+|#|- Nazwa : Typ</a:t>
            </a:r>
          </a:p>
        </p:txBody>
      </p:sp>
      <p:grpSp>
        <p:nvGrpSpPr>
          <p:cNvPr id="24" name="Grupa 23"/>
          <p:cNvGrpSpPr/>
          <p:nvPr/>
        </p:nvGrpSpPr>
        <p:grpSpPr>
          <a:xfrm>
            <a:off x="899592" y="5445225"/>
            <a:ext cx="3888432" cy="811883"/>
            <a:chOff x="899592" y="5445225"/>
            <a:chExt cx="3888432" cy="811883"/>
          </a:xfrm>
        </p:grpSpPr>
        <p:sp>
          <p:nvSpPr>
            <p:cNvPr id="19" name="Prostokąt 18"/>
            <p:cNvSpPr/>
            <p:nvPr/>
          </p:nvSpPr>
          <p:spPr>
            <a:xfrm>
              <a:off x="899592" y="6008913"/>
              <a:ext cx="2520280" cy="248195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1" name="Łącznik prostoliniowy 20"/>
            <p:cNvCxnSpPr>
              <a:endCxn id="23" idx="1"/>
            </p:cNvCxnSpPr>
            <p:nvPr/>
          </p:nvCxnSpPr>
          <p:spPr>
            <a:xfrm flipV="1">
              <a:off x="3419872" y="5445225"/>
              <a:ext cx="1368152" cy="687785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pole tekstowe 22"/>
          <p:cNvSpPr txBox="1"/>
          <p:nvPr/>
        </p:nvSpPr>
        <p:spPr>
          <a:xfrm>
            <a:off x="4788024" y="5122059"/>
            <a:ext cx="2952328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Metoda lub konstruktor:</a:t>
            </a:r>
          </a:p>
          <a:p>
            <a:r>
              <a:rPr lang="pl-PL" dirty="0"/>
              <a:t>+|#|- Nazwa(argument : Typ)</a:t>
            </a:r>
          </a:p>
        </p:txBody>
      </p:sp>
      <p:sp>
        <p:nvSpPr>
          <p:cNvPr id="30" name="pole tekstowe 29"/>
          <p:cNvSpPr txBox="1"/>
          <p:nvPr/>
        </p:nvSpPr>
        <p:spPr>
          <a:xfrm>
            <a:off x="4788024" y="6006276"/>
            <a:ext cx="2952328" cy="6463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b="1" dirty="0"/>
              <a:t>Składowa statyczna:</a:t>
            </a:r>
          </a:p>
          <a:p>
            <a:r>
              <a:rPr lang="pl-PL" u="sng" dirty="0"/>
              <a:t>+|#|- Nazwa(argument : Typ)</a:t>
            </a:r>
          </a:p>
        </p:txBody>
      </p:sp>
      <p:grpSp>
        <p:nvGrpSpPr>
          <p:cNvPr id="1025" name="Grupa 1024"/>
          <p:cNvGrpSpPr/>
          <p:nvPr/>
        </p:nvGrpSpPr>
        <p:grpSpPr>
          <a:xfrm>
            <a:off x="885068" y="3360177"/>
            <a:ext cx="3902956" cy="2969265"/>
            <a:chOff x="885068" y="3360177"/>
            <a:chExt cx="3902956" cy="2969265"/>
          </a:xfrm>
        </p:grpSpPr>
        <p:sp>
          <p:nvSpPr>
            <p:cNvPr id="25" name="Prostokąt 24"/>
            <p:cNvSpPr/>
            <p:nvPr/>
          </p:nvSpPr>
          <p:spPr>
            <a:xfrm>
              <a:off x="886529" y="3360177"/>
              <a:ext cx="1872208" cy="252028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7" name="Łącznik prostoliniowy 26"/>
            <p:cNvCxnSpPr>
              <a:stCxn id="25" idx="3"/>
              <a:endCxn id="30" idx="1"/>
            </p:cNvCxnSpPr>
            <p:nvPr/>
          </p:nvCxnSpPr>
          <p:spPr>
            <a:xfrm>
              <a:off x="2758737" y="3486191"/>
              <a:ext cx="2029287" cy="2843251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rostokąt 28"/>
            <p:cNvSpPr/>
            <p:nvPr/>
          </p:nvSpPr>
          <p:spPr>
            <a:xfrm>
              <a:off x="885068" y="5445225"/>
              <a:ext cx="2881780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024" name="Łącznik prostoliniowy 1023"/>
            <p:cNvCxnSpPr>
              <a:endCxn id="30" idx="1"/>
            </p:cNvCxnSpPr>
            <p:nvPr/>
          </p:nvCxnSpPr>
          <p:spPr>
            <a:xfrm>
              <a:off x="3768309" y="5589241"/>
              <a:ext cx="1019715" cy="740201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2" name="pole tekstowe 1031"/>
          <p:cNvSpPr txBox="1"/>
          <p:nvPr/>
        </p:nvSpPr>
        <p:spPr>
          <a:xfrm>
            <a:off x="4792893" y="2339588"/>
            <a:ext cx="2955617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/>
              <a:t>Przestrzeń nazw i nazwa klasy</a:t>
            </a:r>
          </a:p>
        </p:txBody>
      </p:sp>
      <p:sp>
        <p:nvSpPr>
          <p:cNvPr id="1033" name="pole tekstowe 1032"/>
          <p:cNvSpPr txBox="1"/>
          <p:nvPr/>
        </p:nvSpPr>
        <p:spPr>
          <a:xfrm>
            <a:off x="4788024" y="1772816"/>
            <a:ext cx="2802755" cy="369332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/>
              <a:t>Klasa, struktura lub interfejs</a:t>
            </a:r>
          </a:p>
        </p:txBody>
      </p:sp>
      <p:grpSp>
        <p:nvGrpSpPr>
          <p:cNvPr id="1038" name="Grupa 1037"/>
          <p:cNvGrpSpPr/>
          <p:nvPr/>
        </p:nvGrpSpPr>
        <p:grpSpPr>
          <a:xfrm>
            <a:off x="1605710" y="2220543"/>
            <a:ext cx="3187183" cy="303711"/>
            <a:chOff x="1605710" y="2220543"/>
            <a:chExt cx="3187183" cy="303711"/>
          </a:xfrm>
        </p:grpSpPr>
        <p:sp>
          <p:nvSpPr>
            <p:cNvPr id="1034" name="Prostokąt 1033"/>
            <p:cNvSpPr/>
            <p:nvPr/>
          </p:nvSpPr>
          <p:spPr>
            <a:xfrm>
              <a:off x="1605710" y="2220543"/>
              <a:ext cx="1684108" cy="26140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036" name="Łącznik prostoliniowy 1035"/>
            <p:cNvCxnSpPr>
              <a:stCxn id="1034" idx="3"/>
              <a:endCxn id="1032" idx="1"/>
            </p:cNvCxnSpPr>
            <p:nvPr/>
          </p:nvCxnSpPr>
          <p:spPr>
            <a:xfrm>
              <a:off x="3289818" y="2351243"/>
              <a:ext cx="1503075" cy="173011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1" name="Grupa 1040"/>
          <p:cNvGrpSpPr/>
          <p:nvPr/>
        </p:nvGrpSpPr>
        <p:grpSpPr>
          <a:xfrm>
            <a:off x="1990564" y="1957482"/>
            <a:ext cx="2797460" cy="263061"/>
            <a:chOff x="1990564" y="1957482"/>
            <a:chExt cx="2797460" cy="263061"/>
          </a:xfrm>
        </p:grpSpPr>
        <p:sp>
          <p:nvSpPr>
            <p:cNvPr id="1037" name="Prostokąt 1036"/>
            <p:cNvSpPr/>
            <p:nvPr/>
          </p:nvSpPr>
          <p:spPr>
            <a:xfrm>
              <a:off x="1990564" y="1996940"/>
              <a:ext cx="914400" cy="22360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040" name="Łącznik prostoliniowy 1039"/>
            <p:cNvCxnSpPr>
              <a:stCxn id="1037" idx="3"/>
              <a:endCxn id="1033" idx="1"/>
            </p:cNvCxnSpPr>
            <p:nvPr/>
          </p:nvCxnSpPr>
          <p:spPr>
            <a:xfrm flipV="1">
              <a:off x="2904964" y="1957482"/>
              <a:ext cx="1883060" cy="15126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153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23" grpId="0" animBg="1"/>
      <p:bldP spid="30" grpId="0" animBg="1"/>
      <p:bldP spid="1032" grpId="0" animBg="1"/>
      <p:bldP spid="10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 w Visual Studio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374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 - dziedziczenie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50383"/>
            <a:ext cx="7962900" cy="31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upa 15"/>
          <p:cNvGrpSpPr/>
          <p:nvPr/>
        </p:nvGrpSpPr>
        <p:grpSpPr>
          <a:xfrm>
            <a:off x="264568" y="3780918"/>
            <a:ext cx="2464221" cy="917411"/>
            <a:chOff x="91555" y="2996952"/>
            <a:chExt cx="2464221" cy="917411"/>
          </a:xfrm>
        </p:grpSpPr>
        <p:cxnSp>
          <p:nvCxnSpPr>
            <p:cNvPr id="7" name="Łącznik prosty ze strzałką 6"/>
            <p:cNvCxnSpPr/>
            <p:nvPr/>
          </p:nvCxnSpPr>
          <p:spPr>
            <a:xfrm flipV="1">
              <a:off x="2267744" y="2996952"/>
              <a:ext cx="288032" cy="252028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pole tekstowe 11"/>
            <p:cNvSpPr txBox="1"/>
            <p:nvPr/>
          </p:nvSpPr>
          <p:spPr>
            <a:xfrm>
              <a:off x="91555" y="3268032"/>
              <a:ext cx="2176189" cy="646331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Klasa</a:t>
              </a:r>
              <a:r>
                <a:rPr lang="pl-PL" dirty="0"/>
                <a:t> dziedziczy z </a:t>
              </a:r>
              <a:r>
                <a:rPr lang="pl-PL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KlasaAbstrakc</a:t>
              </a:r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</a:p>
          </p:txBody>
        </p:sp>
      </p:grpSp>
      <p:grpSp>
        <p:nvGrpSpPr>
          <p:cNvPr id="2069" name="Grupa 2068"/>
          <p:cNvGrpSpPr/>
          <p:nvPr/>
        </p:nvGrpSpPr>
        <p:grpSpPr>
          <a:xfrm>
            <a:off x="1259632" y="2204864"/>
            <a:ext cx="5112568" cy="1114662"/>
            <a:chOff x="1259632" y="1450242"/>
            <a:chExt cx="5112568" cy="1114662"/>
          </a:xfrm>
        </p:grpSpPr>
        <p:sp>
          <p:nvSpPr>
            <p:cNvPr id="20" name="Prostokąt 19"/>
            <p:cNvSpPr/>
            <p:nvPr/>
          </p:nvSpPr>
          <p:spPr>
            <a:xfrm>
              <a:off x="1259632" y="2276872"/>
              <a:ext cx="2808312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6" name="Łącznik prostoliniowy 25"/>
            <p:cNvCxnSpPr/>
            <p:nvPr/>
          </p:nvCxnSpPr>
          <p:spPr>
            <a:xfrm flipV="1">
              <a:off x="4067944" y="1819574"/>
              <a:ext cx="0" cy="4573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ole tekstowe 27"/>
            <p:cNvSpPr txBox="1"/>
            <p:nvPr/>
          </p:nvSpPr>
          <p:spPr>
            <a:xfrm>
              <a:off x="3495303" y="1450242"/>
              <a:ext cx="2876897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dirty="0"/>
                <a:t>Klasa abstrakcyjna (kursywa)</a:t>
              </a:r>
            </a:p>
          </p:txBody>
        </p:sp>
      </p:grpSp>
      <p:grpSp>
        <p:nvGrpSpPr>
          <p:cNvPr id="2070" name="Grupa 2069"/>
          <p:cNvGrpSpPr/>
          <p:nvPr/>
        </p:nvGrpSpPr>
        <p:grpSpPr>
          <a:xfrm>
            <a:off x="7092280" y="2204864"/>
            <a:ext cx="1656184" cy="826630"/>
            <a:chOff x="7092280" y="1450242"/>
            <a:chExt cx="1656184" cy="826630"/>
          </a:xfrm>
        </p:grpSpPr>
        <p:cxnSp>
          <p:nvCxnSpPr>
            <p:cNvPr id="2055" name="Łącznik prosty ze strzałką 2054"/>
            <p:cNvCxnSpPr/>
            <p:nvPr/>
          </p:nvCxnSpPr>
          <p:spPr>
            <a:xfrm>
              <a:off x="7884368" y="1819574"/>
              <a:ext cx="0" cy="457298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9" name="pole tekstowe 2058"/>
            <p:cNvSpPr txBox="1"/>
            <p:nvPr/>
          </p:nvSpPr>
          <p:spPr>
            <a:xfrm>
              <a:off x="7092280" y="1450242"/>
              <a:ext cx="1656184" cy="36933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dirty="0"/>
                <a:t>Interfejs (kolor)</a:t>
              </a:r>
            </a:p>
          </p:txBody>
        </p:sp>
      </p:grpSp>
      <p:grpSp>
        <p:nvGrpSpPr>
          <p:cNvPr id="57" name="Grupa 56"/>
          <p:cNvGrpSpPr/>
          <p:nvPr/>
        </p:nvGrpSpPr>
        <p:grpSpPr>
          <a:xfrm>
            <a:off x="6804249" y="3751574"/>
            <a:ext cx="2092218" cy="1153490"/>
            <a:chOff x="27523" y="3032178"/>
            <a:chExt cx="2092218" cy="1153490"/>
          </a:xfrm>
        </p:grpSpPr>
        <p:cxnSp>
          <p:nvCxnSpPr>
            <p:cNvPr id="58" name="Łącznik prosty ze strzałką 57"/>
            <p:cNvCxnSpPr/>
            <p:nvPr/>
          </p:nvCxnSpPr>
          <p:spPr>
            <a:xfrm flipH="1" flipV="1">
              <a:off x="27523" y="3032178"/>
              <a:ext cx="500067" cy="235854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pole tekstowe 58"/>
            <p:cNvSpPr txBox="1"/>
            <p:nvPr/>
          </p:nvSpPr>
          <p:spPr>
            <a:xfrm>
              <a:off x="527590" y="3262338"/>
              <a:ext cx="1592151" cy="923330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Klasa</a:t>
              </a:r>
              <a:r>
                <a:rPr lang="pl-PL" dirty="0"/>
                <a:t> implementuje </a:t>
              </a:r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Interfejs</a:t>
              </a:r>
            </a:p>
          </p:txBody>
        </p:sp>
      </p:grpSp>
      <p:grpSp>
        <p:nvGrpSpPr>
          <p:cNvPr id="63" name="Grupa 62"/>
          <p:cNvGrpSpPr/>
          <p:nvPr/>
        </p:nvGrpSpPr>
        <p:grpSpPr>
          <a:xfrm>
            <a:off x="264568" y="4994762"/>
            <a:ext cx="4328442" cy="646331"/>
            <a:chOff x="91555" y="3268032"/>
            <a:chExt cx="4328442" cy="646331"/>
          </a:xfrm>
        </p:grpSpPr>
        <p:cxnSp>
          <p:nvCxnSpPr>
            <p:cNvPr id="64" name="Łącznik prosty ze strzałką 63"/>
            <p:cNvCxnSpPr/>
            <p:nvPr/>
          </p:nvCxnSpPr>
          <p:spPr>
            <a:xfrm>
              <a:off x="2267744" y="3268032"/>
              <a:ext cx="2152253" cy="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pole tekstowe 64"/>
            <p:cNvSpPr txBox="1"/>
            <p:nvPr/>
          </p:nvSpPr>
          <p:spPr>
            <a:xfrm>
              <a:off x="91555" y="3268032"/>
              <a:ext cx="2176189" cy="646331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KlasaPotomna</a:t>
              </a:r>
              <a:r>
                <a:rPr lang="pl-PL" dirty="0"/>
                <a:t> dziedziczy z </a:t>
              </a:r>
              <a:r>
                <a:rPr lang="pl-PL" dirty="0">
                  <a:latin typeface="Courier New" panose="02070309020205020404" pitchFamily="49" charset="0"/>
                  <a:cs typeface="Courier New" panose="02070309020205020404" pitchFamily="49" charset="0"/>
                </a:rPr>
                <a:t>Klasa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634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13" name="Grupa 12"/>
          <p:cNvGrpSpPr/>
          <p:nvPr/>
        </p:nvGrpSpPr>
        <p:grpSpPr>
          <a:xfrm>
            <a:off x="2467844" y="1754676"/>
            <a:ext cx="6432326" cy="2031325"/>
            <a:chOff x="2455193" y="1741974"/>
            <a:chExt cx="6432326" cy="2031325"/>
          </a:xfrm>
        </p:grpSpPr>
        <p:sp>
          <p:nvSpPr>
            <p:cNvPr id="6" name="Prostokąt 5"/>
            <p:cNvSpPr/>
            <p:nvPr/>
          </p:nvSpPr>
          <p:spPr>
            <a:xfrm>
              <a:off x="2455193" y="2382788"/>
              <a:ext cx="1080120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3990975" y="1741974"/>
              <a:ext cx="4896544" cy="2031325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//klasa bazowa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abstract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KlasaAbstrakcyjna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 …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//klasa potomna, dziedziczy z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KlasaAbstrakcyjna</a:t>
              </a:r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: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KlasaAbstrakcyjna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 …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//klasa potomna, dziedziczy z Klasa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KlasaPotomna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: Klasa { 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dirty="0">
                  <a:cs typeface="Courier New" panose="02070309020205020404" pitchFamily="49" charset="0"/>
                </a:rPr>
                <a:t>Relacja „jest”. Inne nazwy: generalizacja, rozszerz.</a:t>
              </a:r>
            </a:p>
          </p:txBody>
        </p:sp>
        <p:cxnSp>
          <p:nvCxnSpPr>
            <p:cNvPr id="10" name="Łącznik prostoliniowy 9"/>
            <p:cNvCxnSpPr>
              <a:stCxn id="6" idx="3"/>
              <a:endCxn id="8" idx="1"/>
            </p:cNvCxnSpPr>
            <p:nvPr/>
          </p:nvCxnSpPr>
          <p:spPr>
            <a:xfrm>
              <a:off x="3535313" y="2526804"/>
              <a:ext cx="455662" cy="230833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878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8210" y="260648"/>
            <a:ext cx="8229600" cy="1143000"/>
          </a:xfrm>
        </p:spPr>
        <p:txBody>
          <a:bodyPr/>
          <a:lstStyle/>
          <a:p>
            <a:r>
              <a:rPr lang="pl-PL" dirty="0"/>
              <a:t>Diagram klas UML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611560" y="1634908"/>
            <a:ext cx="233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Relacje między klasami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4013417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https://en.wikipedia.org/wiki/Class_diagram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958211"/>
            <a:ext cx="3311755" cy="2055205"/>
          </a:xfrm>
          <a:prstGeom prst="rect">
            <a:avLst/>
          </a:prstGeom>
        </p:spPr>
      </p:pic>
      <p:grpSp>
        <p:nvGrpSpPr>
          <p:cNvPr id="31" name="Grupa 30"/>
          <p:cNvGrpSpPr/>
          <p:nvPr/>
        </p:nvGrpSpPr>
        <p:grpSpPr>
          <a:xfrm>
            <a:off x="2456595" y="2062926"/>
            <a:ext cx="6432326" cy="2862322"/>
            <a:chOff x="2464920" y="1771157"/>
            <a:chExt cx="6432326" cy="2862322"/>
          </a:xfrm>
        </p:grpSpPr>
        <p:sp>
          <p:nvSpPr>
            <p:cNvPr id="32" name="Prostokąt 31"/>
            <p:cNvSpPr/>
            <p:nvPr/>
          </p:nvSpPr>
          <p:spPr>
            <a:xfrm>
              <a:off x="2464920" y="2411971"/>
              <a:ext cx="1252711" cy="288032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3" name="pole tekstowe 32"/>
            <p:cNvSpPr txBox="1"/>
            <p:nvPr/>
          </p:nvSpPr>
          <p:spPr>
            <a:xfrm>
              <a:off x="4000702" y="1771157"/>
              <a:ext cx="4896544" cy="2862322"/>
            </a:xfrm>
            <a:prstGeom prst="rect">
              <a:avLst/>
            </a:prstGeom>
            <a:noFill/>
            <a:ln w="254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//interfejs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interface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Interfejs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Typ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PublicznaMetoda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(Typ argument);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Typ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PublicznaWłasność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set;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pl-PL" sz="12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//klasa implementuje interfejs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public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Klasa :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KlasaAbstrakcyjna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Interfejs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...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public Typ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PublicznaMetoda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(Typ argument) { ...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public Typ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PublicznaWłasność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{ </a:t>
              </a:r>
              <a:r>
                <a:rPr lang="pl-PL" sz="1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</a:t>
              </a:r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set; }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...</a:t>
              </a:r>
            </a:p>
            <a:p>
              <a:r>
                <a:rPr lang="pl-PL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cxnSp>
          <p:nvCxnSpPr>
            <p:cNvPr id="34" name="Łącznik prostoliniowy 33"/>
            <p:cNvCxnSpPr>
              <a:stCxn id="32" idx="3"/>
            </p:cNvCxnSpPr>
            <p:nvPr/>
          </p:nvCxnSpPr>
          <p:spPr>
            <a:xfrm>
              <a:off x="3717631" y="2555987"/>
              <a:ext cx="283071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63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104077</TotalTime>
  <Words>2960</Words>
  <Application>Microsoft Office PowerPoint</Application>
  <PresentationFormat>Pokaz na ekranie (4:3)</PresentationFormat>
  <Paragraphs>468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3" baseType="lpstr">
      <vt:lpstr>Arial</vt:lpstr>
      <vt:lpstr>Calibri</vt:lpstr>
      <vt:lpstr>Courier New</vt:lpstr>
      <vt:lpstr>Times New Roman</vt:lpstr>
      <vt:lpstr>Motyw pakietu Office</vt:lpstr>
      <vt:lpstr>Inżynieria oprogramowania UML</vt:lpstr>
      <vt:lpstr>UML</vt:lpstr>
      <vt:lpstr>UML</vt:lpstr>
      <vt:lpstr>Diagram klas UML w Visual Studio</vt:lpstr>
      <vt:lpstr>Diagram klas UML w Visual Studio</vt:lpstr>
      <vt:lpstr>Diagram klas UML w Visual Studio</vt:lpstr>
      <vt:lpstr>Diagram klas UML w Visual Studio</vt:lpstr>
      <vt:lpstr>Diagram klas UML</vt:lpstr>
      <vt:lpstr>Diagram klas UML</vt:lpstr>
      <vt:lpstr>Diagram klas UML</vt:lpstr>
      <vt:lpstr>Diagram klas UML</vt:lpstr>
      <vt:lpstr>Diagram klas UML</vt:lpstr>
      <vt:lpstr>Diagram klas UML</vt:lpstr>
      <vt:lpstr>Graf DGML w Visual Studio</vt:lpstr>
      <vt:lpstr>Graf DGML w Visual Studio</vt:lpstr>
      <vt:lpstr>Inne 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Diagramy UML</vt:lpstr>
      <vt:lpstr>UML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Wzorce projektowe</dc:title>
  <dc:creator>Jacek</dc:creator>
  <cp:lastModifiedBy>Jacek Matulewski</cp:lastModifiedBy>
  <cp:revision>519</cp:revision>
  <dcterms:created xsi:type="dcterms:W3CDTF">2015-03-08T11:32:22Z</dcterms:created>
  <dcterms:modified xsi:type="dcterms:W3CDTF">2021-10-19T07:08:33Z</dcterms:modified>
</cp:coreProperties>
</file>