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416" r:id="rId3"/>
    <p:sldId id="417" r:id="rId4"/>
    <p:sldId id="418" r:id="rId5"/>
    <p:sldId id="415" r:id="rId6"/>
    <p:sldId id="293" r:id="rId7"/>
    <p:sldId id="362" r:id="rId8"/>
    <p:sldId id="395" r:id="rId9"/>
    <p:sldId id="394" r:id="rId10"/>
    <p:sldId id="396" r:id="rId11"/>
    <p:sldId id="397" r:id="rId12"/>
    <p:sldId id="398" r:id="rId13"/>
    <p:sldId id="399" r:id="rId14"/>
    <p:sldId id="400" r:id="rId15"/>
    <p:sldId id="401" r:id="rId16"/>
    <p:sldId id="402" r:id="rId17"/>
    <p:sldId id="363" r:id="rId18"/>
    <p:sldId id="365" r:id="rId19"/>
    <p:sldId id="367" r:id="rId20"/>
    <p:sldId id="368" r:id="rId21"/>
    <p:sldId id="371" r:id="rId22"/>
    <p:sldId id="370" r:id="rId23"/>
    <p:sldId id="378" r:id="rId24"/>
    <p:sldId id="379" r:id="rId25"/>
    <p:sldId id="373" r:id="rId26"/>
    <p:sldId id="374" r:id="rId27"/>
    <p:sldId id="376" r:id="rId28"/>
    <p:sldId id="375" r:id="rId29"/>
    <p:sldId id="377" r:id="rId30"/>
    <p:sldId id="421" r:id="rId31"/>
    <p:sldId id="380" r:id="rId32"/>
    <p:sldId id="381" r:id="rId33"/>
    <p:sldId id="382" r:id="rId34"/>
    <p:sldId id="384" r:id="rId35"/>
    <p:sldId id="383" r:id="rId36"/>
    <p:sldId id="385" r:id="rId37"/>
    <p:sldId id="386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405" r:id="rId46"/>
    <p:sldId id="406" r:id="rId47"/>
    <p:sldId id="407" r:id="rId48"/>
    <p:sldId id="408" r:id="rId49"/>
    <p:sldId id="409" r:id="rId50"/>
    <p:sldId id="404" r:id="rId51"/>
    <p:sldId id="410" r:id="rId52"/>
    <p:sldId id="411" r:id="rId53"/>
    <p:sldId id="412" r:id="rId54"/>
    <p:sldId id="414" r:id="rId55"/>
    <p:sldId id="413" r:id="rId56"/>
    <p:sldId id="419" r:id="rId57"/>
    <p:sldId id="420" r:id="rId58"/>
    <p:sldId id="423" r:id="rId59"/>
    <p:sldId id="424" r:id="rId60"/>
    <p:sldId id="422" r:id="rId61"/>
    <p:sldId id="425" r:id="rId62"/>
    <p:sldId id="426" r:id="rId63"/>
    <p:sldId id="427" r:id="rId64"/>
    <p:sldId id="428" r:id="rId6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51" autoAdjust="0"/>
    <p:restoredTop sz="94660"/>
  </p:normalViewPr>
  <p:slideViewPr>
    <p:cSldViewPr>
      <p:cViewPr>
        <p:scale>
          <a:sx n="87" d="100"/>
          <a:sy n="87" d="100"/>
        </p:scale>
        <p:origin x="-106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1ba5ac4e72375739" providerId="LiveId" clId="{D26EC687-9283-42C5-9F4C-3DD4162B3417}"/>
    <pc:docChg chg="undo custSel modSld">
      <pc:chgData name="" userId="1ba5ac4e72375739" providerId="LiveId" clId="{D26EC687-9283-42C5-9F4C-3DD4162B3417}" dt="2020-07-01T07:25:50.485" v="153" actId="404"/>
      <pc:docMkLst>
        <pc:docMk/>
      </pc:docMkLst>
      <pc:sldChg chg="addSp delSp modSp">
        <pc:chgData name="" userId="1ba5ac4e72375739" providerId="LiveId" clId="{D26EC687-9283-42C5-9F4C-3DD4162B3417}" dt="2020-06-30T13:10:04.209" v="44" actId="14100"/>
        <pc:sldMkLst>
          <pc:docMk/>
          <pc:sldMk cId="3800628259" sldId="373"/>
        </pc:sldMkLst>
        <pc:spChg chg="add mod">
          <ac:chgData name="" userId="1ba5ac4e72375739" providerId="LiveId" clId="{D26EC687-9283-42C5-9F4C-3DD4162B3417}" dt="2020-06-30T13:08:11.737" v="23" actId="1037"/>
          <ac:spMkLst>
            <pc:docMk/>
            <pc:sldMk cId="3800628259" sldId="373"/>
            <ac:spMk id="4" creationId="{56C3827F-D3A2-4ED6-AC71-EAB2F6947F24}"/>
          </ac:spMkLst>
        </pc:spChg>
        <pc:picChg chg="add del mod">
          <ac:chgData name="" userId="1ba5ac4e72375739" providerId="LiveId" clId="{D26EC687-9283-42C5-9F4C-3DD4162B3417}" dt="2020-06-30T13:09:58.302" v="41" actId="478"/>
          <ac:picMkLst>
            <pc:docMk/>
            <pc:sldMk cId="3800628259" sldId="373"/>
            <ac:picMk id="1026" creationId="{0C26433A-930E-4624-87D1-FC889F4FFC0F}"/>
          </ac:picMkLst>
        </pc:picChg>
        <pc:picChg chg="add mod">
          <ac:chgData name="" userId="1ba5ac4e72375739" providerId="LiveId" clId="{D26EC687-9283-42C5-9F4C-3DD4162B3417}" dt="2020-06-30T13:10:04.209" v="44" actId="14100"/>
          <ac:picMkLst>
            <pc:docMk/>
            <pc:sldMk cId="3800628259" sldId="373"/>
            <ac:picMk id="1028" creationId="{45A5B6E8-36E2-406B-94AD-D052F3393ED7}"/>
          </ac:picMkLst>
        </pc:picChg>
      </pc:sldChg>
      <pc:sldChg chg="modSp">
        <pc:chgData name="" userId="1ba5ac4e72375739" providerId="LiveId" clId="{D26EC687-9283-42C5-9F4C-3DD4162B3417}" dt="2020-07-01T07:25:50.485" v="153" actId="404"/>
        <pc:sldMkLst>
          <pc:docMk/>
          <pc:sldMk cId="1885864010" sldId="385"/>
        </pc:sldMkLst>
        <pc:spChg chg="mod">
          <ac:chgData name="" userId="1ba5ac4e72375739" providerId="LiveId" clId="{D26EC687-9283-42C5-9F4C-3DD4162B3417}" dt="2020-07-01T07:25:50.485" v="153" actId="404"/>
          <ac:spMkLst>
            <pc:docMk/>
            <pc:sldMk cId="1885864010" sldId="385"/>
            <ac:spMk id="12" creationId="{00000000-0000-0000-0000-000000000000}"/>
          </ac:spMkLst>
        </pc:spChg>
      </pc:sldChg>
      <pc:sldChg chg="addSp modSp">
        <pc:chgData name="" userId="1ba5ac4e72375739" providerId="LiveId" clId="{D26EC687-9283-42C5-9F4C-3DD4162B3417}" dt="2020-06-30T13:08:29.812" v="40" actId="1038"/>
        <pc:sldMkLst>
          <pc:docMk/>
          <pc:sldMk cId="1838150990" sldId="386"/>
        </pc:sldMkLst>
        <pc:spChg chg="add mod">
          <ac:chgData name="" userId="1ba5ac4e72375739" providerId="LiveId" clId="{D26EC687-9283-42C5-9F4C-3DD4162B3417}" dt="2020-06-30T13:08:29.812" v="40" actId="1038"/>
          <ac:spMkLst>
            <pc:docMk/>
            <pc:sldMk cId="1838150990" sldId="386"/>
            <ac:spMk id="6" creationId="{0AD7AA36-47BA-4DE0-B229-A7C49D8EC886}"/>
          </ac:spMkLst>
        </pc:spChg>
      </pc:sldChg>
      <pc:sldChg chg="modSp">
        <pc:chgData name="" userId="1ba5ac4e72375739" providerId="LiveId" clId="{D26EC687-9283-42C5-9F4C-3DD4162B3417}" dt="2020-06-30T14:42:16.580" v="65"/>
        <pc:sldMkLst>
          <pc:docMk/>
          <pc:sldMk cId="73596123" sldId="421"/>
        </pc:sldMkLst>
        <pc:spChg chg="mod">
          <ac:chgData name="" userId="1ba5ac4e72375739" providerId="LiveId" clId="{D26EC687-9283-42C5-9F4C-3DD4162B3417}" dt="2020-06-30T14:42:16.580" v="65"/>
          <ac:spMkLst>
            <pc:docMk/>
            <pc:sldMk cId="73596123" sldId="421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19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849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84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87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11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6863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7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9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3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351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426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F226-7368-43E6-AD2B-E5D477D610E0}" type="datetimeFigureOut">
              <a:rPr lang="pl-PL" smtClean="0"/>
              <a:t>08.11.2023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965EF-260D-488B-B392-EF0A94680A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569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izyka.umk.pl/~jace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umk.pl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File:Barbara_Liskov_MIT_computer_scientist_2010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cabe.com/pdf/mccabe-nist235r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7992888" cy="2304256"/>
          </a:xfrm>
        </p:spPr>
        <p:txBody>
          <a:bodyPr>
            <a:normAutofit/>
          </a:bodyPr>
          <a:lstStyle/>
          <a:p>
            <a:r>
              <a:rPr lang="pl-PL" sz="5400" b="1" dirty="0">
                <a:cs typeface="Times New Roman" panose="02020603050405020304" pitchFamily="18" charset="0"/>
              </a:rPr>
              <a:t>Inżynieria oprogramowania</a:t>
            </a:r>
            <a:r>
              <a:rPr lang="pl-PL" sz="5400" dirty="0">
                <a:cs typeface="Times New Roman" panose="02020603050405020304" pitchFamily="18" charset="0"/>
              </a:rPr>
              <a:t/>
            </a:r>
            <a:br>
              <a:rPr lang="pl-PL" sz="5400" dirty="0">
                <a:cs typeface="Times New Roman" panose="02020603050405020304" pitchFamily="18" charset="0"/>
              </a:rPr>
            </a:br>
            <a:r>
              <a:rPr lang="pl-PL" sz="5400">
                <a:cs typeface="Times New Roman" panose="02020603050405020304" pitchFamily="18" charset="0"/>
              </a:rPr>
              <a:t>OOP i zasady </a:t>
            </a:r>
            <a:r>
              <a:rPr lang="pl-PL" sz="5400" dirty="0">
                <a:cs typeface="Times New Roman" panose="02020603050405020304" pitchFamily="18" charset="0"/>
              </a:rPr>
              <a:t>SOLID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44414" y="5557537"/>
            <a:ext cx="7992888" cy="432048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WWW: http://www.fizyka.umk.pl/~jacek/dydaktyka/inzynieria/index.html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996589" y="1089250"/>
            <a:ext cx="308853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Jacek Matulewski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Fizyki, UMK</a:t>
            </a:r>
          </a:p>
          <a:p>
            <a:pPr algn="ctr"/>
            <a:endParaRPr lang="pl-PL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WWW: </a:t>
            </a:r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http://www.fizyka.umk.pl/~jacek</a:t>
            </a:r>
          </a:p>
          <a:p>
            <a:pPr algn="ctr"/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jacek@fizyka.umk.pl</a:t>
            </a:r>
            <a:endParaRPr lang="pl-PL" i="1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708756" y="5986154"/>
            <a:ext cx="1877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semestr letni 2016</a:t>
            </a:r>
          </a:p>
        </p:txBody>
      </p:sp>
      <p:pic>
        <p:nvPicPr>
          <p:cNvPr id="1026" name="Picture 2" descr="Kod Q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04049"/>
            <a:ext cx="1110863" cy="1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iol.umk.pl/ochr_srod_zam-2/grafika/UMK%20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92" y="985047"/>
            <a:ext cx="1242843" cy="128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6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C#: można nadal używać klas abstrakcyjnych </a:t>
            </a:r>
            <a:br>
              <a:rPr lang="pl-PL" sz="2800" dirty="0"/>
            </a:br>
            <a:r>
              <a:rPr lang="pl-PL" sz="2800" dirty="0"/>
              <a:t>       w roli interfejsów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780928"/>
            <a:ext cx="45881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Figura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abstract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: Figura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a *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52528" y="5571817"/>
            <a:ext cx="4499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2 * a + 2 *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27065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C#: można nadal używać klas abstrakcyjnych </a:t>
            </a:r>
            <a:br>
              <a:rPr lang="pl-PL" sz="2800" dirty="0"/>
            </a:br>
            <a:r>
              <a:rPr lang="pl-PL" sz="2800" dirty="0"/>
              <a:t>       w roli interfejsów</a:t>
            </a:r>
            <a:endParaRPr lang="pl-PL" sz="2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67544" y="2984753"/>
            <a:ext cx="6091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Prostokąt prostokąt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Prostokąt(2, 3);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("Pole: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Figura figura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Prostokąt(2, 3);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("Pole: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2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C#: specjalna konstrukcja pozwalająca na </a:t>
            </a:r>
          </a:p>
          <a:p>
            <a:pPr marL="0" indent="0">
              <a:buNone/>
            </a:pPr>
            <a:r>
              <a:rPr lang="pl-PL" sz="2800" dirty="0"/>
              <a:t>       definiowanie interfejsów (słowo kluczowe </a:t>
            </a:r>
            <a:r>
              <a:rPr lang="pl-PL" sz="2800" b="1" dirty="0" err="1"/>
              <a:t>interface</a:t>
            </a:r>
            <a:r>
              <a:rPr lang="pl-PL" sz="2800" dirty="0"/>
              <a:t>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780928"/>
            <a:ext cx="43733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: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a *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52528" y="5571817"/>
            <a:ext cx="4499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return 2 * a + 2 *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346642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C#: specjalna konstrukcja pozwalająca na </a:t>
            </a:r>
          </a:p>
          <a:p>
            <a:pPr marL="0" indent="0">
              <a:buNone/>
            </a:pPr>
            <a:r>
              <a:rPr lang="pl-PL" sz="2800" dirty="0"/>
              <a:t>       definiowanie interfejsów (słowo kluczowe </a:t>
            </a:r>
            <a:r>
              <a:rPr lang="pl-PL" sz="2800" b="1" dirty="0" err="1"/>
              <a:t>interface</a:t>
            </a:r>
            <a:r>
              <a:rPr lang="pl-PL" sz="2800" dirty="0"/>
              <a:t>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2984753"/>
            <a:ext cx="609173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Prostokąt prostokąt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Prostokąt(2, 3);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("Pole: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figura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Prostokąt(2, 3);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("Pole: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figura.ObliczPole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figura.ObliczObwód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203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C#: specjalna konstrukcja pozwalająca na </a:t>
            </a:r>
          </a:p>
          <a:p>
            <a:pPr marL="0" indent="0">
              <a:buNone/>
            </a:pPr>
            <a:r>
              <a:rPr lang="pl-PL" sz="2800" dirty="0"/>
              <a:t>       definiowanie interfejsów (słowo kluczowe </a:t>
            </a:r>
            <a:r>
              <a:rPr lang="pl-PL" sz="2800" b="1" dirty="0" err="1"/>
              <a:t>interface</a:t>
            </a:r>
            <a:r>
              <a:rPr lang="pl-PL" sz="2800" dirty="0"/>
              <a:t>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95536" y="2780928"/>
            <a:ext cx="437331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 //własności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Obwód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: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b)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a * b;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752528" y="5571817"/>
            <a:ext cx="44999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return 2 * a + 2 * b;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53938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C#: specjalna konstrukcja pozwalająca na </a:t>
            </a:r>
          </a:p>
          <a:p>
            <a:pPr marL="0" indent="0">
              <a:buNone/>
            </a:pPr>
            <a:r>
              <a:rPr lang="pl-PL" sz="2800" dirty="0"/>
              <a:t>       definiowanie interfejsów (słowo kluczowe </a:t>
            </a:r>
            <a:r>
              <a:rPr lang="pl-PL" sz="2800" b="1" dirty="0" err="1"/>
              <a:t>interface</a:t>
            </a:r>
            <a:r>
              <a:rPr lang="pl-PL" sz="2800" dirty="0"/>
              <a:t>)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2984753"/>
            <a:ext cx="52325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Prostokąt prostokąt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Prostokąt(2, 3);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("Pole: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figura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Prostokąt(2, 3);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("Pole: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: " +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44216"/>
            <a:ext cx="8507288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Interfejs vs klasa abstrakcyjna</a:t>
            </a:r>
          </a:p>
          <a:p>
            <a:pPr marL="0" indent="0">
              <a:buNone/>
            </a:pPr>
            <a:r>
              <a:rPr lang="pl-PL" sz="1800" dirty="0"/>
              <a:t>Interfejs można zastąpić klasą abstrakcyjną, w której są tylko metody abstrakcyjne</a:t>
            </a: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67544" y="2852936"/>
            <a:ext cx="85072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dirty="0"/>
              <a:t>Interfejs vs delegacja (typ wskaźnika do metody)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dirty="0"/>
              <a:t>Delegacja to typ metody = wymaganie metody lub klasy względem używającego ją kodu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dirty="0"/>
              <a:t>Interfejs określa sygnatury metod, w tym i ich nazwy = kontrakt klasy dostarczającej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483528" y="4581128"/>
            <a:ext cx="8507288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dirty="0">
                <a:solidFill>
                  <a:srgbClr val="004B00"/>
                </a:solidFill>
              </a:rPr>
              <a:t>Rola interfejsów: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dirty="0"/>
              <a:t>Ograniczenie (rozluźnienie) związków między klasami. Ustalenie kontraktów między nimi.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800" dirty="0"/>
              <a:t>Jednocześnie prowadzi jednak do uwolnienia ich rozwoju, o ile przestrzegamy kontraktu.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29977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Użycie interfejsów - 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Spopularyzował: Robert C. Martin (</a:t>
            </a:r>
            <a:r>
              <a:rPr lang="pl-PL" sz="2800" dirty="0" err="1"/>
              <a:t>uncle</a:t>
            </a:r>
            <a:r>
              <a:rPr lang="pl-PL" sz="2800" dirty="0"/>
              <a:t> Bob)</a:t>
            </a:r>
          </a:p>
          <a:p>
            <a:pPr marL="0" indent="0">
              <a:buNone/>
            </a:pPr>
            <a:r>
              <a:rPr lang="pl-PL" sz="2800" dirty="0"/>
              <a:t>                              (jeden z sygnatariuszy </a:t>
            </a:r>
            <a:r>
              <a:rPr lang="pl-PL" sz="2800" i="1" dirty="0"/>
              <a:t>Agile </a:t>
            </a:r>
            <a:r>
              <a:rPr lang="pl-PL" sz="2800" i="1" dirty="0" err="1"/>
              <a:t>Manifesto</a:t>
            </a:r>
            <a:r>
              <a:rPr lang="pl-PL" sz="2800" dirty="0"/>
              <a:t>)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Cel: przygotowanie kodu, który jest </a:t>
            </a:r>
            <a:r>
              <a:rPr lang="pl-PL" sz="2800" b="1" dirty="0"/>
              <a:t>łatwy do</a:t>
            </a:r>
            <a:r>
              <a:rPr lang="pl-PL" sz="2800" dirty="0"/>
              <a:t> </a:t>
            </a:r>
            <a:r>
              <a:rPr lang="pl-PL" sz="2800" b="1" dirty="0"/>
              <a:t>utrzymania</a:t>
            </a:r>
            <a:r>
              <a:rPr lang="pl-PL" sz="2800" dirty="0"/>
              <a:t>  </a:t>
            </a:r>
            <a:br>
              <a:rPr lang="pl-PL" sz="2800" dirty="0"/>
            </a:br>
            <a:r>
              <a:rPr lang="pl-PL" sz="2800" dirty="0"/>
              <a:t>        (konserwacji), </a:t>
            </a:r>
            <a:r>
              <a:rPr lang="pl-PL" sz="2800" b="1" dirty="0"/>
              <a:t>rozbudowy i prawd. zmian wymagań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974991"/>
            <a:ext cx="2625914" cy="2326217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3563888" y="2974991"/>
            <a:ext cx="4896544" cy="2272202"/>
            <a:chOff x="3851920" y="2420888"/>
            <a:chExt cx="4896544" cy="2272202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2428593"/>
              <a:ext cx="1584176" cy="2264497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2428592"/>
              <a:ext cx="1584176" cy="2264497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2420888"/>
              <a:ext cx="1584176" cy="2264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5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/>
              <a:t>S</a:t>
            </a:r>
            <a:r>
              <a:rPr lang="pl-PL" sz="2800" dirty="0"/>
              <a:t>.  Zasada jednej odpowiedzialności</a:t>
            </a:r>
            <a:br>
              <a:rPr lang="pl-PL" sz="2800" dirty="0"/>
            </a:br>
            <a:r>
              <a:rPr lang="pl-PL" sz="2800" dirty="0"/>
              <a:t>     </a:t>
            </a:r>
            <a:r>
              <a:rPr lang="pl-PL" sz="2800" i="1" dirty="0"/>
              <a:t>Single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r>
              <a:rPr lang="pl-PL" sz="2800" dirty="0"/>
              <a:t> (SRP)</a:t>
            </a:r>
          </a:p>
          <a:p>
            <a:pPr marL="0" indent="0">
              <a:buNone/>
            </a:pPr>
            <a:r>
              <a:rPr lang="pl-PL" sz="2800" b="1" dirty="0"/>
              <a:t>O</a:t>
            </a:r>
            <a:r>
              <a:rPr lang="pl-PL" sz="2800" dirty="0"/>
              <a:t>. Zasada otwarte-zamknięte</a:t>
            </a:r>
            <a:br>
              <a:rPr lang="pl-PL" sz="2800" dirty="0"/>
            </a:br>
            <a:r>
              <a:rPr lang="pl-PL" sz="2800" dirty="0"/>
              <a:t>     </a:t>
            </a:r>
            <a:r>
              <a:rPr lang="pl-PL" sz="2800" i="1" dirty="0"/>
              <a:t>Open/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r>
              <a:rPr lang="pl-PL" sz="2800" dirty="0"/>
              <a:t> (OCP)</a:t>
            </a:r>
          </a:p>
          <a:p>
            <a:pPr marL="0" indent="0">
              <a:buNone/>
            </a:pPr>
            <a:r>
              <a:rPr lang="pl-PL" sz="2800" b="1" dirty="0"/>
              <a:t>L</a:t>
            </a:r>
            <a:r>
              <a:rPr lang="pl-PL" sz="2800" dirty="0"/>
              <a:t>.  Zasada podstawienia </a:t>
            </a:r>
            <a:r>
              <a:rPr lang="pl-PL" sz="2800" dirty="0" err="1"/>
              <a:t>Liskov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dirty="0"/>
              <a:t>     </a:t>
            </a:r>
            <a:r>
              <a:rPr lang="pl-PL" sz="2800" i="1" dirty="0" err="1"/>
              <a:t>Liskov</a:t>
            </a:r>
            <a:r>
              <a:rPr lang="pl-PL" sz="2800" i="1" dirty="0"/>
              <a:t> </a:t>
            </a:r>
            <a:r>
              <a:rPr lang="pl-PL" sz="2800" i="1" dirty="0" err="1"/>
              <a:t>substitution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r>
              <a:rPr lang="pl-PL" sz="2800" dirty="0"/>
              <a:t> (LSP)</a:t>
            </a:r>
          </a:p>
          <a:p>
            <a:pPr marL="0" indent="0">
              <a:buNone/>
            </a:pPr>
            <a:r>
              <a:rPr lang="pl-PL" sz="2800" b="1" dirty="0"/>
              <a:t>I</a:t>
            </a:r>
            <a:r>
              <a:rPr lang="pl-PL" sz="2800" dirty="0"/>
              <a:t>.  </a:t>
            </a:r>
            <a:r>
              <a:rPr lang="pl-PL" sz="2000" dirty="0"/>
              <a:t> </a:t>
            </a: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dirty="0"/>
              <a:t>     </a:t>
            </a:r>
            <a:r>
              <a:rPr lang="pl-PL" sz="2800" i="1" dirty="0"/>
              <a:t>Interface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r>
              <a:rPr lang="pl-PL" sz="2800" dirty="0"/>
              <a:t> (ISP)</a:t>
            </a:r>
          </a:p>
          <a:p>
            <a:pPr marL="0" indent="0">
              <a:buNone/>
            </a:pPr>
            <a:r>
              <a:rPr lang="pl-PL" sz="2800" b="1" dirty="0"/>
              <a:t>D</a:t>
            </a:r>
            <a:r>
              <a:rPr lang="pl-PL" sz="2800" dirty="0"/>
              <a:t>. Zasada odwrócenia zależności</a:t>
            </a:r>
            <a:br>
              <a:rPr lang="pl-PL" sz="2800" dirty="0"/>
            </a:br>
            <a:r>
              <a:rPr lang="pl-PL" sz="2800" dirty="0"/>
              <a:t>     </a:t>
            </a:r>
            <a:r>
              <a:rPr lang="pl-PL" sz="2800" i="1" dirty="0" err="1"/>
              <a:t>Dependency</a:t>
            </a:r>
            <a:r>
              <a:rPr lang="pl-PL" sz="2800" i="1" dirty="0"/>
              <a:t> </a:t>
            </a:r>
            <a:r>
              <a:rPr lang="pl-PL" sz="2800" i="1" dirty="0" err="1"/>
              <a:t>inversion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r>
              <a:rPr lang="pl-PL" sz="2800" dirty="0"/>
              <a:t> (DIP)</a:t>
            </a:r>
          </a:p>
        </p:txBody>
      </p:sp>
    </p:spTree>
    <p:extLst>
      <p:ext uri="{BB962C8B-B14F-4D97-AF65-F5344CB8AC3E}">
        <p14:creationId xmlns:p14="http://schemas.microsoft.com/office/powerpoint/2010/main" val="3217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jednej odpowiedzialności (klasy, metody, DLL)</a:t>
            </a:r>
            <a:br>
              <a:rPr lang="pl-PL" sz="2800" dirty="0"/>
            </a:br>
            <a:r>
              <a:rPr lang="pl-PL" sz="2800" b="1" i="1" dirty="0"/>
              <a:t>S</a:t>
            </a:r>
            <a:r>
              <a:rPr lang="pl-PL" sz="2800" i="1" dirty="0"/>
              <a:t>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08920"/>
            <a:ext cx="3239810" cy="322075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987262" y="2814027"/>
            <a:ext cx="48345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Boska klasa, którą należy rozdzielić </a:t>
            </a:r>
          </a:p>
          <a:p>
            <a:r>
              <a:rPr lang="pl-PL" sz="2400" dirty="0"/>
              <a:t>na wiele klas odpowiedzialnych tylko </a:t>
            </a:r>
          </a:p>
          <a:p>
            <a:r>
              <a:rPr lang="pl-PL" sz="2400" dirty="0"/>
              <a:t>za pojedyncze funkcjonalności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032536" y="5550331"/>
            <a:ext cx="3347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Inne sformułowanie: KISS</a:t>
            </a:r>
          </a:p>
          <a:p>
            <a:r>
              <a:rPr lang="pl-PL" sz="2400" i="1" dirty="0" err="1"/>
              <a:t>Keep</a:t>
            </a:r>
            <a:r>
              <a:rPr lang="pl-PL" sz="2400" i="1" dirty="0"/>
              <a:t> </a:t>
            </a:r>
            <a:r>
              <a:rPr lang="pl-PL" sz="2400" i="1" dirty="0" err="1"/>
              <a:t>it</a:t>
            </a:r>
            <a:r>
              <a:rPr lang="pl-PL" sz="2400" i="1" dirty="0"/>
              <a:t> </a:t>
            </a:r>
            <a:r>
              <a:rPr lang="pl-PL" sz="2400" i="1" dirty="0" err="1"/>
              <a:t>simple</a:t>
            </a:r>
            <a:r>
              <a:rPr lang="pl-PL" sz="2400" i="1" dirty="0"/>
              <a:t>, </a:t>
            </a:r>
            <a:r>
              <a:rPr lang="pl-PL" sz="2400" i="1" dirty="0" err="1"/>
              <a:t>Stupid</a:t>
            </a:r>
            <a:r>
              <a:rPr lang="pl-PL" sz="2400" i="1" dirty="0"/>
              <a:t>!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006921" y="4182179"/>
            <a:ext cx="4726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Zmiana jednej funkcjonalności </a:t>
            </a:r>
          </a:p>
          <a:p>
            <a:r>
              <a:rPr lang="pl-PL" sz="2400" dirty="0"/>
              <a:t>pociąga za sobą konieczność zmiany </a:t>
            </a:r>
          </a:p>
          <a:p>
            <a:r>
              <a:rPr lang="pl-PL" sz="2400" dirty="0"/>
              <a:t>wielu innych (wszystko splątane)</a:t>
            </a:r>
          </a:p>
        </p:txBody>
      </p:sp>
    </p:spTree>
    <p:extLst>
      <p:ext uri="{BB962C8B-B14F-4D97-AF65-F5344CB8AC3E}">
        <p14:creationId xmlns:p14="http://schemas.microsoft.com/office/powerpoint/2010/main" val="20969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Słownik IEEE 610.12-1990:</a:t>
            </a:r>
          </a:p>
          <a:p>
            <a:pPr marL="0" indent="0">
              <a:buNone/>
            </a:pPr>
            <a:r>
              <a:rPr lang="pl-PL" sz="2800" dirty="0"/>
              <a:t>Inżynieria oprogramowania to </a:t>
            </a:r>
            <a:br>
              <a:rPr lang="pl-PL" sz="2800" dirty="0"/>
            </a:br>
            <a:r>
              <a:rPr lang="pl-PL" sz="2800" dirty="0"/>
              <a:t>systematyczne, ilościowe i sformalizowane (dyscyplina)</a:t>
            </a:r>
            <a:br>
              <a:rPr lang="pl-PL" sz="2800" dirty="0"/>
            </a:br>
            <a:r>
              <a:rPr lang="pl-PL" sz="2800" dirty="0"/>
              <a:t>tworzenie, rozwój i utrzymywanie oprogramowania</a:t>
            </a:r>
          </a:p>
        </p:txBody>
      </p:sp>
    </p:spTree>
    <p:extLst>
      <p:ext uri="{BB962C8B-B14F-4D97-AF65-F5344CB8AC3E}">
        <p14:creationId xmlns:p14="http://schemas.microsoft.com/office/powerpoint/2010/main" val="137652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jednej odpowiedzialności (klasy, metody, DLL)</a:t>
            </a:r>
            <a:br>
              <a:rPr lang="pl-PL" sz="2800" dirty="0"/>
            </a:br>
            <a:r>
              <a:rPr lang="pl-PL" sz="2800" b="1" i="1" dirty="0"/>
              <a:t>S</a:t>
            </a:r>
            <a:r>
              <a:rPr lang="pl-PL" sz="2800" i="1" dirty="0"/>
              <a:t>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2780928"/>
            <a:ext cx="8507288" cy="2664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Przykład dla klas implementujących figury (np.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2400" dirty="0"/>
              <a:t>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dirty="0"/>
              <a:t>Odpowiedzialności:</a:t>
            </a:r>
          </a:p>
          <a:p>
            <a:pPr>
              <a:buFontTx/>
              <a:buChar char="-"/>
            </a:pPr>
            <a:r>
              <a:rPr lang="pl-PL" sz="2400" dirty="0"/>
              <a:t>przechowywanie rozmiaru do obliczeń P i O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2400" dirty="0"/>
              <a:t>),</a:t>
            </a:r>
          </a:p>
          <a:p>
            <a:pPr>
              <a:buFontTx/>
              <a:buChar char="-"/>
            </a:pPr>
            <a:r>
              <a:rPr lang="pl-PL" sz="2400" dirty="0"/>
              <a:t>przechowywanie położenia do rysowania (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2400" dirty="0"/>
              <a:t>),</a:t>
            </a:r>
            <a:endParaRPr lang="pl-PL" sz="2400" i="1" dirty="0"/>
          </a:p>
          <a:p>
            <a:pPr>
              <a:buFontTx/>
              <a:buChar char="-"/>
            </a:pPr>
            <a:r>
              <a:rPr lang="pl-PL" sz="2400" dirty="0"/>
              <a:t>obliczenia pola i obwodu,</a:t>
            </a:r>
          </a:p>
          <a:p>
            <a:pPr>
              <a:buFontTx/>
              <a:buChar char="-"/>
            </a:pPr>
            <a:r>
              <a:rPr lang="pl-PL" sz="2400" dirty="0"/>
              <a:t>rysowanie z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System.Drawing.Graphics</a:t>
            </a:r>
            <a:r>
              <a:rPr lang="pl-PL" sz="2400" dirty="0"/>
              <a:t>.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457200" y="5672991"/>
            <a:ext cx="8507288" cy="1108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dirty="0"/>
              <a:t>Zmiana sposobu rysowania (np. </a:t>
            </a:r>
            <a:r>
              <a:rPr lang="pl-PL" sz="2800" dirty="0" err="1"/>
              <a:t>WinForms</a:t>
            </a:r>
            <a:r>
              <a:rPr lang="pl-PL" sz="2800" dirty="0"/>
              <a:t> -&gt; WPF)</a:t>
            </a:r>
            <a:r>
              <a:rPr lang="pl-PL" sz="2800" i="1" dirty="0"/>
              <a:t> </a:t>
            </a:r>
            <a:r>
              <a:rPr lang="pl-PL" sz="2800" dirty="0"/>
              <a:t>oznacza konieczność zmiany tej klasy i klas zależnych</a:t>
            </a:r>
          </a:p>
        </p:txBody>
      </p:sp>
    </p:spTree>
    <p:extLst>
      <p:ext uri="{BB962C8B-B14F-4D97-AF65-F5344CB8AC3E}">
        <p14:creationId xmlns:p14="http://schemas.microsoft.com/office/powerpoint/2010/main" val="12220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jednej odpowiedzialności (klasy, metody, DLL)</a:t>
            </a:r>
            <a:br>
              <a:rPr lang="pl-PL" sz="2800" dirty="0"/>
            </a:br>
            <a:r>
              <a:rPr lang="pl-PL" sz="2800" b="1" i="1" dirty="0"/>
              <a:t>S</a:t>
            </a:r>
            <a:r>
              <a:rPr lang="pl-PL" sz="2800" i="1" dirty="0"/>
              <a:t>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2780928"/>
            <a:ext cx="8507288" cy="374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//tu wymieszana odpowiedzialność </a:t>
            </a:r>
            <a:r>
              <a:rPr lang="pl-PL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modelu i widoku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Obwód {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Rysuj(Graphics g,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kolor,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skala = 1,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wypełnij =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Prostokąt :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pPr marL="0" indent="0">
              <a:buNone/>
            </a:pPr>
            <a:r>
              <a:rPr lang="fr-FR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public Prostokąt(int x, int y, double a, double b)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endParaRPr lang="fr-FR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 * b; }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Obwód { 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{ return 2 * a + 2 * b; }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Rysuj(Graphics g,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kolor,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skala = 1, ...) { ...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58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jednej odpowiedzialności (klasy, metody, DLL)</a:t>
            </a:r>
            <a:br>
              <a:rPr lang="pl-PL" sz="2800" dirty="0"/>
            </a:br>
            <a:r>
              <a:rPr lang="pl-PL" sz="2800" b="1" i="1" dirty="0"/>
              <a:t>S</a:t>
            </a:r>
            <a:r>
              <a:rPr lang="pl-PL" sz="2800" i="1" dirty="0"/>
              <a:t>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2780928"/>
            <a:ext cx="8507288" cy="3672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dirty="0"/>
              <a:t>Zmiana: </a:t>
            </a:r>
          </a:p>
          <a:p>
            <a:pPr>
              <a:buFontTx/>
              <a:buChar char="-"/>
            </a:pPr>
            <a:r>
              <a:rPr lang="pl-PL" sz="2800" dirty="0"/>
              <a:t>przygotowanie klasy odpowiedzialnej za obliczenia,</a:t>
            </a:r>
          </a:p>
          <a:p>
            <a:pPr>
              <a:buFontTx/>
              <a:buChar char="-"/>
            </a:pPr>
            <a:r>
              <a:rPr lang="pl-PL" sz="2800" dirty="0"/>
              <a:t>przeniesienie kodu odpowiedzialnego za rysowanie </a:t>
            </a:r>
            <a:br>
              <a:rPr lang="pl-PL" sz="2800" dirty="0"/>
            </a:br>
            <a:r>
              <a:rPr lang="pl-PL" sz="2800" dirty="0"/>
              <a:t>do osobnej klasy lub do statycznego „pomocnika”</a:t>
            </a:r>
          </a:p>
          <a:p>
            <a:pPr marL="0" indent="0">
              <a:buNone/>
            </a:pPr>
            <a:endParaRPr lang="pl-PL" sz="1050" dirty="0"/>
          </a:p>
          <a:p>
            <a:pPr marL="0" indent="0">
              <a:buNone/>
            </a:pPr>
            <a:r>
              <a:rPr lang="pl-PL" sz="2800" dirty="0"/>
              <a:t>Efekt: rozdzielenie warstw modelu i widoku</a:t>
            </a:r>
            <a:br>
              <a:rPr lang="pl-PL" sz="2800" dirty="0"/>
            </a:br>
            <a:r>
              <a:rPr lang="pl-PL" sz="2800" dirty="0"/>
              <a:t>Zmiana sposobu rysowania dotknie tylko klasy widoku</a:t>
            </a:r>
          </a:p>
          <a:p>
            <a:pPr marL="0" indent="0">
              <a:buNone/>
            </a:pPr>
            <a:r>
              <a:rPr lang="pl-PL" sz="2000" dirty="0"/>
              <a:t>(stosowanie zasady SRP nie musi prowadzić do tworzenia warstw, </a:t>
            </a:r>
            <a:br>
              <a:rPr lang="pl-PL" sz="2000" dirty="0"/>
            </a:br>
            <a:r>
              <a:rPr lang="pl-PL" sz="2000" dirty="0"/>
              <a:t>ale warstwy są efektem konsekwentnego stosowania SRP)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158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jednej odpowiedzialności (klasy, metody, DLL)</a:t>
            </a:r>
            <a:br>
              <a:rPr lang="pl-PL" sz="2800" dirty="0"/>
            </a:br>
            <a:r>
              <a:rPr lang="pl-PL" sz="2800" b="1" i="1" dirty="0"/>
              <a:t>S</a:t>
            </a:r>
            <a:r>
              <a:rPr lang="pl-PL" sz="2800" i="1" dirty="0"/>
              <a:t>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2780928"/>
            <a:ext cx="8507288" cy="374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3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Obwód {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Rysuj(Graphics g,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kolor,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skala = 1,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wypełnij =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: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x, y;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pPr marL="0" indent="0">
              <a:buNone/>
            </a:pPr>
            <a:r>
              <a:rPr lang="fr-F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Prostokąt(</a:t>
            </a:r>
            <a:r>
              <a:rPr lang="fr-FR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x, int y, </a:t>
            </a:r>
            <a:r>
              <a:rPr lang="fr-F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double a, double b)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... }</a:t>
            </a:r>
            <a:endParaRPr lang="fr-F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 * b; }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Obwód {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get { return 2 * a + 2 * b; }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Rysuj(Graphics g,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kolor, </a:t>
            </a:r>
            <a:r>
              <a:rPr lang="pl-PL" sz="1300" strike="sngStrike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strike="sngStrike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skala = 1, ...) { ...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438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jednej odpowiedzialności (klasy, metody, DLL)</a:t>
            </a:r>
            <a:br>
              <a:rPr lang="pl-PL" sz="2800" dirty="0"/>
            </a:br>
            <a:r>
              <a:rPr lang="pl-PL" sz="2800" b="1" i="1" dirty="0"/>
              <a:t>S</a:t>
            </a:r>
            <a:r>
              <a:rPr lang="pl-PL" sz="2800" i="1" dirty="0"/>
              <a:t>ingle </a:t>
            </a:r>
            <a:r>
              <a:rPr lang="pl-PL" sz="2800" i="1" dirty="0" err="1"/>
              <a:t>responsibility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57200" y="2780928"/>
            <a:ext cx="8507288" cy="37444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class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PomocnikRysowania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//helper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Rysuj(</a:t>
            </a:r>
            <a:r>
              <a:rPr lang="pl-PL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pl-PL" sz="13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Model.Prostokąt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Graphics g,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kolor, 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skala = 1,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wypełnij =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 = 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)(skala *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prostokąt.A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sv-SE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int h = (int)(skala * prostokąt.B);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if (!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wypełnij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g.DrawRectangle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(new Pen(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), x, y, w, h);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g.FillRectangle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(new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SolidBrush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kolor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), x, y, w, h);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Rysuj(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Model.IFigura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figura,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x,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y, 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Graphics g,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kolor, 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skala = 1,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wypełnij =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 { ... }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688116" y="5877272"/>
            <a:ext cx="1675972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Czy to ma sens?</a:t>
            </a:r>
          </a:p>
        </p:txBody>
      </p:sp>
    </p:spTree>
    <p:extLst>
      <p:ext uri="{BB962C8B-B14F-4D97-AF65-F5344CB8AC3E}">
        <p14:creationId xmlns:p14="http://schemas.microsoft.com/office/powerpoint/2010/main" val="22642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87262" y="2780928"/>
            <a:ext cx="44333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Klasy są otwarte na rozszerzenia,</a:t>
            </a:r>
          </a:p>
          <a:p>
            <a:r>
              <a:rPr lang="pl-PL" sz="2400" dirty="0"/>
              <a:t>ale zamknięte na modyfikacje</a:t>
            </a:r>
          </a:p>
          <a:p>
            <a:r>
              <a:rPr lang="pl-PL" sz="2400" dirty="0"/>
              <a:t>To dotyczy też metod/funkcji oraz </a:t>
            </a:r>
          </a:p>
          <a:p>
            <a:r>
              <a:rPr lang="pl-PL" sz="2400" dirty="0"/>
              <a:t>modułów, czy bibliotek.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006921" y="4365104"/>
            <a:ext cx="39282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Idea </a:t>
            </a:r>
            <a:r>
              <a:rPr lang="pl-PL" sz="2400" b="1" dirty="0"/>
              <a:t>kodu produkcyjnego</a:t>
            </a:r>
            <a:r>
              <a:rPr lang="pl-PL" sz="2400" dirty="0"/>
              <a:t>, </a:t>
            </a:r>
            <a:br>
              <a:rPr lang="pl-PL" sz="2400" dirty="0"/>
            </a:br>
            <a:r>
              <a:rPr lang="pl-PL" sz="2400" dirty="0"/>
              <a:t>który nie może być zmieniany </a:t>
            </a:r>
            <a:br>
              <a:rPr lang="pl-PL" sz="2400" dirty="0"/>
            </a:br>
            <a:r>
              <a:rPr lang="pl-PL" sz="2400" dirty="0"/>
              <a:t>(poza naprawianiem błędów)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39552" y="5805264"/>
            <a:ext cx="605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„Do dodania możliwości założenia kapelusza </a:t>
            </a:r>
            <a:br>
              <a:rPr lang="pl-PL" sz="2400" dirty="0"/>
            </a:br>
            <a:r>
              <a:rPr lang="pl-PL" sz="2400" dirty="0"/>
              <a:t>  nie powinna być potrzebna operacja mózgu!”</a:t>
            </a:r>
          </a:p>
        </p:txBody>
      </p:sp>
      <p:pic>
        <p:nvPicPr>
          <p:cNvPr id="2050" name="Picture 2" descr="Znalezione obrazy dla zapytania Open/Closed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2" y="2923719"/>
            <a:ext cx="2933673" cy="25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6C3827F-D3A2-4ED6-AC71-EAB2F6947F24}"/>
              </a:ext>
            </a:extLst>
          </p:cNvPr>
          <p:cNvSpPr txBox="1"/>
          <p:nvPr/>
        </p:nvSpPr>
        <p:spPr>
          <a:xfrm>
            <a:off x="7884368" y="2200759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Bertrand Meyer</a:t>
            </a:r>
          </a:p>
        </p:txBody>
      </p:sp>
      <p:pic>
        <p:nvPicPr>
          <p:cNvPr id="1028" name="Picture 4" descr="Academy of Europe: Meyer Bertrand">
            <a:extLst>
              <a:ext uri="{FF2B5EF4-FFF2-40B4-BE49-F238E27FC236}">
                <a16:creationId xmlns:a16="http://schemas.microsoft.com/office/drawing/2014/main" xmlns="" id="{45A5B6E8-36E2-406B-94AD-D052F3393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45525"/>
            <a:ext cx="1558391" cy="208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6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7200" y="2924944"/>
            <a:ext cx="7815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Rozwiązania tego pozornego paradoksu: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wprowadzenie </a:t>
            </a:r>
            <a:r>
              <a:rPr lang="pl-PL" sz="2400" b="1" dirty="0"/>
              <a:t>abstrakcji</a:t>
            </a:r>
            <a:r>
              <a:rPr lang="pl-PL" sz="2400" dirty="0"/>
              <a:t> umożliwiających „podmianę” kodu na inny bez modyfikacji zasadniczej klasy (interfejsy, „wstrzykiwanie” kodu),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dodanie lub zmiana funkcjonalności w klasie potomnej. </a:t>
            </a:r>
          </a:p>
        </p:txBody>
      </p:sp>
      <p:sp>
        <p:nvSpPr>
          <p:cNvPr id="11" name="Symbol zastępczy zawartości 2"/>
          <p:cNvSpPr txBox="1">
            <a:spLocks/>
          </p:cNvSpPr>
          <p:nvPr/>
        </p:nvSpPr>
        <p:spPr>
          <a:xfrm>
            <a:off x="457200" y="5157192"/>
            <a:ext cx="8507288" cy="12961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800" dirty="0"/>
              <a:t>Zasada OCP wymaga projektowania kodu </a:t>
            </a:r>
            <a:br>
              <a:rPr lang="pl-PL" sz="2800" dirty="0"/>
            </a:br>
            <a:r>
              <a:rPr lang="pl-PL" sz="2800" dirty="0"/>
              <a:t>w sposób ułatwiający jego późniejszą rozbudowę</a:t>
            </a:r>
          </a:p>
        </p:txBody>
      </p:sp>
    </p:spTree>
    <p:extLst>
      <p:ext uri="{BB962C8B-B14F-4D97-AF65-F5344CB8AC3E}">
        <p14:creationId xmlns:p14="http://schemas.microsoft.com/office/powerpoint/2010/main" val="32161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57200" y="2924944"/>
            <a:ext cx="7815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Przykład: 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klasy reprezentujące prostokąt i okrąg</a:t>
            </a:r>
          </a:p>
          <a:p>
            <a:pPr marL="342900" indent="-342900">
              <a:buFontTx/>
              <a:buChar char="-"/>
            </a:pPr>
            <a:r>
              <a:rPr lang="pl-PL" sz="2400" dirty="0"/>
              <a:t>Statyczny pomocnik obliczający pola poszczególnych figur</a:t>
            </a:r>
            <a:br>
              <a:rPr lang="pl-PL" sz="2400" dirty="0"/>
            </a:br>
            <a:r>
              <a:rPr lang="pl-PL" sz="2400" dirty="0"/>
              <a:t>(za obliczanie pól w pełni odpowiedzialny jest pomocnik)</a:t>
            </a:r>
          </a:p>
          <a:p>
            <a:pPr marL="342900" indent="-342900">
              <a:buFontTx/>
              <a:buChar char="-"/>
            </a:pPr>
            <a:endParaRPr lang="pl-PL" sz="2400" dirty="0"/>
          </a:p>
          <a:p>
            <a:r>
              <a:rPr lang="pl-PL" sz="2400" dirty="0"/>
              <a:t>Problem (jak zwykle w przypadku SOLID):</a:t>
            </a:r>
          </a:p>
          <a:p>
            <a:r>
              <a:rPr lang="pl-PL" sz="2400" dirty="0"/>
              <a:t>Jak napisać kod w taki sposób, żeby był łatwy do rozbudowy?</a:t>
            </a:r>
          </a:p>
        </p:txBody>
      </p:sp>
    </p:spTree>
    <p:extLst>
      <p:ext uri="{BB962C8B-B14F-4D97-AF65-F5344CB8AC3E}">
        <p14:creationId xmlns:p14="http://schemas.microsoft.com/office/powerpoint/2010/main" val="346925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57200" y="2861073"/>
            <a:ext cx="6779096" cy="330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Prostokąt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double A { get; private set;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double B { get; private set;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b) { A = a; B = b;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Okrąg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double R{ get; private set;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Okrąg(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r) { R = r;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0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57200" y="2780928"/>
            <a:ext cx="836327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SumatorPólFigur</a:t>
            </a: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SumujPolaFigur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figura in figury)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figura </a:t>
            </a:r>
            <a:r>
              <a:rPr lang="pl-PL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</a:t>
            </a:r>
            <a:r>
              <a:rPr lang="pl-PL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Prostokąt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Prostokąt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figura as Prostokąt;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prostokąt.A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prostokąt.B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...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491880" y="5805264"/>
            <a:ext cx="5580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Klient: rozszerzyć zbiór figur o nowe</a:t>
            </a:r>
          </a:p>
          <a:p>
            <a:r>
              <a:rPr lang="pl-PL" sz="2800" dirty="0"/>
              <a:t>Dodajemy kolejny </a:t>
            </a:r>
            <a:r>
              <a:rPr lang="pl-PL" sz="2800" dirty="0" err="1"/>
              <a:t>if</a:t>
            </a:r>
            <a:r>
              <a:rPr lang="pl-PL" sz="2800" dirty="0"/>
              <a:t> i polecenia zależ.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76056" y="4005064"/>
            <a:ext cx="3681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Ukryta zależność od klas Prostokąt, …</a:t>
            </a:r>
          </a:p>
        </p:txBody>
      </p:sp>
    </p:spTree>
    <p:extLst>
      <p:ext uri="{BB962C8B-B14F-4D97-AF65-F5344CB8AC3E}">
        <p14:creationId xmlns:p14="http://schemas.microsoft.com/office/powerpoint/2010/main" val="371015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Słownik IEEE 610.12-1990:</a:t>
            </a:r>
          </a:p>
          <a:p>
            <a:pPr marL="0" indent="0">
              <a:buNone/>
            </a:pPr>
            <a:r>
              <a:rPr lang="pl-PL" sz="2800" b="1" dirty="0"/>
              <a:t>Inżynieria</a:t>
            </a:r>
            <a:r>
              <a:rPr lang="pl-PL" sz="2800" dirty="0"/>
              <a:t> oprogramowania to </a:t>
            </a:r>
            <a:br>
              <a:rPr lang="pl-PL" sz="2800" dirty="0"/>
            </a:br>
            <a:r>
              <a:rPr lang="pl-PL" sz="2800" b="1" dirty="0"/>
              <a:t>systematyczne, ilościowe i sformalizowane</a:t>
            </a:r>
            <a:r>
              <a:rPr lang="pl-PL" sz="2800" dirty="0"/>
              <a:t> (dyscyplina)</a:t>
            </a:r>
            <a:br>
              <a:rPr lang="pl-PL" sz="2800" dirty="0"/>
            </a:br>
            <a:r>
              <a:rPr lang="pl-PL" sz="2800" dirty="0"/>
              <a:t>tworzenie, rozwój i utrzymywanie oprogramowania</a:t>
            </a:r>
          </a:p>
        </p:txBody>
      </p:sp>
    </p:spTree>
    <p:extLst>
      <p:ext uri="{BB962C8B-B14F-4D97-AF65-F5344CB8AC3E}">
        <p14:creationId xmlns:p14="http://schemas.microsoft.com/office/powerpoint/2010/main" val="414218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57200" y="2780928"/>
            <a:ext cx="836327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SumatorPólFigur</a:t>
            </a: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SumujPolaFigur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object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figura in figury)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(figura)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{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 </a:t>
            </a:r>
            <a:r>
              <a:rPr lang="pl-PL" sz="13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prostokąt.A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prostokąt.B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}         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pl-PL" sz="13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491880" y="5805264"/>
            <a:ext cx="55806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Klient: rozszerzyć zbiór figur o nowe</a:t>
            </a:r>
          </a:p>
          <a:p>
            <a:r>
              <a:rPr lang="pl-PL" sz="2800" dirty="0"/>
              <a:t>Dodajemy kolejny </a:t>
            </a:r>
            <a:r>
              <a:rPr lang="pl-PL" sz="2800" dirty="0" err="1"/>
              <a:t>if</a:t>
            </a:r>
            <a:r>
              <a:rPr lang="pl-PL" sz="2800" dirty="0"/>
              <a:t> i polecenia zależ.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076056" y="4005064"/>
            <a:ext cx="3666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Ukryta zależność od klas Prostokąt, …</a:t>
            </a:r>
          </a:p>
          <a:p>
            <a:r>
              <a:rPr lang="pl-PL" b="1" dirty="0"/>
              <a:t>Także przy </a:t>
            </a:r>
            <a:r>
              <a:rPr lang="pl-PL" b="1" i="1" dirty="0" err="1"/>
              <a:t>pattern</a:t>
            </a:r>
            <a:r>
              <a:rPr lang="pl-PL" b="1" i="1" dirty="0"/>
              <a:t> </a:t>
            </a:r>
            <a:r>
              <a:rPr lang="pl-PL" b="1" i="1" dirty="0" err="1"/>
              <a:t>matching</a:t>
            </a:r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7359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323528" y="2861073"/>
            <a:ext cx="6840760" cy="2224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3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3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double A { get; private set;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double B { get; private set;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b) { A = a; B = b;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double Pole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{ return a * b; }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203848" y="5795972"/>
            <a:ext cx="558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Klasy figur przejmują odpowiedzialność za obliczanie figur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541932" y="3068960"/>
            <a:ext cx="2120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Interfejs = abstrakcja</a:t>
            </a:r>
          </a:p>
        </p:txBody>
      </p:sp>
    </p:spTree>
    <p:extLst>
      <p:ext uri="{BB962C8B-B14F-4D97-AF65-F5344CB8AC3E}">
        <p14:creationId xmlns:p14="http://schemas.microsoft.com/office/powerpoint/2010/main" val="418486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otwarte-zamknięte</a:t>
            </a:r>
            <a:br>
              <a:rPr lang="pl-PL" sz="2800" dirty="0"/>
            </a:br>
            <a:r>
              <a:rPr lang="pl-PL" sz="2800" b="1" i="1" dirty="0"/>
              <a:t>O</a:t>
            </a:r>
            <a:r>
              <a:rPr lang="pl-PL" sz="2800" i="1" dirty="0"/>
              <a:t>pen/</a:t>
            </a:r>
            <a:r>
              <a:rPr lang="pl-PL" sz="2800" i="1" dirty="0" err="1"/>
              <a:t>close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57200" y="2780928"/>
            <a:ext cx="8363272" cy="3816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SumatorPólFigur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SumujPolaFigur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[] </a:t>
            </a:r>
            <a:r>
              <a:rPr lang="en-US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figura in figury)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{</a:t>
            </a:r>
          </a:p>
          <a:p>
            <a:pPr marL="0" indent="0">
              <a:buNone/>
            </a:pP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3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figura.Pole</a:t>
            </a:r>
            <a:r>
              <a:rPr lang="pl-PL" sz="13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}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pl-PL" sz="13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491880" y="5805264"/>
            <a:ext cx="53821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Klient: rozszerzyć zbiór figur o nowe</a:t>
            </a:r>
          </a:p>
          <a:p>
            <a:r>
              <a:rPr lang="pl-PL" sz="2800" dirty="0"/>
              <a:t>Dodajemy nową klasę </a:t>
            </a:r>
            <a:r>
              <a:rPr lang="pl-PL" sz="2800" dirty="0" err="1"/>
              <a:t>impl</a:t>
            </a:r>
            <a:r>
              <a:rPr lang="pl-PL" sz="2800" dirty="0"/>
              <a:t>. </a:t>
            </a:r>
            <a:r>
              <a:rPr lang="pl-PL" sz="2800" dirty="0" err="1"/>
              <a:t>IFigura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139952" y="4504474"/>
            <a:ext cx="2766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Bez instrukcji warunkowych</a:t>
            </a:r>
          </a:p>
        </p:txBody>
      </p:sp>
    </p:spTree>
    <p:extLst>
      <p:ext uri="{BB962C8B-B14F-4D97-AF65-F5344CB8AC3E}">
        <p14:creationId xmlns:p14="http://schemas.microsoft.com/office/powerpoint/2010/main" val="7572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podstawiania </a:t>
            </a:r>
            <a:r>
              <a:rPr lang="pl-PL" sz="2800" dirty="0" err="1"/>
              <a:t>Liskov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i="1" dirty="0" err="1"/>
              <a:t>L</a:t>
            </a:r>
            <a:r>
              <a:rPr lang="pl-PL" sz="2800" i="1" dirty="0" err="1"/>
              <a:t>iskov</a:t>
            </a:r>
            <a:r>
              <a:rPr lang="pl-PL" sz="2800" i="1" dirty="0"/>
              <a:t> </a:t>
            </a:r>
            <a:r>
              <a:rPr lang="pl-PL" sz="2800" i="1" dirty="0" err="1"/>
              <a:t>subsitution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3928" y="2920876"/>
            <a:ext cx="46901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Funkcje które używają wskaźników </a:t>
            </a:r>
          </a:p>
          <a:p>
            <a:r>
              <a:rPr lang="pl-PL" sz="2400" dirty="0"/>
              <a:t>lub referencji do klas bazowych, </a:t>
            </a:r>
          </a:p>
          <a:p>
            <a:r>
              <a:rPr lang="pl-PL" sz="2400" dirty="0"/>
              <a:t>muszą być w stanie używać również </a:t>
            </a:r>
          </a:p>
          <a:p>
            <a:r>
              <a:rPr lang="pl-PL" sz="2400" dirty="0"/>
              <a:t>obiektów klas dziedziczących po </a:t>
            </a:r>
          </a:p>
          <a:p>
            <a:r>
              <a:rPr lang="pl-PL" sz="2400" dirty="0"/>
              <a:t>klasach bazowych, bez dokładnej </a:t>
            </a:r>
          </a:p>
          <a:p>
            <a:r>
              <a:rPr lang="pl-PL" sz="2400" dirty="0"/>
              <a:t>znajomości tych obiektów.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734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67544" y="5589240"/>
            <a:ext cx="73369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Idea standaryzacji: baterie AA = R6, AAA = R03, …</a:t>
            </a:r>
          </a:p>
          <a:p>
            <a:r>
              <a:rPr lang="pl-PL" sz="2800" dirty="0"/>
              <a:t>Interfejsy jako specyfikacje standardów</a:t>
            </a:r>
          </a:p>
        </p:txBody>
      </p:sp>
    </p:spTree>
    <p:extLst>
      <p:ext uri="{BB962C8B-B14F-4D97-AF65-F5344CB8AC3E}">
        <p14:creationId xmlns:p14="http://schemas.microsoft.com/office/powerpoint/2010/main" val="115549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podstawiania </a:t>
            </a:r>
            <a:r>
              <a:rPr lang="pl-PL" sz="2800" dirty="0" err="1"/>
              <a:t>Liskov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i="1" dirty="0" err="1"/>
              <a:t>L</a:t>
            </a:r>
            <a:r>
              <a:rPr lang="pl-PL" sz="2800" i="1" dirty="0" err="1"/>
              <a:t>iskov</a:t>
            </a:r>
            <a:r>
              <a:rPr lang="pl-PL" sz="2800" i="1" dirty="0"/>
              <a:t> </a:t>
            </a:r>
            <a:r>
              <a:rPr lang="pl-PL" sz="2800" i="1" dirty="0" err="1"/>
              <a:t>subsitution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923928" y="2920876"/>
            <a:ext cx="51952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Z zasady LSP wynika, że klasa potomna</a:t>
            </a:r>
          </a:p>
          <a:p>
            <a:r>
              <a:rPr lang="pl-PL" sz="2400" dirty="0"/>
              <a:t>powinna rozszerzać funkcjonalność</a:t>
            </a:r>
          </a:p>
          <a:p>
            <a:r>
              <a:rPr lang="pl-PL" sz="2400" dirty="0"/>
              <a:t>klasy bazowej, a nie ją zawężać lub </a:t>
            </a:r>
          </a:p>
          <a:p>
            <a:r>
              <a:rPr lang="pl-PL" sz="2400" dirty="0"/>
              <a:t>całkowicie zmieniać. </a:t>
            </a:r>
          </a:p>
          <a:p>
            <a:r>
              <a:rPr lang="pl-PL" sz="2400" dirty="0"/>
              <a:t>Sposób użycia klasy potomnej powinien </a:t>
            </a:r>
          </a:p>
          <a:p>
            <a:r>
              <a:rPr lang="pl-PL" sz="2400" dirty="0"/>
              <a:t>być taki sam, jak klasy bazowej.</a:t>
            </a: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7340"/>
            <a:ext cx="2736304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467544" y="5589240"/>
            <a:ext cx="76520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solidFill>
                  <a:srgbClr val="004B00"/>
                </a:solidFill>
              </a:rPr>
              <a:t>Pełna wymienność klas potomnych, ale również</a:t>
            </a:r>
          </a:p>
          <a:p>
            <a:r>
              <a:rPr lang="pl-PL" sz="2800" dirty="0">
                <a:solidFill>
                  <a:srgbClr val="004B00"/>
                </a:solidFill>
              </a:rPr>
              <a:t>klasa bazowa powinna móc zastąpić klasę potomną</a:t>
            </a:r>
          </a:p>
        </p:txBody>
      </p:sp>
    </p:spTree>
    <p:extLst>
      <p:ext uri="{BB962C8B-B14F-4D97-AF65-F5344CB8AC3E}">
        <p14:creationId xmlns:p14="http://schemas.microsoft.com/office/powerpoint/2010/main" val="372324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podstawiania </a:t>
            </a:r>
            <a:r>
              <a:rPr lang="pl-PL" sz="2800" dirty="0" err="1"/>
              <a:t>Liskov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i="1" dirty="0" err="1"/>
              <a:t>L</a:t>
            </a:r>
            <a:r>
              <a:rPr lang="pl-PL" sz="2800" i="1" dirty="0" err="1"/>
              <a:t>iskov</a:t>
            </a:r>
            <a:r>
              <a:rPr lang="pl-PL" sz="2800" i="1" dirty="0"/>
              <a:t> </a:t>
            </a:r>
            <a:r>
              <a:rPr lang="pl-PL" sz="2800" i="1" dirty="0" err="1"/>
              <a:t>subsitution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Prostokąt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protected double a = 0, b = 0;</a:t>
            </a: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a; } set { a 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b; } set { b 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 * b; } } 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Kwadrat : Prostokąt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//ta klasa nie rozszerza klasy bazowej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a; } set { a 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b; }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 {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value;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value; }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4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podstawiania </a:t>
            </a:r>
            <a:r>
              <a:rPr lang="pl-PL" sz="2800" dirty="0" err="1"/>
              <a:t>Liskov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i="1" dirty="0" err="1"/>
              <a:t>L</a:t>
            </a:r>
            <a:r>
              <a:rPr lang="pl-PL" sz="2800" i="1" dirty="0" err="1"/>
              <a:t>iskov</a:t>
            </a:r>
            <a:r>
              <a:rPr lang="pl-PL" sz="2800" i="1" dirty="0"/>
              <a:t> </a:t>
            </a:r>
            <a:r>
              <a:rPr lang="pl-PL" sz="2800" i="1" dirty="0" err="1"/>
              <a:t>subsitution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ZmieńBokiIObliczPole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(Prostokąt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b)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prostokąt.A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prostokąt.B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b;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prostokąt.Pole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9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800" dirty="0">
                <a:latin typeface="+mj-lt"/>
                <a:cs typeface="Courier New" panose="02070309020205020404" pitchFamily="49" charset="0"/>
              </a:rPr>
              <a:t>Argumenty: prostokąt/kwadrat, a = 2, b = 3</a:t>
            </a:r>
            <a:br>
              <a:rPr lang="pl-PL" sz="2800" dirty="0">
                <a:latin typeface="+mj-lt"/>
                <a:cs typeface="Courier New" panose="02070309020205020404" pitchFamily="49" charset="0"/>
              </a:rPr>
            </a:br>
            <a:r>
              <a:rPr lang="pl-PL" sz="2800" dirty="0">
                <a:latin typeface="+mj-lt"/>
                <a:cs typeface="Courier New" panose="02070309020205020404" pitchFamily="49" charset="0"/>
              </a:rPr>
              <a:t>Wynik wywołania - pole: gdy prostokąt: </a:t>
            </a:r>
            <a:r>
              <a:rPr lang="pl-PL" sz="2800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6</a:t>
            </a:r>
            <a:r>
              <a:rPr lang="pl-PL" sz="2800" dirty="0">
                <a:latin typeface="+mj-lt"/>
                <a:cs typeface="Courier New" panose="02070309020205020404" pitchFamily="49" charset="0"/>
              </a:rPr>
              <a:t>, gdy kwadrat: </a:t>
            </a:r>
            <a:r>
              <a:rPr lang="pl-PL" sz="2800" dirty="0">
                <a:solidFill>
                  <a:srgbClr val="C00000"/>
                </a:solidFill>
                <a:latin typeface="+mj-lt"/>
                <a:cs typeface="Courier New" panose="02070309020205020404" pitchFamily="49" charset="0"/>
              </a:rPr>
              <a:t>9</a:t>
            </a:r>
          </a:p>
          <a:p>
            <a:pPr marL="0" indent="0">
              <a:buNone/>
            </a:pPr>
            <a:endParaRPr lang="pl-PL" sz="5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800" dirty="0">
                <a:cs typeface="Courier New" panose="02070309020205020404" pitchFamily="49" charset="0"/>
              </a:rPr>
              <a:t>Spodziewamy się, że instancja klasy potomnej może być przesłana z równym skutkiem, jak instancja klasy bazowej.</a:t>
            </a:r>
          </a:p>
        </p:txBody>
      </p:sp>
    </p:spTree>
    <p:extLst>
      <p:ext uri="{BB962C8B-B14F-4D97-AF65-F5344CB8AC3E}">
        <p14:creationId xmlns:p14="http://schemas.microsoft.com/office/powerpoint/2010/main" val="18858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podstawiania </a:t>
            </a:r>
            <a:r>
              <a:rPr lang="pl-PL" sz="2800" dirty="0" err="1"/>
              <a:t>Liskov</a:t>
            </a:r>
            <a:r>
              <a:rPr lang="pl-PL" sz="2800" dirty="0"/>
              <a:t/>
            </a:r>
            <a:br>
              <a:rPr lang="pl-PL" sz="2800" dirty="0"/>
            </a:br>
            <a:r>
              <a:rPr lang="pl-PL" sz="2800" b="1" i="1" dirty="0" err="1"/>
              <a:t>L</a:t>
            </a:r>
            <a:r>
              <a:rPr lang="pl-PL" sz="2800" i="1" dirty="0" err="1"/>
              <a:t>iskov</a:t>
            </a:r>
            <a:r>
              <a:rPr lang="pl-PL" sz="2800" i="1" dirty="0"/>
              <a:t> </a:t>
            </a:r>
            <a:r>
              <a:rPr lang="pl-PL" sz="2800" i="1" dirty="0" err="1"/>
              <a:t>subsitution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interface I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</a:t>
            </a:r>
            <a:r>
              <a:rPr lang="en-US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igura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Pole { get; }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</a:t>
            </a:r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protected double a = 0, b = 0;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a; } set { a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 }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b; } set { b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} }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 * b; } } 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Kwadrat :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//Klasa Kwadrat nie dziedziczy po Prostokąt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A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a; } set { a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b =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} }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B { </a:t>
            </a:r>
            <a:r>
              <a:rPr lang="pl-PL" sz="14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b; } </a:t>
            </a:r>
            <a:r>
              <a:rPr lang="en-US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set { a = value; b = value; }</a:t>
            </a:r>
            <a:r>
              <a:rPr lang="pl-PL" sz="1400" strike="sngStrike" dirty="0"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 * a; } }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2" descr="Barbara Liskov MIT computer scientist 2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722" y="404664"/>
            <a:ext cx="1684026" cy="23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0AD7AA36-47BA-4DE0-B229-A7C49D8EC886}"/>
              </a:ext>
            </a:extLst>
          </p:cNvPr>
          <p:cNvSpPr txBox="1"/>
          <p:nvPr/>
        </p:nvSpPr>
        <p:spPr>
          <a:xfrm>
            <a:off x="7881563" y="2777638"/>
            <a:ext cx="1082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/>
              <a:t>Barbara </a:t>
            </a:r>
            <a:r>
              <a:rPr lang="pl-PL" sz="1200" dirty="0" err="1"/>
              <a:t>Liskov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83815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b="1" i="1" dirty="0"/>
              <a:t>I</a:t>
            </a:r>
            <a:r>
              <a:rPr lang="pl-PL" sz="2800" i="1" dirty="0"/>
              <a:t>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136016" y="2920876"/>
            <a:ext cx="46784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4B00"/>
                </a:solidFill>
              </a:rPr>
              <a:t>Redukcja zależności między klasami:</a:t>
            </a:r>
          </a:p>
          <a:p>
            <a:r>
              <a:rPr lang="pl-PL" sz="2400" dirty="0"/>
              <a:t>związki między klasami powinny </a:t>
            </a:r>
            <a:br>
              <a:rPr lang="pl-PL" sz="2400" dirty="0"/>
            </a:br>
            <a:r>
              <a:rPr lang="pl-PL" sz="2400" dirty="0"/>
              <a:t>być ograniczone do minimum, czyli</a:t>
            </a:r>
          </a:p>
          <a:p>
            <a:r>
              <a:rPr lang="pl-PL" sz="2400" dirty="0"/>
              <a:t>klient klasy powinien mieć dostęp </a:t>
            </a:r>
          </a:p>
          <a:p>
            <a:r>
              <a:rPr lang="pl-PL" sz="2400" dirty="0"/>
              <a:t>tylko do tych składowych, których </a:t>
            </a:r>
          </a:p>
          <a:p>
            <a:r>
              <a:rPr lang="pl-PL" sz="2400" dirty="0"/>
              <a:t>rzeczywiście potrzebuje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589240"/>
            <a:ext cx="6998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Klasa: Prostokąt</a:t>
            </a:r>
          </a:p>
          <a:p>
            <a:r>
              <a:rPr lang="pl-PL" sz="2800" dirty="0"/>
              <a:t>Klasa-klient: </a:t>
            </a:r>
            <a:r>
              <a:rPr lang="pl-PL" sz="2800" dirty="0" err="1"/>
              <a:t>KalkulatorPola</a:t>
            </a:r>
            <a:r>
              <a:rPr lang="pl-PL" sz="2800" dirty="0"/>
              <a:t>, </a:t>
            </a:r>
            <a:r>
              <a:rPr lang="pl-PL" sz="2800" dirty="0" err="1"/>
              <a:t>KalkulatorObwodu</a:t>
            </a:r>
            <a:endParaRPr lang="pl-PL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168351" cy="23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9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b="1" i="1" dirty="0"/>
              <a:t>I</a:t>
            </a:r>
            <a:r>
              <a:rPr lang="pl-PL" sz="2800" i="1" dirty="0"/>
              <a:t>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136016" y="2920876"/>
            <a:ext cx="499418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4B00"/>
                </a:solidFill>
              </a:rPr>
              <a:t>Po co?</a:t>
            </a:r>
          </a:p>
          <a:p>
            <a:r>
              <a:rPr lang="pl-PL" sz="2400" dirty="0"/>
              <a:t>Co się stanie w przypadku zmiany</a:t>
            </a:r>
          </a:p>
          <a:p>
            <a:r>
              <a:rPr lang="pl-PL" sz="2400" dirty="0"/>
              <a:t>klasy Prostokąt lub klas-klientów?</a:t>
            </a:r>
          </a:p>
          <a:p>
            <a:r>
              <a:rPr lang="pl-PL" sz="2400" dirty="0"/>
              <a:t>Jak ograniczyć zmiany w całym kodzie?</a:t>
            </a:r>
          </a:p>
          <a:p>
            <a:endParaRPr lang="pl-PL" sz="1100" dirty="0"/>
          </a:p>
          <a:p>
            <a:r>
              <a:rPr lang="pl-PL" sz="2400" dirty="0"/>
              <a:t>Kontrakty między klasami = </a:t>
            </a:r>
            <a:r>
              <a:rPr lang="pl-PL" sz="2400" dirty="0" err="1"/>
              <a:t>interface’y</a:t>
            </a:r>
            <a:endParaRPr lang="pl-PL" sz="24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5589240"/>
            <a:ext cx="69983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Klasa: Prostokąt</a:t>
            </a:r>
          </a:p>
          <a:p>
            <a:r>
              <a:rPr lang="pl-PL" sz="2800" dirty="0"/>
              <a:t>Klasa-klient: </a:t>
            </a:r>
            <a:r>
              <a:rPr lang="pl-PL" sz="2800" dirty="0" err="1"/>
              <a:t>KalkulatorPola</a:t>
            </a:r>
            <a:r>
              <a:rPr lang="pl-PL" sz="2800" dirty="0"/>
              <a:t>, </a:t>
            </a:r>
            <a:r>
              <a:rPr lang="pl-PL" sz="2800" dirty="0" err="1"/>
              <a:t>KalkulatorObwodu</a:t>
            </a:r>
            <a:endParaRPr lang="pl-PL" sz="28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3168351" cy="231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7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Słownik IEEE 610.12-1990:</a:t>
            </a:r>
          </a:p>
          <a:p>
            <a:pPr marL="0" indent="0">
              <a:buNone/>
            </a:pPr>
            <a:r>
              <a:rPr lang="pl-PL" sz="2800" dirty="0"/>
              <a:t>Inżynieria oprogramowania to </a:t>
            </a:r>
            <a:br>
              <a:rPr lang="pl-PL" sz="2800" dirty="0"/>
            </a:br>
            <a:r>
              <a:rPr lang="pl-PL" sz="2800" dirty="0"/>
              <a:t>systematyczne, ilościowe i sformalizowane (dyscyplina)</a:t>
            </a:r>
            <a:br>
              <a:rPr lang="pl-PL" sz="2800" dirty="0"/>
            </a:br>
            <a:r>
              <a:rPr lang="pl-PL" sz="2800" b="1" dirty="0"/>
              <a:t>tworzenie, rozwój i utrzymywanie</a:t>
            </a:r>
            <a:r>
              <a:rPr lang="pl-PL" sz="2800" dirty="0"/>
              <a:t> oprogramowania</a:t>
            </a:r>
          </a:p>
        </p:txBody>
      </p:sp>
    </p:spTree>
    <p:extLst>
      <p:ext uri="{BB962C8B-B14F-4D97-AF65-F5344CB8AC3E}">
        <p14:creationId xmlns:p14="http://schemas.microsoft.com/office/powerpoint/2010/main" val="24482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b="1" i="1" dirty="0"/>
              <a:t>I</a:t>
            </a:r>
            <a:r>
              <a:rPr lang="pl-PL" sz="2800" i="1" dirty="0"/>
              <a:t>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en-US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Pole { get;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get; }</a:t>
            </a: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: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protected double a = 0, b = 0;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(double a, double b) {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b;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 * b; } } 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double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get { return 2 * a + 2 * b; }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67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b="1" i="1" dirty="0"/>
              <a:t>I</a:t>
            </a:r>
            <a:r>
              <a:rPr lang="pl-PL" sz="2800" i="1" dirty="0"/>
              <a:t>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//klasa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SumatorPólFigur</a:t>
            </a: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ObliczSumęPól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figura in figury)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figura.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//klasa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SumatorObwodówFigur</a:t>
            </a: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ObliczSumęObwodów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sumaObwodów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figura in figury)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sumaObwodów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figura.</a:t>
            </a:r>
            <a:r>
              <a:rPr lang="pl-PL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sumaObwodów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98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b="1" i="1" dirty="0"/>
              <a:t>I</a:t>
            </a:r>
            <a:r>
              <a:rPr lang="pl-PL" sz="2800" i="1" dirty="0"/>
              <a:t>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2400" dirty="0">
                <a:cs typeface="Courier New" panose="02070309020205020404" pitchFamily="49" charset="0"/>
              </a:rPr>
              <a:t>Osobne interfejsy na poszczególne funkcjonalności </a:t>
            </a:r>
            <a:r>
              <a:rPr lang="pl-PL" sz="2400" dirty="0">
                <a:solidFill>
                  <a:srgbClr val="004B00"/>
                </a:solidFill>
                <a:cs typeface="Courier New" panose="02070309020205020404" pitchFamily="49" charset="0"/>
              </a:rPr>
              <a:t/>
            </a:r>
            <a:br>
              <a:rPr lang="pl-PL" sz="2400" dirty="0">
                <a:solidFill>
                  <a:srgbClr val="004B00"/>
                </a:solidFill>
                <a:cs typeface="Courier New" panose="02070309020205020404" pitchFamily="49" charset="0"/>
              </a:rPr>
            </a:br>
            <a:r>
              <a:rPr lang="pl-PL" sz="2400" dirty="0">
                <a:cs typeface="Courier New" panose="02070309020205020404" pitchFamily="49" charset="0"/>
              </a:rPr>
              <a:t>(kontrakty z klientami ograniczają zakres zmian):</a:t>
            </a:r>
          </a:p>
          <a:p>
            <a:pPr marL="0" indent="0">
              <a:buNone/>
            </a:pPr>
            <a:endParaRPr lang="pl-PL" sz="1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lang="en-US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ZPolem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Pole { get; }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lang="en-US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ZObwodem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get; }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Prostokąt :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IFiguraZObwodem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protected double a = 0, b = 0;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(double a, double b) {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b;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{ return a * b; } } 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double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get { return 2 * a + 2 * b; }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5739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segregacji interfejsów</a:t>
            </a:r>
            <a:br>
              <a:rPr lang="pl-PL" sz="2800" dirty="0"/>
            </a:br>
            <a:r>
              <a:rPr lang="pl-PL" sz="2800" b="1" i="1" dirty="0"/>
              <a:t>I</a:t>
            </a:r>
            <a:r>
              <a:rPr lang="pl-PL" sz="2800" i="1" dirty="0"/>
              <a:t>nterface </a:t>
            </a:r>
            <a:r>
              <a:rPr lang="pl-PL" sz="2800" i="1" dirty="0" err="1"/>
              <a:t>segregation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51520" y="2924944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//klasa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SumatorPólFigur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ObliczSumęPól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ZPolem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figura in figury)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sumaPól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//klasa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SumatorObwodówFigur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double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ObliczSumęObwodów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IEnumerable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ZObwodem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sumaObwodów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IFiguraZObwodem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figura in figury)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sumaObwodów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figura.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Obwód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sumaObwodów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609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odwrócenia zależności</a:t>
            </a:r>
            <a:br>
              <a:rPr lang="pl-PL" sz="2800" dirty="0"/>
            </a:br>
            <a:r>
              <a:rPr lang="pl-PL" sz="2800" b="1" i="1" dirty="0" err="1"/>
              <a:t>D</a:t>
            </a:r>
            <a:r>
              <a:rPr lang="pl-PL" sz="2800" i="1" dirty="0" err="1"/>
              <a:t>ependency</a:t>
            </a:r>
            <a:r>
              <a:rPr lang="pl-PL" sz="2800" i="1" dirty="0"/>
              <a:t> </a:t>
            </a:r>
            <a:r>
              <a:rPr lang="pl-PL" sz="2800" i="1" dirty="0" err="1"/>
              <a:t>inversion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136016" y="2636912"/>
            <a:ext cx="4929426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004B00"/>
                </a:solidFill>
              </a:rPr>
              <a:t>Oczywista oczywistość: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Niższe warstwy architektoniczne </a:t>
            </a:r>
            <a:br>
              <a:rPr lang="pl-PL" sz="2400" dirty="0"/>
            </a:br>
            <a:r>
              <a:rPr lang="pl-PL" sz="2400" dirty="0"/>
              <a:t>nie mogą zależeć od wyższych!</a:t>
            </a:r>
          </a:p>
          <a:p>
            <a:endParaRPr lang="pl-PL" sz="1200" dirty="0"/>
          </a:p>
          <a:p>
            <a:r>
              <a:rPr lang="pl-PL" sz="2400" dirty="0">
                <a:solidFill>
                  <a:srgbClr val="004B00"/>
                </a:solidFill>
              </a:rPr>
              <a:t>DIP:</a:t>
            </a:r>
            <a:r>
              <a:rPr lang="pl-PL" sz="2400" dirty="0"/>
              <a:t> Zależność wyższych warstw od </a:t>
            </a:r>
            <a:br>
              <a:rPr lang="pl-PL" sz="2400" dirty="0"/>
            </a:br>
            <a:r>
              <a:rPr lang="pl-PL" sz="2400" dirty="0"/>
              <a:t>niższych też powinna być ograniczona </a:t>
            </a:r>
            <a:br>
              <a:rPr lang="pl-PL" sz="2400" dirty="0"/>
            </a:br>
            <a:r>
              <a:rPr lang="pl-PL" sz="2400" dirty="0"/>
              <a:t>jedynie do kontaktów (interfejsów)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37321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4B00"/>
                </a:solidFill>
              </a:rPr>
              <a:t>W przypadku zmian w module takie osłabienie wiązania ogranicza zakres koniecznych zmian w innych modułach. Zapewnia wymienność modułów z niższej warstwy.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71" y="2780928"/>
            <a:ext cx="3092033" cy="231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odwrócenia zależności</a:t>
            </a:r>
            <a:br>
              <a:rPr lang="pl-PL" sz="2800" dirty="0"/>
            </a:br>
            <a:r>
              <a:rPr lang="pl-PL" sz="2800" b="1" i="1" dirty="0" err="1"/>
              <a:t>D</a:t>
            </a:r>
            <a:r>
              <a:rPr lang="pl-PL" sz="2800" i="1" dirty="0" err="1"/>
              <a:t>ependency</a:t>
            </a:r>
            <a:r>
              <a:rPr lang="pl-PL" sz="2800" i="1" dirty="0"/>
              <a:t> </a:t>
            </a:r>
            <a:r>
              <a:rPr lang="pl-PL" sz="2800" i="1" dirty="0" err="1"/>
              <a:t>inversion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95536" y="2852936"/>
            <a:ext cx="8712968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//niższa warstwa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Prostokąt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b)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b;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 * b; }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4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//wyższa warstwa (</a:t>
            </a:r>
            <a:r>
              <a:rPr lang="pl-PL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klasa silnie zależna od klasy Prostokąt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Opakowanie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Opakowanie(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b) { prostokąt =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b);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pl-PL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prostokąt.Pole</a:t>
            </a: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301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odwrócenia zależności</a:t>
            </a:r>
            <a:br>
              <a:rPr lang="pl-PL" sz="2800" dirty="0"/>
            </a:br>
            <a:r>
              <a:rPr lang="pl-PL" sz="2800" b="1" i="1" dirty="0" err="1"/>
              <a:t>D</a:t>
            </a:r>
            <a:r>
              <a:rPr lang="pl-PL" sz="2800" i="1" dirty="0" err="1"/>
              <a:t>ependency</a:t>
            </a:r>
            <a:r>
              <a:rPr lang="pl-PL" sz="2800" i="1" dirty="0"/>
              <a:t> </a:t>
            </a:r>
            <a:r>
              <a:rPr lang="pl-PL" sz="2800" i="1" dirty="0" err="1"/>
              <a:t>inversion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04416" y="2708920"/>
            <a:ext cx="861114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</a:rPr>
              <a:t>Silna zależność klasy Opakowanie od klasy Prostokąt</a:t>
            </a:r>
            <a:r>
              <a:rPr lang="pl-PL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nie można wymienić klasy podrzędnej na inną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/>
              <a:t>w razie zmian w którejkolwiek z klasy, druga musi </a:t>
            </a:r>
            <a:br>
              <a:rPr lang="pl-PL" sz="2400" dirty="0"/>
            </a:br>
            <a:r>
              <a:rPr lang="pl-PL" sz="2400" dirty="0"/>
              <a:t>także być modyfikowana</a:t>
            </a:r>
            <a:endParaRPr lang="pl-PL" sz="2800" dirty="0"/>
          </a:p>
          <a:p>
            <a:endParaRPr lang="pl-PL" sz="1200" dirty="0"/>
          </a:p>
          <a:p>
            <a:r>
              <a:rPr lang="pl-PL" sz="2400" dirty="0"/>
              <a:t>Zasada DIP: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Moduły z wyższej warstwy nie powinny zależeć od </a:t>
            </a:r>
            <a:br>
              <a:rPr lang="pl-PL" sz="2400" dirty="0"/>
            </a:br>
            <a:r>
              <a:rPr lang="pl-PL" sz="2400" dirty="0"/>
              <a:t>modułów z niższej warstwy.</a:t>
            </a:r>
            <a:r>
              <a:rPr lang="pl-PL" sz="2400" dirty="0">
                <a:solidFill>
                  <a:srgbClr val="004B00"/>
                </a:solidFill>
              </a:rPr>
              <a:t> Oba powinny zależeć </a:t>
            </a:r>
            <a:br>
              <a:rPr lang="pl-PL" sz="2400" dirty="0">
                <a:solidFill>
                  <a:srgbClr val="004B00"/>
                </a:solidFill>
              </a:rPr>
            </a:br>
            <a:r>
              <a:rPr lang="pl-PL" sz="2400" dirty="0">
                <a:solidFill>
                  <a:srgbClr val="004B00"/>
                </a:solidFill>
              </a:rPr>
              <a:t>od abstrakcji</a:t>
            </a:r>
            <a:r>
              <a:rPr lang="pl-PL" sz="2400" dirty="0"/>
              <a:t> (np. interfejsu)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Abstrakcja nie powinna zależeć od szczegółów (np. </a:t>
            </a:r>
            <a:r>
              <a:rPr lang="pl-PL" sz="2400" i="1" dirty="0"/>
              <a:t>a</a:t>
            </a:r>
            <a:r>
              <a:rPr lang="pl-PL" sz="2400" dirty="0"/>
              <a:t>, </a:t>
            </a:r>
            <a:r>
              <a:rPr lang="pl-PL" sz="2400" i="1" dirty="0"/>
              <a:t>b</a:t>
            </a:r>
            <a:r>
              <a:rPr lang="pl-PL" sz="2400" dirty="0"/>
              <a:t>),</a:t>
            </a:r>
            <a:br>
              <a:rPr lang="pl-PL" sz="2400" dirty="0"/>
            </a:br>
            <a:r>
              <a:rPr lang="pl-PL" sz="2400" dirty="0"/>
              <a:t>to </a:t>
            </a:r>
            <a:r>
              <a:rPr lang="pl-PL" sz="2400" dirty="0">
                <a:solidFill>
                  <a:srgbClr val="004B00"/>
                </a:solidFill>
              </a:rPr>
              <a:t>szczegóły powinny zależeć od abstrakcji</a:t>
            </a:r>
            <a:r>
              <a:rPr lang="pl-PL" sz="2400" dirty="0"/>
              <a:t> (nie ma ich w </a:t>
            </a:r>
            <a:r>
              <a:rPr lang="pl-PL" sz="2400" dirty="0" err="1"/>
              <a:t>interf</a:t>
            </a:r>
            <a:r>
              <a:rPr lang="pl-PL" sz="2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6668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odwrócenia zależności</a:t>
            </a:r>
            <a:br>
              <a:rPr lang="pl-PL" sz="2800" dirty="0"/>
            </a:br>
            <a:r>
              <a:rPr lang="pl-PL" sz="2800" b="1" i="1" dirty="0" err="1"/>
              <a:t>D</a:t>
            </a:r>
            <a:r>
              <a:rPr lang="pl-PL" sz="2800" i="1" dirty="0" err="1"/>
              <a:t>ependency</a:t>
            </a:r>
            <a:r>
              <a:rPr lang="pl-PL" sz="2800" i="1" dirty="0"/>
              <a:t> </a:t>
            </a:r>
            <a:r>
              <a:rPr lang="pl-PL" sz="2800" i="1" dirty="0" err="1"/>
              <a:t>inversion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395536" y="2852936"/>
            <a:ext cx="7704856" cy="4005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lang="en-US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 Pole { get; }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abstrakcja</a:t>
            </a:r>
          </a:p>
          <a:p>
            <a:pPr marL="0" indent="0">
              <a:buNone/>
            </a:pPr>
            <a:endParaRPr lang="pl-PL" sz="400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//niższa warstwa (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zależy od abstrakcji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Prostokąt 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endParaRPr lang="pl-PL" sz="1400" b="1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Prostokąt(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b) {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this.a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a;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this.b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b;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Pole {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return a * b; }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pl-PL" sz="400" dirty="0">
              <a:solidFill>
                <a:srgbClr val="004B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//wyższa warstwa (</a:t>
            </a:r>
            <a:r>
              <a:rPr lang="pl-PL" sz="1400" b="1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metoda zależy tylko od abstrakcji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Opakowanie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figura =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Opakowanie(</a:t>
            </a:r>
            <a:r>
              <a:rPr lang="pl-PL" sz="1400" b="1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figura) {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this.figura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figura;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public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pl-PL" sz="1400" dirty="0" err="1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figura.Pole</a:t>
            </a: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pPr marL="0" indent="0">
              <a:buNone/>
            </a:pPr>
            <a:r>
              <a:rPr lang="pl-PL" sz="1400" dirty="0">
                <a:solidFill>
                  <a:srgbClr val="004B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8606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Zasada odwrócenia zależności</a:t>
            </a:r>
            <a:br>
              <a:rPr lang="pl-PL" sz="2800" dirty="0"/>
            </a:br>
            <a:r>
              <a:rPr lang="pl-PL" sz="2800" b="1" i="1" dirty="0" err="1"/>
              <a:t>D</a:t>
            </a:r>
            <a:r>
              <a:rPr lang="pl-PL" sz="2800" i="1" dirty="0" err="1"/>
              <a:t>ependency</a:t>
            </a:r>
            <a:r>
              <a:rPr lang="pl-PL" sz="2800" i="1" dirty="0"/>
              <a:t> </a:t>
            </a:r>
            <a:r>
              <a:rPr lang="pl-PL" sz="2800" i="1" dirty="0" err="1"/>
              <a:t>inversion</a:t>
            </a:r>
            <a:r>
              <a:rPr lang="pl-PL" sz="2800" i="1" dirty="0"/>
              <a:t> </a:t>
            </a:r>
            <a:r>
              <a:rPr lang="pl-PL" sz="2800" i="1" dirty="0" err="1"/>
              <a:t>principle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2692077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004B00"/>
                </a:solidFill>
              </a:rPr>
              <a:t>W przypadku zmian w module takie osłabienie wiązania ogranicza zakres koniecznych zmian w innych modułach. Zapewnia wymienność modułów z niższej warstwy.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4149080"/>
            <a:ext cx="8469819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/>
              <a:t>Rozwiązanie, które zastosowaliśmy to </a:t>
            </a:r>
            <a:br>
              <a:rPr lang="pl-PL" sz="2800" dirty="0"/>
            </a:br>
            <a:r>
              <a:rPr lang="pl-PL" sz="2800" b="1" i="1" dirty="0" err="1"/>
              <a:t>Dependency</a:t>
            </a:r>
            <a:r>
              <a:rPr lang="pl-PL" sz="2800" b="1" i="1" dirty="0"/>
              <a:t> </a:t>
            </a:r>
            <a:r>
              <a:rPr lang="pl-PL" sz="2800" b="1" i="1" dirty="0" err="1"/>
              <a:t>Injection</a:t>
            </a:r>
            <a:r>
              <a:rPr lang="pl-PL" sz="2800" i="1" dirty="0"/>
              <a:t> </a:t>
            </a:r>
            <a:r>
              <a:rPr lang="pl-PL" sz="2800" dirty="0"/>
              <a:t>(wstrzyknięcie zależności).</a:t>
            </a:r>
          </a:p>
          <a:p>
            <a:r>
              <a:rPr lang="pl-PL" sz="2800" dirty="0"/>
              <a:t>Można wstrzyknąć obiekt przez konstruktor, własność </a:t>
            </a:r>
            <a:br>
              <a:rPr lang="pl-PL" sz="2800" dirty="0"/>
            </a:br>
            <a:r>
              <a:rPr lang="pl-PL" sz="2800" dirty="0"/>
              <a:t>lub do jednej konkretnej metody, która używa zależności.</a:t>
            </a:r>
            <a:br>
              <a:rPr lang="pl-PL" sz="2800" dirty="0"/>
            </a:br>
            <a:endParaRPr lang="pl-PL" sz="1200" dirty="0"/>
          </a:p>
          <a:p>
            <a:r>
              <a:rPr lang="pl-PL" sz="2800" dirty="0"/>
              <a:t>Uwaga! W ogólności DI ≠ </a:t>
            </a:r>
            <a:r>
              <a:rPr lang="pl-PL" sz="2800" dirty="0" err="1"/>
              <a:t>IoC</a:t>
            </a:r>
            <a:r>
              <a:rPr lang="pl-PL" sz="2800" dirty="0"/>
              <a:t> ≠ DIP (DI </a:t>
            </a:r>
            <a:r>
              <a:rPr lang="el-GR" sz="2800" dirty="0"/>
              <a:t>ϵ</a:t>
            </a:r>
            <a:r>
              <a:rPr lang="pl-PL" sz="2800" dirty="0"/>
              <a:t> </a:t>
            </a:r>
            <a:r>
              <a:rPr lang="pl-PL" sz="2800" dirty="0" err="1"/>
              <a:t>IoC</a:t>
            </a:r>
            <a:r>
              <a:rPr lang="pl-PL" sz="2800" dirty="0"/>
              <a:t> </a:t>
            </a:r>
            <a:r>
              <a:rPr lang="el-GR" sz="2800" dirty="0"/>
              <a:t>ϵ</a:t>
            </a:r>
            <a:r>
              <a:rPr lang="pl-PL" sz="2800" dirty="0"/>
              <a:t> DIP)</a:t>
            </a:r>
          </a:p>
        </p:txBody>
      </p:sp>
    </p:spTree>
    <p:extLst>
      <p:ext uri="{BB962C8B-B14F-4D97-AF65-F5344CB8AC3E}">
        <p14:creationId xmlns:p14="http://schemas.microsoft.com/office/powerpoint/2010/main" val="602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SOLID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Zasady SOLID </a:t>
            </a:r>
            <a:r>
              <a:rPr lang="pl-PL" sz="2800" dirty="0">
                <a:sym typeface="Symbol"/>
              </a:rPr>
              <a:t></a:t>
            </a:r>
            <a:r>
              <a:rPr lang="pl-PL" sz="2800" dirty="0"/>
              <a:t> </a:t>
            </a:r>
            <a:r>
              <a:rPr lang="pl-PL" sz="2800" b="1" dirty="0"/>
              <a:t>usuwanie zależności </a:t>
            </a:r>
            <a:r>
              <a:rPr lang="pl-PL" sz="2800" dirty="0"/>
              <a:t>między klasami</a:t>
            </a:r>
            <a:br>
              <a:rPr lang="pl-PL" sz="2800" dirty="0"/>
            </a:br>
            <a:r>
              <a:rPr lang="pl-PL" sz="2800" dirty="0">
                <a:sym typeface="Symbol"/>
              </a:rPr>
              <a:t> </a:t>
            </a:r>
            <a:r>
              <a:rPr lang="pl-PL" sz="2800" dirty="0"/>
              <a:t>ogólność (wymienność klas) i podatność na zmiany</a:t>
            </a:r>
            <a:endParaRPr lang="pl-PL" sz="2800" i="1" dirty="0"/>
          </a:p>
          <a:p>
            <a:pPr marL="0" indent="0">
              <a:buNone/>
            </a:pPr>
            <a:endParaRPr lang="pl-PL" sz="2800" i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95536" y="2636912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>
                <a:solidFill>
                  <a:srgbClr val="004B00"/>
                </a:solidFill>
              </a:rPr>
              <a:t>Dependency</a:t>
            </a:r>
            <a:r>
              <a:rPr lang="pl-PL" sz="2400" i="1" dirty="0">
                <a:solidFill>
                  <a:srgbClr val="004B00"/>
                </a:solidFill>
              </a:rPr>
              <a:t> </a:t>
            </a:r>
            <a:r>
              <a:rPr lang="pl-PL" sz="2400" i="1" dirty="0" err="1">
                <a:solidFill>
                  <a:srgbClr val="004B00"/>
                </a:solidFill>
              </a:rPr>
              <a:t>Inversion</a:t>
            </a:r>
            <a:r>
              <a:rPr lang="pl-PL" sz="2400" i="1" dirty="0">
                <a:solidFill>
                  <a:srgbClr val="004B00"/>
                </a:solidFill>
              </a:rPr>
              <a:t> </a:t>
            </a:r>
            <a:r>
              <a:rPr lang="pl-PL" sz="2400" i="1" dirty="0" err="1">
                <a:solidFill>
                  <a:srgbClr val="004B00"/>
                </a:solidFill>
              </a:rPr>
              <a:t>Principle</a:t>
            </a:r>
            <a:r>
              <a:rPr lang="pl-PL" sz="2400" dirty="0"/>
              <a:t> (DIP) – osłabianie (</a:t>
            </a:r>
            <a:r>
              <a:rPr lang="pl-PL" sz="2400" i="1" dirty="0" err="1"/>
              <a:t>decoupling</a:t>
            </a:r>
            <a:r>
              <a:rPr lang="pl-PL" sz="2400" dirty="0"/>
              <a:t>) zależności klas z wyższych warstw od klas z niższych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395536" y="3462099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>
                <a:solidFill>
                  <a:srgbClr val="004B00"/>
                </a:solidFill>
              </a:rPr>
              <a:t>Design by </a:t>
            </a:r>
            <a:r>
              <a:rPr lang="pl-PL" sz="2400" i="1" dirty="0" err="1">
                <a:solidFill>
                  <a:srgbClr val="004B00"/>
                </a:solidFill>
              </a:rPr>
              <a:t>Contract</a:t>
            </a:r>
            <a:r>
              <a:rPr lang="pl-PL" sz="2400" dirty="0"/>
              <a:t> (programowanie poprzez kontakt) – metodyka</a:t>
            </a:r>
            <a:br>
              <a:rPr lang="pl-PL" sz="2400" dirty="0"/>
            </a:br>
            <a:r>
              <a:rPr lang="pl-PL" sz="2400" dirty="0"/>
              <a:t>tworzenie systemów, w których kładzie się nacisk na zasady SOLID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95536" y="4293096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>
                <a:solidFill>
                  <a:srgbClr val="004B00"/>
                </a:solidFill>
              </a:rPr>
              <a:t>Inversion</a:t>
            </a:r>
            <a:r>
              <a:rPr lang="pl-PL" sz="2400" i="1" dirty="0">
                <a:solidFill>
                  <a:srgbClr val="004B00"/>
                </a:solidFill>
              </a:rPr>
              <a:t> of Control</a:t>
            </a:r>
            <a:r>
              <a:rPr lang="pl-PL" sz="2400" dirty="0"/>
              <a:t> (</a:t>
            </a:r>
            <a:r>
              <a:rPr lang="pl-PL" sz="2400" dirty="0" err="1"/>
              <a:t>IoC</a:t>
            </a:r>
            <a:r>
              <a:rPr lang="pl-PL" sz="2400" dirty="0"/>
              <a:t>, odwrócenie sterowania) – </a:t>
            </a:r>
            <a:br>
              <a:rPr lang="pl-PL" sz="2400" dirty="0"/>
            </a:br>
            <a:r>
              <a:rPr lang="pl-PL" sz="2400" b="1" dirty="0"/>
              <a:t>przenoszenie części odpowiedzialności poza klasę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np. klient tworzący klasę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Opakowanie</a:t>
            </a:r>
            <a:r>
              <a:rPr lang="pl-PL" sz="2400" dirty="0"/>
              <a:t> ma kontrolę nad sposobem obliczania figury (może przekazać taką implementację interfejsu </a:t>
            </a:r>
            <a:r>
              <a:rPr lang="pl-PL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IFiguraZPolem</a:t>
            </a:r>
            <a:r>
              <a:rPr lang="pl-PL" sz="2400" dirty="0"/>
              <a:t> jaką zechce, dowolnie obliczającą pole figury).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95536" y="6237312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i="1" dirty="0" err="1">
                <a:solidFill>
                  <a:srgbClr val="004B00"/>
                </a:solidFill>
              </a:rPr>
              <a:t>Dependency</a:t>
            </a:r>
            <a:r>
              <a:rPr lang="pl-PL" sz="2400" i="1" dirty="0">
                <a:solidFill>
                  <a:srgbClr val="004B00"/>
                </a:solidFill>
              </a:rPr>
              <a:t> </a:t>
            </a:r>
            <a:r>
              <a:rPr lang="pl-PL" sz="2400" i="1" dirty="0" err="1">
                <a:solidFill>
                  <a:srgbClr val="004B00"/>
                </a:solidFill>
              </a:rPr>
              <a:t>Injection</a:t>
            </a:r>
            <a:r>
              <a:rPr lang="pl-PL" sz="2400" dirty="0"/>
              <a:t> (</a:t>
            </a:r>
            <a:r>
              <a:rPr lang="pl-PL" sz="2400" dirty="0" err="1"/>
              <a:t>wstrzykiw</a:t>
            </a:r>
            <a:r>
              <a:rPr lang="pl-PL" sz="2400" dirty="0"/>
              <a:t>. zależności) – jedna z realizacji </a:t>
            </a:r>
            <a:r>
              <a:rPr lang="pl-PL" sz="2400" dirty="0" err="1"/>
              <a:t>IoC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0199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wykładu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Słownik IEEE 610.12-1990:</a:t>
            </a:r>
          </a:p>
          <a:p>
            <a:pPr marL="0" indent="0">
              <a:buNone/>
            </a:pPr>
            <a:r>
              <a:rPr lang="pl-PL" sz="2800" dirty="0"/>
              <a:t>Inżynieria oprogramowania to </a:t>
            </a:r>
            <a:br>
              <a:rPr lang="pl-PL" sz="2800" dirty="0"/>
            </a:br>
            <a:r>
              <a:rPr lang="pl-PL" sz="2800" dirty="0"/>
              <a:t>systematyczne, ilościowe i sformalizowane (dyscyplina) </a:t>
            </a:r>
            <a:br>
              <a:rPr lang="pl-PL" sz="2800" dirty="0"/>
            </a:br>
            <a:r>
              <a:rPr lang="pl-PL" sz="2800" dirty="0"/>
              <a:t>tworzenie, rozwój i utrzymywanie oprogramowania</a:t>
            </a:r>
          </a:p>
          <a:p>
            <a:pPr marL="0" indent="0">
              <a:buNone/>
            </a:pPr>
            <a:endParaRPr lang="pl-PL" sz="2800" dirty="0"/>
          </a:p>
          <a:p>
            <a:pPr marL="514350" indent="-514350">
              <a:buAutoNum type="arabicPeriod"/>
            </a:pPr>
            <a:r>
              <a:rPr lang="pl-PL" sz="2800" dirty="0"/>
              <a:t>Programowanie obiektowe, SOLID, testy</a:t>
            </a:r>
          </a:p>
          <a:p>
            <a:pPr marL="514350" indent="-514350">
              <a:buAutoNum type="arabicPeriod"/>
            </a:pPr>
            <a:r>
              <a:rPr lang="pl-PL" sz="2800" dirty="0"/>
              <a:t>Metodologia wytwarzania oprogramowania (SCRUM)</a:t>
            </a:r>
          </a:p>
          <a:p>
            <a:pPr marL="514350" indent="-514350">
              <a:buAutoNum type="arabicPeriod"/>
            </a:pPr>
            <a:r>
              <a:rPr lang="pl-PL" sz="2800" dirty="0"/>
              <a:t>UML</a:t>
            </a:r>
          </a:p>
          <a:p>
            <a:pPr marL="514350" indent="-514350">
              <a:buAutoNum type="arabicPeriod"/>
            </a:pPr>
            <a:r>
              <a:rPr lang="pl-PL" sz="2800" dirty="0"/>
              <a:t>Wzorce projektowe gangu czworga</a:t>
            </a:r>
          </a:p>
          <a:p>
            <a:pPr marL="514350" indent="-514350">
              <a:buAutoNum type="arabicPeriod"/>
            </a:pPr>
            <a:r>
              <a:rPr lang="pl-PL" sz="2800" dirty="0"/>
              <a:t>Wzorce architektoniczne</a:t>
            </a:r>
          </a:p>
        </p:txBody>
      </p:sp>
    </p:spTree>
    <p:extLst>
      <p:ext uri="{BB962C8B-B14F-4D97-AF65-F5344CB8AC3E}">
        <p14:creationId xmlns:p14="http://schemas.microsoft.com/office/powerpoint/2010/main" val="94048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GRASP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Responsibility Assignment Software Principles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zasady mówiące o </a:t>
            </a:r>
            <a:r>
              <a:rPr lang="pl-PL" sz="2400" b="1" dirty="0"/>
              <a:t>podziale odpowiedzialności</a:t>
            </a:r>
            <a:r>
              <a:rPr lang="pl-PL" sz="2400" dirty="0"/>
              <a:t> w systemie komp.</a:t>
            </a:r>
          </a:p>
          <a:p>
            <a:pPr marL="0" indent="0">
              <a:buNone/>
            </a:pPr>
            <a:endParaRPr lang="pl-PL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392" y="4653136"/>
            <a:ext cx="1346569" cy="17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2836313" y="6080622"/>
            <a:ext cx="461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Zasady zebrane przez Craiga </a:t>
            </a:r>
            <a:r>
              <a:rPr lang="pl-PL" dirty="0" err="1"/>
              <a:t>Larmana</a:t>
            </a:r>
            <a:r>
              <a:rPr lang="pl-PL" dirty="0"/>
              <a:t> w książce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763688" y="6453336"/>
            <a:ext cx="714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Wzorce </a:t>
            </a:r>
            <a:r>
              <a:rPr lang="pl-PL" dirty="0" err="1"/>
              <a:t>GoF</a:t>
            </a:r>
            <a:r>
              <a:rPr lang="pl-PL" dirty="0"/>
              <a:t> można traktować jako konsekwencję stosowania zasad GRASP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67544" y="5085184"/>
            <a:ext cx="65359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Przykład skróconego opisu:</a:t>
            </a:r>
          </a:p>
          <a:p>
            <a:r>
              <a:rPr lang="pl-PL" sz="1400" dirty="0"/>
              <a:t>http://nandrew.blogspot.com/2007/09/zasady-grasp-cz-i.html</a:t>
            </a:r>
          </a:p>
          <a:p>
            <a:r>
              <a:rPr lang="pl-PL" sz="1400" dirty="0"/>
              <a:t>http://nandrew.blogspot.com/2007/09/zasady-projektowania-obiektowego-grasp.html</a:t>
            </a:r>
          </a:p>
        </p:txBody>
      </p:sp>
      <p:sp>
        <p:nvSpPr>
          <p:cNvPr id="10" name="Symbol zastępczy zawartości 2"/>
          <p:cNvSpPr txBox="1">
            <a:spLocks/>
          </p:cNvSpPr>
          <p:nvPr/>
        </p:nvSpPr>
        <p:spPr>
          <a:xfrm>
            <a:off x="467544" y="2420888"/>
            <a:ext cx="86409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b="1" dirty="0"/>
              <a:t>Ekspert (</a:t>
            </a:r>
            <a:r>
              <a:rPr lang="pl-PL" sz="2400" b="1" i="1" dirty="0"/>
              <a:t>Information </a:t>
            </a:r>
            <a:r>
              <a:rPr lang="pl-PL" sz="2400" b="1" i="1" dirty="0" err="1"/>
              <a:t>Expert</a:t>
            </a:r>
            <a:r>
              <a:rPr lang="pl-PL" sz="2400" b="1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i="1" dirty="0"/>
              <a:t>Pytanie</a:t>
            </a:r>
            <a:r>
              <a:rPr lang="pl-PL" sz="2400" dirty="0"/>
              <a:t>: Której klasie przypisać odpowiedzialność/zadanie?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2400" i="1" dirty="0"/>
              <a:t>Odpowiedź</a:t>
            </a:r>
            <a:r>
              <a:rPr lang="pl-PL" sz="2400" dirty="0"/>
              <a:t>: Tej, która ma niezbędne informacje </a:t>
            </a:r>
            <a:br>
              <a:rPr lang="pl-PL" sz="2400" dirty="0"/>
            </a:br>
            <a:r>
              <a:rPr lang="pl-PL" sz="2400" dirty="0"/>
              <a:t>(aby uniknąć przekazywania danych i związanych </a:t>
            </a:r>
            <a:br>
              <a:rPr lang="pl-PL" sz="2400" dirty="0"/>
            </a:br>
            <a:r>
              <a:rPr lang="pl-PL" sz="2400" dirty="0"/>
              <a:t>z tym powiązań między klasami)</a:t>
            </a:r>
          </a:p>
        </p:txBody>
      </p:sp>
    </p:spTree>
    <p:extLst>
      <p:ext uri="{BB962C8B-B14F-4D97-AF65-F5344CB8AC3E}">
        <p14:creationId xmlns:p14="http://schemas.microsoft.com/office/powerpoint/2010/main" val="424961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GRASP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277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Responsibility Assignment Software Principles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zasady mówiące o </a:t>
            </a:r>
            <a:r>
              <a:rPr lang="pl-PL" sz="2400" b="1" dirty="0"/>
              <a:t>podziale odpowiedzialności</a:t>
            </a:r>
            <a:r>
              <a:rPr lang="pl-PL" sz="2400" dirty="0"/>
              <a:t> w systemie komp.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/>
              <a:t>Twórca (</a:t>
            </a:r>
            <a:r>
              <a:rPr lang="pl-PL" sz="2400" b="1" i="1" dirty="0" err="1"/>
              <a:t>Creator</a:t>
            </a:r>
            <a:r>
              <a:rPr lang="pl-PL" sz="2400" b="1" dirty="0"/>
              <a:t>)</a:t>
            </a:r>
          </a:p>
          <a:p>
            <a:pPr marL="0" indent="0">
              <a:buNone/>
            </a:pPr>
            <a:r>
              <a:rPr lang="pl-PL" sz="2400" i="1" dirty="0"/>
              <a:t>Pytanie</a:t>
            </a:r>
            <a:r>
              <a:rPr lang="pl-PL" sz="2400" dirty="0"/>
              <a:t>: Która klasa powinna tworzyć obiekt jakiejś klasy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/>
              <a:t>?</a:t>
            </a:r>
          </a:p>
          <a:p>
            <a:pPr marL="0" indent="0">
              <a:buNone/>
            </a:pPr>
            <a:r>
              <a:rPr lang="pl-PL" sz="2400" i="1" dirty="0"/>
              <a:t>Odpowiedź</a:t>
            </a:r>
            <a:r>
              <a:rPr lang="pl-PL" sz="2400" dirty="0"/>
              <a:t>: Ta klasa, która:</a:t>
            </a:r>
          </a:p>
          <a:p>
            <a:pPr>
              <a:buFontTx/>
              <a:buChar char="-"/>
            </a:pPr>
            <a:r>
              <a:rPr lang="pl-PL" sz="2400" dirty="0"/>
              <a:t>przechowuje kolekcje klas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/>
              <a:t>,</a:t>
            </a:r>
          </a:p>
          <a:p>
            <a:pPr>
              <a:buFontTx/>
              <a:buChar char="-"/>
            </a:pPr>
            <a:r>
              <a:rPr lang="pl-PL" sz="2400" dirty="0"/>
              <a:t>jest mocno powiązana z klasą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/>
              <a:t>,</a:t>
            </a:r>
          </a:p>
          <a:p>
            <a:pPr>
              <a:buFontTx/>
              <a:buChar char="-"/>
            </a:pPr>
            <a:r>
              <a:rPr lang="pl-PL" sz="2400" dirty="0"/>
              <a:t>ma dane niezbędne do inicjacji instancji </a:t>
            </a:r>
            <a:r>
              <a:rPr lang="pl-PL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Klasa</a:t>
            </a:r>
            <a:r>
              <a:rPr lang="pl-PL" sz="2400" dirty="0">
                <a:cs typeface="Courier New" panose="02070309020205020404" pitchFamily="49" charset="0"/>
              </a:rPr>
              <a:t>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Im więcej przesłanek, tym lepsza decyzja.</a:t>
            </a:r>
          </a:p>
        </p:txBody>
      </p:sp>
    </p:spTree>
    <p:extLst>
      <p:ext uri="{BB962C8B-B14F-4D97-AF65-F5344CB8AC3E}">
        <p14:creationId xmlns:p14="http://schemas.microsoft.com/office/powerpoint/2010/main" val="103185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GRASP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Responsibility Assignment Software Principles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zasady mówiące o </a:t>
            </a:r>
            <a:r>
              <a:rPr lang="pl-PL" sz="2400" b="1" dirty="0"/>
              <a:t>podziale odpowiedzialności</a:t>
            </a:r>
            <a:r>
              <a:rPr lang="pl-PL" sz="2400" dirty="0"/>
              <a:t> w systemie komp.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/>
              <a:t>Kontroler (</a:t>
            </a:r>
            <a:r>
              <a:rPr lang="pl-PL" sz="2400" b="1" i="1" dirty="0"/>
              <a:t>Controller</a:t>
            </a:r>
            <a:r>
              <a:rPr lang="pl-PL" sz="2400" b="1" dirty="0"/>
              <a:t>)</a:t>
            </a:r>
          </a:p>
          <a:p>
            <a:pPr marL="0" indent="0">
              <a:buNone/>
            </a:pPr>
            <a:r>
              <a:rPr lang="pl-PL" sz="2400" i="1" dirty="0"/>
              <a:t>Pytanie</a:t>
            </a:r>
            <a:r>
              <a:rPr lang="pl-PL" sz="2400" dirty="0"/>
              <a:t>: Jaki obiekt (z warstwy modelu) powinien obsługiwać żądania użytkownika (np. przesyłane z warstwy widoku / GUI)?</a:t>
            </a:r>
          </a:p>
          <a:p>
            <a:pPr marL="0" indent="0">
              <a:buNone/>
            </a:pPr>
            <a:r>
              <a:rPr lang="pl-PL" sz="2400" i="1" dirty="0"/>
              <a:t>Odpowiedź</a:t>
            </a:r>
            <a:r>
              <a:rPr lang="pl-PL" sz="2400" dirty="0"/>
              <a:t>: klasa kontrolera powinna:</a:t>
            </a:r>
          </a:p>
          <a:p>
            <a:pPr>
              <a:buFontTx/>
              <a:buChar char="-"/>
            </a:pPr>
            <a:r>
              <a:rPr lang="pl-PL" sz="2400" dirty="0"/>
              <a:t>opisywać działanie systemu jako całości (spinać go),</a:t>
            </a:r>
          </a:p>
          <a:p>
            <a:pPr>
              <a:buFontTx/>
              <a:buChar char="-"/>
            </a:pPr>
            <a:r>
              <a:rPr lang="pl-PL" sz="2400" dirty="0"/>
              <a:t>reprezentować urządzenie, na którym działa system,</a:t>
            </a:r>
          </a:p>
          <a:p>
            <a:pPr>
              <a:buFontTx/>
              <a:buChar char="-"/>
            </a:pPr>
            <a:r>
              <a:rPr lang="pl-PL" sz="2400" dirty="0"/>
              <a:t>reprezentować przypadek </a:t>
            </a:r>
            <a:r>
              <a:rPr lang="pl-PL" sz="2400" dirty="0" smtClean="0"/>
              <a:t>użycia (np. </a:t>
            </a:r>
            <a:r>
              <a:rPr lang="pl-PL" sz="2400" smtClean="0"/>
              <a:t>operacje CRUD).</a:t>
            </a:r>
            <a:endParaRPr lang="pl-PL" sz="2400" dirty="0"/>
          </a:p>
          <a:p>
            <a:pPr marL="0" indent="0">
              <a:buNone/>
            </a:pPr>
            <a:r>
              <a:rPr lang="pl-PL" sz="2400" dirty="0"/>
              <a:t>Generalnie: powinna to być klasa, która </a:t>
            </a:r>
            <a:r>
              <a:rPr lang="pl-PL" sz="2400" b="1" dirty="0"/>
              <a:t>organizuje</a:t>
            </a:r>
            <a:r>
              <a:rPr lang="pl-PL" sz="2400" dirty="0"/>
              <a:t> pracę systemu.</a:t>
            </a:r>
            <a:endParaRPr lang="pl-PL" sz="24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0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GRASP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Responsibility Assignment Software Principles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zasady mówiące o </a:t>
            </a:r>
            <a:r>
              <a:rPr lang="pl-PL" sz="2400" b="1" dirty="0"/>
              <a:t>podziale odpowiedzialności</a:t>
            </a:r>
            <a:r>
              <a:rPr lang="pl-PL" sz="2400" dirty="0"/>
              <a:t> w systemie komp.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/>
              <a:t>Niska liczba powiązań (</a:t>
            </a:r>
            <a:r>
              <a:rPr lang="pl-PL" sz="2400" b="1" i="1" dirty="0" err="1"/>
              <a:t>Low</a:t>
            </a:r>
            <a:r>
              <a:rPr lang="pl-PL" sz="2400" b="1" i="1" dirty="0"/>
              <a:t> </a:t>
            </a:r>
            <a:r>
              <a:rPr lang="pl-PL" sz="2400" b="1" i="1" dirty="0" err="1"/>
              <a:t>Coupling</a:t>
            </a:r>
            <a:r>
              <a:rPr lang="pl-PL" sz="2400" b="1" dirty="0"/>
              <a:t>)</a:t>
            </a:r>
          </a:p>
          <a:p>
            <a:pPr marL="0" indent="0">
              <a:buNone/>
            </a:pPr>
            <a:r>
              <a:rPr lang="pl-PL" sz="2400" b="1" dirty="0"/>
              <a:t>Wysoka spójność (</a:t>
            </a:r>
            <a:r>
              <a:rPr lang="pl-PL" sz="2400" b="1" i="1" dirty="0"/>
              <a:t>High </a:t>
            </a:r>
            <a:r>
              <a:rPr lang="pl-PL" sz="2400" b="1" i="1" dirty="0" err="1"/>
              <a:t>Cohesion</a:t>
            </a:r>
            <a:r>
              <a:rPr lang="pl-PL" sz="2400" b="1" dirty="0"/>
              <a:t>)</a:t>
            </a:r>
          </a:p>
          <a:p>
            <a:pPr marL="0" indent="0">
              <a:buNone/>
            </a:pPr>
            <a:r>
              <a:rPr lang="pl-PL" sz="2400" i="1" dirty="0"/>
              <a:t>Pytanie</a:t>
            </a:r>
            <a:r>
              <a:rPr lang="pl-PL" sz="2400" dirty="0"/>
              <a:t>: Jak zmniejszyć powiązania między klasami systemu?</a:t>
            </a:r>
          </a:p>
          <a:p>
            <a:pPr marL="0" indent="0">
              <a:buNone/>
            </a:pPr>
            <a:r>
              <a:rPr lang="pl-PL" sz="2400" dirty="0"/>
              <a:t>                Jak nie przeciążać klasę obowiązkami?</a:t>
            </a:r>
          </a:p>
          <a:p>
            <a:pPr marL="0" indent="0">
              <a:buNone/>
            </a:pPr>
            <a:r>
              <a:rPr lang="pl-PL" sz="2400" i="1" dirty="0"/>
              <a:t>Odpowiedź</a:t>
            </a:r>
            <a:r>
              <a:rPr lang="pl-PL" sz="2400" dirty="0"/>
              <a:t>: Każda klasa powinna mieć tylko </a:t>
            </a:r>
            <a:r>
              <a:rPr lang="pl-PL" sz="2400" b="1" dirty="0"/>
              <a:t>jedno zadanie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                      </a:t>
            </a:r>
            <a:r>
              <a:rPr lang="pl-PL" sz="1600" dirty="0"/>
              <a:t> </a:t>
            </a:r>
            <a:r>
              <a:rPr lang="pl-PL" sz="2400" dirty="0"/>
              <a:t>(jedną odpowiedzialność), ale na tyle obszerne, </a:t>
            </a:r>
            <a:br>
              <a:rPr lang="pl-PL" sz="2400" dirty="0"/>
            </a:br>
            <a:r>
              <a:rPr lang="pl-PL" sz="2400" dirty="0"/>
              <a:t>                      </a:t>
            </a:r>
            <a:r>
              <a:rPr lang="pl-PL" sz="2000" dirty="0"/>
              <a:t> </a:t>
            </a:r>
            <a:r>
              <a:rPr lang="pl-PL" sz="2400" dirty="0"/>
              <a:t>żeby nie wymagało współpracy z innymi klasami</a:t>
            </a:r>
            <a:br>
              <a:rPr lang="pl-PL" sz="2400" dirty="0"/>
            </a:br>
            <a:r>
              <a:rPr lang="pl-PL" sz="2400" dirty="0"/>
              <a:t>                      </a:t>
            </a:r>
            <a:r>
              <a:rPr lang="pl-PL" sz="1400" dirty="0"/>
              <a:t> </a:t>
            </a:r>
            <a:r>
              <a:rPr lang="pl-PL" sz="2400" dirty="0"/>
              <a:t>(unikanie powiązań między klasami). </a:t>
            </a:r>
            <a:br>
              <a:rPr lang="pl-PL" sz="2400" dirty="0"/>
            </a:br>
            <a:r>
              <a:rPr lang="pl-PL" sz="2400" dirty="0"/>
              <a:t>Porównaj z: </a:t>
            </a:r>
            <a:r>
              <a:rPr lang="pl-PL" sz="2400" i="1" dirty="0"/>
              <a:t>Single </a:t>
            </a:r>
            <a:r>
              <a:rPr lang="pl-PL" sz="2400" i="1" dirty="0" err="1"/>
              <a:t>Responsibility</a:t>
            </a:r>
            <a:r>
              <a:rPr lang="pl-PL" sz="2400" i="1" dirty="0"/>
              <a:t> </a:t>
            </a:r>
            <a:r>
              <a:rPr lang="pl-PL" sz="2400" i="1" dirty="0" err="1"/>
              <a:t>Principle</a:t>
            </a:r>
            <a:r>
              <a:rPr lang="pl-PL" sz="2400" dirty="0"/>
              <a:t> i boskie klasy</a:t>
            </a:r>
          </a:p>
        </p:txBody>
      </p:sp>
    </p:spTree>
    <p:extLst>
      <p:ext uri="{BB962C8B-B14F-4D97-AF65-F5344CB8AC3E}">
        <p14:creationId xmlns:p14="http://schemas.microsoft.com/office/powerpoint/2010/main" val="28220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GRASP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Responsibility Assignment Software Principles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zasady mówiące o </a:t>
            </a:r>
            <a:r>
              <a:rPr lang="pl-PL" sz="2400" b="1" dirty="0"/>
              <a:t>podziale odpowiedzialności</a:t>
            </a:r>
            <a:r>
              <a:rPr lang="pl-PL" sz="2400" dirty="0"/>
              <a:t> w systemie komp.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/>
              <a:t>Pośrednictwo (</a:t>
            </a:r>
            <a:r>
              <a:rPr lang="pl-PL" sz="2400" b="1" i="1" dirty="0" err="1"/>
              <a:t>Indirection</a:t>
            </a:r>
            <a:r>
              <a:rPr lang="pl-PL" sz="2400" b="1" dirty="0"/>
              <a:t>)</a:t>
            </a:r>
          </a:p>
          <a:p>
            <a:pPr marL="0" indent="0">
              <a:buNone/>
            </a:pPr>
            <a:r>
              <a:rPr lang="pl-PL" sz="2400" i="1" dirty="0"/>
              <a:t>Pytanie</a:t>
            </a:r>
            <a:r>
              <a:rPr lang="pl-PL" sz="2400" dirty="0"/>
              <a:t>:</a:t>
            </a:r>
            <a:r>
              <a:rPr lang="pl-PL" sz="2400" b="1" dirty="0"/>
              <a:t> </a:t>
            </a:r>
            <a:r>
              <a:rPr lang="pl-PL" sz="2400" dirty="0"/>
              <a:t>Jak ograniczyć powiązania między dwoma pakietami klas?</a:t>
            </a:r>
          </a:p>
          <a:p>
            <a:pPr marL="0" indent="0">
              <a:buNone/>
            </a:pPr>
            <a:r>
              <a:rPr lang="pl-PL" sz="2400" i="1" dirty="0"/>
              <a:t>Odpowiedź</a:t>
            </a:r>
            <a:r>
              <a:rPr lang="pl-PL" sz="2400" dirty="0"/>
              <a:t>: Wstawić między te pakiety dodatkową klasę, która </a:t>
            </a:r>
            <a:br>
              <a:rPr lang="pl-PL" sz="2400" dirty="0"/>
            </a:br>
            <a:r>
              <a:rPr lang="pl-PL" sz="2400" dirty="0"/>
              <a:t>                       przejmie odpowiedzialność za komunikację </a:t>
            </a:r>
            <a:br>
              <a:rPr lang="pl-PL" sz="2400" dirty="0"/>
            </a:br>
            <a:r>
              <a:rPr lang="pl-PL" sz="2400" dirty="0"/>
              <a:t>                       i tłumaczenie danych, wywołania metod </a:t>
            </a:r>
            <a:br>
              <a:rPr lang="pl-PL" sz="2400" dirty="0"/>
            </a:br>
            <a:r>
              <a:rPr lang="pl-PL" sz="2400" dirty="0"/>
              <a:t>                       przekazywanych między obydwoma pakietami</a:t>
            </a:r>
          </a:p>
          <a:p>
            <a:pPr marL="0" indent="0">
              <a:buNone/>
            </a:pPr>
            <a:r>
              <a:rPr lang="pl-PL" sz="2400" dirty="0"/>
              <a:t>To sprzyja zasadom </a:t>
            </a:r>
            <a:r>
              <a:rPr lang="pl-PL" sz="2400" i="1" dirty="0"/>
              <a:t>Niskiej liczby powiązań</a:t>
            </a:r>
            <a:r>
              <a:rPr lang="pl-PL" sz="2400" dirty="0"/>
              <a:t> i </a:t>
            </a:r>
            <a:r>
              <a:rPr lang="pl-PL" sz="2400" i="1" dirty="0"/>
              <a:t>Wysokiej spójności</a:t>
            </a:r>
          </a:p>
          <a:p>
            <a:pPr marL="0" indent="0">
              <a:buNone/>
            </a:pPr>
            <a:r>
              <a:rPr lang="pl-PL" sz="2400" i="1" dirty="0"/>
              <a:t>Przykład</a:t>
            </a:r>
            <a:r>
              <a:rPr lang="pl-PL" sz="2400" dirty="0"/>
              <a:t>: Warstwa dostępowa (DAL) między bazą danych i BLL</a:t>
            </a:r>
            <a:br>
              <a:rPr lang="pl-PL" sz="2400" dirty="0"/>
            </a:br>
            <a:r>
              <a:rPr lang="pl-PL" sz="2400" dirty="0"/>
              <a:t>                  Efekt: BLL nie zależy od sposobu zapisywania danych</a:t>
            </a:r>
          </a:p>
          <a:p>
            <a:pPr marL="0" indent="0">
              <a:buNone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196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Zasady GRASP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General Responsibility Assignment Software Principles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/>
              <a:t>zasady mówiące o </a:t>
            </a:r>
            <a:r>
              <a:rPr lang="pl-PL" sz="2400" b="1" dirty="0"/>
              <a:t>podziale odpowiedzialności</a:t>
            </a:r>
            <a:r>
              <a:rPr lang="pl-PL" sz="2400" dirty="0"/>
              <a:t> w systemie komp.</a:t>
            </a:r>
          </a:p>
          <a:p>
            <a:pPr marL="0" indent="0">
              <a:buNone/>
            </a:pPr>
            <a:endParaRPr lang="pl-PL" sz="1200" dirty="0"/>
          </a:p>
          <a:p>
            <a:pPr marL="0" indent="0">
              <a:buNone/>
            </a:pPr>
            <a:r>
              <a:rPr lang="pl-PL" sz="2400" b="1" dirty="0"/>
              <a:t>Polimorfizm (</a:t>
            </a:r>
            <a:r>
              <a:rPr lang="pl-PL" sz="2400" b="1" i="1" dirty="0" err="1"/>
              <a:t>Polymorphism</a:t>
            </a:r>
            <a:r>
              <a:rPr lang="pl-PL" sz="2400" b="1" dirty="0"/>
              <a:t>)</a:t>
            </a:r>
            <a:br>
              <a:rPr lang="pl-PL" sz="2400" b="1" dirty="0"/>
            </a:br>
            <a:r>
              <a:rPr lang="pl-PL" sz="2400" dirty="0"/>
              <a:t>Przejmowanie odpowiedzialności w przypadku alternatywnych możliwości -&gt; alternatywne klasy zgodne z tym samym interfejsem</a:t>
            </a:r>
          </a:p>
          <a:p>
            <a:pPr marL="0" indent="0">
              <a:buNone/>
            </a:pPr>
            <a:endParaRPr lang="pl-PL" sz="400" dirty="0"/>
          </a:p>
          <a:p>
            <a:pPr marL="0" indent="0">
              <a:buNone/>
            </a:pPr>
            <a:r>
              <a:rPr lang="pl-PL" sz="2400" b="1" dirty="0"/>
              <a:t>Zapewniona zmienność (</a:t>
            </a:r>
            <a:r>
              <a:rPr lang="pl-PL" sz="2400" b="1" i="1" dirty="0" err="1"/>
              <a:t>Protected</a:t>
            </a:r>
            <a:r>
              <a:rPr lang="pl-PL" sz="2400" b="1" i="1" dirty="0"/>
              <a:t> </a:t>
            </a:r>
            <a:r>
              <a:rPr lang="pl-PL" sz="2400" b="1" i="1" dirty="0" err="1"/>
              <a:t>Variations</a:t>
            </a:r>
            <a:r>
              <a:rPr lang="pl-PL" sz="2400" b="1" dirty="0"/>
              <a:t>)</a:t>
            </a:r>
            <a:br>
              <a:rPr lang="pl-PL" sz="2400" b="1" dirty="0"/>
            </a:br>
            <a:r>
              <a:rPr lang="pl-PL" sz="2400" dirty="0"/>
              <a:t>Jak zaprojektować system z łatwo wymienialnymi modułami?</a:t>
            </a:r>
            <a:br>
              <a:rPr lang="pl-PL" sz="2400" dirty="0"/>
            </a:br>
            <a:r>
              <a:rPr lang="pl-PL" sz="2400" dirty="0"/>
              <a:t>Klasy podejrzewane o duże zmiany w przyszłości (niestabilne) zapośredniczyć interfejsami – łatwo będzie je wymienić na inne</a:t>
            </a:r>
          </a:p>
          <a:p>
            <a:pPr marL="0" indent="0">
              <a:buNone/>
            </a:pPr>
            <a:endParaRPr lang="pl-PL" sz="400" dirty="0"/>
          </a:p>
          <a:p>
            <a:pPr marL="0" indent="0">
              <a:buNone/>
            </a:pPr>
            <a:r>
              <a:rPr lang="pl-PL" sz="2400" b="1" dirty="0"/>
              <a:t>Czysty wymysł (</a:t>
            </a:r>
            <a:r>
              <a:rPr lang="pl-PL" sz="2400" b="1" i="1" dirty="0" err="1"/>
              <a:t>Pure</a:t>
            </a:r>
            <a:r>
              <a:rPr lang="pl-PL" sz="2400" b="1" i="1" dirty="0"/>
              <a:t> </a:t>
            </a:r>
            <a:r>
              <a:rPr lang="pl-PL" sz="2400" b="1" i="1" dirty="0" err="1"/>
              <a:t>Fabrication</a:t>
            </a:r>
            <a:r>
              <a:rPr lang="pl-PL" sz="2400" b="1" dirty="0"/>
              <a:t>)</a:t>
            </a:r>
            <a:br>
              <a:rPr lang="pl-PL" sz="2400" b="1" dirty="0"/>
            </a:br>
            <a:r>
              <a:rPr lang="pl-PL" sz="2400" dirty="0"/>
              <a:t>Wyjście awaryjne, gdy pozostałe zasady dają sprzeczne zalecenia</a:t>
            </a:r>
            <a:br>
              <a:rPr lang="pl-PL" sz="2400" dirty="0"/>
            </a:br>
            <a:r>
              <a:rPr lang="pl-PL" sz="2400" dirty="0"/>
              <a:t>Klasa (np. singleton) realizująca jedynie usługi na rzecz innych klas</a:t>
            </a:r>
          </a:p>
        </p:txBody>
      </p:sp>
    </p:spTree>
    <p:extLst>
      <p:ext uri="{BB962C8B-B14F-4D97-AF65-F5344CB8AC3E}">
        <p14:creationId xmlns:p14="http://schemas.microsoft.com/office/powerpoint/2010/main" val="191078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Zapachy kodu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Zapachy kodu = symptomy złego projektu</a:t>
            </a:r>
            <a:endParaRPr lang="pl-PL" sz="2800" i="1" dirty="0"/>
          </a:p>
          <a:p>
            <a:pPr marL="514350" indent="-514350">
              <a:buAutoNum type="arabicPeriod"/>
            </a:pPr>
            <a:r>
              <a:rPr lang="pl-PL" sz="2800" b="1" dirty="0"/>
              <a:t>Sztywność</a:t>
            </a:r>
            <a:r>
              <a:rPr lang="pl-PL" sz="2800" dirty="0"/>
              <a:t> (</a:t>
            </a:r>
            <a:r>
              <a:rPr lang="pl-PL" sz="2800" i="1" dirty="0" err="1"/>
              <a:t>rigidity</a:t>
            </a:r>
            <a:r>
              <a:rPr lang="pl-PL" sz="2800" dirty="0"/>
              <a:t>) – kod trudny do zmiany</a:t>
            </a:r>
            <a:br>
              <a:rPr lang="pl-PL" sz="2800" dirty="0"/>
            </a:br>
            <a:r>
              <a:rPr lang="pl-PL" sz="2800" u="sng" dirty="0"/>
              <a:t>Zależności</a:t>
            </a:r>
            <a:r>
              <a:rPr lang="pl-PL" sz="2800" dirty="0"/>
              <a:t> powodują, że zmiany mają duże zakresy</a:t>
            </a:r>
          </a:p>
          <a:p>
            <a:pPr marL="514350" indent="-514350">
              <a:buAutoNum type="arabicPeriod"/>
            </a:pPr>
            <a:r>
              <a:rPr lang="pl-PL" sz="2800" b="1" dirty="0"/>
              <a:t>Kruchość</a:t>
            </a:r>
            <a:r>
              <a:rPr lang="pl-PL" sz="2800" dirty="0"/>
              <a:t> (</a:t>
            </a:r>
            <a:r>
              <a:rPr lang="pl-PL" sz="2800" i="1" dirty="0" err="1"/>
              <a:t>fragility</a:t>
            </a:r>
            <a:r>
              <a:rPr lang="pl-PL" sz="2800" dirty="0"/>
              <a:t>) – kod łatwy do zepsucia</a:t>
            </a:r>
            <a:br>
              <a:rPr lang="pl-PL" sz="2800" dirty="0"/>
            </a:br>
            <a:r>
              <a:rPr lang="pl-PL" sz="2800" u="sng" dirty="0"/>
              <a:t>Zależności</a:t>
            </a:r>
            <a:r>
              <a:rPr lang="pl-PL" sz="2800" dirty="0"/>
              <a:t> powodują, że zmiana w jednym module powoduje, że przestają działać inne moduły</a:t>
            </a:r>
          </a:p>
          <a:p>
            <a:pPr marL="514350" indent="-514350">
              <a:buAutoNum type="arabicPeriod"/>
            </a:pPr>
            <a:r>
              <a:rPr lang="pl-PL" sz="2800" b="1" dirty="0"/>
              <a:t>Brak mobilności</a:t>
            </a:r>
            <a:r>
              <a:rPr lang="pl-PL" sz="2800" dirty="0"/>
              <a:t> (</a:t>
            </a:r>
            <a:r>
              <a:rPr lang="pl-PL" sz="2800" i="1" dirty="0" err="1"/>
              <a:t>immobility</a:t>
            </a:r>
            <a:r>
              <a:rPr lang="pl-PL" sz="2800" dirty="0"/>
              <a:t>) – kod nie może być ponownie użyty; silne </a:t>
            </a:r>
            <a:r>
              <a:rPr lang="pl-PL" sz="2800" u="sng" dirty="0"/>
              <a:t>zależności</a:t>
            </a:r>
            <a:r>
              <a:rPr lang="pl-PL" sz="2800" dirty="0"/>
              <a:t> od innych modułów uniemożliwiają przeniesienie klasy/modułu do innego projektu, nawet jeżeli jest podobny</a:t>
            </a:r>
          </a:p>
          <a:p>
            <a:pPr marL="0" indent="0">
              <a:buNone/>
            </a:pPr>
            <a:r>
              <a:rPr lang="pl-PL" sz="2800" dirty="0"/>
              <a:t>Lekiem są zasady SOLID i użycie interfejsów</a:t>
            </a:r>
          </a:p>
        </p:txBody>
      </p:sp>
    </p:spTree>
    <p:extLst>
      <p:ext uri="{BB962C8B-B14F-4D97-AF65-F5344CB8AC3E}">
        <p14:creationId xmlns:p14="http://schemas.microsoft.com/office/powerpoint/2010/main" val="39405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Zapachy kodu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Zapachy kodu = symptomy złego projektu</a:t>
            </a:r>
            <a:endParaRPr lang="pl-PL" sz="2800" i="1" dirty="0"/>
          </a:p>
          <a:p>
            <a:pPr marL="514350" indent="-514350">
              <a:buFont typeface="+mj-lt"/>
              <a:buAutoNum type="arabicPeriod" startAt="4"/>
            </a:pPr>
            <a:r>
              <a:rPr lang="pl-PL" sz="2800" b="1" dirty="0"/>
              <a:t>Lepkość</a:t>
            </a:r>
            <a:r>
              <a:rPr lang="pl-PL" sz="2800" dirty="0"/>
              <a:t> (</a:t>
            </a:r>
            <a:r>
              <a:rPr lang="pl-PL" sz="2800" i="1" dirty="0" err="1"/>
              <a:t>viscosity</a:t>
            </a:r>
            <a:r>
              <a:rPr lang="pl-PL" sz="2800" dirty="0"/>
              <a:t>) – trudno jest dodawać kolejne funkcje we właściwy sposób (konieczność obejść)</a:t>
            </a:r>
          </a:p>
          <a:p>
            <a:pPr marL="514350" indent="-514350">
              <a:buAutoNum type="arabicPeriod" startAt="4"/>
            </a:pPr>
            <a:r>
              <a:rPr lang="pl-PL" sz="2800" b="1" dirty="0"/>
              <a:t>Niepotrzebne powielenie</a:t>
            </a:r>
            <a:r>
              <a:rPr lang="pl-PL" sz="2800" dirty="0"/>
              <a:t> – brak abstrakcji, które zmniejszałyby objętość kodu (więcej niż proste DRY)</a:t>
            </a:r>
          </a:p>
          <a:p>
            <a:pPr marL="514350" indent="-514350">
              <a:buAutoNum type="arabicPeriod" startAt="4"/>
            </a:pPr>
            <a:r>
              <a:rPr lang="pl-PL" sz="2800" b="1" dirty="0"/>
              <a:t>Zbytnia złożoność</a:t>
            </a:r>
            <a:r>
              <a:rPr lang="pl-PL" sz="2800" dirty="0"/>
              <a:t> (</a:t>
            </a:r>
            <a:r>
              <a:rPr lang="pl-PL" sz="2800" i="1" dirty="0" err="1"/>
              <a:t>overdesign</a:t>
            </a:r>
            <a:r>
              <a:rPr lang="pl-PL" sz="2800" dirty="0"/>
              <a:t>) – konstrukcje przygotowane „na zaś”, ale w praktyce nie używane</a:t>
            </a:r>
          </a:p>
          <a:p>
            <a:pPr marL="514350" indent="-514350">
              <a:buAutoNum type="arabicPeriod" startAt="4"/>
            </a:pPr>
            <a:r>
              <a:rPr lang="pl-PL" sz="2800" b="1" dirty="0"/>
              <a:t>Nieprzezroczystość</a:t>
            </a:r>
            <a:r>
              <a:rPr lang="pl-PL" sz="2800" dirty="0"/>
              <a:t> (</a:t>
            </a:r>
            <a:r>
              <a:rPr lang="pl-PL" sz="2800" i="1" dirty="0" err="1"/>
              <a:t>opacity</a:t>
            </a:r>
            <a:r>
              <a:rPr lang="pl-PL" sz="2800" dirty="0"/>
              <a:t>) / nieczytelność –</a:t>
            </a:r>
            <a:br>
              <a:rPr lang="pl-PL" sz="2800" dirty="0"/>
            </a:br>
            <a:r>
              <a:rPr lang="pl-PL" sz="2800" dirty="0"/>
              <a:t>efekt braku rewizji przez innych członków zespołu</a:t>
            </a:r>
          </a:p>
          <a:p>
            <a:pPr marL="0" indent="0">
              <a:buNone/>
            </a:pPr>
            <a:r>
              <a:rPr lang="pl-PL" sz="2800" dirty="0"/>
              <a:t>Zasady SOLID przystosowują projekt do </a:t>
            </a:r>
            <a:r>
              <a:rPr lang="pl-PL" sz="2800" b="1" dirty="0"/>
              <a:t>zmian wymagań</a:t>
            </a:r>
          </a:p>
        </p:txBody>
      </p:sp>
    </p:spTree>
    <p:extLst>
      <p:ext uri="{BB962C8B-B14F-4D97-AF65-F5344CB8AC3E}">
        <p14:creationId xmlns:p14="http://schemas.microsoft.com/office/powerpoint/2010/main" val="975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Złożoność </a:t>
            </a:r>
            <a:r>
              <a:rPr lang="pl-PL" dirty="0" err="1"/>
              <a:t>cyklomatyczna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9251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dirty="0"/>
              <a:t>Liczba </a:t>
            </a:r>
            <a:r>
              <a:rPr lang="pl-PL" sz="2800" dirty="0" smtClean="0"/>
              <a:t>dróg w schemacie blokowym (=liczba punktów decyzji/rozgałęzień)</a:t>
            </a:r>
            <a:endParaRPr lang="pl-PL" sz="2800" dirty="0"/>
          </a:p>
          <a:p>
            <a:pPr marL="0" indent="0">
              <a:buNone/>
            </a:pP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E – N + 2*P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  <a:r>
              <a:rPr lang="pl-PL" sz="2800" dirty="0" smtClean="0"/>
              <a:t> – złożoność </a:t>
            </a:r>
            <a:r>
              <a:rPr lang="pl-PL" sz="2800" dirty="0" err="1" smtClean="0"/>
              <a:t>cyklomatyczna</a:t>
            </a:r>
            <a:endParaRPr lang="pl-PL" sz="2800" dirty="0" smtClean="0"/>
          </a:p>
          <a:p>
            <a:pPr marL="0" indent="0">
              <a:buNone/>
            </a:pPr>
            <a:r>
              <a:rPr lang="pl-PL" sz="700" dirty="0" smtClean="0"/>
              <a:t/>
            </a:r>
            <a:br>
              <a:rPr lang="pl-PL" sz="700" dirty="0" smtClean="0"/>
            </a:br>
            <a:r>
              <a:rPr lang="pl-PL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pl-PL" sz="2800" dirty="0"/>
              <a:t> – liczba węzłów grafu </a:t>
            </a:r>
            <a:endParaRPr lang="pl-PL" sz="2800" dirty="0" smtClean="0"/>
          </a:p>
          <a:p>
            <a:pPr marL="0" indent="0">
              <a:buNone/>
            </a:pP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pl-PL" sz="2800" dirty="0" smtClean="0"/>
              <a:t> – liczba krawędzi grafu</a:t>
            </a:r>
          </a:p>
          <a:p>
            <a:pPr marL="0" indent="0">
              <a:buNone/>
            </a:pPr>
            <a:r>
              <a:rPr lang="pl-PL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pl-PL" sz="2800" dirty="0" smtClean="0"/>
              <a:t> – liczba spójnych składowych grafu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r>
              <a:rPr lang="pl-PL" sz="2800" dirty="0" smtClean="0"/>
              <a:t>Twórca</a:t>
            </a:r>
            <a:r>
              <a:rPr lang="pl-PL" sz="2800" dirty="0"/>
              <a:t>: 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Thomas </a:t>
            </a:r>
            <a:r>
              <a:rPr lang="pl-PL" sz="2800" dirty="0"/>
              <a:t>J. </a:t>
            </a:r>
            <a:r>
              <a:rPr lang="pl-PL" sz="2800" dirty="0" err="1" smtClean="0"/>
              <a:t>McCabe</a:t>
            </a:r>
            <a:r>
              <a:rPr lang="pl-PL" sz="2800" dirty="0"/>
              <a:t>,</a:t>
            </a:r>
            <a:r>
              <a:rPr lang="pl-PL" sz="2800" dirty="0" smtClean="0"/>
              <a:t> 1976 rok</a:t>
            </a:r>
          </a:p>
        </p:txBody>
      </p:sp>
      <p:grpSp>
        <p:nvGrpSpPr>
          <p:cNvPr id="3073" name="Grupa 3072"/>
          <p:cNvGrpSpPr/>
          <p:nvPr/>
        </p:nvGrpSpPr>
        <p:grpSpPr>
          <a:xfrm>
            <a:off x="6084168" y="1556792"/>
            <a:ext cx="2592288" cy="4320480"/>
            <a:chOff x="6084168" y="1700808"/>
            <a:chExt cx="2592288" cy="4320480"/>
          </a:xfrm>
        </p:grpSpPr>
        <p:sp>
          <p:nvSpPr>
            <p:cNvPr id="6" name="Elipsa 5"/>
            <p:cNvSpPr/>
            <p:nvPr/>
          </p:nvSpPr>
          <p:spPr>
            <a:xfrm>
              <a:off x="6084168" y="1700808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8" name="Elipsa 7"/>
            <p:cNvSpPr/>
            <p:nvPr/>
          </p:nvSpPr>
          <p:spPr>
            <a:xfrm>
              <a:off x="6084168" y="3356992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Elipsa 8"/>
            <p:cNvSpPr/>
            <p:nvPr/>
          </p:nvSpPr>
          <p:spPr>
            <a:xfrm>
              <a:off x="6084168" y="5013176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Elipsa 9"/>
            <p:cNvSpPr/>
            <p:nvPr/>
          </p:nvSpPr>
          <p:spPr>
            <a:xfrm>
              <a:off x="7668344" y="4217469"/>
              <a:ext cx="1008112" cy="10081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1" name="Łącznik prosty ze strzałką 10"/>
            <p:cNvCxnSpPr>
              <a:stCxn id="6" idx="4"/>
              <a:endCxn id="8" idx="0"/>
            </p:cNvCxnSpPr>
            <p:nvPr/>
          </p:nvCxnSpPr>
          <p:spPr>
            <a:xfrm>
              <a:off x="6588224" y="2708920"/>
              <a:ext cx="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ze strzałką 12"/>
            <p:cNvCxnSpPr>
              <a:stCxn id="8" idx="4"/>
              <a:endCxn id="9" idx="0"/>
            </p:cNvCxnSpPr>
            <p:nvPr/>
          </p:nvCxnSpPr>
          <p:spPr>
            <a:xfrm>
              <a:off x="6588224" y="4365104"/>
              <a:ext cx="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>
              <a:stCxn id="10" idx="3"/>
              <a:endCxn id="9" idx="6"/>
            </p:cNvCxnSpPr>
            <p:nvPr/>
          </p:nvCxnSpPr>
          <p:spPr>
            <a:xfrm flipH="1">
              <a:off x="7092280" y="5077946"/>
              <a:ext cx="723699" cy="43928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Łącznik prosty ze strzałką 16"/>
            <p:cNvCxnSpPr>
              <a:stCxn id="8" idx="5"/>
              <a:endCxn id="10" idx="2"/>
            </p:cNvCxnSpPr>
            <p:nvPr/>
          </p:nvCxnSpPr>
          <p:spPr>
            <a:xfrm>
              <a:off x="6944645" y="4217469"/>
              <a:ext cx="723699" cy="50405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ole tekstowe 24"/>
            <p:cNvSpPr txBox="1"/>
            <p:nvPr/>
          </p:nvSpPr>
          <p:spPr>
            <a:xfrm>
              <a:off x="6143166" y="2020198"/>
              <a:ext cx="89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węzeł 1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27" name="pole tekstowe 26"/>
            <p:cNvSpPr txBox="1"/>
            <p:nvPr/>
          </p:nvSpPr>
          <p:spPr>
            <a:xfrm>
              <a:off x="6143166" y="3697077"/>
              <a:ext cx="89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węzeł 2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6143165" y="5332566"/>
              <a:ext cx="89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węzeł 4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29" name="pole tekstowe 28"/>
            <p:cNvSpPr txBox="1"/>
            <p:nvPr/>
          </p:nvSpPr>
          <p:spPr>
            <a:xfrm>
              <a:off x="7727342" y="4536859"/>
              <a:ext cx="89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węzeł 3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31" name="pole tekstowe 30"/>
            <p:cNvSpPr txBox="1"/>
            <p:nvPr/>
          </p:nvSpPr>
          <p:spPr>
            <a:xfrm>
              <a:off x="6647222" y="2848290"/>
              <a:ext cx="1134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krawędź 1</a:t>
              </a:r>
              <a:endParaRPr lang="pl-PL" dirty="0"/>
            </a:p>
          </p:txBody>
        </p:sp>
      </p:grpSp>
      <p:sp>
        <p:nvSpPr>
          <p:cNvPr id="3072" name="pole tekstowe 3071"/>
          <p:cNvSpPr txBox="1"/>
          <p:nvPr/>
        </p:nvSpPr>
        <p:spPr>
          <a:xfrm>
            <a:off x="6268933" y="6021288"/>
            <a:ext cx="2370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rgbClr val="0070C0"/>
                </a:solidFill>
              </a:rPr>
              <a:t>Graf przepływu sterowania</a:t>
            </a:r>
          </a:p>
          <a:p>
            <a:r>
              <a:rPr lang="pl-PL" sz="1400" dirty="0" smtClean="0">
                <a:solidFill>
                  <a:srgbClr val="0070C0"/>
                </a:solidFill>
              </a:rPr>
              <a:t>(ang. </a:t>
            </a:r>
            <a:r>
              <a:rPr lang="pl-PL" sz="1400" i="1" dirty="0" err="1" smtClean="0">
                <a:solidFill>
                  <a:srgbClr val="0070C0"/>
                </a:solidFill>
              </a:rPr>
              <a:t>control-flow</a:t>
            </a:r>
            <a:r>
              <a:rPr lang="pl-PL" sz="1400" i="1" dirty="0" smtClean="0">
                <a:solidFill>
                  <a:srgbClr val="0070C0"/>
                </a:solidFill>
              </a:rPr>
              <a:t> </a:t>
            </a:r>
            <a:r>
              <a:rPr lang="pl-PL" sz="1400" i="1" dirty="0" err="1" smtClean="0">
                <a:solidFill>
                  <a:srgbClr val="0070C0"/>
                </a:solidFill>
              </a:rPr>
              <a:t>graph</a:t>
            </a:r>
            <a:r>
              <a:rPr lang="pl-PL" sz="1400" dirty="0" smtClean="0">
                <a:solidFill>
                  <a:srgbClr val="0070C0"/>
                </a:solidFill>
              </a:rPr>
              <a:t>, CFG)</a:t>
            </a:r>
            <a:endParaRPr lang="pl-PL" sz="1400" dirty="0">
              <a:solidFill>
                <a:srgbClr val="0070C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250499" y="5877272"/>
            <a:ext cx="8713989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 smtClean="0"/>
              <a:t>Nie chodzi o zależność między klasami, a o rozgałęzienia w ścieżkach wykonywania (np. </a:t>
            </a:r>
            <a:r>
              <a:rPr lang="pl-PL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724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Złożoność </a:t>
            </a:r>
            <a:r>
              <a:rPr lang="pl-PL" dirty="0" err="1"/>
              <a:t>cyklomatyczna</a:t>
            </a: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344190"/>
              </p:ext>
            </p:extLst>
          </p:nvPr>
        </p:nvGraphicFramePr>
        <p:xfrm>
          <a:off x="395536" y="2643728"/>
          <a:ext cx="8424936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676"/>
                <a:gridCol w="2596788"/>
                <a:gridCol w="4248472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Wartość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Opis kodu</a:t>
                      </a:r>
                      <a:endParaRPr lang="pl-P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Ryzyko</a:t>
                      </a:r>
                      <a:endParaRPr lang="pl-PL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1-10</a:t>
                      </a:r>
                      <a:endParaRPr lang="pl-P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prosty</a:t>
                      </a:r>
                      <a:endParaRPr lang="pl-P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nieznaczne</a:t>
                      </a:r>
                      <a:endParaRPr lang="pl-PL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11-20</a:t>
                      </a:r>
                      <a:endParaRPr lang="pl-PL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złożony</a:t>
                      </a:r>
                      <a:endParaRPr lang="pl-PL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średnie</a:t>
                      </a:r>
                      <a:endParaRPr lang="pl-PL" sz="28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21-50</a:t>
                      </a:r>
                      <a:endParaRPr lang="pl-PL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zbyt</a:t>
                      </a:r>
                      <a:r>
                        <a:rPr lang="pl-PL" sz="2800" baseline="0" dirty="0" smtClean="0"/>
                        <a:t> złożony</a:t>
                      </a:r>
                      <a:endParaRPr lang="pl-PL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wysokie, </a:t>
                      </a:r>
                      <a:endParaRPr lang="pl-PL" sz="28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&gt;50</a:t>
                      </a:r>
                      <a:endParaRPr lang="pl-P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niestabilny</a:t>
                      </a:r>
                      <a:br>
                        <a:rPr lang="pl-PL" sz="2800" dirty="0" smtClean="0"/>
                      </a:br>
                      <a:r>
                        <a:rPr lang="pl-PL" sz="2800" dirty="0" smtClean="0"/>
                        <a:t>(„kula</a:t>
                      </a:r>
                      <a:r>
                        <a:rPr lang="pl-PL" sz="2800" baseline="0" dirty="0" smtClean="0"/>
                        <a:t> błota”)</a:t>
                      </a:r>
                      <a:endParaRPr lang="pl-P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2800" dirty="0" smtClean="0"/>
                        <a:t>krytyczne, </a:t>
                      </a:r>
                      <a:br>
                        <a:rPr lang="pl-PL" sz="2800" dirty="0" smtClean="0"/>
                      </a:br>
                      <a:r>
                        <a:rPr lang="pl-PL" sz="2800" dirty="0" smtClean="0"/>
                        <a:t>trudne do testowania</a:t>
                      </a:r>
                      <a:endParaRPr lang="pl-PL" sz="28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Prostokąt 8"/>
          <p:cNvSpPr/>
          <p:nvPr/>
        </p:nvSpPr>
        <p:spPr>
          <a:xfrm>
            <a:off x="395536" y="1844824"/>
            <a:ext cx="3233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W przypadku metod:</a:t>
            </a:r>
            <a:endParaRPr lang="pl-PL" sz="28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323528" y="5949280"/>
            <a:ext cx="8804013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Limit 10 wyznaczony przez NIST (</a:t>
            </a:r>
            <a:r>
              <a:rPr lang="pl-PL" i="1" dirty="0" smtClean="0">
                <a:solidFill>
                  <a:srgbClr val="0070C0"/>
                </a:solidFill>
              </a:rPr>
              <a:t>the </a:t>
            </a:r>
            <a:r>
              <a:rPr lang="pl-PL" i="1" dirty="0" err="1" smtClean="0">
                <a:solidFill>
                  <a:srgbClr val="0070C0"/>
                </a:solidFill>
              </a:rPr>
              <a:t>magic</a:t>
            </a:r>
            <a:r>
              <a:rPr lang="pl-PL" i="1" dirty="0" smtClean="0">
                <a:solidFill>
                  <a:srgbClr val="0070C0"/>
                </a:solidFill>
              </a:rPr>
              <a:t> </a:t>
            </a:r>
            <a:r>
              <a:rPr lang="pl-PL" i="1" dirty="0" err="1" smtClean="0">
                <a:solidFill>
                  <a:srgbClr val="0070C0"/>
                </a:solidFill>
              </a:rPr>
              <a:t>number</a:t>
            </a:r>
            <a:r>
              <a:rPr lang="pl-PL" dirty="0" smtClean="0">
                <a:solidFill>
                  <a:srgbClr val="0070C0"/>
                </a:solidFill>
              </a:rPr>
              <a:t>). Inne: 15.</a:t>
            </a:r>
          </a:p>
          <a:p>
            <a:r>
              <a:rPr lang="en-US" sz="1050" dirty="0"/>
              <a:t>Watson, A. H., &amp; McCabe, T. J. (1996). Structured Testing: A Testing Methodology Using the </a:t>
            </a:r>
            <a:r>
              <a:rPr lang="en-US" sz="1050" dirty="0" err="1"/>
              <a:t>Cyclomatic</a:t>
            </a:r>
            <a:r>
              <a:rPr lang="en-US" sz="1050" dirty="0"/>
              <a:t> Complexity Metric (NIST Special Publication 500-235). </a:t>
            </a:r>
            <a:endParaRPr lang="pl-PL" sz="1050" dirty="0" smtClean="0"/>
          </a:p>
          <a:p>
            <a:r>
              <a:rPr lang="en-US" sz="1050" dirty="0" smtClean="0"/>
              <a:t>Retrieved </a:t>
            </a:r>
            <a:r>
              <a:rPr lang="en-US" sz="1050" dirty="0"/>
              <a:t>May 14, 2011, from McCabe Software web site: </a:t>
            </a:r>
            <a:r>
              <a:rPr lang="en-US" sz="1050" dirty="0">
                <a:hlinkClick r:id="rId2"/>
              </a:rPr>
              <a:t>http://www.mccabe.com/pdf/mccabe-nist235r.pdf</a:t>
            </a:r>
            <a:endParaRPr lang="pl-PL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Warunki zaliczenia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l-PL" sz="2800" dirty="0"/>
              <a:t>Warunek konieczny:</a:t>
            </a:r>
            <a:br>
              <a:rPr lang="pl-PL" sz="2800" dirty="0"/>
            </a:br>
            <a:r>
              <a:rPr lang="pl-PL" sz="2800" dirty="0"/>
              <a:t>Odrobienie </a:t>
            </a:r>
            <a:r>
              <a:rPr lang="pl-PL" sz="2800" b="1" dirty="0"/>
              <a:t>zadań domowych</a:t>
            </a:r>
            <a:r>
              <a:rPr lang="pl-PL" sz="2800" dirty="0"/>
              <a:t> (może być w parach).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Kolokwium (ocena)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800" dirty="0"/>
              <a:t>Ocenę można dodatkowo podnieść biorąc udział </a:t>
            </a:r>
            <a:br>
              <a:rPr lang="pl-PL" sz="2800" dirty="0"/>
            </a:br>
            <a:r>
              <a:rPr lang="pl-PL" sz="2800" dirty="0"/>
              <a:t>w </a:t>
            </a:r>
            <a:r>
              <a:rPr lang="pl-PL" sz="2800" b="1" dirty="0"/>
              <a:t>konkursach</a:t>
            </a:r>
            <a:r>
              <a:rPr lang="pl-PL" sz="2800" dirty="0"/>
              <a:t> (zwykle nagroda to +1/2 do oceny).</a:t>
            </a:r>
          </a:p>
          <a:p>
            <a:pPr marL="0" indent="0">
              <a:buNone/>
            </a:pPr>
            <a:endParaRPr lang="pl-PL" sz="2800" dirty="0"/>
          </a:p>
          <a:p>
            <a:pPr marL="0" indent="0">
              <a:buNone/>
            </a:pPr>
            <a:r>
              <a:rPr lang="pl-PL" sz="2800" dirty="0"/>
              <a:t>Zadania: </a:t>
            </a:r>
          </a:p>
          <a:p>
            <a:pPr marL="0" indent="0">
              <a:buNone/>
            </a:pPr>
            <a:r>
              <a:rPr lang="pl-PL" sz="2000" dirty="0"/>
              <a:t>http://www.fizyka.umk.pl/~jacek/dydaktyka/inzynieria/2016L/zadania.txt</a:t>
            </a:r>
            <a:endParaRPr lang="pl-PL" sz="2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800" dirty="0"/>
              <a:t>Konkursy – w prezentacji</a:t>
            </a:r>
          </a:p>
        </p:txBody>
      </p:sp>
    </p:spTree>
    <p:extLst>
      <p:ext uri="{BB962C8B-B14F-4D97-AF65-F5344CB8AC3E}">
        <p14:creationId xmlns:p14="http://schemas.microsoft.com/office/powerpoint/2010/main" val="4754786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Złożoność </a:t>
            </a:r>
            <a:r>
              <a:rPr lang="pl-PL" dirty="0" err="1" smtClean="0"/>
              <a:t>cyklomatyczna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33" y="1412776"/>
            <a:ext cx="7704856" cy="521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3347864" y="4670720"/>
            <a:ext cx="648072" cy="9361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2483768" y="6093296"/>
            <a:ext cx="3687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smtClean="0">
                <a:solidFill>
                  <a:srgbClr val="002060"/>
                </a:solidFill>
              </a:rPr>
              <a:t>Zwraca uwagę na szczególnie złożone fragmenty kodu </a:t>
            </a:r>
            <a:br>
              <a:rPr lang="pl-PL" sz="1200" dirty="0" smtClean="0">
                <a:solidFill>
                  <a:srgbClr val="002060"/>
                </a:solidFill>
              </a:rPr>
            </a:br>
            <a:r>
              <a:rPr lang="pl-PL" sz="1200" dirty="0" smtClean="0">
                <a:solidFill>
                  <a:srgbClr val="002060"/>
                </a:solidFill>
              </a:rPr>
              <a:t>= wyznacza miejsca do </a:t>
            </a:r>
            <a:r>
              <a:rPr lang="pl-PL" sz="1200" dirty="0" err="1" smtClean="0">
                <a:solidFill>
                  <a:srgbClr val="002060"/>
                </a:solidFill>
              </a:rPr>
              <a:t>refactoringu</a:t>
            </a:r>
            <a:r>
              <a:rPr lang="pl-PL" sz="1200" dirty="0">
                <a:solidFill>
                  <a:srgbClr val="002060"/>
                </a:solidFill>
              </a:rPr>
              <a:t> </a:t>
            </a:r>
            <a:r>
              <a:rPr lang="pl-PL" sz="1200" dirty="0" smtClean="0">
                <a:solidFill>
                  <a:srgbClr val="002060"/>
                </a:solidFill>
              </a:rPr>
              <a:t>= rozbicia na metody</a:t>
            </a:r>
          </a:p>
          <a:p>
            <a:r>
              <a:rPr lang="pl-PL" sz="1200" dirty="0" smtClean="0">
                <a:solidFill>
                  <a:srgbClr val="002060"/>
                </a:solidFill>
              </a:rPr>
              <a:t>(a jeżeli to niemożliwe, do uważniejszych testów)</a:t>
            </a:r>
          </a:p>
        </p:txBody>
      </p:sp>
    </p:spTree>
    <p:extLst>
      <p:ext uri="{BB962C8B-B14F-4D97-AF65-F5344CB8AC3E}">
        <p14:creationId xmlns:p14="http://schemas.microsoft.com/office/powerpoint/2010/main" val="11224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Złożoność </a:t>
            </a:r>
            <a:r>
              <a:rPr lang="pl-PL" dirty="0" err="1"/>
              <a:t>cyklomatyczna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5536" y="1844824"/>
            <a:ext cx="458811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Metoda(string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text.Length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56624" y="6525344"/>
            <a:ext cx="468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200" dirty="0" smtClean="0"/>
              <a:t>por. https</a:t>
            </a:r>
            <a:r>
              <a:rPr lang="pl-PL" sz="1200" dirty="0"/>
              <a:t>://www.codeguru.com/csharp/cyclomatic-complexity-c-sharp/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3956863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węzłów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 = 2</a:t>
            </a:r>
          </a:p>
          <a:p>
            <a:r>
              <a:rPr lang="pl-PL" dirty="0" smtClean="0"/>
              <a:t>Liczba </a:t>
            </a:r>
            <a:r>
              <a:rPr lang="pl-PL" dirty="0"/>
              <a:t>krawędzi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E = 1</a:t>
            </a:r>
            <a:endParaRPr lang="pl-P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smtClean="0"/>
              <a:t>Liczba spójnych składowych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1</a:t>
            </a:r>
          </a:p>
          <a:p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E – N + 2*P = 1 – 2 + 2*1 = 1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948264" y="1793711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948264" y="3160218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7" idx="4"/>
            <a:endCxn id="10" idx="0"/>
          </p:cNvCxnSpPr>
          <p:nvPr/>
        </p:nvCxnSpPr>
        <p:spPr>
          <a:xfrm>
            <a:off x="7164288" y="2217338"/>
            <a:ext cx="0" cy="94288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467544" y="5445224"/>
            <a:ext cx="5185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rgbClr val="0070C0"/>
                </a:solidFill>
              </a:rPr>
              <a:t>Na złożoność </a:t>
            </a:r>
            <a:r>
              <a:rPr lang="pl-PL" dirty="0" err="1" smtClean="0">
                <a:solidFill>
                  <a:srgbClr val="0070C0"/>
                </a:solidFill>
              </a:rPr>
              <a:t>cyklomatyczną</a:t>
            </a:r>
            <a:r>
              <a:rPr lang="pl-PL" dirty="0" smtClean="0">
                <a:solidFill>
                  <a:srgbClr val="0070C0"/>
                </a:solidFill>
              </a:rPr>
              <a:t> nie wpływają instrukcje, </a:t>
            </a:r>
            <a:br>
              <a:rPr lang="pl-PL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0070C0"/>
                </a:solidFill>
              </a:rPr>
              <a:t>które nie są związane z decyzjami (</a:t>
            </a:r>
            <a:r>
              <a:rPr lang="pl-PL" dirty="0" err="1" smtClean="0">
                <a:solidFill>
                  <a:srgbClr val="0070C0"/>
                </a:solidFill>
              </a:rPr>
              <a:t>rozgałęzeniami</a:t>
            </a:r>
            <a:r>
              <a:rPr lang="pl-PL" dirty="0" smtClean="0">
                <a:solidFill>
                  <a:srgbClr val="0070C0"/>
                </a:solidFill>
              </a:rPr>
              <a:t>) –</a:t>
            </a:r>
          </a:p>
          <a:p>
            <a:r>
              <a:rPr lang="pl-PL" dirty="0" smtClean="0">
                <a:solidFill>
                  <a:srgbClr val="0070C0"/>
                </a:solidFill>
              </a:rPr>
              <a:t>tzn. tylko „przedłużają” krawędzie</a:t>
            </a:r>
            <a:endParaRPr lang="pl-P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Złożoność </a:t>
            </a:r>
            <a:r>
              <a:rPr lang="pl-PL" dirty="0" err="1"/>
              <a:t>cyklomatyczna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5536" y="1844824"/>
            <a:ext cx="4588115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Metoda(string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display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(display)</a:t>
            </a:r>
            <a:endParaRPr lang="pl-PL" sz="14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text.Length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256624" y="6525344"/>
            <a:ext cx="468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200" dirty="0" smtClean="0"/>
              <a:t>por. https</a:t>
            </a:r>
            <a:r>
              <a:rPr lang="pl-PL" sz="1200" dirty="0"/>
              <a:t>://www.codeguru.com/csharp/cyclomatic-complexity-c-sharp/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467544" y="3956863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węzłów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 = 4</a:t>
            </a:r>
          </a:p>
          <a:p>
            <a:r>
              <a:rPr lang="pl-PL" dirty="0" smtClean="0"/>
              <a:t>Liczba </a:t>
            </a:r>
            <a:r>
              <a:rPr lang="pl-PL" dirty="0"/>
              <a:t>krawędzi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E 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r>
              <a:rPr lang="pl-PL" dirty="0"/>
              <a:t>Liczba spójnych składowych</a:t>
            </a:r>
            <a:r>
              <a:rPr lang="pl-PL" dirty="0" smtClean="0"/>
              <a:t>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1</a:t>
            </a:r>
          </a:p>
          <a:p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E – N + 2*P = 4 – 4 + 2*1 = 2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952001" y="2433229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7596336" y="2845060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7" idx="4"/>
            <a:endCxn id="12" idx="0"/>
          </p:cNvCxnSpPr>
          <p:nvPr/>
        </p:nvCxnSpPr>
        <p:spPr>
          <a:xfrm>
            <a:off x="7168025" y="2856856"/>
            <a:ext cx="0" cy="3033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6952001" y="1793711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6952001" y="3160218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>
            <a:stCxn id="11" idx="4"/>
            <a:endCxn id="7" idx="0"/>
          </p:cNvCxnSpPr>
          <p:nvPr/>
        </p:nvCxnSpPr>
        <p:spPr>
          <a:xfrm>
            <a:off x="7168025" y="2217338"/>
            <a:ext cx="0" cy="215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7" idx="5"/>
            <a:endCxn id="10" idx="1"/>
          </p:cNvCxnSpPr>
          <p:nvPr/>
        </p:nvCxnSpPr>
        <p:spPr>
          <a:xfrm>
            <a:off x="7320777" y="2794817"/>
            <a:ext cx="338831" cy="112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10" idx="3"/>
            <a:endCxn id="12" idx="6"/>
          </p:cNvCxnSpPr>
          <p:nvPr/>
        </p:nvCxnSpPr>
        <p:spPr>
          <a:xfrm flipH="1">
            <a:off x="7384049" y="3206648"/>
            <a:ext cx="275559" cy="165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1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Złożoność </a:t>
            </a:r>
            <a:r>
              <a:rPr lang="pl-PL" dirty="0" err="1"/>
              <a:t>cyklomatyczna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5536" y="1844824"/>
            <a:ext cx="458811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Metoda(string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display) 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(display)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UMK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text.Length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3956863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węzłów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 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 smtClean="0"/>
              <a:t>Liczba </a:t>
            </a:r>
            <a:r>
              <a:rPr lang="pl-PL" dirty="0"/>
              <a:t>krawędzi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E =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pl-PL" dirty="0"/>
              <a:t>Liczba spójnych składowych</a:t>
            </a:r>
            <a:r>
              <a:rPr lang="pl-PL" dirty="0" smtClean="0"/>
              <a:t>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1</a:t>
            </a:r>
          </a:p>
          <a:p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E – N + 2*P = 5 – 5 + 2*1 = 2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952001" y="2433229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7596336" y="2845060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7" idx="3"/>
            <a:endCxn id="14" idx="7"/>
          </p:cNvCxnSpPr>
          <p:nvPr/>
        </p:nvCxnSpPr>
        <p:spPr>
          <a:xfrm flipH="1">
            <a:off x="6668968" y="2794817"/>
            <a:ext cx="346305" cy="11228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6952001" y="1793711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6952001" y="3160218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>
            <a:stCxn id="11" idx="4"/>
            <a:endCxn id="7" idx="0"/>
          </p:cNvCxnSpPr>
          <p:nvPr/>
        </p:nvCxnSpPr>
        <p:spPr>
          <a:xfrm>
            <a:off x="7168025" y="2217338"/>
            <a:ext cx="0" cy="215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7" idx="5"/>
            <a:endCxn id="10" idx="1"/>
          </p:cNvCxnSpPr>
          <p:nvPr/>
        </p:nvCxnSpPr>
        <p:spPr>
          <a:xfrm>
            <a:off x="7320777" y="2794817"/>
            <a:ext cx="338831" cy="1122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10" idx="3"/>
            <a:endCxn id="12" idx="6"/>
          </p:cNvCxnSpPr>
          <p:nvPr/>
        </p:nvCxnSpPr>
        <p:spPr>
          <a:xfrm flipH="1">
            <a:off x="7384049" y="3206648"/>
            <a:ext cx="275559" cy="16538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6300192" y="2845059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ze strzałką 16"/>
          <p:cNvCxnSpPr>
            <a:stCxn id="14" idx="5"/>
            <a:endCxn id="12" idx="2"/>
          </p:cNvCxnSpPr>
          <p:nvPr/>
        </p:nvCxnSpPr>
        <p:spPr>
          <a:xfrm>
            <a:off x="6668968" y="3206647"/>
            <a:ext cx="283033" cy="16538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7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Złożoność </a:t>
            </a:r>
            <a:r>
              <a:rPr lang="pl-PL" dirty="0" err="1"/>
              <a:t>cyklomatyczna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395536" y="1844824"/>
            <a:ext cx="5769528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Metoda(string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display) 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var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switch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(display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0: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1: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"UMK"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2: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Toruń");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pl-PL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default</a:t>
            </a:r>
            <a:r>
              <a:rPr lang="pl-PL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Console.WriteLine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("Błąd!");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return </a:t>
            </a:r>
            <a:r>
              <a:rPr lang="pl-PL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text.Length</a:t>
            </a:r>
            <a:r>
              <a:rPr lang="pl-PL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pl-PL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l-PL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4941168"/>
            <a:ext cx="47339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Liczba węzłów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N = 7</a:t>
            </a:r>
          </a:p>
          <a:p>
            <a:r>
              <a:rPr lang="pl-PL" dirty="0" smtClean="0"/>
              <a:t>Liczba </a:t>
            </a:r>
            <a:r>
              <a:rPr lang="pl-PL" dirty="0"/>
              <a:t>krawędzi </a:t>
            </a:r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E = 9</a:t>
            </a:r>
            <a:endParaRPr lang="pl-PL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dirty="0"/>
              <a:t>Liczba spójnych składowych</a:t>
            </a:r>
            <a:r>
              <a:rPr lang="pl-PL" dirty="0" smtClean="0"/>
              <a:t> </a:t>
            </a:r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1</a:t>
            </a:r>
          </a:p>
          <a:p>
            <a:r>
              <a:rPr lang="pl-PL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 = E – N + 2*P = 9 – 7 + 2*1 = 4</a:t>
            </a:r>
            <a:endParaRPr lang="pl-PL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952001" y="2433229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8021387" y="3112913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" name="Łącznik prosty ze strzałką 5"/>
          <p:cNvCxnSpPr>
            <a:stCxn id="7" idx="2"/>
            <a:endCxn id="14" idx="7"/>
          </p:cNvCxnSpPr>
          <p:nvPr/>
        </p:nvCxnSpPr>
        <p:spPr>
          <a:xfrm flipH="1">
            <a:off x="6380936" y="2645043"/>
            <a:ext cx="571065" cy="4965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ipsa 10"/>
          <p:cNvSpPr/>
          <p:nvPr/>
        </p:nvSpPr>
        <p:spPr>
          <a:xfrm>
            <a:off x="6952001" y="1793711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6680963" y="3112913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ze strzałką 12"/>
          <p:cNvCxnSpPr>
            <a:stCxn id="11" idx="4"/>
            <a:endCxn id="7" idx="0"/>
          </p:cNvCxnSpPr>
          <p:nvPr/>
        </p:nvCxnSpPr>
        <p:spPr>
          <a:xfrm>
            <a:off x="7168025" y="2217338"/>
            <a:ext cx="0" cy="2158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>
            <a:stCxn id="7" idx="6"/>
            <a:endCxn id="10" idx="1"/>
          </p:cNvCxnSpPr>
          <p:nvPr/>
        </p:nvCxnSpPr>
        <p:spPr>
          <a:xfrm>
            <a:off x="7384049" y="2645043"/>
            <a:ext cx="700610" cy="52990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stCxn id="7" idx="5"/>
            <a:endCxn id="24" idx="0"/>
          </p:cNvCxnSpPr>
          <p:nvPr/>
        </p:nvCxnSpPr>
        <p:spPr>
          <a:xfrm>
            <a:off x="7320777" y="2794817"/>
            <a:ext cx="200954" cy="318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6012160" y="3079560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ze strzałką 16"/>
          <p:cNvCxnSpPr>
            <a:stCxn id="7" idx="3"/>
            <a:endCxn id="12" idx="0"/>
          </p:cNvCxnSpPr>
          <p:nvPr/>
        </p:nvCxnSpPr>
        <p:spPr>
          <a:xfrm flipH="1">
            <a:off x="6896987" y="2794817"/>
            <a:ext cx="118286" cy="318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ipsa 23"/>
          <p:cNvSpPr/>
          <p:nvPr/>
        </p:nvSpPr>
        <p:spPr>
          <a:xfrm>
            <a:off x="7305707" y="3112913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Elipsa 33"/>
          <p:cNvSpPr/>
          <p:nvPr/>
        </p:nvSpPr>
        <p:spPr>
          <a:xfrm>
            <a:off x="7015273" y="3789040"/>
            <a:ext cx="432048" cy="423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0" name="Łącznik prosty ze strzałką 39"/>
          <p:cNvCxnSpPr>
            <a:stCxn id="14" idx="5"/>
            <a:endCxn id="34" idx="2"/>
          </p:cNvCxnSpPr>
          <p:nvPr/>
        </p:nvCxnSpPr>
        <p:spPr>
          <a:xfrm>
            <a:off x="6380936" y="3441148"/>
            <a:ext cx="634337" cy="55970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12" idx="4"/>
            <a:endCxn id="34" idx="1"/>
          </p:cNvCxnSpPr>
          <p:nvPr/>
        </p:nvCxnSpPr>
        <p:spPr>
          <a:xfrm>
            <a:off x="6896987" y="3536540"/>
            <a:ext cx="181558" cy="314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prosty ze strzałką 46"/>
          <p:cNvCxnSpPr>
            <a:stCxn id="24" idx="4"/>
            <a:endCxn id="34" idx="7"/>
          </p:cNvCxnSpPr>
          <p:nvPr/>
        </p:nvCxnSpPr>
        <p:spPr>
          <a:xfrm flipH="1">
            <a:off x="7384049" y="3536540"/>
            <a:ext cx="137682" cy="314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prosty ze strzałką 49"/>
          <p:cNvCxnSpPr>
            <a:stCxn id="10" idx="4"/>
            <a:endCxn id="34" idx="6"/>
          </p:cNvCxnSpPr>
          <p:nvPr/>
        </p:nvCxnSpPr>
        <p:spPr>
          <a:xfrm flipH="1">
            <a:off x="7447321" y="3536540"/>
            <a:ext cx="790090" cy="4643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8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Programowanie obiektowe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Zagadnienia na powtórzeniu: </a:t>
            </a:r>
          </a:p>
          <a:p>
            <a:r>
              <a:rPr lang="pl-PL" sz="2800" dirty="0"/>
              <a:t>klasy, pola, metody, własności, </a:t>
            </a:r>
          </a:p>
          <a:p>
            <a:r>
              <a:rPr lang="pl-PL" sz="2800" dirty="0"/>
              <a:t>zakres dostępności (prywatny, publiczny, chroniony)</a:t>
            </a:r>
          </a:p>
          <a:p>
            <a:r>
              <a:rPr lang="pl-PL" sz="2800" dirty="0"/>
              <a:t>dziedziczenie, klasy abstrakcyjne (figury), </a:t>
            </a:r>
          </a:p>
          <a:p>
            <a:r>
              <a:rPr lang="pl-PL" sz="2800" dirty="0"/>
              <a:t>nadpisywanie metod</a:t>
            </a:r>
          </a:p>
          <a:p>
            <a:r>
              <a:rPr lang="pl-PL" sz="2800" dirty="0"/>
              <a:t>przykład: równanie kwadratowe (</a:t>
            </a:r>
            <a:r>
              <a:rPr lang="pl-PL" sz="2800" dirty="0" err="1"/>
              <a:t>double</a:t>
            </a:r>
            <a:r>
              <a:rPr lang="pl-PL" sz="2800" dirty="0"/>
              <a:t>, </a:t>
            </a:r>
            <a:r>
              <a:rPr lang="pl-PL" sz="2800" dirty="0" err="1"/>
              <a:t>Complex</a:t>
            </a:r>
            <a:r>
              <a:rPr lang="pl-PL" sz="2800" dirty="0"/>
              <a:t>)</a:t>
            </a:r>
          </a:p>
          <a:p>
            <a:r>
              <a:rPr lang="pl-PL" sz="2800" dirty="0"/>
              <a:t>testy jednostkowe, </a:t>
            </a:r>
            <a:r>
              <a:rPr lang="pl-PL" sz="2800" dirty="0" err="1"/>
              <a:t>refactoring</a:t>
            </a:r>
            <a:r>
              <a:rPr lang="pl-PL" sz="2800" dirty="0"/>
              <a:t>, TDD</a:t>
            </a:r>
          </a:p>
          <a:p>
            <a:r>
              <a:rPr lang="pl-PL" sz="2800" dirty="0"/>
              <a:t>biblioteki DLL</a:t>
            </a:r>
            <a:br>
              <a:rPr lang="pl-PL" sz="2800" dirty="0"/>
            </a:b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23043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C++: interfejs = klasa abstrakcyjna </a:t>
            </a:r>
          </a:p>
          <a:p>
            <a:pPr marL="0" indent="0">
              <a:buNone/>
            </a:pPr>
            <a:r>
              <a:rPr lang="pl-PL" sz="2800" dirty="0"/>
              <a:t>                            (ale tylko metody czysto wirtualne)</a:t>
            </a:r>
            <a:endParaRPr lang="pl-PL" sz="2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780928"/>
            <a:ext cx="405110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virtual</a:t>
            </a:r>
            <a:r>
              <a:rPr lang="pl-PL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pl-PL" sz="14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b;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a,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b)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-&gt;a = a;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-&gt;b = b;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788024" y="4782051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return a * b;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2 * a + 2 * b;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3206328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Interfejs (ang. </a:t>
            </a:r>
            <a:r>
              <a:rPr lang="pl-PL" i="1" dirty="0" err="1"/>
              <a:t>interface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1108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/>
              <a:t>C++: interfejs = klasa abstrakcyjna </a:t>
            </a:r>
          </a:p>
          <a:p>
            <a:pPr marL="0" indent="0">
              <a:buNone/>
            </a:pPr>
            <a:r>
              <a:rPr lang="pl-PL" sz="2800" dirty="0"/>
              <a:t>                            (ale tylko metody czysto wirtualne)</a:t>
            </a:r>
            <a:endParaRPr lang="pl-PL" sz="28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39552" y="2984753"/>
            <a:ext cx="6628738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 3);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"Pole: " &lt;&lt;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prostokat.ObliczPole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"\n";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&lt;&lt;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prostokat.ObliczObwod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"\n";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"\n";</a:t>
            </a:r>
          </a:p>
          <a:p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Prostokat* pprostokat = new Prostokat(2, 3);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"Pole: " &lt;&lt;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"\n";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&lt;&lt;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"\n";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"\n";</a:t>
            </a:r>
          </a:p>
          <a:p>
            <a:endParaRPr lang="pl-PL" sz="1400" dirty="0">
              <a:solidFill>
                <a:srgbClr val="00206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pl-PL" sz="14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IFigura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pfigura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Prostokat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(2, 3);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"Pole: " &lt;&lt;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pfigura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ObliczPole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"\n";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 &lt;&lt; 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pfigura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ObliczObwod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&lt;&lt; "\n";</a:t>
            </a:r>
          </a:p>
          <a:p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pl-PL" sz="1400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pl-PL" sz="1400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&lt;&lt; "\n";</a:t>
            </a:r>
          </a:p>
        </p:txBody>
      </p:sp>
    </p:spTree>
    <p:extLst>
      <p:ext uri="{BB962C8B-B14F-4D97-AF65-F5344CB8AC3E}">
        <p14:creationId xmlns:p14="http://schemas.microsoft.com/office/powerpoint/2010/main" val="36212681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111083</TotalTime>
  <Words>4128</Words>
  <Application>Microsoft Office PowerPoint</Application>
  <PresentationFormat>Pokaz na ekranie (4:3)</PresentationFormat>
  <Paragraphs>805</Paragraphs>
  <Slides>64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5" baseType="lpstr">
      <vt:lpstr>Motyw pakietu Office</vt:lpstr>
      <vt:lpstr>Inżynieria oprogramowania OOP i zasady SOLID</vt:lpstr>
      <vt:lpstr>Plan wykładu</vt:lpstr>
      <vt:lpstr>Plan wykładu</vt:lpstr>
      <vt:lpstr>Plan wykładu</vt:lpstr>
      <vt:lpstr>Plan wykładu</vt:lpstr>
      <vt:lpstr>Warunki zaliczenia</vt:lpstr>
      <vt:lpstr>Programowanie obiektowe</vt:lpstr>
      <vt:lpstr>Interfejs (ang. interface)</vt:lpstr>
      <vt:lpstr>Interfejs (ang. interface)</vt:lpstr>
      <vt:lpstr>Interfejs (ang. interface)</vt:lpstr>
      <vt:lpstr>Interfejs (ang. interface)</vt:lpstr>
      <vt:lpstr>Interfejs (ang. interface)</vt:lpstr>
      <vt:lpstr>Interfejs (ang. interface)</vt:lpstr>
      <vt:lpstr>Interfejs (ang. interface)</vt:lpstr>
      <vt:lpstr>Interfejs (ang. interface)</vt:lpstr>
      <vt:lpstr>Interfejs (ang. interface)</vt:lpstr>
      <vt:lpstr>Użycie interfejsów - 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SOLID</vt:lpstr>
      <vt:lpstr>Zasady GRASP</vt:lpstr>
      <vt:lpstr>Zasady GRASP</vt:lpstr>
      <vt:lpstr>Zasady GRASP</vt:lpstr>
      <vt:lpstr>Zasady GRASP</vt:lpstr>
      <vt:lpstr>Zasady GRASP</vt:lpstr>
      <vt:lpstr>Zasady GRASP</vt:lpstr>
      <vt:lpstr>Zapachy kodu</vt:lpstr>
      <vt:lpstr>Zapachy kodu</vt:lpstr>
      <vt:lpstr>Złożoność cyklomatyczna</vt:lpstr>
      <vt:lpstr>Złożoność cyklomatyczna</vt:lpstr>
      <vt:lpstr>Złożoność cyklomatyczna</vt:lpstr>
      <vt:lpstr>Złożoność cyklomatyczna</vt:lpstr>
      <vt:lpstr>Złożoność cyklomatyczna</vt:lpstr>
      <vt:lpstr>Złożoność cyklomatyczna</vt:lpstr>
      <vt:lpstr>Złożoność cyklomatyczna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Wzorce projektowe</dc:title>
  <dc:creator>Jacek</dc:creator>
  <cp:lastModifiedBy>Jacek Matulewski</cp:lastModifiedBy>
  <cp:revision>529</cp:revision>
  <dcterms:created xsi:type="dcterms:W3CDTF">2015-03-08T11:32:22Z</dcterms:created>
  <dcterms:modified xsi:type="dcterms:W3CDTF">2023-11-08T18:15:42Z</dcterms:modified>
</cp:coreProperties>
</file>