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512" r:id="rId3"/>
    <p:sldId id="513" r:id="rId4"/>
    <p:sldId id="52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1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1" autoAdjust="0"/>
    <p:restoredTop sz="94660"/>
  </p:normalViewPr>
  <p:slideViewPr>
    <p:cSldViewPr>
      <p:cViewPr>
        <p:scale>
          <a:sx n="87" d="100"/>
          <a:sy n="87" d="100"/>
        </p:scale>
        <p:origin x="-490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9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4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8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1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8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7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9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2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F226-7368-43E6-AD2B-E5D477D610E0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6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7992888" cy="2304256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cs typeface="Times New Roman" panose="02020603050405020304" pitchFamily="18" charset="0"/>
              </a:rPr>
              <a:t>Inżynieria oprogramowania</a:t>
            </a:r>
            <a:r>
              <a:rPr lang="pl-PL" sz="5400" dirty="0" smtClean="0">
                <a:cs typeface="Times New Roman" panose="02020603050405020304" pitchFamily="18" charset="0"/>
              </a:rPr>
              <a:t/>
            </a:r>
            <a:br>
              <a:rPr lang="pl-PL" sz="5400" dirty="0" smtClean="0">
                <a:cs typeface="Times New Roman" panose="02020603050405020304" pitchFamily="18" charset="0"/>
              </a:rPr>
            </a:br>
            <a:r>
              <a:rPr lang="pl-PL" sz="5400" dirty="0" smtClean="0">
                <a:cs typeface="Times New Roman" panose="02020603050405020304" pitchFamily="18" charset="0"/>
              </a:rPr>
              <a:t>Zespół. Model </a:t>
            </a:r>
            <a:r>
              <a:rPr lang="pl-PL" sz="5400" dirty="0" err="1" smtClean="0">
                <a:cs typeface="Times New Roman" panose="02020603050405020304" pitchFamily="18" charset="0"/>
              </a:rPr>
              <a:t>Belbina</a:t>
            </a:r>
            <a:endParaRPr lang="pl-PL" sz="5400" dirty="0"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4414" y="5557537"/>
            <a:ext cx="7992888" cy="43204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WWW: http://www.fizyka.umk.pl/~jacek/dydaktyka/inzynieria/index.html</a:t>
            </a:r>
            <a:endParaRPr lang="pl-PL" sz="2000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96589" y="1089250"/>
            <a:ext cx="308853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UMK</a:t>
            </a:r>
          </a:p>
          <a:p>
            <a:pPr algn="ctr"/>
            <a:endParaRPr lang="pl-PL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8756" y="5986154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2019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04049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2" y="985047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1026" name="Picture 2" descr="Belbins team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625"/>
            <a:ext cx="466138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165304"/>
            <a:ext cx="4185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https://www.smartsheet.com/how-to-use-team-roles-to-boost-performance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490569"/>
            <a:ext cx="3604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Co-</a:t>
            </a:r>
            <a:r>
              <a:rPr lang="pl-PL" sz="1600" b="1" dirty="0" err="1" smtClean="0"/>
              <a:t>ordinator</a:t>
            </a:r>
            <a:r>
              <a:rPr lang="pl-PL" sz="1600" b="1" dirty="0" smtClean="0"/>
              <a:t> </a:t>
            </a:r>
            <a:r>
              <a:rPr lang="pl-PL" sz="1600" b="1" dirty="0"/>
              <a:t>(</a:t>
            </a:r>
            <a:r>
              <a:rPr lang="pl-PL" sz="1600" b="1" dirty="0" smtClean="0"/>
              <a:t>Koordynator)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skupia się na celach zespołu, przydziela</a:t>
            </a:r>
          </a:p>
          <a:p>
            <a:r>
              <a:rPr lang="pl-PL" sz="1600" dirty="0" smtClean="0"/>
              <a:t>i egzekwuje zadania od członków zespołu</a:t>
            </a:r>
          </a:p>
          <a:p>
            <a:endParaRPr lang="pl-PL" sz="1600" dirty="0"/>
          </a:p>
          <a:p>
            <a:r>
              <a:rPr lang="pl-PL" sz="1600" dirty="0" smtClean="0"/>
              <a:t>Silne strony: pewność siebie, dojrzałość,</a:t>
            </a:r>
          </a:p>
          <a:p>
            <a:r>
              <a:rPr lang="pl-PL" sz="1600" dirty="0" smtClean="0"/>
              <a:t>rozumie cele i umie je jasno przedstawić</a:t>
            </a:r>
          </a:p>
          <a:p>
            <a:endParaRPr lang="pl-PL" sz="1600" dirty="0"/>
          </a:p>
          <a:p>
            <a:r>
              <a:rPr lang="pl-PL" sz="1600" dirty="0" smtClean="0"/>
              <a:t>Słabe strony: mogą być manipulującymi,</a:t>
            </a:r>
          </a:p>
          <a:p>
            <a:r>
              <a:rPr lang="pl-PL" sz="1600" dirty="0" smtClean="0"/>
              <a:t>niechętnie dokładają się do pracy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09610" y="6158408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https://www.belbin.com/about/belbin-team-roles/</a:t>
            </a:r>
          </a:p>
          <a:p>
            <a:r>
              <a:rPr lang="pl-PL" sz="1000" i="1" dirty="0" smtClean="0"/>
              <a:t>http</a:t>
            </a:r>
            <a:r>
              <a:rPr lang="pl-PL" sz="1000" i="1" dirty="0"/>
              <a:t>://</a:t>
            </a:r>
            <a:r>
              <a:rPr lang="pl-PL" sz="1000" i="1" dirty="0" smtClean="0"/>
              <a:t>www.edulider.pl/biznes/role-w-zespole-teoria-belbina</a:t>
            </a:r>
          </a:p>
          <a:p>
            <a:r>
              <a:rPr lang="pl-PL" sz="1000" i="1" dirty="0"/>
              <a:t>https://mfiles.pl/pl/index.php/Model_Belbina</a:t>
            </a:r>
          </a:p>
        </p:txBody>
      </p:sp>
    </p:spTree>
    <p:extLst>
      <p:ext uri="{BB962C8B-B14F-4D97-AF65-F5344CB8AC3E}">
        <p14:creationId xmlns:p14="http://schemas.microsoft.com/office/powerpoint/2010/main" val="24317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1026" name="Picture 2" descr="Belbins team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625"/>
            <a:ext cx="466138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165304"/>
            <a:ext cx="4185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https://www.smartsheet.com/how-to-use-team-roles-to-boost-performance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490569"/>
            <a:ext cx="3916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The </a:t>
            </a:r>
            <a:r>
              <a:rPr lang="pl-PL" sz="1600" b="1" dirty="0" err="1"/>
              <a:t>Completer</a:t>
            </a:r>
            <a:r>
              <a:rPr lang="pl-PL" sz="1600" b="1" dirty="0"/>
              <a:t> </a:t>
            </a:r>
            <a:r>
              <a:rPr lang="pl-PL" sz="1600" b="1" dirty="0" smtClean="0"/>
              <a:t>(Perfekcjonista)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dba o jakość, brak błędów, dokańczanie</a:t>
            </a:r>
          </a:p>
          <a:p>
            <a:r>
              <a:rPr lang="pl-PL" sz="1600" dirty="0" smtClean="0"/>
              <a:t>„polerowanie” (</a:t>
            </a:r>
            <a:r>
              <a:rPr lang="pl-PL" sz="1600" dirty="0" err="1" smtClean="0"/>
              <a:t>Rihanna</a:t>
            </a:r>
            <a:r>
              <a:rPr lang="pl-PL" sz="1600" dirty="0" smtClean="0"/>
              <a:t>), </a:t>
            </a:r>
          </a:p>
          <a:p>
            <a:r>
              <a:rPr lang="pl-PL" sz="1600" dirty="0" smtClean="0"/>
              <a:t>(zob. definicja skończonego)</a:t>
            </a:r>
          </a:p>
          <a:p>
            <a:endParaRPr lang="pl-PL" sz="1600" dirty="0"/>
          </a:p>
          <a:p>
            <a:r>
              <a:rPr lang="pl-PL" sz="1600" dirty="0" smtClean="0"/>
              <a:t>Silne strony: sumienny, niespokojny gdy</a:t>
            </a:r>
          </a:p>
          <a:p>
            <a:r>
              <a:rPr lang="pl-PL" sz="1600" dirty="0" smtClean="0"/>
              <a:t>nie sprawdzi czy wszystko działa</a:t>
            </a:r>
          </a:p>
          <a:p>
            <a:endParaRPr lang="pl-PL" sz="1600" dirty="0"/>
          </a:p>
          <a:p>
            <a:r>
              <a:rPr lang="pl-PL" sz="1600" dirty="0" smtClean="0"/>
              <a:t>Słabe strony: brak zaufania do wiarygodności</a:t>
            </a:r>
          </a:p>
          <a:p>
            <a:r>
              <a:rPr lang="pl-PL" sz="1600" dirty="0" smtClean="0"/>
              <a:t>innych (niechęć do delegowania pracy)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09610" y="6158408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https://www.belbin.com/about/belbin-team-roles/</a:t>
            </a:r>
          </a:p>
          <a:p>
            <a:r>
              <a:rPr lang="pl-PL" sz="1000" i="1" dirty="0" smtClean="0"/>
              <a:t>http</a:t>
            </a:r>
            <a:r>
              <a:rPr lang="pl-PL" sz="1000" i="1" dirty="0"/>
              <a:t>://</a:t>
            </a:r>
            <a:r>
              <a:rPr lang="pl-PL" sz="1000" i="1" dirty="0" smtClean="0"/>
              <a:t>www.edulider.pl/biznes/role-w-zespole-teoria-belbina</a:t>
            </a:r>
          </a:p>
          <a:p>
            <a:r>
              <a:rPr lang="pl-PL" sz="1000" i="1" dirty="0"/>
              <a:t>https://mfiles.pl/pl/index.php/Model_Belbina</a:t>
            </a:r>
          </a:p>
        </p:txBody>
      </p:sp>
      <p:pic>
        <p:nvPicPr>
          <p:cNvPr id="4098" name="Picture 2" descr="Znalezione obrazy dla zapytania Riha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76" y="4225826"/>
            <a:ext cx="1399136" cy="17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1026" name="Picture 2" descr="Belbins team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625"/>
            <a:ext cx="466138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165304"/>
            <a:ext cx="4185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https://www.smartsheet.com/how-to-use-team-roles-to-boost-performance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490569"/>
            <a:ext cx="393460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err="1" smtClean="0"/>
              <a:t>Teamworker</a:t>
            </a:r>
            <a:r>
              <a:rPr lang="pl-PL" sz="1600" b="1" dirty="0" smtClean="0"/>
              <a:t> (Pracownik zespołowy)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„oliwi” zespół, żeby sprawnie pracował,</a:t>
            </a:r>
          </a:p>
          <a:p>
            <a:r>
              <a:rPr lang="pl-PL" sz="1600" dirty="0" smtClean="0"/>
              <a:t>znajduje pola współpracy członków zespołu</a:t>
            </a:r>
          </a:p>
          <a:p>
            <a:endParaRPr lang="pl-PL" sz="1600" dirty="0"/>
          </a:p>
          <a:p>
            <a:r>
              <a:rPr lang="pl-PL" sz="1600" dirty="0" smtClean="0"/>
              <a:t>Silne strony: gotowy do współpracy,</a:t>
            </a:r>
          </a:p>
          <a:p>
            <a:r>
              <a:rPr lang="pl-PL" sz="1600" dirty="0" smtClean="0"/>
              <a:t>dyplomatyczny, spostrzegawczy (społecznie),</a:t>
            </a:r>
          </a:p>
          <a:p>
            <a:r>
              <a:rPr lang="pl-PL" sz="1600" dirty="0" smtClean="0"/>
              <a:t>zapobiega konfliktom i pomaga rozwiązywać</a:t>
            </a:r>
          </a:p>
          <a:p>
            <a:endParaRPr lang="pl-PL" sz="1600" dirty="0"/>
          </a:p>
          <a:p>
            <a:r>
              <a:rPr lang="pl-PL" sz="1600" dirty="0" smtClean="0"/>
              <a:t>Słabe strony: unika niepopularnych decyzji,</a:t>
            </a:r>
          </a:p>
          <a:p>
            <a:r>
              <a:rPr lang="pl-PL" sz="1600" dirty="0" smtClean="0"/>
              <a:t>unika konfrontacji, nawet gdy jest niezbędna,</a:t>
            </a:r>
          </a:p>
          <a:p>
            <a:r>
              <a:rPr lang="pl-PL" sz="1600" dirty="0" smtClean="0"/>
              <a:t>nieprzydatny w sytuacjach kryzysowych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09610" y="6158408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https://www.belbin.com/about/belbin-team-roles/</a:t>
            </a:r>
          </a:p>
          <a:p>
            <a:r>
              <a:rPr lang="pl-PL" sz="1000" i="1" dirty="0" smtClean="0"/>
              <a:t>http</a:t>
            </a:r>
            <a:r>
              <a:rPr lang="pl-PL" sz="1000" i="1" dirty="0"/>
              <a:t>://</a:t>
            </a:r>
            <a:r>
              <a:rPr lang="pl-PL" sz="1000" i="1" dirty="0" smtClean="0"/>
              <a:t>www.edulider.pl/biznes/role-w-zespole-teoria-belbina</a:t>
            </a:r>
          </a:p>
          <a:p>
            <a:r>
              <a:rPr lang="pl-PL" sz="1000" i="1" dirty="0"/>
              <a:t>https://mfiles.pl/pl/index.php/Model_Belbina</a:t>
            </a:r>
          </a:p>
        </p:txBody>
      </p:sp>
    </p:spTree>
    <p:extLst>
      <p:ext uri="{BB962C8B-B14F-4D97-AF65-F5344CB8AC3E}">
        <p14:creationId xmlns:p14="http://schemas.microsoft.com/office/powerpoint/2010/main" val="29778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1026" name="Picture 2" descr="Belbins team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625"/>
            <a:ext cx="466138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165304"/>
            <a:ext cx="4185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https://www.smartsheet.com/how-to-use-team-roles-to-boost-performance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490569"/>
            <a:ext cx="39576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The </a:t>
            </a:r>
            <a:r>
              <a:rPr lang="pl-PL" sz="1600" b="1" dirty="0" err="1"/>
              <a:t>Specialist</a:t>
            </a:r>
            <a:r>
              <a:rPr lang="pl-PL" sz="1600" b="1" dirty="0"/>
              <a:t> (</a:t>
            </a:r>
            <a:r>
              <a:rPr lang="pl-PL" sz="1600" b="1" dirty="0" smtClean="0"/>
              <a:t>Specjalista)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dostarcza wiedzę i umiejętności na temat</a:t>
            </a:r>
          </a:p>
          <a:p>
            <a:r>
              <a:rPr lang="pl-PL" sz="1600" dirty="0" smtClean="0"/>
              <a:t>dziedziny, których nie znajdzie się </a:t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i="1" dirty="0" err="1" smtClean="0"/>
              <a:t>Stackoverflow</a:t>
            </a:r>
            <a:endParaRPr lang="pl-PL" sz="1600" dirty="0" smtClean="0"/>
          </a:p>
          <a:p>
            <a:endParaRPr lang="pl-PL" sz="1600" dirty="0"/>
          </a:p>
          <a:p>
            <a:r>
              <a:rPr lang="pl-PL" sz="1600" dirty="0" smtClean="0"/>
              <a:t>Silne strony: samodzielny, własna motywacja,</a:t>
            </a:r>
          </a:p>
          <a:p>
            <a:r>
              <a:rPr lang="pl-PL" sz="1600" dirty="0" smtClean="0"/>
              <a:t>pewność siebie i swojej wiedzy</a:t>
            </a:r>
          </a:p>
          <a:p>
            <a:endParaRPr lang="pl-PL" sz="1600" dirty="0"/>
          </a:p>
          <a:p>
            <a:r>
              <a:rPr lang="pl-PL" sz="1600" dirty="0" smtClean="0"/>
              <a:t>Słabe strony: „jednoosobowy”,</a:t>
            </a:r>
          </a:p>
          <a:p>
            <a:r>
              <a:rPr lang="pl-PL" sz="1600" dirty="0" smtClean="0"/>
              <a:t>nie buduje aktywnie zespołu, </a:t>
            </a:r>
          </a:p>
          <a:p>
            <a:r>
              <a:rPr lang="pl-PL" sz="1600" dirty="0" smtClean="0"/>
              <a:t>wąska dziedzina wiedzy, lubi gadać</a:t>
            </a:r>
          </a:p>
          <a:p>
            <a:r>
              <a:rPr lang="pl-PL" sz="1600" dirty="0" smtClean="0"/>
              <a:t>(bez filtrowania ważności informacji)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09610" y="6158408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https://www.belbin.com/about/belbin-team-roles/</a:t>
            </a:r>
          </a:p>
          <a:p>
            <a:r>
              <a:rPr lang="pl-PL" sz="1000" i="1" dirty="0" smtClean="0"/>
              <a:t>http</a:t>
            </a:r>
            <a:r>
              <a:rPr lang="pl-PL" sz="1000" i="1" dirty="0"/>
              <a:t>://</a:t>
            </a:r>
            <a:r>
              <a:rPr lang="pl-PL" sz="1000" i="1" dirty="0" smtClean="0"/>
              <a:t>www.edulider.pl/biznes/role-w-zespole-teoria-belbina</a:t>
            </a:r>
          </a:p>
          <a:p>
            <a:r>
              <a:rPr lang="pl-PL" sz="1000" i="1" dirty="0"/>
              <a:t>https://mfiles.pl/pl/index.php/Model_Belbina</a:t>
            </a:r>
          </a:p>
        </p:txBody>
      </p:sp>
    </p:spTree>
    <p:extLst>
      <p:ext uri="{BB962C8B-B14F-4D97-AF65-F5344CB8AC3E}">
        <p14:creationId xmlns:p14="http://schemas.microsoft.com/office/powerpoint/2010/main" val="33763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324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17846" y="5467374"/>
            <a:ext cx="3215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https://dyonhoekstra.weebly.com/belbin-team-roles.html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592807" y="5712171"/>
            <a:ext cx="2542689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Test „Role w zespole”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Zespół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 smtClean="0"/>
              <a:t>Zespół</a:t>
            </a:r>
            <a:r>
              <a:rPr lang="pl-PL" sz="2600" dirty="0" smtClean="0"/>
              <a:t> to grupa mająca wspólny cel, </a:t>
            </a:r>
            <a:r>
              <a:rPr lang="pl-PL" sz="2600" b="1" dirty="0" smtClean="0"/>
              <a:t>współpracująca</a:t>
            </a:r>
            <a:r>
              <a:rPr lang="pl-PL" sz="2600" dirty="0" smtClean="0"/>
              <a:t> ze sobą.</a:t>
            </a:r>
            <a:br>
              <a:rPr lang="pl-PL" sz="2600" dirty="0" smtClean="0"/>
            </a:br>
            <a:r>
              <a:rPr lang="pl-PL" sz="2600" dirty="0" smtClean="0"/>
              <a:t>Zespół powinien posiadać </a:t>
            </a:r>
            <a:r>
              <a:rPr lang="pl-PL" sz="2600" b="1" dirty="0" smtClean="0"/>
              <a:t>lidera</a:t>
            </a:r>
            <a:r>
              <a:rPr lang="pl-PL" sz="2600" dirty="0" smtClean="0"/>
              <a:t>. </a:t>
            </a:r>
            <a:br>
              <a:rPr lang="pl-PL" sz="2600" dirty="0" smtClean="0"/>
            </a:br>
            <a:r>
              <a:rPr lang="pl-PL" sz="2600" dirty="0" smtClean="0"/>
              <a:t>Lider </a:t>
            </a:r>
            <a:r>
              <a:rPr lang="pl-PL" sz="2600" b="1" dirty="0" smtClean="0"/>
              <a:t>wyznacza kierunek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i/lub pilnuje, że zespół </a:t>
            </a:r>
            <a:r>
              <a:rPr lang="pl-PL" sz="2600" b="1" dirty="0" smtClean="0"/>
              <a:t>zmierza w jego kierunku</a:t>
            </a:r>
            <a:r>
              <a:rPr lang="pl-PL" sz="2600" dirty="0" smtClean="0"/>
              <a:t>.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2600" dirty="0" smtClean="0"/>
              <a:t>Zespół „dociera się” stopniowo: </a:t>
            </a:r>
          </a:p>
          <a:p>
            <a:pPr marL="0" indent="0">
              <a:buNone/>
            </a:pPr>
            <a:r>
              <a:rPr lang="pl-PL" sz="2600" dirty="0" smtClean="0"/>
              <a:t>– ujawnienie i wykorzystanie różnic osób tworzących zespół</a:t>
            </a:r>
            <a:endParaRPr lang="pl-PL" sz="2600" dirty="0"/>
          </a:p>
          <a:p>
            <a:pPr marL="0" indent="0">
              <a:buNone/>
            </a:pPr>
            <a:r>
              <a:rPr lang="pl-PL" sz="2600" dirty="0" smtClean="0"/>
              <a:t>– przyjmowanie różnych ról w zespole (poza liderem)</a:t>
            </a:r>
          </a:p>
          <a:p>
            <a:pPr marL="0" indent="0">
              <a:buNone/>
            </a:pPr>
            <a:r>
              <a:rPr lang="pl-PL" sz="2600" dirty="0" smtClean="0"/>
              <a:t>– integracja (zaufanie, synergia, rozwiązywanie konfliktów)</a:t>
            </a:r>
          </a:p>
          <a:p>
            <a:pPr marL="0" indent="0">
              <a:buNone/>
            </a:pPr>
            <a:r>
              <a:rPr lang="pl-PL" sz="2600" dirty="0" smtClean="0"/>
              <a:t>– problem wypalenia się osób a praca całego zespołu</a:t>
            </a:r>
          </a:p>
        </p:txBody>
      </p:sp>
    </p:spTree>
    <p:extLst>
      <p:ext uri="{BB962C8B-B14F-4D97-AF65-F5344CB8AC3E}">
        <p14:creationId xmlns:p14="http://schemas.microsoft.com/office/powerpoint/2010/main" val="22122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Zespół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 smtClean="0"/>
              <a:t>Zespół</a:t>
            </a:r>
            <a:r>
              <a:rPr lang="pl-PL" sz="2600" dirty="0" smtClean="0"/>
              <a:t> to grupa mająca wspólny cel, </a:t>
            </a:r>
            <a:r>
              <a:rPr lang="pl-PL" sz="2600" b="1" dirty="0" smtClean="0"/>
              <a:t>współpracująca</a:t>
            </a:r>
            <a:r>
              <a:rPr lang="pl-PL" sz="2600" dirty="0" smtClean="0"/>
              <a:t> ze sobą.</a:t>
            </a:r>
            <a:br>
              <a:rPr lang="pl-PL" sz="2600" dirty="0" smtClean="0"/>
            </a:br>
            <a:r>
              <a:rPr lang="pl-PL" sz="2600" dirty="0" smtClean="0"/>
              <a:t>Zespół powinien posiadać </a:t>
            </a:r>
            <a:r>
              <a:rPr lang="pl-PL" sz="2600" b="1" dirty="0" smtClean="0"/>
              <a:t>lidera</a:t>
            </a:r>
            <a:r>
              <a:rPr lang="pl-PL" sz="2600" dirty="0" smtClean="0"/>
              <a:t>. </a:t>
            </a:r>
            <a:br>
              <a:rPr lang="pl-PL" sz="2600" dirty="0" smtClean="0"/>
            </a:br>
            <a:r>
              <a:rPr lang="pl-PL" sz="2600" dirty="0" smtClean="0"/>
              <a:t>Lider </a:t>
            </a:r>
            <a:r>
              <a:rPr lang="pl-PL" sz="2600" b="1" dirty="0" smtClean="0"/>
              <a:t>wyznacza kierunek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i/lub pilnuje, że zespół </a:t>
            </a:r>
            <a:r>
              <a:rPr lang="pl-PL" sz="2600" b="1" dirty="0" smtClean="0"/>
              <a:t>zmierza w jego kierunku</a:t>
            </a:r>
            <a:r>
              <a:rPr lang="pl-PL" sz="2600" dirty="0" smtClean="0"/>
              <a:t>.</a:t>
            </a:r>
            <a:endParaRPr lang="pl-PL" sz="2600" dirty="0" smtClean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3429000"/>
            <a:ext cx="850728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600" dirty="0" smtClean="0"/>
              <a:t>Co sprzyja efektywności zespołu: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600" dirty="0" smtClean="0"/>
              <a:t>– wspólna motywacja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600" dirty="0" smtClean="0"/>
              <a:t>– wzajemne zaufanie (profesjonalizm, gierki biurowe)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600" dirty="0" smtClean="0"/>
              <a:t>– zasady postępowania (skodyfikowane lub nie, wartości)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600" dirty="0" smtClean="0"/>
              <a:t>– uczenie się (nawzajem i zespołu jako całości)</a:t>
            </a:r>
            <a:endParaRPr lang="pl-PL" sz="2600" dirty="0" smtClean="0"/>
          </a:p>
        </p:txBody>
      </p:sp>
    </p:spTree>
    <p:extLst>
      <p:ext uri="{BB962C8B-B14F-4D97-AF65-F5344CB8AC3E}">
        <p14:creationId xmlns:p14="http://schemas.microsoft.com/office/powerpoint/2010/main" val="2935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Raymond </a:t>
            </a:r>
            <a:r>
              <a:rPr lang="pl-PL" dirty="0" err="1" smtClean="0"/>
              <a:t>Meredith</a:t>
            </a:r>
            <a:r>
              <a:rPr lang="pl-PL" dirty="0" smtClean="0"/>
              <a:t> </a:t>
            </a:r>
            <a:r>
              <a:rPr lang="pl-PL" dirty="0" err="1" smtClean="0"/>
              <a:t>Belbin</a:t>
            </a:r>
            <a:endParaRPr lang="pl-PL" dirty="0"/>
          </a:p>
        </p:txBody>
      </p:sp>
      <p:pic>
        <p:nvPicPr>
          <p:cNvPr id="2050" name="Picture 2" descr="Dr Meredith Belbin | Belb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3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1026" name="Picture 2" descr="Belbins team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625"/>
            <a:ext cx="466138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165304"/>
            <a:ext cx="4185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https://www.smartsheet.com/how-to-use-team-roles-to-boost-performance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490569"/>
            <a:ext cx="39126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The </a:t>
            </a:r>
            <a:r>
              <a:rPr lang="pl-PL" sz="1600" b="1" dirty="0" err="1" smtClean="0"/>
              <a:t>Shaper</a:t>
            </a:r>
            <a:r>
              <a:rPr lang="pl-PL" sz="1600" b="1" dirty="0" smtClean="0"/>
              <a:t> (Animator)</a:t>
            </a:r>
          </a:p>
          <a:p>
            <a:r>
              <a:rPr lang="pl-PL" sz="1600" dirty="0" smtClean="0"/>
              <a:t>napędza zespół, dba o jego skupienie</a:t>
            </a:r>
          </a:p>
          <a:p>
            <a:r>
              <a:rPr lang="pl-PL" sz="1600" dirty="0" smtClean="0"/>
              <a:t>i dążenie do celu</a:t>
            </a:r>
          </a:p>
          <a:p>
            <a:endParaRPr lang="pl-PL" sz="1600" dirty="0"/>
          </a:p>
          <a:p>
            <a:r>
              <a:rPr lang="pl-PL" sz="1600" dirty="0" smtClean="0"/>
              <a:t>Silne strony: lubi wyzwania, dynamiczny</a:t>
            </a:r>
          </a:p>
          <a:p>
            <a:r>
              <a:rPr lang="pl-PL" sz="1600" dirty="0" smtClean="0"/>
              <a:t>dobrze znosi presję, dąży do przezwyciężania</a:t>
            </a:r>
          </a:p>
          <a:p>
            <a:r>
              <a:rPr lang="pl-PL" sz="1600" dirty="0" smtClean="0"/>
              <a:t>przeciwności</a:t>
            </a:r>
          </a:p>
          <a:p>
            <a:endParaRPr lang="pl-PL" sz="1600" dirty="0"/>
          </a:p>
          <a:p>
            <a:r>
              <a:rPr lang="pl-PL" sz="1600" dirty="0" smtClean="0"/>
              <a:t>Słabe strony: prowokujący, </a:t>
            </a:r>
            <a:br>
              <a:rPr lang="pl-PL" sz="1600" dirty="0" smtClean="0"/>
            </a:br>
            <a:r>
              <a:rPr lang="pl-PL" sz="1600" dirty="0" smtClean="0"/>
              <a:t>nie unika (dąży) do konfliktów, </a:t>
            </a:r>
            <a:br>
              <a:rPr lang="pl-PL" sz="1600" dirty="0" smtClean="0"/>
            </a:br>
            <a:r>
              <a:rPr lang="pl-PL" sz="1600" dirty="0" smtClean="0"/>
              <a:t>może nie dbać o uczucia innych,</a:t>
            </a:r>
          </a:p>
          <a:p>
            <a:r>
              <a:rPr lang="pl-PL" sz="1600" dirty="0" smtClean="0"/>
              <a:t>zmienne nastroje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09610" y="6158408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https://www.belbin.com/about/belbin-team-roles/</a:t>
            </a:r>
          </a:p>
          <a:p>
            <a:r>
              <a:rPr lang="pl-PL" sz="1000" i="1" dirty="0" smtClean="0"/>
              <a:t>http</a:t>
            </a:r>
            <a:r>
              <a:rPr lang="pl-PL" sz="1000" i="1" dirty="0"/>
              <a:t>://</a:t>
            </a:r>
            <a:r>
              <a:rPr lang="pl-PL" sz="1000" i="1" dirty="0" smtClean="0"/>
              <a:t>www.edulider.pl/biznes/role-w-zespole-teoria-belbina</a:t>
            </a:r>
          </a:p>
          <a:p>
            <a:r>
              <a:rPr lang="pl-PL" sz="1000" i="1" dirty="0"/>
              <a:t>https://mfiles.pl/pl/index.php/Model_Belbina</a:t>
            </a:r>
          </a:p>
        </p:txBody>
      </p:sp>
    </p:spTree>
    <p:extLst>
      <p:ext uri="{BB962C8B-B14F-4D97-AF65-F5344CB8AC3E}">
        <p14:creationId xmlns:p14="http://schemas.microsoft.com/office/powerpoint/2010/main" val="3604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1026" name="Picture 2" descr="Belbins team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625"/>
            <a:ext cx="466138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165304"/>
            <a:ext cx="4185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https://www.smartsheet.com/how-to-use-team-roles-to-boost-performance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490569"/>
            <a:ext cx="34980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The Resource </a:t>
            </a:r>
            <a:r>
              <a:rPr lang="pl-PL" sz="1600" b="1" dirty="0" err="1"/>
              <a:t>Investigator</a:t>
            </a:r>
            <a:r>
              <a:rPr lang="pl-PL" sz="1600" b="1" dirty="0"/>
              <a:t>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b="1" dirty="0" smtClean="0"/>
              <a:t>(Poszukiwacz Źródeł, Kreator)</a:t>
            </a:r>
          </a:p>
          <a:p>
            <a:r>
              <a:rPr lang="pl-PL" sz="1600" dirty="0" smtClean="0"/>
              <a:t>wykorzystuje swój dociekliwy charakter,</a:t>
            </a:r>
          </a:p>
          <a:p>
            <a:r>
              <a:rPr lang="pl-PL" sz="1600" dirty="0" smtClean="0"/>
              <a:t>aby przynosić do zespołu nowe idee</a:t>
            </a:r>
          </a:p>
          <a:p>
            <a:endParaRPr lang="pl-PL" sz="1600" dirty="0"/>
          </a:p>
          <a:p>
            <a:r>
              <a:rPr lang="pl-PL" sz="1600" dirty="0" smtClean="0"/>
              <a:t>Silne strony: otwarty, entuzjastyczny,</a:t>
            </a:r>
          </a:p>
          <a:p>
            <a:r>
              <a:rPr lang="pl-PL" sz="1600" dirty="0" smtClean="0"/>
              <a:t>szuka nowych pomysłów i je bada,</a:t>
            </a:r>
          </a:p>
          <a:p>
            <a:r>
              <a:rPr lang="pl-PL" sz="1600" dirty="0" smtClean="0"/>
              <a:t>łatwo nawiązuje kontakty</a:t>
            </a:r>
          </a:p>
          <a:p>
            <a:endParaRPr lang="pl-PL" sz="1600" dirty="0"/>
          </a:p>
          <a:p>
            <a:r>
              <a:rPr lang="pl-PL" sz="1600" dirty="0" smtClean="0"/>
              <a:t>Słabe strony: nadmierny optymizm,</a:t>
            </a:r>
          </a:p>
          <a:p>
            <a:r>
              <a:rPr lang="pl-PL" sz="1600" dirty="0" smtClean="0"/>
              <a:t>słomiany zapał (porzucanie pomysłów), </a:t>
            </a:r>
          </a:p>
          <a:p>
            <a:r>
              <a:rPr lang="pl-PL" sz="1600" dirty="0" smtClean="0"/>
              <a:t>może „zapominać” słuchać lidera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09610" y="6158408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https://www.belbin.com/about/belbin-team-roles/</a:t>
            </a:r>
          </a:p>
          <a:p>
            <a:r>
              <a:rPr lang="pl-PL" sz="1000" i="1" dirty="0" smtClean="0"/>
              <a:t>http</a:t>
            </a:r>
            <a:r>
              <a:rPr lang="pl-PL" sz="1000" i="1" dirty="0"/>
              <a:t>://</a:t>
            </a:r>
            <a:r>
              <a:rPr lang="pl-PL" sz="1000" i="1" dirty="0" smtClean="0"/>
              <a:t>www.edulider.pl/biznes/role-w-zespole-teoria-belbina</a:t>
            </a:r>
          </a:p>
          <a:p>
            <a:r>
              <a:rPr lang="pl-PL" sz="1000" i="1" dirty="0"/>
              <a:t>https://mfiles.pl/pl/index.php/Model_Belbina</a:t>
            </a:r>
          </a:p>
        </p:txBody>
      </p:sp>
    </p:spTree>
    <p:extLst>
      <p:ext uri="{BB962C8B-B14F-4D97-AF65-F5344CB8AC3E}">
        <p14:creationId xmlns:p14="http://schemas.microsoft.com/office/powerpoint/2010/main" val="856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1026" name="Picture 2" descr="Belbins team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625"/>
            <a:ext cx="466138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165304"/>
            <a:ext cx="4185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https://www.smartsheet.com/how-to-use-team-roles-to-boost-performance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490569"/>
            <a:ext cx="377109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The Plant (</a:t>
            </a:r>
            <a:r>
              <a:rPr lang="pl-PL" sz="1600" b="1" dirty="0" smtClean="0"/>
              <a:t>Filar</a:t>
            </a:r>
            <a:r>
              <a:rPr lang="pl-PL" sz="1600" b="1" dirty="0"/>
              <a:t>, </a:t>
            </a:r>
            <a:r>
              <a:rPr lang="pl-PL" sz="1600" b="1" dirty="0" smtClean="0"/>
              <a:t>Roślina)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twórczy, rozwiązuje problemy</a:t>
            </a:r>
            <a:br>
              <a:rPr lang="pl-PL" sz="1600" dirty="0" smtClean="0"/>
            </a:br>
            <a:r>
              <a:rPr lang="pl-PL" sz="1600" dirty="0" smtClean="0"/>
              <a:t>(na bazie wiedzy lub niekonwencjonalnie),</a:t>
            </a:r>
          </a:p>
          <a:p>
            <a:r>
              <a:rPr lang="pl-PL" sz="1600" dirty="0"/>
              <a:t>generuje </a:t>
            </a:r>
            <a:r>
              <a:rPr lang="pl-PL" sz="1600" dirty="0" smtClean="0"/>
              <a:t>pomysły</a:t>
            </a:r>
          </a:p>
          <a:p>
            <a:endParaRPr lang="pl-PL" sz="1600" dirty="0"/>
          </a:p>
          <a:p>
            <a:r>
              <a:rPr lang="pl-PL" sz="1600" dirty="0" smtClean="0"/>
              <a:t>Silne strony: kreatywność, pomysłowość,</a:t>
            </a:r>
          </a:p>
          <a:p>
            <a:r>
              <a:rPr lang="pl-PL" sz="1600" dirty="0" smtClean="0"/>
              <a:t>otwarty umysł</a:t>
            </a:r>
          </a:p>
          <a:p>
            <a:endParaRPr lang="pl-PL" sz="1600" dirty="0"/>
          </a:p>
          <a:p>
            <a:r>
              <a:rPr lang="pl-PL" sz="1600" dirty="0" smtClean="0"/>
              <a:t>Słabe strony: może być zbyt zajęty, aby</a:t>
            </a:r>
          </a:p>
          <a:p>
            <a:r>
              <a:rPr lang="pl-PL" sz="1600" dirty="0" smtClean="0"/>
              <a:t>skutecznie się komunikować, roztargnienie,</a:t>
            </a:r>
            <a:br>
              <a:rPr lang="pl-PL" sz="1600" dirty="0" smtClean="0"/>
            </a:br>
            <a:r>
              <a:rPr lang="pl-PL" sz="1600" dirty="0" smtClean="0"/>
              <a:t>może zagubić się w sytuacjach </a:t>
            </a:r>
            <a:br>
              <a:rPr lang="pl-PL" sz="1600" dirty="0" smtClean="0"/>
            </a:br>
            <a:r>
              <a:rPr lang="pl-PL" sz="1600" dirty="0" smtClean="0"/>
              <a:t>nieprzewidywalnych/nietypowych</a:t>
            </a:r>
            <a:br>
              <a:rPr lang="pl-PL" sz="1600" dirty="0" smtClean="0"/>
            </a:br>
            <a:r>
              <a:rPr lang="pl-PL" sz="1600" dirty="0" smtClean="0"/>
              <a:t>(gdy nie umie nazwać problemu),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09610" y="6158408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https://www.belbin.com/about/belbin-team-roles/</a:t>
            </a:r>
          </a:p>
          <a:p>
            <a:r>
              <a:rPr lang="pl-PL" sz="1000" i="1" dirty="0" smtClean="0"/>
              <a:t>http</a:t>
            </a:r>
            <a:r>
              <a:rPr lang="pl-PL" sz="1000" i="1" dirty="0"/>
              <a:t>://</a:t>
            </a:r>
            <a:r>
              <a:rPr lang="pl-PL" sz="1000" i="1" dirty="0" smtClean="0"/>
              <a:t>www.edulider.pl/biznes/role-w-zespole-teoria-belbina</a:t>
            </a:r>
          </a:p>
          <a:p>
            <a:r>
              <a:rPr lang="pl-PL" sz="1000" i="1" dirty="0"/>
              <a:t>https://mfiles.pl/pl/index.php/Model_Belbina</a:t>
            </a:r>
          </a:p>
        </p:txBody>
      </p:sp>
    </p:spTree>
    <p:extLst>
      <p:ext uri="{BB962C8B-B14F-4D97-AF65-F5344CB8AC3E}">
        <p14:creationId xmlns:p14="http://schemas.microsoft.com/office/powerpoint/2010/main" val="25382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1026" name="Picture 2" descr="Belbins team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625"/>
            <a:ext cx="466138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165304"/>
            <a:ext cx="4185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https://www.smartsheet.com/how-to-use-team-roles-to-boost-performance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490569"/>
            <a:ext cx="38321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The Monitor/</a:t>
            </a:r>
            <a:r>
              <a:rPr lang="pl-PL" sz="1600" b="1" dirty="0" err="1"/>
              <a:t>Evaluator</a:t>
            </a:r>
            <a:r>
              <a:rPr lang="pl-PL" sz="1600" b="1" dirty="0"/>
              <a:t> (</a:t>
            </a:r>
            <a:r>
              <a:rPr lang="pl-PL" sz="1600" b="1" dirty="0" smtClean="0"/>
              <a:t>Obserwator)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dostarcza spokojną, logiczną ocenę,</a:t>
            </a:r>
          </a:p>
          <a:p>
            <a:r>
              <a:rPr lang="pl-PL" sz="1600" dirty="0" smtClean="0"/>
              <a:t>rozważa za i przeciw (możliwe opcje) </a:t>
            </a:r>
          </a:p>
          <a:p>
            <a:endParaRPr lang="pl-PL" sz="1600" dirty="0"/>
          </a:p>
          <a:p>
            <a:r>
              <a:rPr lang="pl-PL" sz="1600" dirty="0" smtClean="0"/>
              <a:t>Silne strony: trzeźwe rozeznanie bez emocji,</a:t>
            </a:r>
          </a:p>
          <a:p>
            <a:r>
              <a:rPr lang="pl-PL" sz="1600" dirty="0" smtClean="0"/>
              <a:t>dobry taktyk i strateg</a:t>
            </a:r>
          </a:p>
          <a:p>
            <a:endParaRPr lang="pl-PL" sz="1600" dirty="0"/>
          </a:p>
          <a:p>
            <a:r>
              <a:rPr lang="pl-PL" sz="1600" dirty="0" smtClean="0"/>
              <a:t>Słabe strony: mniejsza motywacja,</a:t>
            </a:r>
          </a:p>
          <a:p>
            <a:r>
              <a:rPr lang="pl-PL" sz="1600" dirty="0" smtClean="0"/>
              <a:t>nie jest inspirujący, zbyt krytyczny,</a:t>
            </a:r>
          </a:p>
          <a:p>
            <a:r>
              <a:rPr lang="pl-PL" sz="1600" dirty="0" smtClean="0"/>
              <a:t>podejmuje decyzje powoli (z namysłem),</a:t>
            </a:r>
          </a:p>
          <a:p>
            <a:r>
              <a:rPr lang="pl-PL" sz="1600" dirty="0" smtClean="0"/>
              <a:t>słabo integruje się z zespołem (milczy)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09610" y="6158408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https://www.belbin.com/about/belbin-team-roles/</a:t>
            </a:r>
          </a:p>
          <a:p>
            <a:r>
              <a:rPr lang="pl-PL" sz="1000" i="1" dirty="0" smtClean="0"/>
              <a:t>http</a:t>
            </a:r>
            <a:r>
              <a:rPr lang="pl-PL" sz="1000" i="1" dirty="0"/>
              <a:t>://</a:t>
            </a:r>
            <a:r>
              <a:rPr lang="pl-PL" sz="1000" i="1" dirty="0" smtClean="0"/>
              <a:t>www.edulider.pl/biznes/role-w-zespole-teoria-belbina</a:t>
            </a:r>
          </a:p>
          <a:p>
            <a:r>
              <a:rPr lang="pl-PL" sz="1000" i="1" dirty="0"/>
              <a:t>https://mfiles.pl/pl/index.php/Model_Belbina</a:t>
            </a:r>
          </a:p>
        </p:txBody>
      </p:sp>
    </p:spTree>
    <p:extLst>
      <p:ext uri="{BB962C8B-B14F-4D97-AF65-F5344CB8AC3E}">
        <p14:creationId xmlns:p14="http://schemas.microsoft.com/office/powerpoint/2010/main" val="41877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</a:t>
            </a:r>
            <a:r>
              <a:rPr lang="pl-PL" dirty="0" err="1" smtClean="0"/>
              <a:t>Belbina</a:t>
            </a:r>
            <a:endParaRPr lang="pl-PL" dirty="0"/>
          </a:p>
        </p:txBody>
      </p:sp>
      <p:pic>
        <p:nvPicPr>
          <p:cNvPr id="1026" name="Picture 2" descr="Belbins team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625"/>
            <a:ext cx="466138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165304"/>
            <a:ext cx="4185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https://www.smartsheet.com/how-to-use-team-roles-to-boost-performance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1490569"/>
            <a:ext cx="38804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The </a:t>
            </a:r>
            <a:r>
              <a:rPr lang="pl-PL" sz="1600" b="1" dirty="0" err="1"/>
              <a:t>Implementer</a:t>
            </a:r>
            <a:r>
              <a:rPr lang="pl-PL" sz="1600" b="1" dirty="0"/>
              <a:t> (</a:t>
            </a:r>
            <a:r>
              <a:rPr lang="pl-PL" sz="1600" b="1" dirty="0" smtClean="0"/>
              <a:t>Realizator)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wykonuje swoją pracę (przekształca pomysły</a:t>
            </a:r>
          </a:p>
          <a:p>
            <a:r>
              <a:rPr lang="pl-PL" sz="1600" dirty="0" smtClean="0"/>
              <a:t>w działania), organizuje pracę, praktyk</a:t>
            </a:r>
          </a:p>
          <a:p>
            <a:endParaRPr lang="pl-PL" sz="1600" dirty="0"/>
          </a:p>
          <a:p>
            <a:r>
              <a:rPr lang="pl-PL" sz="1600" dirty="0" smtClean="0"/>
              <a:t>Silne strony: praktyczny, niezawodny, </a:t>
            </a:r>
          </a:p>
          <a:p>
            <a:r>
              <a:rPr lang="pl-PL" sz="1600" dirty="0" smtClean="0"/>
              <a:t>wydajny, nie zaniedbuje nielubianych zadań</a:t>
            </a:r>
          </a:p>
          <a:p>
            <a:endParaRPr lang="pl-PL" sz="1600" dirty="0"/>
          </a:p>
          <a:p>
            <a:r>
              <a:rPr lang="pl-PL" sz="1600" dirty="0" smtClean="0"/>
              <a:t>Słabe strony: może być nieelastyczny </a:t>
            </a:r>
            <a:br>
              <a:rPr lang="pl-PL" sz="1600" dirty="0" smtClean="0"/>
            </a:br>
            <a:r>
              <a:rPr lang="pl-PL" sz="1600" dirty="0" smtClean="0"/>
              <a:t>(dąży do realizacji ustalonego planu),</a:t>
            </a:r>
          </a:p>
          <a:p>
            <a:r>
              <a:rPr lang="pl-PL" sz="1600" dirty="0" smtClean="0"/>
              <a:t>nie idzie za nowymi możliwościami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409610" y="6158408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/>
              <a:t>https://www.belbin.com/about/belbin-team-roles/</a:t>
            </a:r>
          </a:p>
          <a:p>
            <a:r>
              <a:rPr lang="pl-PL" sz="1000" i="1" dirty="0" smtClean="0"/>
              <a:t>http</a:t>
            </a:r>
            <a:r>
              <a:rPr lang="pl-PL" sz="1000" i="1" dirty="0"/>
              <a:t>://</a:t>
            </a:r>
            <a:r>
              <a:rPr lang="pl-PL" sz="1000" i="1" dirty="0" smtClean="0"/>
              <a:t>www.edulider.pl/biznes/role-w-zespole-teoria-belbina</a:t>
            </a:r>
          </a:p>
          <a:p>
            <a:r>
              <a:rPr lang="pl-PL" sz="1000" i="1" dirty="0"/>
              <a:t>https://mfiles.pl/pl/index.php/Model_Belbina</a:t>
            </a:r>
          </a:p>
        </p:txBody>
      </p:sp>
    </p:spTree>
    <p:extLst>
      <p:ext uri="{BB962C8B-B14F-4D97-AF65-F5344CB8AC3E}">
        <p14:creationId xmlns:p14="http://schemas.microsoft.com/office/powerpoint/2010/main" val="12025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102725</TotalTime>
  <Words>313</Words>
  <Application>Microsoft Office PowerPoint</Application>
  <PresentationFormat>Pokaz na ekranie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Inżynieria oprogramowania Zespół. Model Belbina</vt:lpstr>
      <vt:lpstr>Zespół</vt:lpstr>
      <vt:lpstr>Zespół</vt:lpstr>
      <vt:lpstr>Raymond Meredith Belbin</vt:lpstr>
      <vt:lpstr>Model Belbina</vt:lpstr>
      <vt:lpstr>Model Belbina</vt:lpstr>
      <vt:lpstr>Model Belbina</vt:lpstr>
      <vt:lpstr>Model Belbina</vt:lpstr>
      <vt:lpstr>Model Belbina</vt:lpstr>
      <vt:lpstr>Model Belbina</vt:lpstr>
      <vt:lpstr>Model Belbina</vt:lpstr>
      <vt:lpstr>Model Belbina</vt:lpstr>
      <vt:lpstr>Model Belbina</vt:lpstr>
      <vt:lpstr>Model Belbina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Wzorce projektowe</dc:title>
  <dc:creator>Jacek</dc:creator>
  <cp:lastModifiedBy>Jacek Matulewski</cp:lastModifiedBy>
  <cp:revision>530</cp:revision>
  <dcterms:created xsi:type="dcterms:W3CDTF">2015-03-08T11:32:22Z</dcterms:created>
  <dcterms:modified xsi:type="dcterms:W3CDTF">2021-11-09T07:56:55Z</dcterms:modified>
</cp:coreProperties>
</file>