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89" r:id="rId2"/>
    <p:sldId id="285" r:id="rId3"/>
    <p:sldId id="366" r:id="rId4"/>
    <p:sldId id="286" r:id="rId5"/>
    <p:sldId id="351" r:id="rId6"/>
    <p:sldId id="367" r:id="rId7"/>
    <p:sldId id="392" r:id="rId8"/>
    <p:sldId id="361" r:id="rId9"/>
    <p:sldId id="390" r:id="rId10"/>
    <p:sldId id="362" r:id="rId11"/>
    <p:sldId id="391" r:id="rId12"/>
    <p:sldId id="363" r:id="rId13"/>
    <p:sldId id="393" r:id="rId14"/>
    <p:sldId id="394" r:id="rId15"/>
    <p:sldId id="395" r:id="rId16"/>
    <p:sldId id="365" r:id="rId17"/>
    <p:sldId id="370" r:id="rId18"/>
    <p:sldId id="352" r:id="rId19"/>
    <p:sldId id="368" r:id="rId20"/>
    <p:sldId id="369" r:id="rId21"/>
    <p:sldId id="376" r:id="rId22"/>
    <p:sldId id="364" r:id="rId23"/>
    <p:sldId id="356" r:id="rId24"/>
    <p:sldId id="371" r:id="rId25"/>
    <p:sldId id="396" r:id="rId26"/>
    <p:sldId id="360" r:id="rId27"/>
    <p:sldId id="372" r:id="rId28"/>
    <p:sldId id="373" r:id="rId29"/>
    <p:sldId id="374" r:id="rId30"/>
    <p:sldId id="375" r:id="rId31"/>
    <p:sldId id="353" r:id="rId32"/>
    <p:sldId id="397" r:id="rId33"/>
    <p:sldId id="377" r:id="rId3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01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8CDE6B-4C50-4C52-9E9B-899D2F9004C7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EFC4C-CD8F-433C-8275-275A4D942A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755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07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F0C014-4D46-4226-A54B-489F202AAA44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191DDF-367A-4BD9-972D-428B07CC9974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4A161-94B4-4E7B-9115-5AA7B30E5CA7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660E5-07AF-4E62-BCA4-1354F07086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41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76731-0498-46C9-AF4E-C49237929B32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57D2A-B538-477E-A6F6-D1C160CCAA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24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A7CF-0289-4348-BE8B-2C6593EBA232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F7DF-50D4-48ED-A5C8-3F5259045A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26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DC0D-6AA8-469F-9846-439EE087465F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BFA5F-30C9-434B-89EA-A8BA92D845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40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6D29C-E9A1-48EA-A435-B71FCF77C866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F392-39AB-43E0-B0A0-0FD24ED3DB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38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45F6B-D616-478B-A404-C3DCAB5ABBAB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1E2A-1058-412F-9FFE-AD6A6539E7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92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E8250-C470-463E-BADA-08AA2B0FD39D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A423-8496-46FA-8264-C6F8C6709C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40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4753-0C31-4B3C-889B-625AD4D812A3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925D-6A95-4F96-9E11-0C4FEE75DCE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38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CC69-0B14-4EC6-A703-D84D6B2EAEA8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48D96-9F7F-47B2-B815-059104218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373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6817B-4EA1-4116-82BA-DC28A296DD65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53ED-DE32-46EF-B20D-8D7E3DE9B5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19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2C28F-93AB-41B9-B417-A5696187518D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71543-F46E-4D1A-AF34-3D1E295EFB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6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5B5FB8-20C1-4BE3-803C-D333A56FCC40}" type="datetimeFigureOut">
              <a:rPr lang="pl-PL"/>
              <a:pPr>
                <a:defRPr/>
              </a:pPr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309333-AD9F-449E-A787-4FE69A75BF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ctrTitle"/>
          </p:nvPr>
        </p:nvSpPr>
        <p:spPr>
          <a:xfrm>
            <a:off x="285750" y="2500313"/>
            <a:ext cx="8643938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Fizyka w grach</a:t>
            </a:r>
          </a:p>
        </p:txBody>
      </p:sp>
      <p:sp>
        <p:nvSpPr>
          <p:cNvPr id="6147" name="Podtytuł 2"/>
          <p:cNvSpPr>
            <a:spLocks noGrp="1"/>
          </p:cNvSpPr>
          <p:nvPr>
            <p:ph type="subTitle" idx="1"/>
          </p:nvPr>
        </p:nvSpPr>
        <p:spPr>
          <a:xfrm>
            <a:off x="500063" y="3929063"/>
            <a:ext cx="82867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Dynamika bryły sztywnej</a:t>
            </a:r>
          </a:p>
        </p:txBody>
      </p:sp>
      <p:sp>
        <p:nvSpPr>
          <p:cNvPr id="4100" name="pole tekstowe 4"/>
          <p:cNvSpPr txBox="1">
            <a:spLocks noChangeArrowheads="1"/>
          </p:cNvSpPr>
          <p:nvPr/>
        </p:nvSpPr>
        <p:spPr bwMode="auto">
          <a:xfrm>
            <a:off x="428625" y="357188"/>
            <a:ext cx="47516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Fizyka w </a:t>
            </a:r>
            <a:r>
              <a:rPr lang="pl-PL" altLang="pl-P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grach</a:t>
            </a:r>
            <a:endParaRPr lang="pl-PL" altLang="pl-P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pl-PL" altLang="pl-P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Jacek Matulewski (e-mail: </a:t>
            </a:r>
            <a:r>
              <a:rPr lang="pl-PL" altLang="pl-PL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jacek@fizyka.umk.pl</a:t>
            </a:r>
            <a:r>
              <a:rPr lang="pl-PL" altLang="pl-P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pl-PL" altLang="pl-PL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http://www.fizyka.umk.pl</a:t>
            </a:r>
            <a:r>
              <a:rPr lang="pl-PL" altLang="pl-PL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/~</a:t>
            </a:r>
            <a:r>
              <a:rPr lang="pl-PL" altLang="pl-PL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jacek/dydaktyka/fwg/</a:t>
            </a:r>
            <a:endParaRPr lang="pl-PL" altLang="pl-PL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pole tekstowe 4"/>
          <p:cNvSpPr txBox="1">
            <a:spLocks noChangeArrowheads="1"/>
          </p:cNvSpPr>
          <p:nvPr/>
        </p:nvSpPr>
        <p:spPr bwMode="auto">
          <a:xfrm>
            <a:off x="6215063" y="6286500"/>
            <a:ext cx="24552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Wersja: </a:t>
            </a:r>
            <a:r>
              <a:rPr lang="pl-PL" altLang="pl-P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grudnia 2018</a:t>
            </a:r>
            <a:endParaRPr lang="pl-PL" altLang="pl-P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Moment pędu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8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757238"/>
              </a:xfrm>
            </p:spPr>
            <p:txBody>
              <a:bodyPr/>
              <a:lstStyle/>
              <a:p>
                <a:r>
                  <a:rPr lang="pl-PL" altLang="pl-PL" dirty="0" smtClean="0"/>
                  <a:t>Moment pędu:</a:t>
                </a:r>
                <a:r>
                  <a:rPr lang="pl-PL" altLang="pl-PL" sz="1800" dirty="0" smtClean="0"/>
                  <a:t/>
                </a:r>
                <a:br>
                  <a:rPr lang="pl-PL" altLang="pl-PL" sz="1800" dirty="0" smtClean="0"/>
                </a:b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</a:rPr>
                          <m:t>𝐿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pl-PL" altLang="pl-PL" sz="2400" b="0" dirty="0" smtClean="0"/>
                  <a:t/>
                </a:r>
                <a:br>
                  <a:rPr lang="pl-PL" altLang="pl-PL" sz="2400" b="0" dirty="0" smtClean="0"/>
                </a:br>
                <a:r>
                  <a:rPr lang="pl-PL" altLang="pl-PL" sz="2400" b="0" dirty="0" smtClean="0"/>
                  <a:t>    </a:t>
                </a:r>
                <a14:m>
                  <m:oMath xmlns:m="http://schemas.openxmlformats.org/officeDocument/2006/math"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p>
                                  <m:s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acc>
                            <m:r>
                              <a:rPr lang="pl-PL" altLang="pl-PL" sz="24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</m:acc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</m:e>
                            </m:d>
                          </m:e>
                        </m:d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</m:e>
                    </m:nary>
                  </m:oMath>
                </a14:m>
                <a:endParaRPr lang="pl-PL" altLang="pl-PL" dirty="0" smtClean="0"/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   </a:t>
                </a:r>
                <a:r>
                  <a:rPr lang="pl-PL" altLang="pl-PL" sz="2000" b="0" dirty="0" smtClean="0"/>
                  <a:t> </a:t>
                </a:r>
                <a14:m>
                  <m:oMath xmlns:m="http://schemas.openxmlformats.org/officeDocument/2006/math"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nary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</m:e>
                    </m:nary>
                    <m:d>
                      <m:dPr>
                        <m:begChr m:val="{"/>
                        <m:endChr m:val="}"/>
                        <m:ctrlP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</m:acc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p>
                                  <m:s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acc>
                          </m:e>
                        </m:d>
                      </m:e>
                    </m:d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pl-PL" altLang="pl-PL" dirty="0" smtClean="0"/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   </a:t>
                </a:r>
                <a:r>
                  <a:rPr lang="pl-PL" altLang="pl-PL" sz="2000" b="0" dirty="0" smtClean="0"/>
                  <a:t> </a:t>
                </a:r>
                <a14:m>
                  <m:oMath xmlns:m="http://schemas.openxmlformats.org/officeDocument/2006/math"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r>
                      <a:rPr lang="pl-PL" altLang="pl-PL" sz="2400" b="0" i="1" smtClean="0">
                        <a:latin typeface="Cambria Math"/>
                      </a:rPr>
                      <m:t>𝑀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𝑅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ś</m:t>
                        </m:r>
                        <m:r>
                          <a:rPr lang="pl-PL" altLang="pl-PL" sz="24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𝑀</m:t>
                    </m:r>
                    <m:d>
                      <m:dPr>
                        <m:ctrlP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ś</m:t>
                                    </m:r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𝑚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</m:e>
                    </m:d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</m:e>
                    </m:nary>
                    <m:d>
                      <m:d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</m:e>
                    </m:d>
                  </m:oMath>
                </a14:m>
                <a:endParaRPr lang="pl-PL" altLang="pl-PL" sz="2400" dirty="0" smtClean="0"/>
              </a:p>
            </p:txBody>
          </p:sp>
        </mc:Choice>
        <mc:Fallback xmlns="">
          <p:sp>
            <p:nvSpPr>
              <p:cNvPr id="1028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757238"/>
              </a:xfrm>
              <a:blipFill rotWithShape="1">
                <a:blip r:embed="rId2"/>
                <a:stretch>
                  <a:fillRect l="-1630" t="-10484" b="-27661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0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500063" y="5715000"/>
            <a:ext cx="461486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pl-PL" sz="3200" dirty="0">
                <a:latin typeface="+mn-lt"/>
              </a:rPr>
              <a:t>  momentu bezwładności</a:t>
            </a:r>
          </a:p>
        </p:txBody>
      </p:sp>
      <p:sp>
        <p:nvSpPr>
          <p:cNvPr id="23" name="pole tekstowe 22"/>
          <p:cNvSpPr txBox="1">
            <a:spLocks noChangeArrowheads="1"/>
          </p:cNvSpPr>
          <p:nvPr/>
        </p:nvSpPr>
        <p:spPr bwMode="auto">
          <a:xfrm>
            <a:off x="4000500" y="1785938"/>
            <a:ext cx="4916488" cy="923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 smtClean="0"/>
              <a:t>Przejście </a:t>
            </a:r>
            <a:r>
              <a:rPr lang="pl-PL" altLang="pl-PL" dirty="0"/>
              <a:t>do układu nieobracającego się, </a:t>
            </a:r>
          </a:p>
          <a:p>
            <a:pPr eaLnBrk="1" hangingPunct="1"/>
            <a:r>
              <a:rPr lang="pl-PL" altLang="pl-PL" dirty="0"/>
              <a:t>ale o początku związanym z bryłą sztywną</a:t>
            </a:r>
          </a:p>
          <a:p>
            <a:pPr eaLnBrk="1" hangingPunct="1"/>
            <a:r>
              <a:rPr lang="pl-PL" altLang="pl-PL" dirty="0"/>
              <a:t>(ułatwia rozdzielenie ruchu śr. masy i obrotów)</a:t>
            </a:r>
          </a:p>
        </p:txBody>
      </p:sp>
      <p:grpSp>
        <p:nvGrpSpPr>
          <p:cNvPr id="4" name="Grupa 29"/>
          <p:cNvGrpSpPr>
            <a:grpSpLocks/>
          </p:cNvGrpSpPr>
          <p:nvPr/>
        </p:nvGrpSpPr>
        <p:grpSpPr bwMode="auto">
          <a:xfrm>
            <a:off x="1398178" y="3878822"/>
            <a:ext cx="4276481" cy="1693305"/>
            <a:chOff x="1714479" y="4714884"/>
            <a:chExt cx="4276511" cy="1693511"/>
          </a:xfrm>
        </p:grpSpPr>
        <p:sp>
          <p:nvSpPr>
            <p:cNvPr id="24" name="Prostokąt 23"/>
            <p:cNvSpPr/>
            <p:nvPr/>
          </p:nvSpPr>
          <p:spPr>
            <a:xfrm>
              <a:off x="1714479" y="4714884"/>
              <a:ext cx="4276511" cy="70239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044" name="pole tekstowe 24"/>
            <p:cNvSpPr txBox="1">
              <a:spLocks noChangeArrowheads="1"/>
            </p:cNvSpPr>
            <p:nvPr/>
          </p:nvSpPr>
          <p:spPr bwMode="auto">
            <a:xfrm>
              <a:off x="2122901" y="5762064"/>
              <a:ext cx="3459665" cy="646331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/>
                <a:t>Te wyrazy znikają, gdy układ O’ </a:t>
              </a:r>
            </a:p>
            <a:p>
              <a:pPr eaLnBrk="1" hangingPunct="1"/>
              <a:r>
                <a:rPr lang="pl-PL" altLang="pl-PL"/>
                <a:t>związany jest z bryłą sztywną</a:t>
              </a:r>
            </a:p>
          </p:txBody>
        </p:sp>
        <p:cxnSp>
          <p:nvCxnSpPr>
            <p:cNvPr id="28" name="Łącznik prosty 27"/>
            <p:cNvCxnSpPr>
              <a:stCxn id="1044" idx="0"/>
              <a:endCxn id="24" idx="2"/>
            </p:cNvCxnSpPr>
            <p:nvPr/>
          </p:nvCxnSpPr>
          <p:spPr>
            <a:xfrm flipV="1">
              <a:off x="3852734" y="5417277"/>
              <a:ext cx="1" cy="3447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a 9"/>
          <p:cNvGrpSpPr/>
          <p:nvPr/>
        </p:nvGrpSpPr>
        <p:grpSpPr>
          <a:xfrm>
            <a:off x="5940151" y="3878822"/>
            <a:ext cx="2664296" cy="1444691"/>
            <a:chOff x="5940151" y="3878822"/>
            <a:chExt cx="2664296" cy="1444691"/>
          </a:xfrm>
        </p:grpSpPr>
        <p:sp>
          <p:nvSpPr>
            <p:cNvPr id="22" name="Prostokąt 21"/>
            <p:cNvSpPr/>
            <p:nvPr/>
          </p:nvSpPr>
          <p:spPr bwMode="auto">
            <a:xfrm>
              <a:off x="5940151" y="3878822"/>
              <a:ext cx="2664296" cy="7023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pole tekstowe 8"/>
                <p:cNvSpPr txBox="1"/>
                <p:nvPr/>
              </p:nvSpPr>
              <p:spPr>
                <a:xfrm>
                  <a:off x="6629334" y="4725144"/>
                  <a:ext cx="1285929" cy="5983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pl-PL" sz="32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sz="3200" b="0" i="1" smtClean="0">
                                <a:latin typeface="Cambria Math"/>
                              </a:rPr>
                              <m:t>𝐼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pl-PL" sz="32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sz="320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pl-PL" sz="3200" b="0" i="1" smtClean="0">
                            <a:latin typeface="Cambria Math"/>
                          </a:rPr>
                          <m:t>(</m:t>
                        </m:r>
                        <m:r>
                          <a:rPr lang="pl-PL" sz="3200" b="0" i="1" smtClean="0">
                            <a:latin typeface="Cambria Math"/>
                          </a:rPr>
                          <m:t>𝑡</m:t>
                        </m:r>
                        <m:r>
                          <a:rPr lang="pl-PL" sz="32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pl-PL" sz="3200" dirty="0"/>
                </a:p>
              </p:txBody>
            </p:sp>
          </mc:Choice>
          <mc:Fallback xmlns="">
            <p:sp>
              <p:nvSpPr>
                <p:cNvPr id="9" name="pole tekstowe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9334" y="4725144"/>
                  <a:ext cx="1285929" cy="59836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Moment bezwładności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1972816"/>
              </a:xfrm>
            </p:spPr>
            <p:txBody>
              <a:bodyPr/>
              <a:lstStyle/>
              <a:p>
                <a:r>
                  <a:rPr lang="pl-PL" altLang="pl-PL" dirty="0" smtClean="0"/>
                  <a:t>Moment pędu w układzie związanym z bryłą:</a:t>
                </a:r>
              </a:p>
              <a:p>
                <a:pPr marL="0" indent="0">
                  <a:buNone/>
                </a:pPr>
                <a:endParaRPr lang="pl-PL" altLang="pl-PL" sz="800" dirty="0" smtClean="0"/>
              </a:p>
              <a:p>
                <a:pPr marL="0" indent="0">
                  <a:buNone/>
                </a:pPr>
                <a:r>
                  <a:rPr lang="pl-PL" altLang="pl-PL" b="0" dirty="0" smtClean="0"/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</a:rPr>
                          <m:t>𝐿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pl-PL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pl-PL" sz="2400" i="1">
                            <a:latin typeface="Cambria Math"/>
                          </a:rPr>
                          <m:t>𝐼</m:t>
                        </m:r>
                      </m:e>
                    </m:acc>
                    <m:acc>
                      <m:accPr>
                        <m:chr m:val="⃗"/>
                        <m:ctrlPr>
                          <a:rPr lang="pl-PL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acc>
                  </m:oMath>
                </a14:m>
                <a:endParaRPr lang="pl-PL" altLang="pl-PL" dirty="0" smtClean="0"/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</a:rPr>
                          <m:t>𝐿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</m:e>
                    </m:nary>
                    <m:d>
                      <m:d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acc>
                      </m:e>
                    </m:d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{"/>
                            <m:endChr m:val="}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</m:e>
                            </m:d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sSup>
                                  <m:sSupPr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acc>
                            <m:d>
                              <m:dPr>
                                <m:ctrlP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altLang="pl-PL" sz="24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  <m:r>
                                  <a:rPr lang="pl-PL" altLang="pl-PL" sz="2400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</m:d>
                          </m:e>
                        </m:d>
                      </m:e>
                    </m:nary>
                  </m:oMath>
                </a14:m>
                <a:endParaRPr lang="pl-PL" altLang="pl-PL" dirty="0" smtClean="0"/>
              </a:p>
            </p:txBody>
          </p:sp>
        </mc:Choice>
        <mc:Fallback xmlns="">
          <p:sp>
            <p:nvSpPr>
              <p:cNvPr id="2052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1972816"/>
              </a:xfrm>
              <a:blipFill rotWithShape="1">
                <a:blip r:embed="rId2"/>
                <a:stretch>
                  <a:fillRect l="-1630" t="-402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ymbol zastępczy zawartości 2"/>
              <p:cNvSpPr txBox="1">
                <a:spLocks/>
              </p:cNvSpPr>
              <p:nvPr/>
            </p:nvSpPr>
            <p:spPr bwMode="auto">
              <a:xfrm>
                <a:off x="518864" y="3985179"/>
                <a:ext cx="8229600" cy="1892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0" hangingPunct="0">
                  <a:spcBef>
                    <a:spcPct val="20000"/>
                  </a:spcBef>
                  <a:buFont typeface="Arial" charset="0"/>
                  <a:buChar char="•"/>
                  <a:defRPr/>
                </a:pPr>
                <a:r>
                  <a:rPr lang="pl-PL" sz="3200" dirty="0" smtClean="0">
                    <a:latin typeface="+mn-lt"/>
                    <a:cs typeface="+mn-cs"/>
                  </a:rPr>
                  <a:t>Obliczanie składowych momentu pędu:</a:t>
                </a:r>
              </a:p>
              <a:p>
                <a:pPr eaLnBrk="0" hangingPunct="0">
                  <a:spcBef>
                    <a:spcPct val="20000"/>
                  </a:spcBef>
                  <a:defRPr/>
                </a:pPr>
                <a:endParaRPr lang="pl-PL" sz="800" dirty="0" smtClean="0">
                  <a:latin typeface="+mn-lt"/>
                  <a:cs typeface="+mn-cs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pl-PL" sz="2400" b="0" dirty="0" smtClean="0">
                    <a:cs typeface="+mn-cs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2400" b="0" i="1" smtClean="0">
                            <a:latin typeface="Cambria Math"/>
                            <a:cs typeface="+mn-cs"/>
                          </a:rPr>
                        </m:ctrlPr>
                      </m:sSubPr>
                      <m:e>
                        <m:r>
                          <a:rPr lang="pl-PL" sz="2400" b="0" i="1" smtClean="0">
                            <a:latin typeface="Cambria Math"/>
                            <a:cs typeface="+mn-cs"/>
                          </a:rPr>
                          <m:t>𝐿</m:t>
                        </m:r>
                      </m:e>
                      <m:sub>
                        <m:r>
                          <a:rPr lang="pl-PL" sz="2400" b="0" i="1" smtClean="0">
                            <a:latin typeface="Cambria Math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lang="pl-PL" sz="2400" b="0" i="1" smtClean="0">
                        <a:latin typeface="Cambria Math"/>
                        <a:cs typeface="+mn-cs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l-PL" sz="2400" b="0" i="1" smtClean="0">
                            <a:latin typeface="Cambria Math"/>
                            <a:cs typeface="+mn-cs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pl-PL" sz="2400" b="0" i="1" smtClean="0">
                            <a:latin typeface="Cambria Math"/>
                            <a:cs typeface="+mn-cs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sz="2400" b="0" i="1" smtClean="0">
                                <a:latin typeface="Cambria Math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pl-PL" sz="2400" b="0" i="1" smtClean="0">
                                <a:latin typeface="Cambria Math"/>
                                <a:cs typeface="+mn-cs"/>
                              </a:rPr>
                              <m:t>𝑚</m:t>
                            </m:r>
                          </m:e>
                          <m:sub>
                            <m:r>
                              <a:rPr lang="pl-PL" sz="2400" b="0" i="1" smtClean="0">
                                <a:latin typeface="Cambria Math"/>
                                <a:cs typeface="+mn-cs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{"/>
                            <m:endChr m:val="}"/>
                            <m:ctrlPr>
                              <a:rPr lang="pl-PL" sz="2400" b="0" i="1" smtClean="0">
                                <a:latin typeface="Cambria Math"/>
                                <a:cs typeface="+mn-cs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  <a:cs typeface="+mn-cs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b="0" i="1" smtClean="0">
                                        <a:latin typeface="Cambria Math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sz="2400" i="1">
                                                <a:latin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sz="2400" i="1">
                                                <a:latin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sz="2400" i="1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  <m:sup>
                                    <m:r>
                                      <a:rPr lang="pl-PL" sz="2400" b="0" i="1" smtClean="0">
                                        <a:latin typeface="Cambria Math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pl-PL" sz="2400" b="0" i="1" smtClean="0">
                                <a:latin typeface="Cambria Math"/>
                                <a:cs typeface="+mn-cs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  <m:t>′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pl-PL" sz="2400" b="0" i="1" smtClean="0">
                                    <a:latin typeface="Cambria Math"/>
                                    <a:cs typeface="+mn-cs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pl-PL" sz="2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240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pl-PL" sz="2400" b="0" i="1" smtClean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sz="2400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pl-PL" sz="2400" b="0" i="1" smtClean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Sup>
                                      <m:sSub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pl-PL" sz="2400" b="0" i="1" smtClean="0">
                                            <a:latin typeface="Cambria Math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</m:sSubSup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nary>
                  </m:oMath>
                </a14:m>
                <a:endParaRPr lang="pl-PL" sz="3200" dirty="0" smtClean="0">
                  <a:latin typeface="+mn-lt"/>
                  <a:cs typeface="+mn-cs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pl-PL" sz="2400" dirty="0" smtClean="0"/>
                  <a:t>         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pl-PL" sz="24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pl-PL" sz="2400" i="1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{"/>
                            <m:endChr m:val="}"/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sz="2400" i="1">
                                                <a:latin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sz="2400" i="1">
                                                <a:latin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pl-PL" sz="2400" i="1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l-PL" sz="2400" b="0" i="1" smtClean="0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pl-PL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l-PL" sz="2400" i="1">
                                                <a:latin typeface="Cambria Math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l-PL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pl-PL" sz="2400" i="1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  <m:sup/>
                                        </m:sSubSup>
                                      </m:e>
                                      <m:sup>
                                        <m:r>
                                          <a:rPr lang="pl-PL" sz="2400" i="1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sSub>
                              <m:sSub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sz="2400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pl-PL" sz="24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sz="2400" i="1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pl-PL" sz="2400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Sup>
                                  <m:sSub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</m:sSubSup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sz="2400" b="0" i="1" smtClean="0">
                                    <a:latin typeface="Cambria Math"/>
                                  </a:rPr>
                                  <m:t>𝑧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pl-PL" sz="3200" dirty="0">
                  <a:latin typeface="+mn-lt"/>
                  <a:cs typeface="+mn-cs"/>
                </a:endParaRPr>
              </a:p>
            </p:txBody>
          </p:sp>
        </mc:Choice>
        <mc:Fallback xmlns="">
          <p:sp>
            <p:nvSpPr>
              <p:cNvPr id="18" name="Symbol zastępczy zawartości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864" y="3985179"/>
                <a:ext cx="8229600" cy="1892093"/>
              </a:xfrm>
              <a:prstGeom prst="rect">
                <a:avLst/>
              </a:prstGeom>
              <a:blipFill rotWithShape="1">
                <a:blip r:embed="rId3"/>
                <a:stretch>
                  <a:fillRect l="-1630" t="-41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pole tekstowe 1"/>
              <p:cNvSpPr txBox="1"/>
              <p:nvPr/>
            </p:nvSpPr>
            <p:spPr>
              <a:xfrm>
                <a:off x="5128751" y="2276872"/>
                <a:ext cx="3403689" cy="43255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l-PL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pl-PL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pl-PL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  <m:r>
                            <a:rPr lang="pl-PL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pl-PL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  <m:r>
                        <a:rPr lang="pl-PL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pl-PL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d>
                        <m:d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pl-PL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2" name="pole tekstow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751" y="2276872"/>
                <a:ext cx="3403689" cy="432554"/>
              </a:xfrm>
              <a:prstGeom prst="rect">
                <a:avLst/>
              </a:prstGeom>
              <a:blipFill rotWithShape="1">
                <a:blip r:embed="rId4"/>
                <a:stretch>
                  <a:fillRect t="-694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Tensor momentu bezwładności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14425"/>
          </a:xfrm>
        </p:spPr>
        <p:txBody>
          <a:bodyPr/>
          <a:lstStyle/>
          <a:p>
            <a:r>
              <a:rPr lang="pl-PL" altLang="pl-PL" dirty="0" smtClean="0"/>
              <a:t>Zawiera informację o geometrii bryły</a:t>
            </a:r>
            <a:br>
              <a:rPr lang="pl-PL" altLang="pl-PL" dirty="0" smtClean="0"/>
            </a:br>
            <a:r>
              <a:rPr lang="pl-PL" altLang="pl-PL" dirty="0" smtClean="0"/>
              <a:t>(</a:t>
            </a:r>
            <a:r>
              <a:rPr lang="pl-PL" altLang="pl-PL" dirty="0" smtClean="0">
                <a:solidFill>
                  <a:srgbClr val="0070C0"/>
                </a:solidFill>
              </a:rPr>
              <a:t>stały gdy obliczane w lokalnym układzie bryły</a:t>
            </a:r>
            <a:r>
              <a:rPr lang="pl-PL" altLang="pl-PL" dirty="0" smtClean="0"/>
              <a:t>)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3044825"/>
            <a:ext cx="7500937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714625"/>
            <a:ext cx="7500938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pole tekstowe 12"/>
              <p:cNvSpPr txBox="1"/>
              <p:nvPr/>
            </p:nvSpPr>
            <p:spPr>
              <a:xfrm>
                <a:off x="428625" y="5185486"/>
                <a:ext cx="8452891" cy="112383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Char char="•"/>
                  <a:defRPr/>
                </a:pPr>
                <a:r>
                  <a:rPr lang="pl-PL" sz="3200" dirty="0" smtClean="0">
                    <a:latin typeface="+mn-lt"/>
                  </a:rPr>
                  <a:t>  Prostopadłościan: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sz="2400" b="0" i="1" smtClean="0">
                            <a:latin typeface="Cambria Math"/>
                          </a:rPr>
                          <m:t>𝐼</m:t>
                        </m:r>
                      </m:e>
                    </m:acc>
                    <m:r>
                      <a:rPr lang="pl-PL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/>
                          </a:rPr>
                          <m:t>𝑀</m:t>
                        </m:r>
                      </m:num>
                      <m:den>
                        <m:r>
                          <a:rPr lang="pl-PL" sz="24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d>
                      <m:dPr>
                        <m:ctrlPr>
                          <a:rPr lang="pl-PL" sz="24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l-PL" sz="24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pl-PL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pl-PL" sz="2400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pl-PL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pl-PL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pl-PL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pl-PL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pl-PL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pl-PL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pl-PL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2400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pl-PL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endParaRPr lang="pl-PL" sz="3200" dirty="0">
                  <a:latin typeface="+mn-lt"/>
                </a:endParaRPr>
              </a:p>
            </p:txBody>
          </p:sp>
        </mc:Choice>
        <mc:Fallback xmlns="">
          <p:sp>
            <p:nvSpPr>
              <p:cNvPr id="13" name="pole tekstow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5185486"/>
                <a:ext cx="8452891" cy="1123834"/>
              </a:xfrm>
              <a:prstGeom prst="rect">
                <a:avLst/>
              </a:prstGeom>
              <a:blipFill rotWithShape="1">
                <a:blip r:embed="rId4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311990" y="6165304"/>
            <a:ext cx="447603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400" dirty="0" smtClean="0">
                <a:solidFill>
                  <a:srgbClr val="00B0F0"/>
                </a:solidFill>
                <a:latin typeface="+mn-lt"/>
              </a:rPr>
              <a:t>Wyprowadzenie: </a:t>
            </a:r>
            <a:r>
              <a:rPr lang="pl-PL" sz="2400" dirty="0">
                <a:solidFill>
                  <a:srgbClr val="00B0F0"/>
                </a:solidFill>
                <a:latin typeface="+mn-lt"/>
              </a:rPr>
              <a:t>zadanie domowe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Tensor momentu bezwładności</a:t>
            </a: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57238"/>
          </a:xfrm>
        </p:spPr>
        <p:txBody>
          <a:bodyPr/>
          <a:lstStyle/>
          <a:p>
            <a:r>
              <a:rPr lang="pl-PL" altLang="pl-PL" smtClean="0"/>
              <a:t>Obliczanie momentu bezwładności bryły</a:t>
            </a:r>
          </a:p>
        </p:txBody>
      </p:sp>
      <p:pic>
        <p:nvPicPr>
          <p:cNvPr id="14340" name="Obraz 3" descr="C4.R01.2 duzy prostopadloscia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2286000"/>
            <a:ext cx="2857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000375"/>
            <a:ext cx="25638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643313"/>
            <a:ext cx="38052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286250"/>
            <a:ext cx="2536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759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929188"/>
            <a:ext cx="121443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pSp>
        <p:nvGrpSpPr>
          <p:cNvPr id="5" name="Grupa 19"/>
          <p:cNvGrpSpPr>
            <a:grpSpLocks/>
          </p:cNvGrpSpPr>
          <p:nvPr/>
        </p:nvGrpSpPr>
        <p:grpSpPr bwMode="auto">
          <a:xfrm>
            <a:off x="571500" y="5643563"/>
            <a:ext cx="8229600" cy="1055687"/>
            <a:chOff x="571472" y="5643578"/>
            <a:chExt cx="8229600" cy="1055439"/>
          </a:xfrm>
        </p:grpSpPr>
        <p:sp>
          <p:nvSpPr>
            <p:cNvPr id="17" name="Symbol zastępczy zawartości 2"/>
            <p:cNvSpPr txBox="1">
              <a:spLocks/>
            </p:cNvSpPr>
            <p:nvPr/>
          </p:nvSpPr>
          <p:spPr bwMode="auto">
            <a:xfrm>
              <a:off x="571472" y="5643578"/>
              <a:ext cx="8229600" cy="757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buFont typeface="Arial" charset="0"/>
                <a:buChar char="•"/>
                <a:defRPr/>
              </a:pPr>
              <a:r>
                <a:rPr lang="pl-PL" sz="3200" dirty="0">
                  <a:latin typeface="+mn-lt"/>
                  <a:cs typeface="+mn-cs"/>
                </a:rPr>
                <a:t>Twierdzenie Steinera</a:t>
              </a:r>
            </a:p>
          </p:txBody>
        </p:sp>
        <p:pic>
          <p:nvPicPr>
            <p:cNvPr id="14356" name="Picture 1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6072206"/>
              <a:ext cx="2428892" cy="626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4354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00313"/>
            <a:ext cx="168433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Dynamika bryły sztywnej</a:t>
            </a: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pl-PL" altLang="pl-PL" smtClean="0"/>
              <a:t>Pochodna momentu pędu:</a:t>
            </a: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357438"/>
            <a:ext cx="1571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357438"/>
            <a:ext cx="15668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357438"/>
            <a:ext cx="15668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861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357438"/>
            <a:ext cx="1214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8617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357438"/>
            <a:ext cx="14208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a 17"/>
          <p:cNvGrpSpPr>
            <a:grpSpLocks/>
          </p:cNvGrpSpPr>
          <p:nvPr/>
        </p:nvGrpSpPr>
        <p:grpSpPr bwMode="auto">
          <a:xfrm>
            <a:off x="6215063" y="2357438"/>
            <a:ext cx="1416050" cy="1155700"/>
            <a:chOff x="6215074" y="2357430"/>
            <a:chExt cx="1415772" cy="1155150"/>
          </a:xfrm>
        </p:grpSpPr>
        <p:sp>
          <p:nvSpPr>
            <p:cNvPr id="14" name="Prostokąt 13"/>
            <p:cNvSpPr/>
            <p:nvPr/>
          </p:nvSpPr>
          <p:spPr>
            <a:xfrm>
              <a:off x="6500768" y="2357430"/>
              <a:ext cx="785658" cy="35701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cxnSp>
          <p:nvCxnSpPr>
            <p:cNvPr id="16" name="Łącznik prosty 15"/>
            <p:cNvCxnSpPr>
              <a:stCxn id="14" idx="2"/>
            </p:cNvCxnSpPr>
            <p:nvPr/>
          </p:nvCxnSpPr>
          <p:spPr>
            <a:xfrm rot="16200000" flipH="1">
              <a:off x="6697639" y="2911198"/>
              <a:ext cx="428421" cy="34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2" name="pole tekstowe 16"/>
            <p:cNvSpPr txBox="1">
              <a:spLocks noChangeArrowheads="1"/>
            </p:cNvSpPr>
            <p:nvPr/>
          </p:nvSpPr>
          <p:spPr bwMode="auto">
            <a:xfrm>
              <a:off x="6215074" y="3143248"/>
              <a:ext cx="1415772" cy="3693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/>
                <a:t>moment siły</a:t>
              </a:r>
            </a:p>
          </p:txBody>
        </p:sp>
      </p:grpSp>
      <p:sp>
        <p:nvSpPr>
          <p:cNvPr id="1537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pSp>
        <p:nvGrpSpPr>
          <p:cNvPr id="5" name="Grupa 21"/>
          <p:cNvGrpSpPr>
            <a:grpSpLocks/>
          </p:cNvGrpSpPr>
          <p:nvPr/>
        </p:nvGrpSpPr>
        <p:grpSpPr bwMode="auto">
          <a:xfrm>
            <a:off x="428625" y="3286125"/>
            <a:ext cx="8229600" cy="1285875"/>
            <a:chOff x="428596" y="3286124"/>
            <a:chExt cx="8229600" cy="1285884"/>
          </a:xfrm>
        </p:grpSpPr>
        <p:sp>
          <p:nvSpPr>
            <p:cNvPr id="19" name="Symbol zastępczy zawartości 2"/>
            <p:cNvSpPr txBox="1">
              <a:spLocks/>
            </p:cNvSpPr>
            <p:nvPr/>
          </p:nvSpPr>
          <p:spPr bwMode="auto">
            <a:xfrm>
              <a:off x="428596" y="3286124"/>
              <a:ext cx="8229600" cy="685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buFont typeface="Arial" charset="0"/>
                <a:buChar char="•"/>
                <a:defRPr/>
              </a:pPr>
              <a:r>
                <a:rPr lang="pl-PL" sz="3200" dirty="0">
                  <a:latin typeface="+mn-lt"/>
                  <a:cs typeface="+mn-cs"/>
                </a:rPr>
                <a:t>Równanie ruchu obrotowego:</a:t>
              </a:r>
            </a:p>
          </p:txBody>
        </p:sp>
        <p:pic>
          <p:nvPicPr>
            <p:cNvPr id="15379" name="Picture 1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976" y="4000504"/>
              <a:ext cx="3451005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Symbol zastępczy zawartości 2"/>
          <p:cNvSpPr txBox="1">
            <a:spLocks/>
          </p:cNvSpPr>
          <p:nvPr/>
        </p:nvSpPr>
        <p:spPr bwMode="auto">
          <a:xfrm>
            <a:off x="500063" y="4786313"/>
            <a:ext cx="8229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l-PL" sz="3200" dirty="0">
                <a:latin typeface="+mn-lt"/>
                <a:cs typeface="+mn-cs"/>
              </a:rPr>
              <a:t>Moment bezwładności nie jest wielkością stałą jeżeli zmienia się oś obrotu! 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l-PL" sz="3200" dirty="0">
                <a:latin typeface="+mn-lt"/>
                <a:cs typeface="+mn-cs"/>
              </a:rPr>
              <a:t>Duży k</a:t>
            </a:r>
            <a:r>
              <a:rPr lang="pl-PL" sz="3200" dirty="0" err="1">
                <a:latin typeface="+mn-lt"/>
                <a:cs typeface="+mn-cs"/>
              </a:rPr>
              <a:t>oszt</a:t>
            </a:r>
            <a:r>
              <a:rPr lang="pl-PL" sz="3200" dirty="0">
                <a:latin typeface="+mn-lt"/>
                <a:cs typeface="+mn-cs"/>
              </a:rPr>
              <a:t> obliczeniowy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Dynamika bryły sztywnej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6389" name="Symbol zastępczy zawartości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00175"/>
          </a:xfrm>
        </p:spPr>
        <p:txBody>
          <a:bodyPr/>
          <a:lstStyle/>
          <a:p>
            <a:r>
              <a:rPr lang="pl-PL" altLang="pl-PL" smtClean="0"/>
              <a:t>Wygodniej byłoby używać stałego tensora</a:t>
            </a:r>
          </a:p>
          <a:p>
            <a:r>
              <a:rPr lang="pl-PL" altLang="pl-PL" smtClean="0"/>
              <a:t>Ruch obrotowy w układzie środka masy: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6392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000375"/>
            <a:ext cx="34512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0"/>
            <a:ext cx="59293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572125"/>
            <a:ext cx="44259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ole tekstowe 18"/>
          <p:cNvSpPr txBox="1">
            <a:spLocks noChangeArrowheads="1"/>
          </p:cNvSpPr>
          <p:nvPr/>
        </p:nvSpPr>
        <p:spPr bwMode="auto">
          <a:xfrm>
            <a:off x="6523038" y="5357813"/>
            <a:ext cx="2620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>
                <a:solidFill>
                  <a:srgbClr val="0070C0"/>
                </a:solidFill>
              </a:rPr>
              <a:t>Moment bezwładności </a:t>
            </a:r>
            <a:br>
              <a:rPr lang="pl-PL" altLang="pl-PL">
                <a:solidFill>
                  <a:srgbClr val="0070C0"/>
                </a:solidFill>
              </a:rPr>
            </a:br>
            <a:r>
              <a:rPr lang="pl-PL" altLang="pl-PL">
                <a:solidFill>
                  <a:srgbClr val="0070C0"/>
                </a:solidFill>
              </a:rPr>
              <a:t>obliczany w układzie </a:t>
            </a:r>
            <a:br>
              <a:rPr lang="pl-PL" altLang="pl-PL">
                <a:solidFill>
                  <a:srgbClr val="0070C0"/>
                </a:solidFill>
              </a:rPr>
            </a:br>
            <a:r>
              <a:rPr lang="pl-PL" altLang="pl-PL">
                <a:solidFill>
                  <a:srgbClr val="0070C0"/>
                </a:solidFill>
              </a:rPr>
              <a:t>lokalnym (środka masy)</a:t>
            </a:r>
          </a:p>
        </p:txBody>
      </p:sp>
      <p:sp>
        <p:nvSpPr>
          <p:cNvPr id="163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786188"/>
            <a:ext cx="40005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rostokąt 21"/>
          <p:cNvSpPr/>
          <p:nvPr/>
        </p:nvSpPr>
        <p:spPr>
          <a:xfrm>
            <a:off x="1357313" y="5429250"/>
            <a:ext cx="4857750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Równania ruchu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7413" name="Symbol zastępczy zawartości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r>
              <a:rPr lang="pl-PL" altLang="pl-PL" smtClean="0"/>
              <a:t>Ruch postępowy środka masy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r>
              <a:rPr lang="pl-PL" altLang="pl-PL" smtClean="0"/>
              <a:t>Ruch obrotowy w układzie środka masy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r>
              <a:rPr lang="pl-PL" altLang="pl-PL" smtClean="0"/>
              <a:t>Do implementacji: </a:t>
            </a:r>
          </a:p>
          <a:p>
            <a:endParaRPr lang="pl-PL" altLang="pl-PL" smtClean="0"/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286000"/>
            <a:ext cx="32178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00500"/>
            <a:ext cx="34512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741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7420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5715000"/>
            <a:ext cx="44259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a 17"/>
          <p:cNvGrpSpPr>
            <a:grpSpLocks/>
          </p:cNvGrpSpPr>
          <p:nvPr/>
        </p:nvGrpSpPr>
        <p:grpSpPr bwMode="auto">
          <a:xfrm>
            <a:off x="928688" y="2214563"/>
            <a:ext cx="7715250" cy="4214812"/>
            <a:chOff x="928662" y="2214554"/>
            <a:chExt cx="7715304" cy="4214842"/>
          </a:xfrm>
        </p:grpSpPr>
        <p:sp>
          <p:nvSpPr>
            <p:cNvPr id="16" name="Prostokąt 15"/>
            <p:cNvSpPr/>
            <p:nvPr/>
          </p:nvSpPr>
          <p:spPr>
            <a:xfrm>
              <a:off x="928662" y="2214554"/>
              <a:ext cx="3500461" cy="64294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3929058" y="5572140"/>
              <a:ext cx="4714908" cy="8572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19" name="pole tekstowe 18"/>
          <p:cNvSpPr txBox="1">
            <a:spLocks noChangeArrowheads="1"/>
          </p:cNvSpPr>
          <p:nvPr/>
        </p:nvSpPr>
        <p:spPr bwMode="auto">
          <a:xfrm>
            <a:off x="6523038" y="4500563"/>
            <a:ext cx="2620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>
                <a:solidFill>
                  <a:srgbClr val="0070C0"/>
                </a:solidFill>
              </a:rPr>
              <a:t>Moment bezwładności </a:t>
            </a:r>
            <a:br>
              <a:rPr lang="pl-PL" altLang="pl-PL">
                <a:solidFill>
                  <a:srgbClr val="0070C0"/>
                </a:solidFill>
              </a:rPr>
            </a:br>
            <a:r>
              <a:rPr lang="pl-PL" altLang="pl-PL">
                <a:solidFill>
                  <a:srgbClr val="0070C0"/>
                </a:solidFill>
              </a:rPr>
              <a:t>obliczany w układzie </a:t>
            </a:r>
            <a:br>
              <a:rPr lang="pl-PL" altLang="pl-PL">
                <a:solidFill>
                  <a:srgbClr val="0070C0"/>
                </a:solidFill>
              </a:rPr>
            </a:br>
            <a:r>
              <a:rPr lang="pl-PL" altLang="pl-PL">
                <a:solidFill>
                  <a:srgbClr val="0070C0"/>
                </a:solidFill>
              </a:rPr>
              <a:t>lokalnym (środka masy)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Równania ruchu</a:t>
            </a: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smtClean="0"/>
              <a:t>Złożenie ruchu postępowego i obrotowego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r>
              <a:rPr lang="pl-PL" altLang="pl-PL" smtClean="0"/>
              <a:t>W układzie środka masy – tylko ruch obrotowy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808513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Macierz obrotu</a:t>
            </a:r>
          </a:p>
        </p:txBody>
      </p:sp>
      <p:sp>
        <p:nvSpPr>
          <p:cNvPr id="194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r>
              <a:rPr lang="pl-PL" altLang="pl-PL" smtClean="0"/>
              <a:t>Po scałkowaniu równań ruchu otrzymamy prędkość liniową i kołową. </a:t>
            </a:r>
            <a:br>
              <a:rPr lang="pl-PL" altLang="pl-PL" smtClean="0"/>
            </a:br>
            <a:r>
              <a:rPr lang="pl-PL" altLang="pl-PL" smtClean="0"/>
              <a:t>Jak znaleźć położenie i orientację ciała?</a:t>
            </a:r>
          </a:p>
          <a:p>
            <a:endParaRPr lang="pl-PL" altLang="pl-PL" sz="2400" smtClean="0"/>
          </a:p>
          <a:p>
            <a:r>
              <a:rPr lang="pl-PL" altLang="pl-PL" smtClean="0"/>
              <a:t>Jak zapisać orientację ciała? </a:t>
            </a:r>
            <a:r>
              <a:rPr lang="pl-PL" altLang="pl-PL" smtClean="0">
                <a:solidFill>
                  <a:srgbClr val="0070C0"/>
                </a:solidFill>
              </a:rPr>
              <a:t>Macierz obrotu </a:t>
            </a:r>
            <a:r>
              <a:rPr lang="pl-PL" altLang="pl-PL" b="1" i="1" smtClean="0"/>
              <a:t>R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z="1200" smtClean="0"/>
          </a:p>
          <a:p>
            <a:r>
              <a:rPr lang="pl-PL" altLang="pl-PL" smtClean="0"/>
              <a:t>Interpretacja kolumn macierzy obrotu</a:t>
            </a: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214813"/>
            <a:ext cx="498157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Macierz obrotu</a:t>
            </a:r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043738" cy="4686300"/>
          </a:xfrm>
        </p:spPr>
        <p:txBody>
          <a:bodyPr/>
          <a:lstStyle/>
          <a:p>
            <a:r>
              <a:rPr lang="pl-PL" altLang="pl-PL" smtClean="0"/>
              <a:t>Pochodna wersora:</a:t>
            </a:r>
          </a:p>
          <a:p>
            <a:endParaRPr lang="pl-PL" altLang="pl-PL" smtClean="0"/>
          </a:p>
          <a:p>
            <a:r>
              <a:rPr lang="pl-PL" altLang="pl-PL" smtClean="0"/>
              <a:t>Pochodna macierzy obrotu:</a:t>
            </a:r>
          </a:p>
          <a:p>
            <a:endParaRPr lang="pl-PL" altLang="pl-PL" b="1" i="1" smtClean="0"/>
          </a:p>
          <a:p>
            <a:endParaRPr lang="pl-PL" altLang="pl-PL" smtClean="0"/>
          </a:p>
          <a:p>
            <a:endParaRPr lang="pl-PL" altLang="pl-PL" smtClean="0"/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48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286000"/>
            <a:ext cx="21812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48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500438"/>
            <a:ext cx="5510213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49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071938"/>
            <a:ext cx="581501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0492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86375"/>
            <a:ext cx="5967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Plan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90061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Bryła sztywna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Środek masy </a:t>
            </a:r>
            <a:r>
              <a:rPr lang="pl-PL" altLang="pl-PL" sz="2800" smtClean="0">
                <a:cs typeface="Times New Roman" pitchFamily="18" charset="0"/>
              </a:rPr>
              <a:t>= punkt materialny</a:t>
            </a:r>
            <a:endParaRPr lang="pl-PL" altLang="pl-PL" sz="280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Kinematyka bryły sztywnej (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prędkość kątowa</a:t>
            </a:r>
            <a:r>
              <a:rPr lang="pl-PL" altLang="pl-PL" sz="2800" smtClean="0">
                <a:cs typeface="Times New Roman" pitchFamily="18" charset="0"/>
              </a:rPr>
              <a:t>)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Układy odniesienia w ruchu obrotowym</a:t>
            </a:r>
            <a:endParaRPr lang="pl-PL" altLang="pl-PL" sz="280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Równania ruchu bryły sztywnej,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momenty pędu</a:t>
            </a:r>
            <a:r>
              <a:rPr lang="pl-PL" altLang="pl-PL" sz="2800" smtClean="0">
                <a:cs typeface="Times New Roman" pitchFamily="18" charset="0"/>
              </a:rPr>
              <a:t> i siły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Tensor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momentu bezwładności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Równania ruchu c.d. -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macierz obrotu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Operator gwiazdki</a:t>
            </a:r>
            <a:endParaRPr lang="pl-PL" altLang="pl-PL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Operator gwiazdki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972050"/>
          </a:xfrm>
        </p:spPr>
        <p:txBody>
          <a:bodyPr/>
          <a:lstStyle/>
          <a:p>
            <a:r>
              <a:rPr lang="pl-PL" altLang="pl-PL" smtClean="0"/>
              <a:t>Iloczyn wektorowy: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z="1800" smtClean="0"/>
          </a:p>
          <a:p>
            <a:r>
              <a:rPr lang="pl-PL" altLang="pl-PL" smtClean="0"/>
              <a:t>Operator realizujący iloczyn wektorowy</a:t>
            </a:r>
            <a:br>
              <a:rPr lang="pl-PL" altLang="pl-PL" smtClean="0"/>
            </a:br>
            <a:r>
              <a:rPr lang="pl-PL" altLang="pl-PL" smtClean="0"/>
              <a:t>(zaleta: </a:t>
            </a:r>
            <a:r>
              <a:rPr lang="pl-PL" altLang="pl-PL" smtClean="0">
                <a:solidFill>
                  <a:srgbClr val="0070C0"/>
                </a:solidFill>
              </a:rPr>
              <a:t>działa na macierze</a:t>
            </a:r>
            <a:r>
              <a:rPr lang="pl-PL" altLang="pl-PL" smtClean="0"/>
              <a:t>)</a:t>
            </a:r>
          </a:p>
          <a:p>
            <a:endParaRPr lang="pl-PL" altLang="pl-PL" smtClean="0"/>
          </a:p>
          <a:p>
            <a:endParaRPr lang="pl-PL" altLang="pl-PL" b="1" i="1" smtClean="0"/>
          </a:p>
          <a:p>
            <a:endParaRPr lang="pl-PL" altLang="pl-PL" smtClean="0"/>
          </a:p>
          <a:p>
            <a:endParaRPr lang="pl-PL" altLang="pl-PL" smtClean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5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151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357438"/>
            <a:ext cx="782161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151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928938"/>
            <a:ext cx="378618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1520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5429250"/>
            <a:ext cx="35004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Równanie ruchu obrotowego</a:t>
            </a: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" name="Prostokąt 20"/>
          <p:cNvSpPr/>
          <p:nvPr/>
        </p:nvSpPr>
        <p:spPr>
          <a:xfrm>
            <a:off x="1475656" y="2714625"/>
            <a:ext cx="6408712" cy="17944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1558974" y="2852936"/>
                <a:ext cx="6240363" cy="689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pl-PL" sz="3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</m:e>
                      </m:acc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</m:acc>
                        </m:e>
                        <m:sup>
                          <m:r>
                            <a:rPr lang="pl-PL" sz="3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l-PL" sz="3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</m:acc>
                          <m:d>
                            <m:dPr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pl-PL" sz="3200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pl-PL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)×</m:t>
                          </m:r>
                          <m:acc>
                            <m:accPr>
                              <m:chr m:val="̂"/>
                              <m:ctrlPr>
                                <a:rPr lang="pl-PL" sz="320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pl-PL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74" y="2852936"/>
                <a:ext cx="6240363" cy="6893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2974843" y="3692739"/>
                <a:ext cx="3408625" cy="600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3200" b="1" i="1" smtClean="0">
                              <a:latin typeface="Cambria Math"/>
                            </a:rPr>
                            <m:t>𝑹</m:t>
                          </m:r>
                        </m:e>
                      </m:acc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</m:e>
                        <m:sup>
                          <m:r>
                            <a:rPr lang="pl-PL" sz="32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1" i="1" smtClean="0">
                          <a:latin typeface="Cambria Math"/>
                        </a:rPr>
                        <m:t>𝑹</m:t>
                      </m:r>
                      <m:r>
                        <a:rPr lang="pl-PL" sz="3200" b="0" i="1" smtClean="0">
                          <a:latin typeface="Cambria Math"/>
                        </a:rPr>
                        <m:t>(</m:t>
                      </m:r>
                      <m:r>
                        <a:rPr lang="pl-PL" sz="3200" b="0" i="1" smtClean="0">
                          <a:latin typeface="Cambria Math"/>
                        </a:rPr>
                        <m:t>𝑡</m:t>
                      </m:r>
                      <m:r>
                        <a:rPr lang="pl-PL" sz="3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3" y="3692739"/>
                <a:ext cx="3408625" cy="6003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Ruch liniowy i kołowy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0287909"/>
                  </p:ext>
                </p:extLst>
              </p:nvPr>
            </p:nvGraphicFramePr>
            <p:xfrm>
              <a:off x="214313" y="1500188"/>
              <a:ext cx="8715375" cy="5143500"/>
            </p:xfrm>
            <a:graphic>
              <a:graphicData uri="http://schemas.openxmlformats.org/drawingml/2006/table">
                <a:tbl>
                  <a:tblPr/>
                  <a:tblGrid>
                    <a:gridCol w="4189165"/>
                    <a:gridCol w="4526210"/>
                  </a:tblGrid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b="1" dirty="0">
                              <a:latin typeface="Times New Roman"/>
                              <a:ea typeface="Calibri"/>
                              <a:cs typeface="Times New Roman"/>
                            </a:rPr>
                            <a:t>Ruch postępowy punktu materialnego</a:t>
                          </a:r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b="1">
                              <a:latin typeface="Times New Roman"/>
                              <a:ea typeface="Calibri"/>
                              <a:cs typeface="Times New Roman"/>
                            </a:rPr>
                            <a:t>Ruch obrotowy bryły sztywnej</a:t>
                          </a:r>
                          <a:endParaRPr lang="pl-PL" sz="180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4168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Wektor przesunięcia: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Kąt obrotu: </a:t>
                          </a:r>
                          <a14:m>
                            <m:oMath xmlns:m="http://schemas.openxmlformats.org/officeDocument/2006/math">
                              <m:r>
                                <a:rPr lang="pl-PL" sz="180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𝜑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, wektor: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𝜑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=</m:t>
                              </m:r>
                              <m:r>
                                <a:rPr lang="pl-PL" sz="180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𝜑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  <m:acc>
                                <m:accPr>
                                  <m:chr m:val="⃗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𝑛</m:t>
                                  </m:r>
                                </m:e>
                              </m:acc>
                            </m:oMath>
                          </a14:m>
                          <a: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  <a:t/>
                          </a:r>
                          <a:b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</a:br>
                          <a: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  <a:t>(tylko gdy oś obrotu pozostaje nieruchoma)</a:t>
                          </a:r>
                          <a:b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</a:br>
                          <a: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  <a:t>Macierz </a:t>
                          </a: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obrotu: </a:t>
                          </a:r>
                          <a14:m>
                            <m:oMath xmlns:m="http://schemas.openxmlformats.org/officeDocument/2006/math">
                              <m:r>
                                <a:rPr lang="pl-PL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𝑹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  <a:t/>
                          </a:r>
                          <a:b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</a:b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Kwaternion: </a:t>
                          </a:r>
                          <a14:m>
                            <m:oMath xmlns:m="http://schemas.openxmlformats.org/officeDocument/2006/math"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𝑞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endParaRPr lang="pl-PL" sz="1800" i="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8106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Prędkość: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𝑣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̇"/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Prędkość kątowa: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𝜔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̇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  <a:t/>
                          </a:r>
                          <a:br>
                            <a:rPr lang="pl-PL" sz="1800" dirty="0">
                              <a:latin typeface="Times New Roman"/>
                              <a:ea typeface="Calibri"/>
                              <a:cs typeface="Times New Roman"/>
                            </a:rPr>
                          </a:b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                            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̇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𝑹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Przyspieszenie: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𝑎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̇"/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𝑣</m:t>
                                      </m:r>
                                    </m:e>
                                  </m:acc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̈"/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Przyspieszenie kątowe: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𝜀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̇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</m:acc>
                              <m:d>
                                <m:d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̈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𝑡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Masa: </a:t>
                          </a:r>
                          <a14:m>
                            <m:oMath xmlns:m="http://schemas.openxmlformats.org/officeDocument/2006/math"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𝑚</m:t>
                              </m:r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Moment bezwładności: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𝐼</m:t>
                                  </m:r>
                                </m:e>
                              </m:acc>
                            </m:oMath>
                          </a14:m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𝐼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𝐼</m:t>
                                  </m:r>
                                </m:e>
                                <m:sub>
                                  <m:acc>
                                    <m:accPr>
                                      <m:chr m:val="⃗"/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𝑛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⃗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𝑛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∙</m:t>
                              </m:r>
                              <m:acc>
                                <m:accPr>
                                  <m:chr m:val="̂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𝐼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𝑛</m:t>
                                  </m:r>
                                </m:e>
                              </m:acc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Siła: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𝐹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𝑚</m:t>
                              </m:r>
                              <m:acc>
                                <m:accPr>
                                  <m:chr m:val="⃗"/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𝑎</m:t>
                                  </m:r>
                                </m:e>
                              </m:acc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Moment siły: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𝑀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pl-PL" sz="180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  <m:t>𝑀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𝐼</m:t>
                              </m:r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𝜀</m:t>
                                  </m:r>
                                </m:e>
                              </m:acc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Pęd: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𝑚</m:t>
                              </m:r>
                              <m:acc>
                                <m:accPr>
                                  <m:chr m:val="⃗"/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𝑣</m:t>
                                  </m:r>
                                </m:e>
                              </m:acc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Moment pędu: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𝐿</m:t>
                                  </m:r>
                                </m:e>
                              </m:acc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l-PL" sz="1800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cs typeface="Times New Roman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𝐼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𝜔</m:t>
                                  </m:r>
                                </m:e>
                              </m:acc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293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Energia kinetyczna: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l-PL" sz="180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pl-PL" sz="1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pl-PL" sz="18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pl-PL" sz="1800" b="0" i="1" smtClean="0">
                                      <a:solidFill>
                                        <a:srgbClr val="00B0F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dirty="0" smtClean="0">
                              <a:latin typeface="Times New Roman"/>
                              <a:ea typeface="Calibri"/>
                              <a:cs typeface="Times New Roman"/>
                            </a:rPr>
                            <a:t>Energia kinetyczna: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l-PL" sz="180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pl-PL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cs typeface="Times New Roman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𝐼</m:t>
                                  </m:r>
                                  <m:sSup>
                                    <m:sSupPr>
                                      <m:ctrlP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𝜔</m:t>
                                      </m:r>
                                    </m:e>
                                    <m:sup>
                                      <m:r>
                                        <a:rPr lang="pl-PL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pl-PL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0287909"/>
                  </p:ext>
                </p:extLst>
              </p:nvPr>
            </p:nvGraphicFramePr>
            <p:xfrm>
              <a:off x="214313" y="1500188"/>
              <a:ext cx="8715375" cy="5143500"/>
            </p:xfrm>
            <a:graphic>
              <a:graphicData uri="http://schemas.openxmlformats.org/drawingml/2006/table">
                <a:tbl>
                  <a:tblPr/>
                  <a:tblGrid>
                    <a:gridCol w="4189165"/>
                    <a:gridCol w="4526210"/>
                  </a:tblGrid>
                  <a:tr h="44053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b="1" dirty="0">
                              <a:latin typeface="Times New Roman"/>
                              <a:ea typeface="Calibri"/>
                              <a:cs typeface="Times New Roman"/>
                            </a:rPr>
                            <a:t>Ruch postępowy punktu materialnego</a:t>
                          </a:r>
                          <a:endParaRPr lang="pl-PL" sz="1800" dirty="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pl-PL" sz="1800" b="1">
                              <a:latin typeface="Times New Roman"/>
                              <a:ea typeface="Calibri"/>
                              <a:cs typeface="Times New Roman"/>
                            </a:rPr>
                            <a:t>Ruch obrotowy bryły sztywnej</a:t>
                          </a:r>
                          <a:endParaRPr lang="pl-PL" sz="1800"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416844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34764" r="-108151" b="-2313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34764" b="-231330"/>
                          </a:stretch>
                        </a:blipFill>
                      </a:tcPr>
                    </a:tc>
                  </a:tr>
                  <a:tr h="881063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218056" r="-108151" b="-2743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218056" b="-274306"/>
                          </a:stretch>
                        </a:blipFill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627397" r="-108151" b="-4410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627397" b="-441096"/>
                          </a:stretch>
                        </a:blipFill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737500" r="-108151" b="-347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737500" b="-347222"/>
                          </a:stretch>
                        </a:blipFill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837500" r="-108151" b="-247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837500" b="-247222"/>
                          </a:stretch>
                        </a:blipFill>
                      </a:tcPr>
                    </a:tc>
                  </a:tr>
                  <a:tr h="440531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937500" r="-108151" b="-147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937500" b="-147222"/>
                          </a:stretch>
                        </a:blipFill>
                      </a:tcPr>
                    </a:tc>
                  </a:tr>
                  <a:tr h="642938"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704717" r="-108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L="44450" marR="4445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92463" t="-70471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23586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4410054" y="1268760"/>
            <a:ext cx="4608512" cy="5472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Implementacja</a:t>
            </a:r>
          </a:p>
        </p:txBody>
      </p:sp>
      <p:sp>
        <p:nvSpPr>
          <p:cNvPr id="24579" name="Symbol zastępczy zawartości 6"/>
          <p:cNvSpPr>
            <a:spLocks noGrp="1"/>
          </p:cNvSpPr>
          <p:nvPr>
            <p:ph idx="1"/>
          </p:nvPr>
        </p:nvSpPr>
        <p:spPr>
          <a:xfrm>
            <a:off x="557213" y="1571625"/>
            <a:ext cx="8443912" cy="4929188"/>
          </a:xfrm>
        </p:spPr>
        <p:txBody>
          <a:bodyPr/>
          <a:lstStyle/>
          <a:p>
            <a:r>
              <a:rPr lang="pl-PL" altLang="pl-PL" smtClean="0">
                <a:solidFill>
                  <a:srgbClr val="0070C0"/>
                </a:solidFill>
              </a:rPr>
              <a:t>Demonstracja kodu</a:t>
            </a:r>
          </a:p>
          <a:p>
            <a:r>
              <a:rPr lang="pl-PL" altLang="pl-PL" smtClean="0"/>
              <a:t>Zbiór swobodnych prostopadłościanów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z="1200" smtClean="0"/>
          </a:p>
          <a:p>
            <a:endParaRPr lang="pl-PL" altLang="pl-PL" smtClean="0"/>
          </a:p>
          <a:p>
            <a:r>
              <a:rPr lang="pl-PL" altLang="pl-PL" smtClean="0"/>
              <a:t>Gdy moment sił = 0, rozbieżne po 1 000 iter.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928938"/>
            <a:ext cx="35433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 descr="Znieksztalcenie - Macierze obrotu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928938"/>
            <a:ext cx="357187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Implementacja</a:t>
            </a:r>
          </a:p>
        </p:txBody>
      </p:sp>
      <p:sp>
        <p:nvSpPr>
          <p:cNvPr id="25603" name="Symbol zastępczy zawartości 6"/>
          <p:cNvSpPr>
            <a:spLocks noGrp="1"/>
          </p:cNvSpPr>
          <p:nvPr>
            <p:ph idx="1"/>
          </p:nvPr>
        </p:nvSpPr>
        <p:spPr>
          <a:xfrm>
            <a:off x="557213" y="1571625"/>
            <a:ext cx="8443912" cy="4929188"/>
          </a:xfrm>
        </p:spPr>
        <p:txBody>
          <a:bodyPr/>
          <a:lstStyle/>
          <a:p>
            <a:r>
              <a:rPr lang="pl-PL" altLang="pl-PL" smtClean="0">
                <a:solidFill>
                  <a:srgbClr val="0070C0"/>
                </a:solidFill>
              </a:rPr>
              <a:t>Demonstracja c. d.</a:t>
            </a:r>
          </a:p>
          <a:p>
            <a:endParaRPr lang="pl-PL" altLang="pl-PL" sz="1800" smtClean="0"/>
          </a:p>
          <a:p>
            <a:r>
              <a:rPr lang="pl-PL" altLang="pl-PL" smtClean="0"/>
              <a:t>Gdy przyłożony moment siły, szybka utrata dokładności (skalowanie, pochylenie)</a:t>
            </a:r>
          </a:p>
        </p:txBody>
      </p:sp>
      <p:pic>
        <p:nvPicPr>
          <p:cNvPr id="25604" name="Obraz 5" descr="test2 - 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14750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Obraz 6" descr="test2 - q0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14750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Obraz 9" descr="test2 - q1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714750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pole tekstowe 10"/>
          <p:cNvSpPr txBox="1">
            <a:spLocks noChangeArrowheads="1"/>
          </p:cNvSpPr>
          <p:nvPr/>
        </p:nvSpPr>
        <p:spPr bwMode="auto">
          <a:xfrm>
            <a:off x="571500" y="5786438"/>
            <a:ext cx="29670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altLang="pl-PL"/>
              <a:t>Macierze obrotu</a:t>
            </a:r>
            <a:br>
              <a:rPr lang="pl-PL" altLang="pl-PL"/>
            </a:br>
            <a:r>
              <a:rPr lang="pl-PL" altLang="pl-PL"/>
              <a:t>(jednostajne powiększenie)</a:t>
            </a:r>
          </a:p>
        </p:txBody>
      </p:sp>
      <p:sp>
        <p:nvSpPr>
          <p:cNvPr id="25608" name="pole tekstowe 11"/>
          <p:cNvSpPr txBox="1">
            <a:spLocks noChangeArrowheads="1"/>
          </p:cNvSpPr>
          <p:nvPr/>
        </p:nvSpPr>
        <p:spPr bwMode="auto">
          <a:xfrm>
            <a:off x="4000500" y="5786438"/>
            <a:ext cx="167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altLang="pl-PL"/>
              <a:t>Kwaterniony</a:t>
            </a:r>
            <a:br>
              <a:rPr lang="pl-PL" altLang="pl-PL"/>
            </a:br>
            <a:r>
              <a:rPr lang="pl-PL" altLang="pl-PL"/>
              <a:t>(„oddychanie”)</a:t>
            </a:r>
          </a:p>
        </p:txBody>
      </p:sp>
      <p:sp>
        <p:nvSpPr>
          <p:cNvPr id="25609" name="pole tekstowe 12"/>
          <p:cNvSpPr txBox="1">
            <a:spLocks noChangeArrowheads="1"/>
          </p:cNvSpPr>
          <p:nvPr/>
        </p:nvSpPr>
        <p:spPr bwMode="auto">
          <a:xfrm>
            <a:off x="6643688" y="5786438"/>
            <a:ext cx="1865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altLang="pl-PL"/>
              <a:t>Kwaterniony </a:t>
            </a:r>
            <a:br>
              <a:rPr lang="pl-PL" altLang="pl-PL"/>
            </a:br>
            <a:r>
              <a:rPr lang="pl-PL" altLang="pl-PL"/>
              <a:t>z renormalizacją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2357438"/>
            <a:ext cx="8229600" cy="1428750"/>
          </a:xfrm>
        </p:spPr>
        <p:txBody>
          <a:bodyPr/>
          <a:lstStyle/>
          <a:p>
            <a:pPr>
              <a:defRPr/>
            </a:pPr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Kwaterniony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szybkie powtórzenie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Kwaterniony</a:t>
            </a:r>
          </a:p>
        </p:txBody>
      </p:sp>
      <p:sp>
        <p:nvSpPr>
          <p:cNvPr id="27651" name="Symbol zastępczy zawartości 6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5000625"/>
          </a:xfrm>
        </p:spPr>
        <p:txBody>
          <a:bodyPr/>
          <a:lstStyle/>
          <a:p>
            <a:r>
              <a:rPr lang="pl-PL" altLang="pl-PL" smtClean="0"/>
              <a:t>Cztery pierwiastki -1:</a:t>
            </a:r>
            <a:endParaRPr lang="pl-PL" altLang="pl-PL" smtClean="0">
              <a:solidFill>
                <a:srgbClr val="0070C0"/>
              </a:solidFill>
            </a:endParaRPr>
          </a:p>
          <a:p>
            <a:endParaRPr lang="pl-PL" altLang="pl-PL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pl-PL" altLang="pl-PL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pl-PL" altLang="pl-PL" sz="1200" smtClean="0">
              <a:solidFill>
                <a:srgbClr val="FF0000"/>
              </a:solidFill>
            </a:endParaRPr>
          </a:p>
          <a:p>
            <a:r>
              <a:rPr lang="pl-PL" altLang="pl-PL" smtClean="0"/>
              <a:t>Zapis analogiczny do licz zespolonych:</a:t>
            </a:r>
          </a:p>
          <a:p>
            <a:endParaRPr lang="pl-PL" altLang="pl-PL" smtClean="0"/>
          </a:p>
          <a:p>
            <a:endParaRPr lang="pl-PL" altLang="pl-PL" sz="1000" smtClean="0"/>
          </a:p>
          <a:p>
            <a:r>
              <a:rPr lang="pl-PL" altLang="pl-PL" smtClean="0"/>
              <a:t>Dodawanie = dodawanie składowych</a:t>
            </a:r>
          </a:p>
          <a:p>
            <a:r>
              <a:rPr lang="pl-PL" altLang="pl-PL" smtClean="0"/>
              <a:t>Mnożenie – mieszanie składowych (nieprzemienne)</a:t>
            </a:r>
          </a:p>
          <a:p>
            <a:endParaRPr lang="pl-PL" altLang="pl-PL" smtClean="0"/>
          </a:p>
          <a:p>
            <a:endParaRPr lang="pl-PL" altLang="pl-PL" smtClean="0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pSp>
        <p:nvGrpSpPr>
          <p:cNvPr id="27654" name="Grupa 13"/>
          <p:cNvGrpSpPr>
            <a:grpSpLocks/>
          </p:cNvGrpSpPr>
          <p:nvPr/>
        </p:nvGrpSpPr>
        <p:grpSpPr bwMode="auto">
          <a:xfrm>
            <a:off x="4857750" y="1714500"/>
            <a:ext cx="1928813" cy="1643063"/>
            <a:chOff x="6215073" y="2857496"/>
            <a:chExt cx="1928828" cy="1643074"/>
          </a:xfrm>
        </p:grpSpPr>
        <p:pic>
          <p:nvPicPr>
            <p:cNvPr id="2766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5" y="2857496"/>
              <a:ext cx="1928826" cy="327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1" name="Picture 1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3" y="3357561"/>
              <a:ext cx="1805799" cy="357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2" name="Picture 9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4" y="3786190"/>
              <a:ext cx="1714512" cy="328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3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4" y="4143380"/>
              <a:ext cx="1865325" cy="357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7659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14813"/>
            <a:ext cx="635793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Kwaterniony</a:t>
            </a:r>
          </a:p>
        </p:txBody>
      </p:sp>
      <p:sp>
        <p:nvSpPr>
          <p:cNvPr id="28675" name="Symbol zastępczy zawartości 6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4525963"/>
          </a:xfrm>
        </p:spPr>
        <p:txBody>
          <a:bodyPr/>
          <a:lstStyle/>
          <a:p>
            <a:r>
              <a:rPr lang="pl-PL" altLang="pl-PL" dirty="0" smtClean="0"/>
              <a:t>Mnożenie (często używany wzór):</a:t>
            </a:r>
          </a:p>
          <a:p>
            <a:endParaRPr lang="pl-PL" altLang="pl-PL" dirty="0" smtClean="0"/>
          </a:p>
          <a:p>
            <a:endParaRPr lang="pl-PL" altLang="pl-PL" dirty="0" smtClean="0"/>
          </a:p>
          <a:p>
            <a:r>
              <a:rPr lang="pl-PL" altLang="pl-PL" dirty="0" smtClean="0"/>
              <a:t>Sprzężenie kwaternionu: </a:t>
            </a:r>
          </a:p>
          <a:p>
            <a:r>
              <a:rPr lang="pl-PL" altLang="pl-PL" dirty="0" smtClean="0"/>
              <a:t>Kwaternion odwrotny:</a:t>
            </a:r>
          </a:p>
          <a:p>
            <a:endParaRPr lang="pl-PL" altLang="pl-PL" sz="1600" dirty="0" smtClean="0"/>
          </a:p>
          <a:p>
            <a:r>
              <a:rPr lang="pl-PL" altLang="pl-PL" dirty="0" smtClean="0"/>
              <a:t>Kwaterniony to nie rozszerzone wektory:</a:t>
            </a:r>
          </a:p>
          <a:p>
            <a:endParaRPr lang="pl-PL" altLang="pl-PL" dirty="0" smtClean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7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79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8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86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868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428875"/>
            <a:ext cx="77803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868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500438"/>
            <a:ext cx="361156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868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071938"/>
            <a:ext cx="15875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868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500688"/>
            <a:ext cx="54530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Kwaterniony </a:t>
            </a:r>
            <a:r>
              <a:rPr lang="pl-PL" altLang="pl-PL" smtClean="0">
                <a:solidFill>
                  <a:srgbClr val="0070C0"/>
                </a:solidFill>
              </a:rPr>
              <a:t>jednostkowe</a:t>
            </a:r>
          </a:p>
        </p:txBody>
      </p:sp>
      <p:sp>
        <p:nvSpPr>
          <p:cNvPr id="29699" name="Symbol zastępczy zawartości 6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4525963"/>
          </a:xfrm>
        </p:spPr>
        <p:txBody>
          <a:bodyPr/>
          <a:lstStyle/>
          <a:p>
            <a:r>
              <a:rPr lang="pl-PL" altLang="pl-PL" smtClean="0"/>
              <a:t>Kwaternion jednostkowy (norma = 1):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r>
              <a:rPr lang="pl-PL" altLang="pl-PL" smtClean="0"/>
              <a:t>Kąt i oś obrotu:</a:t>
            </a:r>
          </a:p>
          <a:p>
            <a:endParaRPr lang="pl-PL" altLang="pl-PL" sz="1600" smtClean="0"/>
          </a:p>
          <a:p>
            <a:endParaRPr lang="pl-PL" altLang="pl-PL" smtClean="0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97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97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000375"/>
            <a:ext cx="3978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971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643438"/>
            <a:ext cx="18573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9716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5214938"/>
            <a:ext cx="139223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29718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286000"/>
            <a:ext cx="371475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Kwaterniony </a:t>
            </a:r>
            <a:r>
              <a:rPr lang="pl-PL" altLang="pl-PL" smtClean="0">
                <a:solidFill>
                  <a:srgbClr val="0070C0"/>
                </a:solidFill>
              </a:rPr>
              <a:t>jednostkowe</a:t>
            </a:r>
          </a:p>
        </p:txBody>
      </p:sp>
      <p:sp>
        <p:nvSpPr>
          <p:cNvPr id="30723" name="Symbol zastępczy zawartości 6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4525963"/>
          </a:xfrm>
        </p:spPr>
        <p:txBody>
          <a:bodyPr/>
          <a:lstStyle/>
          <a:p>
            <a:r>
              <a:rPr lang="pl-PL" altLang="pl-PL" smtClean="0"/>
              <a:t>Obracanie wektora: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endParaRPr lang="pl-PL" altLang="pl-PL" smtClean="0"/>
          </a:p>
          <a:p>
            <a:pPr>
              <a:buFont typeface="Arial" charset="0"/>
              <a:buNone/>
            </a:pPr>
            <a:endParaRPr lang="pl-PL" altLang="pl-PL" sz="1600" smtClean="0"/>
          </a:p>
          <a:p>
            <a:endParaRPr lang="pl-PL" altLang="pl-PL" smtClean="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26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27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2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074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357438"/>
            <a:ext cx="7231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0743" name="Obraz 28" descr="Obrót wektora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714750"/>
            <a:ext cx="30003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4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46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l-PL" altLang="pl-PL"/>
          </a:p>
        </p:txBody>
      </p:sp>
      <p:sp>
        <p:nvSpPr>
          <p:cNvPr id="30747" name="Rectangle 1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l-PL" altLang="pl-PL"/>
          </a:p>
        </p:txBody>
      </p:sp>
      <p:grpSp>
        <p:nvGrpSpPr>
          <p:cNvPr id="2" name="Grupa 41"/>
          <p:cNvGrpSpPr>
            <a:grpSpLocks/>
          </p:cNvGrpSpPr>
          <p:nvPr/>
        </p:nvGrpSpPr>
        <p:grpSpPr bwMode="auto">
          <a:xfrm>
            <a:off x="5000625" y="3929063"/>
            <a:ext cx="3786188" cy="2500312"/>
            <a:chOff x="5000628" y="4143380"/>
            <a:chExt cx="3786214" cy="2500330"/>
          </a:xfrm>
        </p:grpSpPr>
        <p:pic>
          <p:nvPicPr>
            <p:cNvPr id="30751" name="Picture 1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942" y="4429132"/>
              <a:ext cx="3327806" cy="557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2" name="Picture 12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942" y="5143512"/>
              <a:ext cx="3171834" cy="576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3" name="Picture 11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3536" y="5929330"/>
              <a:ext cx="3217053" cy="600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Prostokąt 40"/>
            <p:cNvSpPr/>
            <p:nvPr/>
          </p:nvSpPr>
          <p:spPr>
            <a:xfrm>
              <a:off x="5000628" y="4143380"/>
              <a:ext cx="3786214" cy="250033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</p:grpSp>
      <p:sp>
        <p:nvSpPr>
          <p:cNvPr id="3074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0750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928938"/>
            <a:ext cx="43259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Plan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90061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Kwaterniony</a:t>
            </a:r>
            <a:r>
              <a:rPr lang="pl-PL" altLang="pl-PL" sz="2800" smtClean="0">
                <a:cs typeface="Times New Roman" pitchFamily="18" charset="0"/>
              </a:rPr>
              <a:t> lepsze od macierzy obrotu</a:t>
            </a:r>
            <a:endParaRPr lang="pl-PL" altLang="pl-PL" sz="280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Reprezentacje obrotów – porównanie</a:t>
            </a:r>
            <a:br>
              <a:rPr lang="pl-PL" altLang="pl-PL" sz="2800" smtClean="0">
                <a:cs typeface="Times New Roman" pitchFamily="18" charset="0"/>
              </a:rPr>
            </a:br>
            <a:endParaRPr lang="pl-PL" altLang="pl-PL" sz="2800" smtClean="0">
              <a:cs typeface="Times New Roman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Wykrywanie zderzeń dowolnych brył, siatek (trójkąty)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Idee: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otoczka wypukła</a:t>
            </a:r>
            <a:r>
              <a:rPr lang="pl-PL" altLang="pl-PL" sz="2800" smtClean="0">
                <a:cs typeface="Times New Roman" pitchFamily="18" charset="0"/>
              </a:rPr>
              <a:t>,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hierarchiczna dekompozycja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Obszary ograniczające: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BS</a:t>
            </a:r>
            <a:r>
              <a:rPr lang="pl-PL" altLang="pl-PL" sz="2800" smtClean="0">
                <a:cs typeface="Times New Roman" pitchFamily="18" charset="0"/>
              </a:rPr>
              <a:t>,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AABB</a:t>
            </a:r>
            <a:r>
              <a:rPr lang="pl-PL" altLang="pl-PL" sz="2800" smtClean="0">
                <a:cs typeface="Times New Roman" pitchFamily="18" charset="0"/>
              </a:rPr>
              <a:t>,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OBB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Jak wykryć kolizję dwóch wypukłych brył sztywnych?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Wyznaczanie przekroju prostopadłościanów OBB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altLang="pl-PL" sz="2800" smtClean="0">
                <a:cs typeface="Times New Roman" pitchFamily="18" charset="0"/>
              </a:rPr>
              <a:t>Metoda </a:t>
            </a:r>
            <a:r>
              <a:rPr lang="pl-PL" altLang="pl-PL" sz="2800" smtClean="0">
                <a:solidFill>
                  <a:srgbClr val="0070C0"/>
                </a:solidFill>
                <a:cs typeface="Times New Roman" pitchFamily="18" charset="0"/>
              </a:rPr>
              <a:t>GJK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Kwaterniony </a:t>
            </a:r>
            <a:r>
              <a:rPr lang="pl-PL" altLang="pl-PL" smtClean="0">
                <a:solidFill>
                  <a:srgbClr val="0070C0"/>
                </a:solidFill>
              </a:rPr>
              <a:t>jednostkowe</a:t>
            </a:r>
          </a:p>
        </p:txBody>
      </p:sp>
      <p:sp>
        <p:nvSpPr>
          <p:cNvPr id="31747" name="Symbol zastępczy zawartości 6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5000625"/>
          </a:xfrm>
        </p:spPr>
        <p:txBody>
          <a:bodyPr/>
          <a:lstStyle/>
          <a:p>
            <a:r>
              <a:rPr lang="pl-PL" altLang="pl-PL" smtClean="0"/>
              <a:t>Kwaternion jednostkowy jest równoważny</a:t>
            </a:r>
            <a:br>
              <a:rPr lang="pl-PL" altLang="pl-PL" smtClean="0"/>
            </a:br>
            <a:r>
              <a:rPr lang="pl-PL" altLang="pl-PL" smtClean="0"/>
              <a:t>macierzy obrotu (ortonormalna):</a:t>
            </a:r>
          </a:p>
          <a:p>
            <a:endParaRPr lang="pl-PL" altLang="pl-PL" smtClean="0"/>
          </a:p>
          <a:p>
            <a:endParaRPr lang="pl-PL" altLang="pl-PL" smtClean="0"/>
          </a:p>
          <a:p>
            <a:r>
              <a:rPr lang="pl-PL" altLang="pl-PL" smtClean="0"/>
              <a:t>Konwersja kwaternionu na macierz </a:t>
            </a:r>
            <a:br>
              <a:rPr lang="pl-PL" altLang="pl-PL" smtClean="0"/>
            </a:br>
            <a:r>
              <a:rPr lang="pl-PL" altLang="pl-PL" smtClean="0"/>
              <a:t>(konieczna np. do OpenGL):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0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1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176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928938"/>
            <a:ext cx="14287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176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176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2928938"/>
            <a:ext cx="4746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1770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143500"/>
            <a:ext cx="733107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Pochodna kwaternionu</a:t>
            </a:r>
          </a:p>
        </p:txBody>
      </p:sp>
      <p:sp>
        <p:nvSpPr>
          <p:cNvPr id="3277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r>
              <a:rPr lang="pl-PL" altLang="pl-PL" smtClean="0"/>
              <a:t>Chcemy za pomocą kwaternionów </a:t>
            </a:r>
            <a:br>
              <a:rPr lang="pl-PL" altLang="pl-PL" smtClean="0"/>
            </a:br>
            <a:r>
              <a:rPr lang="pl-PL" altLang="pl-PL" smtClean="0"/>
              <a:t>zapisać równanie ruchu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2775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000375"/>
            <a:ext cx="2143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2777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786188"/>
            <a:ext cx="61928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pic>
        <p:nvPicPr>
          <p:cNvPr id="32779" name="Picture 1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643438"/>
            <a:ext cx="67881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278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" name="Prostokąt 20"/>
          <p:cNvSpPr/>
          <p:nvPr/>
        </p:nvSpPr>
        <p:spPr>
          <a:xfrm>
            <a:off x="827584" y="5643563"/>
            <a:ext cx="2815729" cy="928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784" name="pole tekstowe 21"/>
          <p:cNvSpPr txBox="1">
            <a:spLocks noChangeArrowheads="1"/>
          </p:cNvSpPr>
          <p:nvPr/>
        </p:nvSpPr>
        <p:spPr bwMode="auto">
          <a:xfrm>
            <a:off x="3923928" y="5733256"/>
            <a:ext cx="49552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/>
              <a:t>Nowe równanie </a:t>
            </a:r>
            <a:r>
              <a:rPr lang="pl-PL" altLang="pl-PL" dirty="0" smtClean="0"/>
              <a:t>(równoważne macierzowemu)</a:t>
            </a:r>
            <a:endParaRPr lang="pl-PL" alt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pole tekstowe 17"/>
              <p:cNvSpPr txBox="1"/>
              <p:nvPr/>
            </p:nvSpPr>
            <p:spPr>
              <a:xfrm>
                <a:off x="827584" y="5702350"/>
                <a:ext cx="2835905" cy="862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𝑞</m:t>
                          </m:r>
                        </m:e>
                      </m:acc>
                      <m:d>
                        <m:d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2400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</m:acc>
                      <m:d>
                        <m:d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2400" b="0" i="1" smtClean="0">
                          <a:latin typeface="Cambria Math"/>
                        </a:rPr>
                        <m:t>𝑞</m:t>
                      </m:r>
                      <m:d>
                        <m:d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18" name="pole tekstow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02350"/>
                <a:ext cx="2835905" cy="8621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pole tekstowe 18"/>
              <p:cNvSpPr txBox="1"/>
              <p:nvPr/>
            </p:nvSpPr>
            <p:spPr>
              <a:xfrm>
                <a:off x="4972144" y="6093296"/>
                <a:ext cx="2606098" cy="473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2400" b="1" i="1" smtClean="0">
                              <a:latin typeface="Cambria Math"/>
                            </a:rPr>
                            <m:t>𝑹</m:t>
                          </m:r>
                        </m:e>
                      </m:acc>
                      <m:d>
                        <m:d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24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</m:e>
                        <m:sup>
                          <m:r>
                            <a:rPr lang="pl-PL" sz="24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pl-PL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2400" b="1" i="1" smtClean="0">
                          <a:latin typeface="Cambria Math"/>
                        </a:rPr>
                        <m:t>𝑹</m:t>
                      </m:r>
                      <m:r>
                        <a:rPr lang="pl-PL" sz="2400" b="0" i="1" smtClean="0">
                          <a:latin typeface="Cambria Math"/>
                        </a:rPr>
                        <m:t>(</m:t>
                      </m:r>
                      <m:r>
                        <a:rPr lang="pl-PL" sz="2400" b="0" i="1" smtClean="0">
                          <a:latin typeface="Cambria Math"/>
                        </a:rPr>
                        <m:t>𝑡</m:t>
                      </m:r>
                      <m:r>
                        <a:rPr lang="pl-PL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19" name="pole tekstow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144" y="6093296"/>
                <a:ext cx="2606098" cy="473206"/>
              </a:xfrm>
              <a:prstGeom prst="rect">
                <a:avLst/>
              </a:prstGeom>
              <a:blipFill rotWithShape="1">
                <a:blip r:embed="rId6"/>
                <a:stretch>
                  <a:fillRect t="-1299" b="-2077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Równanie ruchu obrotowego</a:t>
            </a: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3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25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1" name="Prostokąt 20"/>
          <p:cNvSpPr/>
          <p:nvPr/>
        </p:nvSpPr>
        <p:spPr>
          <a:xfrm>
            <a:off x="1475656" y="2714625"/>
            <a:ext cx="6408712" cy="2082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1558974" y="2852936"/>
                <a:ext cx="6240363" cy="689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pl-PL" sz="3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</m:e>
                      </m:acc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</m:acc>
                        </m:e>
                        <m:sup>
                          <m:r>
                            <a:rPr lang="pl-PL" sz="3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pl-PL" sz="32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pl-PL" sz="3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</m:acc>
                          <m:d>
                            <m:dPr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pl-PL" sz="3200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pl-PL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)×</m:t>
                          </m:r>
                          <m:acc>
                            <m:accPr>
                              <m:chr m:val="̂"/>
                              <m:ctrlPr>
                                <a:rPr lang="pl-PL" sz="320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pl-PL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sz="32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</m:acc>
                          <m:r>
                            <a:rPr lang="pl-PL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pl-PL" sz="32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74" y="2852936"/>
                <a:ext cx="6240363" cy="6893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ole tekstowe 4"/>
              <p:cNvSpPr txBox="1"/>
              <p:nvPr/>
            </p:nvSpPr>
            <p:spPr>
              <a:xfrm>
                <a:off x="2817964" y="3611872"/>
                <a:ext cx="3724096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𝑞</m:t>
                          </m:r>
                        </m:e>
                      </m:acc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sz="3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l-PL" sz="3200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</m:acc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pl-PL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3200" b="0" i="1" smtClean="0">
                          <a:latin typeface="Cambria Math"/>
                        </a:rPr>
                        <m:t>𝑞</m:t>
                      </m:r>
                      <m:d>
                        <m:dPr>
                          <m:ctrlPr>
                            <a:rPr lang="pl-PL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5" name="pole tekstow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964" y="3611872"/>
                <a:ext cx="3724096" cy="10143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4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Reprezentacje obrotów</a:t>
            </a:r>
          </a:p>
        </p:txBody>
      </p:sp>
      <p:sp>
        <p:nvSpPr>
          <p:cNvPr id="3379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/>
          <a:lstStyle/>
          <a:p>
            <a:r>
              <a:rPr lang="pl-PL" altLang="pl-PL" smtClean="0"/>
              <a:t>Kąty Eulera (3 liczby)</a:t>
            </a:r>
          </a:p>
          <a:p>
            <a:r>
              <a:rPr lang="pl-PL" altLang="pl-PL" smtClean="0"/>
              <a:t>Macierze obrotu (9 liczb)</a:t>
            </a:r>
          </a:p>
          <a:p>
            <a:r>
              <a:rPr lang="pl-PL" altLang="pl-PL" smtClean="0"/>
              <a:t>Kwaterniony (4 liczby)</a:t>
            </a:r>
          </a:p>
          <a:p>
            <a:endParaRPr lang="pl-PL" altLang="pl-PL" sz="2000" smtClean="0"/>
          </a:p>
          <a:p>
            <a:r>
              <a:rPr lang="pl-PL" altLang="pl-PL" smtClean="0"/>
              <a:t>Wady i zalety</a:t>
            </a:r>
          </a:p>
          <a:p>
            <a:pPr lvl="1"/>
            <a:r>
              <a:rPr lang="pl-PL" altLang="pl-PL" smtClean="0"/>
              <a:t>efekt przegubowy (</a:t>
            </a:r>
            <a:r>
              <a:rPr lang="pl-PL" altLang="pl-PL" i="1" smtClean="0"/>
              <a:t>gimbal lock</a:t>
            </a:r>
            <a:r>
              <a:rPr lang="pl-PL" altLang="pl-PL" smtClean="0"/>
              <a:t>)</a:t>
            </a:r>
          </a:p>
          <a:p>
            <a:pPr lvl="1"/>
            <a:r>
              <a:rPr lang="pl-PL" altLang="pl-PL" smtClean="0"/>
              <a:t>interpolacja</a:t>
            </a:r>
          </a:p>
          <a:p>
            <a:pPr lvl="1"/>
            <a:r>
              <a:rPr lang="pl-PL" altLang="pl-PL" smtClean="0"/>
              <a:t>Ilość zajmowanej pamięci</a:t>
            </a:r>
          </a:p>
          <a:p>
            <a:pPr lvl="1"/>
            <a:r>
              <a:rPr lang="pl-PL" altLang="pl-PL" smtClean="0">
                <a:solidFill>
                  <a:srgbClr val="0070C0"/>
                </a:solidFill>
              </a:rPr>
              <a:t>łatwość renormalizacji</a:t>
            </a:r>
            <a:r>
              <a:rPr lang="pl-PL" altLang="pl-PL" smtClean="0"/>
              <a:t> (vs. koszt ortogonalizacji)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79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8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80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380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mtClean="0"/>
              <a:t>Koncepcja bryły sztywnej</a:t>
            </a:r>
          </a:p>
        </p:txBody>
      </p:sp>
      <p:sp>
        <p:nvSpPr>
          <p:cNvPr id="7171" name="Symbol zastępczy zawartości 2"/>
          <p:cNvSpPr>
            <a:spLocks noGrp="1"/>
          </p:cNvSpPr>
          <p:nvPr>
            <p:ph idx="1"/>
          </p:nvPr>
        </p:nvSpPr>
        <p:spPr>
          <a:xfrm>
            <a:off x="285750" y="2000250"/>
            <a:ext cx="8501063" cy="1000125"/>
          </a:xfrm>
        </p:spPr>
        <p:txBody>
          <a:bodyPr/>
          <a:lstStyle/>
          <a:p>
            <a:pPr eaLnBrk="1" hangingPunct="1"/>
            <a:r>
              <a:rPr lang="pl-PL" altLang="pl-PL" sz="2800" smtClean="0"/>
              <a:t>Ciała rozciągłe zbudowane z punktów materialnych </a:t>
            </a:r>
            <a:br>
              <a:rPr lang="pl-PL" altLang="pl-PL" sz="2800" smtClean="0"/>
            </a:br>
            <a:r>
              <a:rPr lang="pl-PL" altLang="pl-PL" sz="2800" smtClean="0"/>
              <a:t>(np. tkaninę lub sześcian) – odkształcenia, drgania</a:t>
            </a:r>
            <a:endParaRPr lang="pl-PL" altLang="pl-PL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285750" y="3214688"/>
            <a:ext cx="885825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l-PL" sz="2800" dirty="0">
                <a:solidFill>
                  <a:srgbClr val="0070C0"/>
                </a:solidFill>
                <a:latin typeface="+mn-lt"/>
              </a:rPr>
              <a:t>Bryła sztywna</a:t>
            </a:r>
            <a:r>
              <a:rPr lang="pl-PL" sz="2800" dirty="0">
                <a:latin typeface="+mn-lt"/>
              </a:rPr>
              <a:t> = obiekt, który nie może zmieniać kształtu, zbiór punktów o stałych względnych położeniach</a:t>
            </a:r>
            <a:endParaRPr lang="pl-PL" sz="2800" dirty="0">
              <a:latin typeface="+mn-lt"/>
              <a:cs typeface="Times New Roman" pitchFamily="18" charset="0"/>
            </a:endParaRPr>
          </a:p>
        </p:txBody>
      </p:sp>
      <p:sp>
        <p:nvSpPr>
          <p:cNvPr id="14" name="Symbol zastępczy zawartości 2"/>
          <p:cNvSpPr txBox="1">
            <a:spLocks/>
          </p:cNvSpPr>
          <p:nvPr/>
        </p:nvSpPr>
        <p:spPr bwMode="auto">
          <a:xfrm>
            <a:off x="285750" y="4500563"/>
            <a:ext cx="8643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pl-PL" altLang="pl-PL" sz="2800" dirty="0">
                <a:latin typeface="+mn-lt"/>
                <a:cs typeface="Times New Roman" pitchFamily="18" charset="0"/>
              </a:rPr>
              <a:t>Ruch postępowy i </a:t>
            </a:r>
            <a:r>
              <a:rPr lang="pl-PL" altLang="pl-PL" sz="28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obroty</a:t>
            </a:r>
            <a:r>
              <a:rPr lang="pl-PL" altLang="pl-PL" sz="2800" dirty="0">
                <a:latin typeface="+mn-lt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Środek masy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686800" cy="5400600"/>
              </a:xfrm>
            </p:spPr>
            <p:txBody>
              <a:bodyPr/>
              <a:lstStyle/>
              <a:p>
                <a:r>
                  <a:rPr lang="pl-PL" altLang="pl-PL" dirty="0" smtClean="0"/>
                  <a:t>Środek masy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  <m:sub>
                          <m:r>
                            <a:rPr lang="pl-PL" altLang="pl-PL" sz="2400" b="0" i="1" smtClean="0">
                              <a:latin typeface="Cambria Math"/>
                            </a:rPr>
                            <m:t>ś</m:t>
                          </m:r>
                          <m:r>
                            <a:rPr lang="pl-PL" altLang="pl-PL" sz="2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altLang="pl-PL" sz="2400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altLang="pl-PL" sz="2400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altLang="pl-P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altLang="pl-PL" sz="2400" b="0" i="1" smtClean="0">
                              <a:latin typeface="Cambria Math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l-PL" altLang="pl-PL" sz="2800" dirty="0" smtClean="0"/>
              </a:p>
              <a:p>
                <a:endParaRPr lang="pl-PL" altLang="pl-PL" sz="800" dirty="0" smtClean="0"/>
              </a:p>
              <a:p>
                <a:r>
                  <a:rPr lang="pl-PL" altLang="pl-PL" dirty="0" smtClean="0"/>
                  <a:t>Prędkość środka masy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</m:acc>
                        </m:e>
                        <m:sub>
                          <m:r>
                            <a:rPr lang="pl-PL" altLang="pl-PL" sz="2400" b="0" i="1" smtClean="0">
                              <a:latin typeface="Cambria Math"/>
                            </a:rPr>
                            <m:t>ś</m:t>
                          </m:r>
                          <m:r>
                            <a:rPr lang="pl-PL" altLang="pl-PL" sz="2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ś</m:t>
                              </m:r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altLang="pl-P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altLang="pl-PL" sz="2400" b="0" i="1" smtClean="0">
                              <a:latin typeface="Cambria Math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acc>
                            <m:accPr>
                              <m:chr m:val="̇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altLang="pl-PL" sz="2400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altLang="pl-PL" sz="2400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altLang="pl-P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altLang="pl-PL" sz="2400" b="0" i="1" smtClean="0">
                              <a:latin typeface="Cambria Math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altLang="pl-P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l-PL" altLang="pl-PL" sz="2400" b="0" i="1" smtClean="0">
                              <a:latin typeface="Cambria Math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l-PL" altLang="pl-PL" dirty="0" smtClean="0"/>
              </a:p>
              <a:p>
                <a:endParaRPr lang="pl-PL" altLang="pl-PL" sz="1000" dirty="0" smtClean="0"/>
              </a:p>
              <a:p>
                <a:r>
                  <a:rPr lang="pl-PL" altLang="pl-PL" dirty="0" smtClean="0"/>
                  <a:t>Równanie ruchu (postępowego) środka masy: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ś</m:t>
                            </m:r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r>
                      <a:rPr lang="pl-PL" altLang="pl-PL" sz="2400" b="0" i="1" smtClean="0">
                        <a:latin typeface="Cambria Math"/>
                      </a:rPr>
                      <m:t>𝑀</m:t>
                    </m:r>
                    <m:acc>
                      <m:accPr>
                        <m:chr m:val="̈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𝑅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ś</m:t>
                            </m:r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r>
                      <a:rPr lang="pl-PL" altLang="pl-PL" sz="2400" b="0" i="1" smtClean="0">
                        <a:latin typeface="Cambria Math"/>
                      </a:rPr>
                      <m:t>𝑀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ś</m:t>
                        </m:r>
                        <m:r>
                          <a:rPr lang="pl-PL" altLang="pl-PL" sz="24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pl-PL" altLang="pl-PL" sz="2400" dirty="0" smtClean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𝑃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ś</m:t>
                        </m:r>
                        <m:r>
                          <a:rPr lang="pl-PL" altLang="pl-PL" sz="24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r>
                      <a:rPr lang="pl-PL" altLang="pl-PL" sz="2400" b="0" i="1" smtClean="0">
                        <a:latin typeface="Cambria Math"/>
                      </a:rPr>
                      <m:t>𝑀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𝑉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ś</m:t>
                        </m:r>
                        <m:r>
                          <a:rPr lang="pl-PL" altLang="pl-PL" sz="24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l-PL" altLang="pl-PL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l-PL" altLang="pl-PL" sz="2400" b="0" i="1" smtClean="0">
                            <a:latin typeface="Cambria Math"/>
                          </a:rPr>
                          <m:t>𝑀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sz="24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sz="2400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pl-PL" altLang="pl-PL" sz="2400" dirty="0" smtClean="0"/>
                  <a:t>, </a:t>
                </a:r>
                <a:br>
                  <a:rPr lang="pl-PL" altLang="pl-PL" sz="24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ś</m:t>
                              </m:r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acc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̇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pl-PL" altLang="pl-PL" sz="2400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l-PL" altLang="pl-PL" sz="24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l-PL" altLang="pl-PL" sz="24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pl-PL" altLang="pl-PL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pl-PL" altLang="pl-PL" sz="2400" b="0" i="1" smtClean="0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pl-PL" altLang="pl-PL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l-PL" altLang="pl-PL" sz="24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pl-PL" altLang="pl-PL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pl-PL" altLang="pl-PL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pl-PL" altLang="pl-PL" sz="2400" b="0" i="1" smtClean="0">
                              <a:latin typeface="Cambria Math"/>
                            </a:rPr>
                            <m:t>ś</m:t>
                          </m:r>
                          <m:r>
                            <a:rPr lang="pl-PL" altLang="pl-PL" sz="2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pl-PL" altLang="pl-PL" sz="2400" dirty="0" smtClean="0"/>
              </a:p>
            </p:txBody>
          </p:sp>
        </mc:Choice>
        <mc:Fallback xmlns="">
          <p:sp>
            <p:nvSpPr>
              <p:cNvPr id="8195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686800" cy="5400600"/>
              </a:xfrm>
              <a:blipFill rotWithShape="1">
                <a:blip r:embed="rId2"/>
                <a:stretch>
                  <a:fillRect l="-1544" t="-14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19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20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20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20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82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395536" y="6021288"/>
            <a:ext cx="227498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Analog równania dla</a:t>
            </a:r>
          </a:p>
          <a:p>
            <a:r>
              <a:rPr lang="pl-PL" dirty="0" smtClean="0"/>
              <a:t>punktu materialnego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Środek masy</a:t>
            </a:r>
          </a:p>
        </p:txBody>
      </p:sp>
      <p:sp>
        <p:nvSpPr>
          <p:cNvPr id="819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43488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r>
              <a:rPr lang="pl-PL" dirty="0" smtClean="0"/>
              <a:t>Równania ruchu takie same </a:t>
            </a:r>
            <a:br>
              <a:rPr lang="pl-PL" dirty="0" smtClean="0"/>
            </a:br>
            <a:r>
              <a:rPr lang="pl-PL" dirty="0" smtClean="0"/>
              <a:t>jak dla punktu materialnego!</a:t>
            </a:r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r>
              <a:rPr lang="pl-PL" dirty="0" smtClean="0"/>
              <a:t>Do opisu środka masy można użyć modułu</a:t>
            </a:r>
            <a:br>
              <a:rPr lang="pl-PL" dirty="0" smtClean="0"/>
            </a:br>
            <a:r>
              <a:rPr lang="pl-PL" dirty="0" smtClean="0"/>
              <a:t>do dynamiki punktu materialnego </a:t>
            </a:r>
            <a:br>
              <a:rPr lang="pl-PL" dirty="0" smtClean="0"/>
            </a:br>
            <a:r>
              <a:rPr lang="pl-PL" dirty="0" smtClean="0"/>
              <a:t>(całkowanie równania Newtona </a:t>
            </a:r>
            <a:br>
              <a:rPr lang="pl-PL" dirty="0" smtClean="0"/>
            </a:br>
            <a:r>
              <a:rPr lang="pl-PL" dirty="0" smtClean="0"/>
              <a:t> np</a:t>
            </a:r>
            <a:r>
              <a:rPr lang="pl-PL" dirty="0"/>
              <a:t>. </a:t>
            </a:r>
            <a:r>
              <a:rPr lang="pl-PL" dirty="0" smtClean="0"/>
              <a:t>algorytmem </a:t>
            </a:r>
            <a:r>
              <a:rPr lang="pl-PL" dirty="0" err="1" smtClean="0"/>
              <a:t>Verleta</a:t>
            </a:r>
            <a:r>
              <a:rPr lang="pl-PL" dirty="0" smtClean="0"/>
              <a:t>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92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Kinematyka bryły sztywnej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smtClean="0"/>
              <a:t>Oznaczenia:</a:t>
            </a:r>
          </a:p>
        </p:txBody>
      </p:sp>
      <p:pic>
        <p:nvPicPr>
          <p:cNvPr id="10244" name="Obraz 3" descr="C4.R03.2 Obrót wektor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428875"/>
            <a:ext cx="6072188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Kinematyka bryły sztywnej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72050"/>
              </a:xfrm>
            </p:spPr>
            <p:txBody>
              <a:bodyPr/>
              <a:lstStyle/>
              <a:p>
                <a:r>
                  <a:rPr lang="pl-PL" altLang="pl-PL" dirty="0" smtClean="0">
                    <a:solidFill>
                      <a:srgbClr val="0070C0"/>
                    </a:solidFill>
                  </a:rPr>
                  <a:t>Wektor prędkości kołowej</a:t>
                </a:r>
              </a:p>
              <a:p>
                <a:endParaRPr lang="pl-PL" altLang="pl-PL" sz="1800" dirty="0" smtClean="0"/>
              </a:p>
              <a:p>
                <a:r>
                  <a:rPr lang="pl-PL" altLang="pl-PL" dirty="0" smtClean="0"/>
                  <a:t>Rotujący układ odniesienia – pochodna </a:t>
                </a:r>
                <a:r>
                  <a:rPr lang="pl-PL" altLang="pl-PL" dirty="0" err="1" smtClean="0"/>
                  <a:t>wekt</a:t>
                </a:r>
                <a:r>
                  <a:rPr lang="pl-PL" altLang="pl-PL" dirty="0" smtClean="0"/>
                  <a:t>.</a:t>
                </a:r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sSup>
                          <m:sSup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𝑂</m:t>
                            </m:r>
                          </m:e>
                          <m:sup>
                            <m:r>
                              <a:rPr lang="pl-PL" altLang="pl-PL" sz="2400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e>
                    </m:acc>
                  </m:oMath>
                </a14:m>
                <a:endParaRPr lang="pl-PL" altLang="pl-PL" dirty="0" smtClean="0"/>
              </a:p>
              <a:p>
                <a:endParaRPr lang="pl-PL" altLang="pl-PL" sz="1400" dirty="0" smtClean="0"/>
              </a:p>
              <a:p>
                <a:r>
                  <a:rPr lang="pl-PL" altLang="pl-PL" dirty="0" smtClean="0"/>
                  <a:t>Przykład: prędkość liniowa:</a:t>
                </a:r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pl-PL" altLang="pl-PL" sz="24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altLang="pl-PL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pl-PL" altLang="pl-PL" sz="2400" b="0" i="1" smtClean="0">
                                            <a:latin typeface="Cambria Math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altLang="pl-PL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altLang="pl-PL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pl-PL" altLang="pl-PL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⃗"/>
                                    <m:ctrlPr>
                                      <a:rPr lang="pl-PL" altLang="pl-PL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pl-PL" altLang="pl-PL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acc>
                          </m:e>
                        </m:d>
                      </m:e>
                      <m:sub>
                        <m:r>
                          <a:rPr lang="pl-PL" altLang="pl-PL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pl-PL" altLang="pl-PL" sz="2400" dirty="0" smtClean="0"/>
                  <a:t>           0≠</a:t>
                </a:r>
                <a:r>
                  <a:rPr lang="pl-PL" altLang="pl-PL" sz="2400" i="1" dirty="0" smtClean="0"/>
                  <a:t>O</a:t>
                </a:r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sSup>
                          <m:sSupPr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𝑂</m:t>
                            </m:r>
                          </m:e>
                          <m:sup>
                            <m:r>
                              <a:rPr lang="pl-PL" altLang="pl-PL" sz="2400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acc>
                    <m:r>
                      <a:rPr lang="pl-PL" altLang="pl-PL" sz="2400" b="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lang="pl-PL" altLang="pl-PL" sz="2400" b="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pl-PL" altLang="pl-PL" sz="2400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e>
                    </m:acc>
                    <m:r>
                      <a:rPr lang="pl-PL" altLang="pl-PL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altLang="pl-PL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pl-PL" altLang="pl-PL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altLang="pl-PL" sz="2400" b="0" i="1" smtClean="0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pl-PL" altLang="pl-PL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pl-PL" altLang="pl-PL" sz="2400" dirty="0" smtClean="0"/>
              </a:p>
            </p:txBody>
          </p:sp>
        </mc:Choice>
        <mc:Fallback xmlns="">
          <p:sp>
            <p:nvSpPr>
              <p:cNvPr id="11267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72050"/>
              </a:xfrm>
              <a:blipFill rotWithShape="1">
                <a:blip r:embed="rId2"/>
                <a:stretch>
                  <a:fillRect l="-1630" t="-159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7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grpSp>
        <p:nvGrpSpPr>
          <p:cNvPr id="2" name="Grupa 20"/>
          <p:cNvGrpSpPr>
            <a:grpSpLocks/>
          </p:cNvGrpSpPr>
          <p:nvPr/>
        </p:nvGrpSpPr>
        <p:grpSpPr bwMode="auto">
          <a:xfrm>
            <a:off x="3193822" y="5857874"/>
            <a:ext cx="3146425" cy="655638"/>
            <a:chOff x="3357554" y="6000668"/>
            <a:chExt cx="3147015" cy="655184"/>
          </a:xfrm>
        </p:grpSpPr>
        <p:sp>
          <p:nvSpPr>
            <p:cNvPr id="11284" name="pole tekstowe 14"/>
            <p:cNvSpPr txBox="1">
              <a:spLocks noChangeArrowheads="1"/>
            </p:cNvSpPr>
            <p:nvPr/>
          </p:nvSpPr>
          <p:spPr bwMode="auto">
            <a:xfrm>
              <a:off x="3357554" y="6286520"/>
              <a:ext cx="3147015" cy="3693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/>
                <a:t>translacja układu odniesienia</a:t>
              </a:r>
            </a:p>
          </p:txBody>
        </p:sp>
        <p:cxnSp>
          <p:nvCxnSpPr>
            <p:cNvPr id="18" name="Łącznik prosty ze strzałką 17"/>
            <p:cNvCxnSpPr>
              <a:stCxn id="11284" idx="0"/>
            </p:cNvCxnSpPr>
            <p:nvPr/>
          </p:nvCxnSpPr>
          <p:spPr>
            <a:xfrm flipH="1" flipV="1">
              <a:off x="4429316" y="6000668"/>
              <a:ext cx="501746" cy="2858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ole tekstowe 19"/>
          <p:cNvSpPr txBox="1">
            <a:spLocks noChangeArrowheads="1"/>
          </p:cNvSpPr>
          <p:nvPr/>
        </p:nvSpPr>
        <p:spPr bwMode="auto">
          <a:xfrm>
            <a:off x="4357688" y="3140968"/>
            <a:ext cx="441762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/>
              <a:t>O – układ laboratoryjny (inercyjny)</a:t>
            </a:r>
          </a:p>
          <a:p>
            <a:pPr eaLnBrk="1" hangingPunct="1"/>
            <a:r>
              <a:rPr lang="pl-PL" altLang="pl-PL" dirty="0"/>
              <a:t>O’ – układ  obracający się z prędkością </a:t>
            </a:r>
            <a:r>
              <a:rPr lang="pl-PL" altLang="pl-PL" sz="2000" dirty="0">
                <a:latin typeface="Symbol" pitchFamily="18" charset="2"/>
              </a:rPr>
              <a:t>w</a:t>
            </a:r>
            <a:endParaRPr lang="pl-PL" altLang="pl-PL" dirty="0">
              <a:latin typeface="Symbol" pitchFamily="18" charset="2"/>
            </a:endParaRPr>
          </a:p>
        </p:txBody>
      </p:sp>
      <p:grpSp>
        <p:nvGrpSpPr>
          <p:cNvPr id="3" name="Grupa 28"/>
          <p:cNvGrpSpPr>
            <a:grpSpLocks/>
          </p:cNvGrpSpPr>
          <p:nvPr/>
        </p:nvGrpSpPr>
        <p:grpSpPr bwMode="auto">
          <a:xfrm>
            <a:off x="971600" y="5857874"/>
            <a:ext cx="2032000" cy="655639"/>
            <a:chOff x="1070992" y="6000767"/>
            <a:chExt cx="2031325" cy="655085"/>
          </a:xfrm>
        </p:grpSpPr>
        <p:sp>
          <p:nvSpPr>
            <p:cNvPr id="11282" name="pole tekstowe 21"/>
            <p:cNvSpPr txBox="1">
              <a:spLocks noChangeArrowheads="1"/>
            </p:cNvSpPr>
            <p:nvPr/>
          </p:nvSpPr>
          <p:spPr bwMode="auto">
            <a:xfrm>
              <a:off x="1070992" y="6286520"/>
              <a:ext cx="2031325" cy="3693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l-PL" altLang="pl-PL"/>
                <a:t>ruch względem O’</a:t>
              </a:r>
            </a:p>
          </p:txBody>
        </p:sp>
        <p:cxnSp>
          <p:nvCxnSpPr>
            <p:cNvPr id="28" name="Łącznik prosty ze strzałką 27"/>
            <p:cNvCxnSpPr>
              <a:stCxn id="11282" idx="0"/>
            </p:cNvCxnSpPr>
            <p:nvPr/>
          </p:nvCxnSpPr>
          <p:spPr>
            <a:xfrm flipV="1">
              <a:off x="2086654" y="6000767"/>
              <a:ext cx="1" cy="2857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Dynamika bryły sztywnej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l-PL" altLang="pl-PL" dirty="0" smtClean="0"/>
                  <a:t>Do bryły sztywnej przykładamy zewnętrzną niezrównoważoną siłę. </a:t>
                </a:r>
              </a:p>
              <a:p>
                <a:r>
                  <a:rPr lang="pl-PL" altLang="pl-PL" dirty="0" smtClean="0"/>
                  <a:t>Efektem będzie ruch </a:t>
                </a:r>
                <a:br>
                  <a:rPr lang="pl-PL" altLang="pl-PL" dirty="0" smtClean="0"/>
                </a:br>
                <a:r>
                  <a:rPr lang="pl-PL" altLang="pl-PL" dirty="0" smtClean="0"/>
                  <a:t>(postępowy środka masy + obroty)</a:t>
                </a:r>
              </a:p>
              <a:p>
                <a:endParaRPr lang="pl-PL" altLang="pl-PL" dirty="0" smtClean="0"/>
              </a:p>
              <a:p>
                <a:r>
                  <a:rPr lang="pl-PL" altLang="pl-PL" dirty="0" smtClean="0"/>
                  <a:t>Opis obrotów bryły – pojęcie momentu pędu</a:t>
                </a:r>
              </a:p>
              <a:p>
                <a:pPr marL="0" indent="0">
                  <a:buNone/>
                </a:pPr>
                <a:r>
                  <a:rPr lang="pl-PL" altLang="pl-PL" sz="2400" b="0" dirty="0" smtClean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pl-PL" altLang="pl-PL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l-PL" altLang="pl-PL" b="0" i="1" smtClean="0">
                            <a:latin typeface="Cambria Math"/>
                          </a:rPr>
                          <m:t>𝐿</m:t>
                        </m:r>
                      </m:e>
                    </m:acc>
                    <m:r>
                      <a:rPr lang="pl-PL" altLang="pl-PL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pl-PL" altLang="pl-PL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pl-PL" altLang="pl-PL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l-PL" altLang="pl-PL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l-PL" altLang="pl-PL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pl-PL" altLang="pl-PL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altLang="pl-PL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l-PL" altLang="pl-PL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pl-PL" altLang="pl-PL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pl-PL" altLang="pl-PL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l-PL" altLang="pl-PL" b="0" i="1" smtClean="0">
                                    <a:latin typeface="Cambria Math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pl-PL" altLang="pl-PL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pl-PL" altLang="pl-PL" dirty="0" smtClean="0"/>
              </a:p>
            </p:txBody>
          </p:sp>
        </mc:Choice>
        <mc:Fallback xmlns="">
          <p:sp>
            <p:nvSpPr>
              <p:cNvPr id="12291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32726</TotalTime>
  <Words>1315</Words>
  <Application>Microsoft Office PowerPoint</Application>
  <PresentationFormat>Pokaz na ekranie (4:3)</PresentationFormat>
  <Paragraphs>235</Paragraphs>
  <Slides>33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Motyw pakietu Office</vt:lpstr>
      <vt:lpstr>Fizyka w grach</vt:lpstr>
      <vt:lpstr>Plan (1)</vt:lpstr>
      <vt:lpstr>Plan (2)</vt:lpstr>
      <vt:lpstr>Koncepcja bryły sztywnej</vt:lpstr>
      <vt:lpstr>Środek masy</vt:lpstr>
      <vt:lpstr>Środek masy</vt:lpstr>
      <vt:lpstr>Kinematyka bryły sztywnej</vt:lpstr>
      <vt:lpstr>Kinematyka bryły sztywnej</vt:lpstr>
      <vt:lpstr>Dynamika bryły sztywnej</vt:lpstr>
      <vt:lpstr>Moment pędu</vt:lpstr>
      <vt:lpstr>Moment bezwładności</vt:lpstr>
      <vt:lpstr>Tensor momentu bezwładności</vt:lpstr>
      <vt:lpstr>Tensor momentu bezwładności</vt:lpstr>
      <vt:lpstr>Dynamika bryły sztywnej</vt:lpstr>
      <vt:lpstr>Dynamika bryły sztywnej</vt:lpstr>
      <vt:lpstr>Równania ruchu</vt:lpstr>
      <vt:lpstr>Równania ruchu</vt:lpstr>
      <vt:lpstr>Macierz obrotu</vt:lpstr>
      <vt:lpstr>Macierz obrotu</vt:lpstr>
      <vt:lpstr>Operator gwiazdki</vt:lpstr>
      <vt:lpstr>Równanie ruchu obrotowego</vt:lpstr>
      <vt:lpstr>Ruch liniowy i kołowy</vt:lpstr>
      <vt:lpstr>Implementacja</vt:lpstr>
      <vt:lpstr>Implementacja</vt:lpstr>
      <vt:lpstr>Kwaterniony szybkie powtórzenie</vt:lpstr>
      <vt:lpstr>Kwaterniony</vt:lpstr>
      <vt:lpstr>Kwaterniony</vt:lpstr>
      <vt:lpstr>Kwaterniony jednostkowe</vt:lpstr>
      <vt:lpstr>Kwaterniony jednostkowe</vt:lpstr>
      <vt:lpstr>Kwaterniony jednostkowe</vt:lpstr>
      <vt:lpstr>Pochodna kwaternionu</vt:lpstr>
      <vt:lpstr>Równanie ruchu obrotowego</vt:lpstr>
      <vt:lpstr>Reprezentacje obrotów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</dc:title>
  <dc:creator>Jacek Matulewski</dc:creator>
  <cp:lastModifiedBy>Jacek Matulewski</cp:lastModifiedBy>
  <cp:revision>266</cp:revision>
  <dcterms:created xsi:type="dcterms:W3CDTF">2009-01-30T09:30:43Z</dcterms:created>
  <dcterms:modified xsi:type="dcterms:W3CDTF">2021-10-12T09:59:32Z</dcterms:modified>
</cp:coreProperties>
</file>