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90" r:id="rId3"/>
    <p:sldId id="259" r:id="rId4"/>
    <p:sldId id="271" r:id="rId5"/>
    <p:sldId id="272" r:id="rId6"/>
    <p:sldId id="293" r:id="rId7"/>
    <p:sldId id="294" r:id="rId8"/>
    <p:sldId id="295" r:id="rId9"/>
    <p:sldId id="269" r:id="rId10"/>
    <p:sldId id="273" r:id="rId11"/>
    <p:sldId id="283" r:id="rId12"/>
    <p:sldId id="286" r:id="rId13"/>
    <p:sldId id="274" r:id="rId14"/>
    <p:sldId id="275" r:id="rId15"/>
    <p:sldId id="276" r:id="rId16"/>
    <p:sldId id="277" r:id="rId17"/>
    <p:sldId id="292" r:id="rId18"/>
    <p:sldId id="278" r:id="rId19"/>
    <p:sldId id="287" r:id="rId20"/>
    <p:sldId id="279" r:id="rId21"/>
    <p:sldId id="288" r:id="rId22"/>
    <p:sldId id="291" r:id="rId23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5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0326" autoAdjust="0"/>
  </p:normalViewPr>
  <p:slideViewPr>
    <p:cSldViewPr>
      <p:cViewPr varScale="1">
        <p:scale>
          <a:sx n="76" d="100"/>
          <a:sy n="76" d="100"/>
        </p:scale>
        <p:origin x="-1565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48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13D3A8F-5DB0-45BC-8AB1-935A3C013ADC}" type="datetimeFigureOut">
              <a:rPr lang="pl-PL"/>
              <a:pPr>
                <a:defRPr/>
              </a:pPr>
              <a:t>01.05.2020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FCCE67B-BBD4-482D-B900-DEB92D7777E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20675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l-PL" altLang="pl-PL" smtClean="0"/>
          </a:p>
        </p:txBody>
      </p:sp>
      <p:sp>
        <p:nvSpPr>
          <p:cNvPr id="3072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CE383C3-DE0A-486A-9918-9F94548FD34F}" type="slidenum">
              <a:rPr lang="pl-PL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pl-PL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CCE67B-BBD4-482D-B900-DEB92D7777E6}" type="slidenum">
              <a:rPr lang="pl-PL" smtClean="0"/>
              <a:pPr>
                <a:defRPr/>
              </a:pPr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7986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b="1" dirty="0" smtClean="0"/>
              <a:t>Errata:</a:t>
            </a:r>
            <a:r>
              <a:rPr lang="pl-PL" dirty="0" smtClean="0"/>
              <a:t> przy zderzeniu idealnie</a:t>
            </a:r>
            <a:r>
              <a:rPr lang="pl-PL" baseline="0" dirty="0" smtClean="0"/>
              <a:t> niesprężystym kule zostaną połączone tylko wtedy, gdy składowe styczne prędkości są takie same.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CCE67B-BBD4-482D-B900-DEB92D7777E6}" type="slidenum">
              <a:rPr lang="pl-PL" smtClean="0"/>
              <a:pPr>
                <a:defRPr/>
              </a:pPr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8673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Ten slajd sponsoruje słowo „następnie”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FCCE67B-BBD4-482D-B900-DEB92D7777E6}" type="slidenum">
              <a:rPr lang="pl-PL" smtClean="0"/>
              <a:pPr>
                <a:defRPr/>
              </a:pPr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6620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B412C-14D1-4F63-816A-07F41AA46DF4}" type="datetimeFigureOut">
              <a:rPr lang="pl-PL"/>
              <a:pPr>
                <a:defRPr/>
              </a:pPr>
              <a:t>01.05.2020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7739AF-F731-4595-9756-FC7EA2FECDE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41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A198F-2035-4B07-8FC8-DBB08FFD0964}" type="datetimeFigureOut">
              <a:rPr lang="pl-PL"/>
              <a:pPr>
                <a:defRPr/>
              </a:pPr>
              <a:t>01.05.2020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3C7327-2B69-43B6-BE41-CE9A027F42A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6851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275DD-56B8-42D7-A94B-F5A4D592CD14}" type="datetimeFigureOut">
              <a:rPr lang="pl-PL"/>
              <a:pPr>
                <a:defRPr/>
              </a:pPr>
              <a:t>01.05.2020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301EB4-9FD6-42A7-8F4E-BA2E0CBD845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73951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132EF-C949-475C-8B64-5FE7FB1F0101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01.05.2020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7B8EA-7385-4639-9AEA-934EE5FC0648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102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37362-389F-4E26-8235-2333FDA9ACD4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01.05.2020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8AA62A-045A-42B5-A369-14668DCFD65B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878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B1313-0371-4B96-B1B9-DC918C73DF22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01.05.2020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E2AEB-B5F9-432E-8A53-C2F95EA5C070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702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25EBE-6983-4F3C-8317-86691FF2223E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01.05.2020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B4D50-DC42-4DEE-AF25-63E1AF0F154C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4146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1FEBA-4EF3-4486-B949-131C0BF9E08B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01.05.2020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808A9-1262-4029-851D-17EB8EC24D5B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4572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17F94-1F4C-4088-984B-00A8B648CC0C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01.05.2020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D0CE0B-696B-4526-8588-FDBFF267B7CA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562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17394-0997-447F-84C2-8FFB41512143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01.05.2020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FFBCF-C030-47F6-AB4E-33EB04B61CBE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7111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5F2C2-6560-41E2-8192-C6E58C3DE76A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01.05.2020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453F7-13B2-4716-B34D-A801BC14FC29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835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DD5EA-3EBC-4828-B3ED-5C09A818B42E}" type="datetimeFigureOut">
              <a:rPr lang="pl-PL"/>
              <a:pPr>
                <a:defRPr/>
              </a:pPr>
              <a:t>01.05.2020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45821-7004-45FD-AED4-7F6D95CD7EC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30787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F30B4-5219-47F4-9DB8-524A591DA865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01.05.2020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DEB1F-2950-49F2-BEE5-3DF0BFC0959B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7400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E9D780-4B81-40DB-988E-7CF234AC280E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01.05.2020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45F5E-3A08-4944-AA14-BD6E486A1192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053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A738F-8402-4FB7-BCCB-18DA44A554DE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01.05.2020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E3339-E57A-467E-92ED-BC203DED5F4E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899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9813E3-9018-4FC1-A3CD-EC4870FB49E6}" type="datetimeFigureOut">
              <a:rPr lang="pl-PL"/>
              <a:pPr>
                <a:defRPr/>
              </a:pPr>
              <a:t>01.05.2020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61A70-8A86-4977-8E23-897133DC4BB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5071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BFDA5-C96F-4100-AA5B-1199AF86E6CD}" type="datetimeFigureOut">
              <a:rPr lang="pl-PL"/>
              <a:pPr>
                <a:defRPr/>
              </a:pPr>
              <a:t>01.05.2020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41477-79BB-4D35-BFC5-F54B6D24D77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679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E2C1D-3E60-48EA-B95E-F535772B7577}" type="datetimeFigureOut">
              <a:rPr lang="pl-PL"/>
              <a:pPr>
                <a:defRPr/>
              </a:pPr>
              <a:t>01.05.2020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41827-9725-4E63-B306-E1F129D08B1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1657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37374-C977-462D-A89C-BFD4BA5B0001}" type="datetimeFigureOut">
              <a:rPr lang="pl-PL"/>
              <a:pPr>
                <a:defRPr/>
              </a:pPr>
              <a:t>01.05.2020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387E5-28B1-498E-B6E5-6D8380CA805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0581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BF148-B006-4557-8C18-BA44FE6A10D7}" type="datetimeFigureOut">
              <a:rPr lang="pl-PL"/>
              <a:pPr>
                <a:defRPr/>
              </a:pPr>
              <a:t>01.05.2020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05B1E-7A37-45A4-BC43-FE0A8AF3026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9441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AD855-EEE0-4672-A736-EC3EE8590842}" type="datetimeFigureOut">
              <a:rPr lang="pl-PL"/>
              <a:pPr>
                <a:defRPr/>
              </a:pPr>
              <a:t>01.05.2020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14DD6B-2773-4A57-BC53-5DF881956B4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7125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5BADC-7F85-4C97-B214-29766F507873}" type="datetimeFigureOut">
              <a:rPr lang="pl-PL"/>
              <a:pPr>
                <a:defRPr/>
              </a:pPr>
              <a:t>01.05.2020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5A8E4-A242-4B87-9D16-49FEA7F9DA8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1764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10243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63B70BF-FEBE-44FC-8207-68999F125693}" type="datetimeFigureOut">
              <a:rPr lang="pl-PL"/>
              <a:pPr>
                <a:defRPr/>
              </a:pPr>
              <a:t>01.05.2020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5B31ABC-3948-4A67-A34C-4F1D58FB342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 smtClean="0"/>
              <a:t>Kliknij, aby edytować style wzorca tekstu</a:t>
            </a:r>
          </a:p>
          <a:p>
            <a:pPr lvl="1"/>
            <a:r>
              <a:rPr lang="pl-PL" altLang="pl-PL" smtClean="0"/>
              <a:t>Drugi poziom</a:t>
            </a:r>
          </a:p>
          <a:p>
            <a:pPr lvl="2"/>
            <a:r>
              <a:rPr lang="pl-PL" altLang="pl-PL" smtClean="0"/>
              <a:t>Trzeci poziom</a:t>
            </a:r>
          </a:p>
          <a:p>
            <a:pPr lvl="3"/>
            <a:r>
              <a:rPr lang="pl-PL" altLang="pl-PL" smtClean="0"/>
              <a:t>Czwarty poziom</a:t>
            </a:r>
          </a:p>
          <a:p>
            <a:pPr lvl="4"/>
            <a:r>
              <a:rPr lang="pl-PL" alt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7AA72C4-FD85-4EE6-9546-F78360229EBF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01.05.2020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A0A6EC3-4FD8-40E2-817F-B68E2E6B1199}" type="slidenum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89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6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.png"/><Relationship Id="rId5" Type="http://schemas.openxmlformats.org/officeDocument/2006/relationships/image" Target="../media/image25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6.png"/><Relationship Id="rId5" Type="http://schemas.openxmlformats.org/officeDocument/2006/relationships/image" Target="../media/image3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6.png"/><Relationship Id="rId5" Type="http://schemas.openxmlformats.org/officeDocument/2006/relationships/image" Target="../media/image31.png"/><Relationship Id="rId10" Type="http://schemas.openxmlformats.org/officeDocument/2006/relationships/image" Target="../media/image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12" Type="http://schemas.openxmlformats.org/officeDocument/2006/relationships/image" Target="../media/image1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1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1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ytuł 1"/>
          <p:cNvSpPr>
            <a:spLocks noGrp="1"/>
          </p:cNvSpPr>
          <p:nvPr>
            <p:ph type="ctrTitle"/>
          </p:nvPr>
        </p:nvSpPr>
        <p:spPr>
          <a:xfrm>
            <a:off x="285750" y="2420888"/>
            <a:ext cx="8643938" cy="1470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Fizyka dla informatyków 2</a:t>
            </a:r>
          </a:p>
        </p:txBody>
      </p:sp>
      <p:sp>
        <p:nvSpPr>
          <p:cNvPr id="2051" name="pole tekstowe 4"/>
          <p:cNvSpPr txBox="1">
            <a:spLocks noChangeArrowheads="1"/>
          </p:cNvSpPr>
          <p:nvPr/>
        </p:nvSpPr>
        <p:spPr bwMode="auto">
          <a:xfrm>
            <a:off x="428625" y="357188"/>
            <a:ext cx="475138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Fizyka dla informatyków, część 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Jacek Matulewski (e-mail: </a:t>
            </a:r>
            <a:r>
              <a:rPr lang="pl-PL" altLang="pl-PL" sz="1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jacek@fizyka.umk.pl</a:t>
            </a:r>
            <a:r>
              <a:rPr lang="pl-PL" altLang="pl-PL" sz="18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http://www.fizyka.umk.pl/~jacek/dydaktyka/fdi2/</a:t>
            </a:r>
          </a:p>
        </p:txBody>
      </p:sp>
      <p:sp>
        <p:nvSpPr>
          <p:cNvPr id="2052" name="pole tekstowe 4"/>
          <p:cNvSpPr txBox="1">
            <a:spLocks noChangeArrowheads="1"/>
          </p:cNvSpPr>
          <p:nvPr/>
        </p:nvSpPr>
        <p:spPr bwMode="auto">
          <a:xfrm>
            <a:off x="6215063" y="6286500"/>
            <a:ext cx="24873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Wersja: 4</a:t>
            </a:r>
            <a:r>
              <a:rPr lang="pl-PL" altLang="pl-PL" sz="1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kwietnia </a:t>
            </a:r>
            <a:r>
              <a:rPr lang="pl-PL" altLang="pl-PL" sz="1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2018 </a:t>
            </a:r>
          </a:p>
        </p:txBody>
      </p:sp>
      <p:sp>
        <p:nvSpPr>
          <p:cNvPr id="2" name="Podtytuł 1"/>
          <p:cNvSpPr>
            <a:spLocks noGrp="1"/>
          </p:cNvSpPr>
          <p:nvPr>
            <p:ph type="subTitle" idx="1"/>
          </p:nvPr>
        </p:nvSpPr>
        <p:spPr>
          <a:xfrm>
            <a:off x="251520" y="3853507"/>
            <a:ext cx="8640960" cy="1752600"/>
          </a:xfrm>
        </p:spPr>
        <p:txBody>
          <a:bodyPr/>
          <a:lstStyle/>
          <a:p>
            <a:pPr>
              <a:defRPr/>
            </a:pPr>
            <a:r>
              <a:rPr lang="pl-PL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Ciało miękkie</a:t>
            </a:r>
            <a:br>
              <a:rPr lang="pl-PL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pl-PL" sz="5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(zbiór punktów materialnych)</a:t>
            </a:r>
            <a:endParaRPr lang="pl-PL" sz="5400" dirty="0"/>
          </a:p>
        </p:txBody>
      </p:sp>
    </p:spTree>
    <p:extLst>
      <p:ext uri="{BB962C8B-B14F-4D97-AF65-F5344CB8AC3E}">
        <p14:creationId xmlns:p14="http://schemas.microsoft.com/office/powerpoint/2010/main" val="89257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mtClean="0"/>
              <a:t>Układy trójwymiarowe (c. miękkie)</a:t>
            </a:r>
          </a:p>
        </p:txBody>
      </p:sp>
      <p:sp>
        <p:nvSpPr>
          <p:cNvPr id="24579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r>
              <a:rPr lang="pl-PL" altLang="pl-PL" smtClean="0"/>
              <a:t>Ile wiązań?</a:t>
            </a:r>
          </a:p>
          <a:p>
            <a:endParaRPr lang="pl-PL" altLang="pl-PL" smtClean="0"/>
          </a:p>
          <a:p>
            <a:endParaRPr lang="pl-PL" altLang="pl-PL" smtClean="0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2458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pic>
        <p:nvPicPr>
          <p:cNvPr id="24582" name="Obraz 9" descr="Struny w szescianie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2214563"/>
            <a:ext cx="2273300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Obraz 10" descr="Szescian-Obroty1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5072063"/>
            <a:ext cx="179705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Obraz 11" descr="Szescian-Obroty2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5072063"/>
            <a:ext cx="1797050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Obraz 12" descr="Szescian-Obroty3.bm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072063"/>
            <a:ext cx="1771650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Obraz 13" descr="Szescian-Podloze-Punkty.bm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13" y="2643188"/>
            <a:ext cx="24955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Obraz 14" descr="Szescian-Podloze.bm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2643188"/>
            <a:ext cx="24892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DI2-2_R18_3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26992" y="149205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ytuł 1"/>
          <p:cNvSpPr>
            <a:spLocks noGrp="1"/>
          </p:cNvSpPr>
          <p:nvPr>
            <p:ph type="title"/>
          </p:nvPr>
        </p:nvSpPr>
        <p:spPr>
          <a:xfrm>
            <a:off x="500063" y="1214438"/>
            <a:ext cx="8229600" cy="1143000"/>
          </a:xfrm>
        </p:spPr>
        <p:txBody>
          <a:bodyPr/>
          <a:lstStyle/>
          <a:p>
            <a:r>
              <a:rPr lang="pl-PL" altLang="pl-PL" sz="6000" smtClean="0"/>
              <a:t>Zderzenia</a:t>
            </a:r>
          </a:p>
        </p:txBody>
      </p:sp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2560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2560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25607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25608" name="pole tekstowe 18"/>
          <p:cNvSpPr txBox="1">
            <a:spLocks noChangeArrowheads="1"/>
          </p:cNvSpPr>
          <p:nvPr/>
        </p:nvSpPr>
        <p:spPr bwMode="auto">
          <a:xfrm>
            <a:off x="785813" y="2714625"/>
            <a:ext cx="7707312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l-PL" altLang="pl-PL" sz="3200" dirty="0"/>
              <a:t>Dwa etapy:</a:t>
            </a:r>
          </a:p>
          <a:p>
            <a:pPr eaLnBrk="1" hangingPunct="1"/>
            <a:endParaRPr lang="pl-PL" altLang="pl-PL" sz="1000" dirty="0"/>
          </a:p>
          <a:p>
            <a:pPr eaLnBrk="1" hangingPunct="1">
              <a:buFont typeface="Arial" charset="0"/>
              <a:buChar char="•"/>
            </a:pPr>
            <a:r>
              <a:rPr lang="pl-PL" altLang="pl-PL" sz="3200" dirty="0">
                <a:solidFill>
                  <a:srgbClr val="0070C0"/>
                </a:solidFill>
              </a:rPr>
              <a:t> Detekcja kolizji</a:t>
            </a:r>
            <a:r>
              <a:rPr lang="pl-PL" altLang="pl-PL" sz="3200" dirty="0"/>
              <a:t> (geometria zderzenia)</a:t>
            </a:r>
          </a:p>
          <a:p>
            <a:pPr eaLnBrk="1" hangingPunct="1">
              <a:buFont typeface="Arial" charset="0"/>
              <a:buChar char="•"/>
            </a:pPr>
            <a:endParaRPr lang="pl-PL" altLang="pl-PL" sz="1000" dirty="0"/>
          </a:p>
          <a:p>
            <a:pPr eaLnBrk="1" hangingPunct="1">
              <a:buFont typeface="Arial" charset="0"/>
              <a:buChar char="•"/>
            </a:pPr>
            <a:r>
              <a:rPr lang="pl-PL" altLang="pl-PL" sz="3200" dirty="0"/>
              <a:t> </a:t>
            </a:r>
            <a:r>
              <a:rPr lang="pl-PL" altLang="pl-PL" sz="3200" dirty="0">
                <a:solidFill>
                  <a:srgbClr val="0070C0"/>
                </a:solidFill>
              </a:rPr>
              <a:t>Reakcja na </a:t>
            </a:r>
            <a:r>
              <a:rPr lang="pl-PL" altLang="pl-PL" sz="3200" dirty="0" smtClean="0">
                <a:solidFill>
                  <a:srgbClr val="0070C0"/>
                </a:solidFill>
              </a:rPr>
              <a:t>zderzenie</a:t>
            </a:r>
            <a:r>
              <a:rPr lang="pl-PL" altLang="pl-PL" sz="3200" dirty="0" smtClean="0"/>
              <a:t> (fizyka </a:t>
            </a:r>
            <a:r>
              <a:rPr lang="pl-PL" altLang="pl-PL" sz="3200" dirty="0"/>
              <a:t>zderzenia)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mtClean="0"/>
              <a:t>Niesprężyste i niecentralne </a:t>
            </a:r>
            <a:br>
              <a:rPr lang="pl-PL" altLang="pl-PL" smtClean="0"/>
            </a:br>
            <a:r>
              <a:rPr lang="pl-PL" altLang="pl-PL" smtClean="0"/>
              <a:t>zderzenie dwóch kul</a:t>
            </a:r>
          </a:p>
        </p:txBody>
      </p:sp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2662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2663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26631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26632" name="pole tekstowe 18"/>
          <p:cNvSpPr txBox="1">
            <a:spLocks noChangeArrowheads="1"/>
          </p:cNvSpPr>
          <p:nvPr/>
        </p:nvSpPr>
        <p:spPr bwMode="auto">
          <a:xfrm>
            <a:off x="1571625" y="2143125"/>
            <a:ext cx="6165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l-PL" altLang="pl-PL" sz="2800">
                <a:solidFill>
                  <a:srgbClr val="0070C0"/>
                </a:solidFill>
              </a:rPr>
              <a:t>Detekcja kolizji</a:t>
            </a:r>
            <a:r>
              <a:rPr lang="pl-PL" altLang="pl-PL" sz="2800"/>
              <a:t> (geometria zderzenia)</a:t>
            </a:r>
          </a:p>
        </p:txBody>
      </p:sp>
      <p:sp>
        <p:nvSpPr>
          <p:cNvPr id="12" name="Elipsa 11"/>
          <p:cNvSpPr/>
          <p:nvPr/>
        </p:nvSpPr>
        <p:spPr>
          <a:xfrm>
            <a:off x="1143000" y="3429000"/>
            <a:ext cx="1571625" cy="150018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3" name="Elipsa 12"/>
          <p:cNvSpPr/>
          <p:nvPr/>
        </p:nvSpPr>
        <p:spPr>
          <a:xfrm>
            <a:off x="3143250" y="3357563"/>
            <a:ext cx="914400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sp>
        <p:nvSpPr>
          <p:cNvPr id="15" name="pole tekstowe 14"/>
          <p:cNvSpPr txBox="1"/>
          <p:nvPr/>
        </p:nvSpPr>
        <p:spPr>
          <a:xfrm>
            <a:off x="3357563" y="4786313"/>
            <a:ext cx="5297487" cy="9540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dirty="0">
                <a:latin typeface="+mn-lt"/>
                <a:cs typeface="Arial" pitchFamily="34" charset="0"/>
              </a:rPr>
              <a:t>Zderzenie jeżeli odległość środków</a:t>
            </a:r>
          </a:p>
          <a:p>
            <a:pPr>
              <a:defRPr/>
            </a:pPr>
            <a:r>
              <a:rPr lang="pl-PL" sz="2800" dirty="0">
                <a:latin typeface="+mn-lt"/>
                <a:cs typeface="Arial" pitchFamily="34" charset="0"/>
              </a:rPr>
              <a:t>jest nie większa od sumy promieni</a:t>
            </a:r>
          </a:p>
        </p:txBody>
      </p:sp>
      <p:cxnSp>
        <p:nvCxnSpPr>
          <p:cNvPr id="17" name="Łącznik prosty 16"/>
          <p:cNvCxnSpPr/>
          <p:nvPr/>
        </p:nvCxnSpPr>
        <p:spPr>
          <a:xfrm flipV="1">
            <a:off x="1928813" y="3786188"/>
            <a:ext cx="1643062" cy="4286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FDI2-2_R19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2440" y="623731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9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mtClean="0"/>
              <a:t>Niesprężyste i niecentralne </a:t>
            </a:r>
            <a:br>
              <a:rPr lang="pl-PL" altLang="pl-PL" smtClean="0"/>
            </a:br>
            <a:r>
              <a:rPr lang="pl-PL" altLang="pl-PL" smtClean="0"/>
              <a:t>zderzenie dwóch kul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72" name="Symbol zastępczy zawartości 2"/>
              <p:cNvSpPr>
                <a:spLocks noGrp="1"/>
              </p:cNvSpPr>
              <p:nvPr>
                <p:ph idx="1"/>
              </p:nvPr>
            </p:nvSpPr>
            <p:spPr>
              <a:xfrm>
                <a:off x="1214438" y="6000750"/>
                <a:ext cx="7245994" cy="571500"/>
              </a:xfrm>
            </p:spPr>
            <p:txBody>
              <a:bodyPr/>
              <a:lstStyle/>
              <a:p>
                <a:pPr>
                  <a:buNone/>
                </a:pPr>
                <a:r>
                  <a:rPr lang="pl-PL" altLang="pl-PL" dirty="0" smtClean="0"/>
                  <a:t>Normalna zderzenia: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l-PL" altLang="pl-PL" sz="28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sz="2800" b="0" i="1" smtClean="0">
                            <a:latin typeface="Cambria Math"/>
                          </a:rPr>
                          <m:t>𝑛</m:t>
                        </m:r>
                      </m:e>
                    </m:acc>
                    <m:r>
                      <a:rPr lang="pl-PL" altLang="pl-PL" sz="2800" b="0" i="1" smtClean="0">
                        <a:latin typeface="Cambria Math"/>
                      </a:rPr>
                      <m:t>=</m:t>
                    </m:r>
                    <m:f>
                      <m:fPr>
                        <m:type m:val="lin"/>
                        <m:ctrlPr>
                          <a:rPr lang="pl-PL" altLang="pl-PL" sz="28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pl-PL" altLang="pl-PL" sz="2800" b="0" i="1" smtClean="0">
                            <a:latin typeface="Cambria Math"/>
                          </a:rPr>
                          <m:t>(</m:t>
                        </m:r>
                        <m:sSub>
                          <m:sSubPr>
                            <m:ctrlPr>
                              <a:rPr lang="pl-PL" altLang="pl-PL" sz="2800" b="0" i="1" smtClean="0"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l-PL" altLang="pl-PL" sz="2800" b="0" i="1" smtClean="0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pl-PL" altLang="pl-PL" sz="2800" b="0" i="1" smtClean="0">
                                    <a:latin typeface="Cambria Math"/>
                                  </a:rPr>
                                  <m:t>𝑟</m:t>
                                </m:r>
                              </m:e>
                            </m:acc>
                          </m:e>
                          <m:sub>
                            <m:r>
                              <a:rPr lang="pl-PL" altLang="pl-PL" sz="2800" b="0" i="1" smtClean="0">
                                <a:latin typeface="Cambria Math"/>
                              </a:rPr>
                              <m:t>2</m:t>
                            </m:r>
                          </m:sub>
                        </m:sSub>
                        <m:r>
                          <a:rPr lang="pl-PL" altLang="pl-PL" sz="2800" b="0" i="1" smtClean="0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pl-PL" altLang="pl-PL" sz="2800" b="0" i="1" smtClean="0"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pl-PL" altLang="pl-PL" sz="2800" b="0" i="1" smtClean="0"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pl-PL" altLang="pl-PL" sz="2800" b="0" i="1" smtClean="0">
                                    <a:latin typeface="Cambria Math"/>
                                  </a:rPr>
                                  <m:t>𝑟</m:t>
                                </m:r>
                              </m:e>
                            </m:acc>
                          </m:e>
                          <m:sub>
                            <m:r>
                              <a:rPr lang="pl-PL" altLang="pl-PL" sz="2800" b="0" i="1" smtClean="0">
                                <a:latin typeface="Cambria Math"/>
                              </a:rPr>
                              <m:t>1</m:t>
                            </m:r>
                          </m:sub>
                        </m:sSub>
                        <m:r>
                          <a:rPr lang="pl-PL" altLang="pl-PL" sz="2800" b="0" i="0" smtClean="0">
                            <a:latin typeface="Cambria Math"/>
                          </a:rPr>
                          <m:t>)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pl-PL" altLang="pl-PL" sz="2800" b="0" i="1" smtClean="0"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pl-PL" altLang="pl-PL" sz="28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pl-PL" altLang="pl-PL" sz="2800" b="0" i="1" smtClean="0"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pl-PL" altLang="pl-PL" sz="2800" b="0" i="1" smtClean="0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l-PL" altLang="pl-PL" sz="2800" b="0" i="1" smtClean="0">
                                    <a:latin typeface="Cambria Math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pl-PL" altLang="pl-PL" sz="2800" b="0" i="1" smtClean="0"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pl-PL" altLang="pl-PL" sz="28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pl-PL" altLang="pl-PL" sz="2800" b="0" i="1" smtClean="0"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pl-PL" altLang="pl-PL" sz="2800" b="0" i="1" smtClean="0">
                                        <a:latin typeface="Cambria Math"/>
                                      </a:rPr>
                                      <m:t>𝑟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pl-PL" altLang="pl-PL" sz="2800" b="0" i="1" smtClean="0">
                                    <a:latin typeface="Cambria Math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den>
                    </m:f>
                  </m:oMath>
                </a14:m>
                <a:endParaRPr lang="pl-PL" altLang="pl-PL" dirty="0" smtClean="0"/>
              </a:p>
            </p:txBody>
          </p:sp>
        </mc:Choice>
        <mc:Fallback xmlns="">
          <p:sp>
            <p:nvSpPr>
              <p:cNvPr id="7172" name="Symbol zastępczy zawartości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14438" y="6000750"/>
                <a:ext cx="7245994" cy="571500"/>
              </a:xfrm>
              <a:blipFill rotWithShape="1">
                <a:blip r:embed="rId4"/>
                <a:stretch>
                  <a:fillRect l="-2103" t="-13830" b="-36170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3" name="Obraz 5" descr="Kierunek normalny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3500438"/>
            <a:ext cx="4821237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717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717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7177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7178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7179" name="pole tekstowe 18"/>
          <p:cNvSpPr txBox="1">
            <a:spLocks noChangeArrowheads="1"/>
          </p:cNvSpPr>
          <p:nvPr/>
        </p:nvSpPr>
        <p:spPr bwMode="auto">
          <a:xfrm>
            <a:off x="1000125" y="2714625"/>
            <a:ext cx="70850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l-PL" altLang="pl-PL" sz="2800"/>
              <a:t>Zagadnienie jest w istocie jednowymiarowe</a:t>
            </a:r>
          </a:p>
        </p:txBody>
      </p:sp>
      <p:sp>
        <p:nvSpPr>
          <p:cNvPr id="7180" name="pole tekstowe 18"/>
          <p:cNvSpPr txBox="1">
            <a:spLocks noChangeArrowheads="1"/>
          </p:cNvSpPr>
          <p:nvPr/>
        </p:nvSpPr>
        <p:spPr bwMode="auto">
          <a:xfrm>
            <a:off x="1571625" y="2143125"/>
            <a:ext cx="6003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l-PL" altLang="pl-PL" sz="2800">
                <a:solidFill>
                  <a:srgbClr val="0070C0"/>
                </a:solidFill>
              </a:rPr>
              <a:t>Reakcja na kolizję</a:t>
            </a:r>
            <a:r>
              <a:rPr lang="pl-PL" altLang="pl-PL" sz="2800"/>
              <a:t> (fizyka zderzenia)</a:t>
            </a:r>
          </a:p>
        </p:txBody>
      </p:sp>
      <p:pic>
        <p:nvPicPr>
          <p:cNvPr id="2" name="FDI2-2_R19b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2440" y="623731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mtClean="0"/>
              <a:t>Niesprężyste i niecentralne </a:t>
            </a:r>
            <a:br>
              <a:rPr lang="pl-PL" altLang="pl-PL" smtClean="0"/>
            </a:br>
            <a:r>
              <a:rPr lang="pl-PL" altLang="pl-PL" smtClean="0"/>
              <a:t>zderzenie dwóch kul</a:t>
            </a:r>
          </a:p>
        </p:txBody>
      </p:sp>
      <p:sp>
        <p:nvSpPr>
          <p:cNvPr id="819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82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820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820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04" name="Symbol zastępczy zawartości 11"/>
              <p:cNvSpPr>
                <a:spLocks noGrp="1"/>
              </p:cNvSpPr>
              <p:nvPr>
                <p:ph idx="1"/>
              </p:nvPr>
            </p:nvSpPr>
            <p:spPr>
              <a:xfrm>
                <a:off x="500063" y="1785938"/>
                <a:ext cx="8229600" cy="1357312"/>
              </a:xfrm>
            </p:spPr>
            <p:txBody>
              <a:bodyPr/>
              <a:lstStyle/>
              <a:p>
                <a:r>
                  <a:rPr lang="pl-PL" altLang="pl-PL" dirty="0" smtClean="0"/>
                  <a:t>Popęd = zmiana pędu w momencie zderzenia</a:t>
                </a:r>
              </a:p>
              <a:p>
                <a:r>
                  <a:rPr lang="pl-PL" altLang="pl-PL" dirty="0" smtClean="0"/>
                  <a:t>Jeżeli nie ma tarcia, nie ma obrotów: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l-PL" altLang="pl-PL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b="0" i="1" smtClean="0">
                            <a:latin typeface="Cambria Math"/>
                          </a:rPr>
                          <m:t>𝐽</m:t>
                        </m:r>
                      </m:e>
                    </m:acc>
                    <m:r>
                      <a:rPr lang="pl-PL" altLang="pl-PL" b="0" i="1" smtClean="0">
                        <a:latin typeface="Cambria Math"/>
                      </a:rPr>
                      <m:t>=</m:t>
                    </m:r>
                    <m:r>
                      <a:rPr lang="pl-PL" altLang="pl-PL" b="0" i="1" smtClean="0">
                        <a:latin typeface="Cambria Math"/>
                      </a:rPr>
                      <m:t>𝐽</m:t>
                    </m:r>
                    <m:acc>
                      <m:accPr>
                        <m:chr m:val="⃗"/>
                        <m:ctrlPr>
                          <a:rPr lang="pl-PL" altLang="pl-PL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b="0" i="1" smtClean="0">
                            <a:latin typeface="Cambria Math"/>
                          </a:rPr>
                          <m:t>𝑛</m:t>
                        </m:r>
                      </m:e>
                    </m:acc>
                  </m:oMath>
                </a14:m>
                <a:endParaRPr lang="pl-PL" altLang="pl-PL" dirty="0" smtClean="0"/>
              </a:p>
            </p:txBody>
          </p:sp>
        </mc:Choice>
        <mc:Fallback xmlns="">
          <p:sp>
            <p:nvSpPr>
              <p:cNvPr id="8204" name="Symbol zastępczy zawartości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0063" y="1785938"/>
                <a:ext cx="8229600" cy="1357312"/>
              </a:xfrm>
              <a:blipFill rotWithShape="1">
                <a:blip r:embed="rId5"/>
                <a:stretch>
                  <a:fillRect l="-1630" t="-5830" b="-6278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205" name="Obraz 13" descr="Poped.bm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143250"/>
            <a:ext cx="3500438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pole tekstowe 15"/>
          <p:cNvSpPr txBox="1"/>
          <p:nvPr/>
        </p:nvSpPr>
        <p:spPr>
          <a:xfrm>
            <a:off x="5104780" y="6237312"/>
            <a:ext cx="2995612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dirty="0">
                <a:latin typeface="+mn-lt"/>
                <a:cs typeface="Arial" pitchFamily="34" charset="0"/>
              </a:rPr>
              <a:t>Trzy niewiadome!!!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pole tekstowe 2"/>
              <p:cNvSpPr txBox="1"/>
              <p:nvPr/>
            </p:nvSpPr>
            <p:spPr>
              <a:xfrm>
                <a:off x="4932040" y="3257426"/>
                <a:ext cx="314720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800" b="0" i="1" smtClean="0">
                          <a:latin typeface="Cambria Math"/>
                        </a:rPr>
                        <m:t>𝐽</m:t>
                      </m:r>
                      <m:r>
                        <a:rPr lang="pl-PL" sz="2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pl-PL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l-PL" sz="2800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pl-PL" sz="28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pl-PL" sz="2800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pl-PL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l-PL" sz="2800" b="0" i="1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pl-PL" sz="2800" b="0" i="1" smtClean="0">
                              <a:latin typeface="Cambria Math"/>
                            </a:rPr>
                            <m:t>1</m:t>
                          </m:r>
                          <m:r>
                            <a:rPr lang="pl-PL" sz="28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pl-PL" sz="2800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pl-PL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l-PL" sz="2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pl-PL" sz="2800" b="0" i="1" smtClean="0">
                              <a:latin typeface="Cambria Math"/>
                            </a:rPr>
                            <m:t>1</m:t>
                          </m:r>
                          <m:r>
                            <a:rPr lang="pl-PL" sz="28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pl-PL" sz="28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pl-PL" sz="2800" dirty="0"/>
              </a:p>
            </p:txBody>
          </p:sp>
        </mc:Choice>
        <mc:Fallback xmlns="">
          <p:sp>
            <p:nvSpPr>
              <p:cNvPr id="3" name="pole tekstow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040" y="3257426"/>
                <a:ext cx="3147208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pole tekstowe 17"/>
              <p:cNvSpPr txBox="1"/>
              <p:nvPr/>
            </p:nvSpPr>
            <p:spPr>
              <a:xfrm>
                <a:off x="4685483" y="3814174"/>
                <a:ext cx="341490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800" b="0" i="1" smtClean="0">
                          <a:latin typeface="Cambria Math"/>
                        </a:rPr>
                        <m:t>−</m:t>
                      </m:r>
                      <m:r>
                        <a:rPr lang="pl-PL" sz="2800" b="0" i="1" smtClean="0">
                          <a:latin typeface="Cambria Math"/>
                        </a:rPr>
                        <m:t>𝐽</m:t>
                      </m:r>
                      <m:r>
                        <a:rPr lang="pl-PL" sz="2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pl-PL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l-PL" sz="2800" b="0" i="1" smtClean="0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pl-PL" sz="28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pl-PL" sz="2800" b="0" i="1" smtClean="0">
                          <a:latin typeface="Cambria Math"/>
                        </a:rPr>
                        <m:t>(</m:t>
                      </m:r>
                      <m:sSub>
                        <m:sSubPr>
                          <m:ctrlPr>
                            <a:rPr lang="pl-PL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l-PL" sz="2800" b="0" i="1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pl-PL" sz="2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pl-PL" sz="28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pl-PL" sz="2800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pl-PL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l-PL" sz="2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pl-PL" sz="2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pl-PL" sz="28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pl-PL" sz="28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pl-PL" sz="2800" dirty="0"/>
              </a:p>
            </p:txBody>
          </p:sp>
        </mc:Choice>
        <mc:Fallback xmlns="">
          <p:sp>
            <p:nvSpPr>
              <p:cNvPr id="18" name="pole tekstow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5483" y="3814174"/>
                <a:ext cx="3414909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upa 3"/>
          <p:cNvGrpSpPr/>
          <p:nvPr/>
        </p:nvGrpSpPr>
        <p:grpSpPr>
          <a:xfrm>
            <a:off x="5148064" y="4553570"/>
            <a:ext cx="2773836" cy="1611734"/>
            <a:chOff x="5148064" y="4725144"/>
            <a:chExt cx="2773836" cy="1611734"/>
          </a:xfrm>
        </p:grpSpPr>
        <p:sp>
          <p:nvSpPr>
            <p:cNvPr id="1038" name="pole tekstowe 18"/>
            <p:cNvSpPr txBox="1">
              <a:spLocks noChangeArrowheads="1"/>
            </p:cNvSpPr>
            <p:nvPr/>
          </p:nvSpPr>
          <p:spPr bwMode="auto">
            <a:xfrm>
              <a:off x="5306576" y="5628853"/>
              <a:ext cx="2592388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l-PL" sz="2000" dirty="0">
                  <a:latin typeface="+mn-lt"/>
                  <a:cs typeface="Arial" pitchFamily="34" charset="0"/>
                </a:rPr>
                <a:t>współczynnik restytucji</a:t>
              </a:r>
            </a:p>
            <a:p>
              <a:pPr>
                <a:defRPr/>
              </a:pPr>
              <a:r>
                <a:rPr lang="pl-PL" sz="2000" dirty="0">
                  <a:latin typeface="+mn-lt"/>
                  <a:cs typeface="Arial" pitchFamily="34" charset="0"/>
                </a:rPr>
                <a:t>(miara niesprężystości)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pole tekstowe 18"/>
                <p:cNvSpPr txBox="1"/>
                <p:nvPr/>
              </p:nvSpPr>
              <p:spPr>
                <a:xfrm>
                  <a:off x="5148064" y="4725144"/>
                  <a:ext cx="2773836" cy="9037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l-PL" sz="2800" b="0" i="1" smtClean="0">
                            <a:latin typeface="Cambria Math"/>
                          </a:rPr>
                          <m:t>𝑒</m:t>
                        </m:r>
                        <m:r>
                          <a:rPr lang="pl-PL" sz="2800" b="0" i="1" smtClean="0">
                            <a:latin typeface="Cambria Math"/>
                          </a:rPr>
                          <m:t>=−</m:t>
                        </m:r>
                        <m:f>
                          <m:fPr>
                            <m:ctrlPr>
                              <a:rPr lang="pl-PL" sz="2800" b="0" i="1" smtClean="0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pl-PL" sz="28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pl-PL" sz="2800" b="0" i="1" smtClean="0">
                                    <a:latin typeface="Cambria Math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pl-PL" sz="2800" b="0" i="1" smtClean="0"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pl-PL" sz="2800" b="0" i="1" smtClean="0">
                                    <a:latin typeface="Cambria Math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pl-PL" sz="2800" b="0" i="1" smtClean="0"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pl-PL" sz="28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pl-PL" sz="2800" b="0" i="1" smtClean="0">
                                    <a:latin typeface="Cambria Math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pl-PL" sz="2800" b="0" i="1" smtClean="0"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pl-PL" sz="2800" b="0" i="1" smtClean="0">
                                    <a:latin typeface="Cambria Math"/>
                                  </a:rPr>
                                  <m:t>𝑛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pl-PL" sz="28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pl-PL" sz="2800" b="0" i="1" smtClean="0">
                                    <a:latin typeface="Cambria Math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pl-PL" sz="2800" b="0" i="1" smtClean="0"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pl-PL" sz="2800" b="0" i="1" smtClean="0">
                                    <a:latin typeface="Cambria Math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pl-PL" sz="2800" b="0" i="1" smtClean="0"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pl-PL" sz="28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pl-PL" sz="2800" b="0" i="1" smtClean="0">
                                    <a:latin typeface="Cambria Math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pl-PL" sz="2800" b="0" i="1" smtClean="0"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pl-PL" sz="2800" b="0" i="1" smtClean="0">
                                    <a:latin typeface="Cambria Math"/>
                                  </a:rPr>
                                  <m:t>𝑛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pl-PL" sz="2800" dirty="0"/>
                </a:p>
              </p:txBody>
            </p:sp>
          </mc:Choice>
          <mc:Fallback xmlns="">
            <p:sp>
              <p:nvSpPr>
                <p:cNvPr id="19" name="pole tekstowe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8064" y="4725144"/>
                  <a:ext cx="2773836" cy="903709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l-PL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" name="FDI2-2_R19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32440" y="625556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mtClean="0"/>
              <a:t>Niesprężyste i niecentralne </a:t>
            </a:r>
            <a:br>
              <a:rPr lang="pl-PL" altLang="pl-PL" smtClean="0"/>
            </a:br>
            <a:r>
              <a:rPr lang="pl-PL" altLang="pl-PL" smtClean="0"/>
              <a:t>zderzenie dwóch kul</a:t>
            </a:r>
          </a:p>
        </p:txBody>
      </p:sp>
      <p:sp>
        <p:nvSpPr>
          <p:cNvPr id="922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92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922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922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28" name="Symbol zastępczy zawartości 11"/>
              <p:cNvSpPr>
                <a:spLocks noGrp="1"/>
              </p:cNvSpPr>
              <p:nvPr>
                <p:ph idx="1"/>
              </p:nvPr>
            </p:nvSpPr>
            <p:spPr>
              <a:xfrm>
                <a:off x="500063" y="1785938"/>
                <a:ext cx="8229600" cy="1357312"/>
              </a:xfrm>
            </p:spPr>
            <p:txBody>
              <a:bodyPr/>
              <a:lstStyle/>
              <a:p>
                <a:r>
                  <a:rPr lang="pl-PL" altLang="pl-PL" dirty="0" smtClean="0"/>
                  <a:t>Popęd = zmiana pędu w momencie zderzenia</a:t>
                </a:r>
              </a:p>
              <a:p>
                <a:r>
                  <a:rPr lang="pl-PL" altLang="pl-PL" dirty="0" smtClean="0"/>
                  <a:t>Jeżeli nie ma tarcia, nie ma obrotów: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l-PL" altLang="pl-PL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b="0" i="1" smtClean="0">
                            <a:latin typeface="Cambria Math"/>
                          </a:rPr>
                          <m:t>𝐽</m:t>
                        </m:r>
                      </m:e>
                    </m:acc>
                    <m:r>
                      <a:rPr lang="pl-PL" altLang="pl-PL" b="0" i="1" smtClean="0">
                        <a:latin typeface="Cambria Math"/>
                      </a:rPr>
                      <m:t>=</m:t>
                    </m:r>
                    <m:r>
                      <a:rPr lang="pl-PL" altLang="pl-PL" b="0" i="1" smtClean="0">
                        <a:latin typeface="Cambria Math"/>
                      </a:rPr>
                      <m:t>𝐽</m:t>
                    </m:r>
                    <m:acc>
                      <m:accPr>
                        <m:chr m:val="⃗"/>
                        <m:ctrlPr>
                          <a:rPr lang="pl-PL" altLang="pl-PL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b="0" i="1" smtClean="0">
                            <a:latin typeface="Cambria Math"/>
                          </a:rPr>
                          <m:t>𝑛</m:t>
                        </m:r>
                      </m:e>
                    </m:acc>
                  </m:oMath>
                </a14:m>
                <a:endParaRPr lang="pl-PL" altLang="pl-PL" dirty="0" smtClean="0"/>
              </a:p>
            </p:txBody>
          </p:sp>
        </mc:Choice>
        <mc:Fallback xmlns="">
          <p:sp>
            <p:nvSpPr>
              <p:cNvPr id="9228" name="Symbol zastępczy zawartości 1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0063" y="1785938"/>
                <a:ext cx="8229600" cy="1357312"/>
              </a:xfrm>
              <a:blipFill rotWithShape="1">
                <a:blip r:embed="rId5"/>
                <a:stretch>
                  <a:fillRect l="-1630" t="-5830" b="-6278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29" name="Obraz 13" descr="Poped.bm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143250"/>
            <a:ext cx="3500438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pole tekstowe 22"/>
          <p:cNvSpPr txBox="1"/>
          <p:nvPr/>
        </p:nvSpPr>
        <p:spPr>
          <a:xfrm>
            <a:off x="4643438" y="3214688"/>
            <a:ext cx="233045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3200" dirty="0">
                <a:latin typeface="+mn-lt"/>
              </a:rPr>
              <a:t>Rozwiązanie:</a:t>
            </a:r>
          </a:p>
        </p:txBody>
      </p:sp>
      <p:sp>
        <p:nvSpPr>
          <p:cNvPr id="923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9232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pole tekstowe 16"/>
              <p:cNvSpPr txBox="1"/>
              <p:nvPr/>
            </p:nvSpPr>
            <p:spPr>
              <a:xfrm>
                <a:off x="4740543" y="3789040"/>
                <a:ext cx="427142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800" b="0" i="1" smtClean="0">
                          <a:latin typeface="Cambria Math"/>
                        </a:rPr>
                        <m:t>𝐽</m:t>
                      </m:r>
                      <m:r>
                        <a:rPr lang="pl-PL" sz="2800" b="0" i="1" smtClean="0">
                          <a:latin typeface="Cambria Math"/>
                        </a:rPr>
                        <m:t>=−</m:t>
                      </m:r>
                      <m:r>
                        <a:rPr lang="pl-PL" sz="2800" b="0" i="1" smtClean="0">
                          <a:latin typeface="Cambria Math"/>
                          <a:ea typeface="Cambria Math"/>
                        </a:rPr>
                        <m:t>𝜇</m:t>
                      </m:r>
                      <m:r>
                        <a:rPr lang="pl-PL" sz="2800" b="0" i="1" smtClean="0"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pl-PL" sz="2800" b="0" i="1" smtClean="0">
                          <a:latin typeface="Cambria Math"/>
                          <a:ea typeface="Cambria Math"/>
                        </a:rPr>
                        <m:t>𝑒</m:t>
                      </m:r>
                      <m:r>
                        <a:rPr lang="pl-PL" sz="2800" b="0" i="1" smtClean="0">
                          <a:latin typeface="Cambria Math"/>
                          <a:ea typeface="Cambria Math"/>
                        </a:rPr>
                        <m:t>+1)(</m:t>
                      </m:r>
                      <m:sSub>
                        <m:sSubPr>
                          <m:ctrlPr>
                            <a:rPr lang="pl-PL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l-PL" sz="2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pl-PL" sz="2800" b="0" i="1" smtClean="0">
                              <a:latin typeface="Cambria Math"/>
                            </a:rPr>
                            <m:t>1</m:t>
                          </m:r>
                          <m:r>
                            <a:rPr lang="pl-PL" sz="28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pl-PL" sz="2800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pl-PL" sz="28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l-PL" sz="28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pl-PL" sz="2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pl-PL" sz="2800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pl-PL" sz="2800" b="0" i="1" smtClean="0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pl-PL" sz="2800" dirty="0"/>
              </a:p>
            </p:txBody>
          </p:sp>
        </mc:Choice>
        <mc:Fallback xmlns="">
          <p:sp>
            <p:nvSpPr>
              <p:cNvPr id="17" name="pole tekstow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0543" y="3789040"/>
                <a:ext cx="4271426" cy="52322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pole tekstowe 1"/>
              <p:cNvSpPr txBox="1"/>
              <p:nvPr/>
            </p:nvSpPr>
            <p:spPr>
              <a:xfrm>
                <a:off x="4740543" y="4437112"/>
                <a:ext cx="2628155" cy="9694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2800" b="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l-PL" sz="2800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sz="2800" b="0" i="1" smtClean="0">
                                  <a:latin typeface="Cambria Math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pl-PL" sz="28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pl-PL" sz="2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pl-PL" sz="2800" b="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l-PL" sz="2800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sz="2800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l-PL" sz="28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pl-PL" sz="2800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pl-PL" sz="2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l-PL" sz="2800" b="0" i="1" smtClean="0">
                              <a:latin typeface="Cambria Math"/>
                            </a:rPr>
                            <m:t>𝐽</m:t>
                          </m:r>
                        </m:num>
                        <m:den>
                          <m:sSub>
                            <m:sSubPr>
                              <m:ctrlPr>
                                <a:rPr lang="pl-PL" sz="2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l-PL" sz="28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l-PL" sz="2800" b="0" i="1" smtClean="0"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acc>
                        <m:accPr>
                          <m:chr m:val="⃗"/>
                          <m:ctrlPr>
                            <a:rPr lang="pl-PL" sz="28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sz="2800" b="0" i="1" smtClean="0">
                              <a:latin typeface="Cambria Math"/>
                            </a:rPr>
                            <m:t>𝑛</m:t>
                          </m:r>
                        </m:e>
                      </m:acc>
                    </m:oMath>
                  </m:oMathPara>
                </a14:m>
                <a:endParaRPr lang="pl-PL" sz="2800" dirty="0"/>
              </a:p>
            </p:txBody>
          </p:sp>
        </mc:Choice>
        <mc:Fallback xmlns="">
          <p:sp>
            <p:nvSpPr>
              <p:cNvPr id="2" name="pole tekstow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0543" y="4437112"/>
                <a:ext cx="2628155" cy="969433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pole tekstowe 18"/>
              <p:cNvSpPr txBox="1"/>
              <p:nvPr/>
            </p:nvSpPr>
            <p:spPr>
              <a:xfrm>
                <a:off x="4740543" y="5424057"/>
                <a:ext cx="2628155" cy="9694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2800" b="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l-PL" sz="2800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sz="2800" b="0" i="1" smtClean="0">
                                  <a:latin typeface="Cambria Math"/>
                                </a:rPr>
                                <m:t>𝑢</m:t>
                              </m:r>
                            </m:e>
                          </m:acc>
                        </m:e>
                        <m:sub>
                          <m:r>
                            <a:rPr lang="pl-PL" sz="28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pl-PL" sz="28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pl-PL" sz="2800" b="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pl-PL" sz="2800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pl-PL" sz="2800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</m:acc>
                        </m:e>
                        <m:sub>
                          <m:r>
                            <a:rPr lang="pl-PL" sz="28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pl-PL" sz="2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pl-PL" sz="28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pl-PL" sz="2800" b="0" i="1" smtClean="0">
                              <a:latin typeface="Cambria Math"/>
                            </a:rPr>
                            <m:t>𝐽</m:t>
                          </m:r>
                        </m:num>
                        <m:den>
                          <m:sSub>
                            <m:sSubPr>
                              <m:ctrlPr>
                                <a:rPr lang="pl-PL" sz="2800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pl-PL" sz="2800" b="0" i="1" smtClean="0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pl-PL" sz="2800" b="0" i="1" smtClean="0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acc>
                        <m:accPr>
                          <m:chr m:val="⃗"/>
                          <m:ctrlPr>
                            <a:rPr lang="pl-PL" sz="28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sz="2800" b="0" i="1" smtClean="0">
                              <a:latin typeface="Cambria Math"/>
                            </a:rPr>
                            <m:t>𝑛</m:t>
                          </m:r>
                        </m:e>
                      </m:acc>
                    </m:oMath>
                  </m:oMathPara>
                </a14:m>
                <a:endParaRPr lang="pl-PL" sz="2800" dirty="0"/>
              </a:p>
            </p:txBody>
          </p:sp>
        </mc:Choice>
        <mc:Fallback xmlns="">
          <p:sp>
            <p:nvSpPr>
              <p:cNvPr id="19" name="pole tekstowe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0543" y="5424057"/>
                <a:ext cx="2628155" cy="969433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FDI2-2_R19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24606" y="627903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8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smtClean="0"/>
              <a:t>Niesprężyste i niecentralne </a:t>
            </a:r>
            <a:br>
              <a:rPr lang="pl-PL" altLang="pl-PL" dirty="0" smtClean="0"/>
            </a:br>
            <a:r>
              <a:rPr lang="pl-PL" altLang="pl-PL" dirty="0" smtClean="0"/>
              <a:t>zderzenie dwóch kul</a:t>
            </a:r>
          </a:p>
        </p:txBody>
      </p:sp>
      <p:sp>
        <p:nvSpPr>
          <p:cNvPr id="819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82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820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820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grpSp>
        <p:nvGrpSpPr>
          <p:cNvPr id="4" name="Grupa 3"/>
          <p:cNvGrpSpPr/>
          <p:nvPr/>
        </p:nvGrpSpPr>
        <p:grpSpPr>
          <a:xfrm>
            <a:off x="539552" y="2060848"/>
            <a:ext cx="2773836" cy="1611734"/>
            <a:chOff x="5148064" y="4725144"/>
            <a:chExt cx="2773836" cy="1611734"/>
          </a:xfrm>
        </p:grpSpPr>
        <p:sp>
          <p:nvSpPr>
            <p:cNvPr id="1038" name="pole tekstowe 18"/>
            <p:cNvSpPr txBox="1">
              <a:spLocks noChangeArrowheads="1"/>
            </p:cNvSpPr>
            <p:nvPr/>
          </p:nvSpPr>
          <p:spPr bwMode="auto">
            <a:xfrm>
              <a:off x="5306576" y="5628853"/>
              <a:ext cx="2592388" cy="708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l-PL" sz="2000" dirty="0">
                  <a:latin typeface="+mn-lt"/>
                  <a:cs typeface="Arial" pitchFamily="34" charset="0"/>
                </a:rPr>
                <a:t>współczynnik restytucji</a:t>
              </a:r>
            </a:p>
            <a:p>
              <a:pPr>
                <a:defRPr/>
              </a:pPr>
              <a:r>
                <a:rPr lang="pl-PL" sz="2000" dirty="0">
                  <a:latin typeface="+mn-lt"/>
                  <a:cs typeface="Arial" pitchFamily="34" charset="0"/>
                </a:rPr>
                <a:t>(miara niesprężystości)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pole tekstowe 18"/>
                <p:cNvSpPr txBox="1"/>
                <p:nvPr/>
              </p:nvSpPr>
              <p:spPr>
                <a:xfrm>
                  <a:off x="5148064" y="4725144"/>
                  <a:ext cx="2773836" cy="9037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pl-PL" sz="2800" b="0" i="1" smtClean="0">
                            <a:latin typeface="Cambria Math"/>
                          </a:rPr>
                          <m:t>𝑒</m:t>
                        </m:r>
                        <m:r>
                          <a:rPr lang="pl-PL" sz="2800" b="0" i="1" smtClean="0">
                            <a:latin typeface="Cambria Math"/>
                          </a:rPr>
                          <m:t>=−</m:t>
                        </m:r>
                        <m:f>
                          <m:fPr>
                            <m:ctrlPr>
                              <a:rPr lang="pl-PL" sz="2800" b="0" i="1" smtClean="0">
                                <a:latin typeface="Cambria Math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pl-PL" sz="28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pl-PL" sz="2800" b="0" i="1" smtClean="0">
                                    <a:latin typeface="Cambria Math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pl-PL" sz="2800" b="0" i="1" smtClean="0"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pl-PL" sz="2800" b="0" i="1" smtClean="0">
                                    <a:latin typeface="Cambria Math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pl-PL" sz="2800" b="0" i="1" smtClean="0"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pl-PL" sz="28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pl-PL" sz="2800" b="0" i="1" smtClean="0">
                                    <a:latin typeface="Cambria Math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pl-PL" sz="2800" b="0" i="1" smtClean="0"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pl-PL" sz="2800" b="0" i="1" smtClean="0">
                                    <a:latin typeface="Cambria Math"/>
                                  </a:rPr>
                                  <m:t>𝑛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pl-PL" sz="28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pl-PL" sz="2800" b="0" i="1" smtClean="0">
                                    <a:latin typeface="Cambria Math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pl-PL" sz="2800" b="0" i="1" smtClean="0"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pl-PL" sz="2800" b="0" i="1" smtClean="0">
                                    <a:latin typeface="Cambria Math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pl-PL" sz="2800" b="0" i="1" smtClean="0"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pl-PL" sz="2800" b="0" i="1" smtClean="0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pl-PL" sz="2800" b="0" i="1" smtClean="0">
                                    <a:latin typeface="Cambria Math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pl-PL" sz="2800" b="0" i="1" smtClean="0">
                                    <a:latin typeface="Cambria Math"/>
                                  </a:rPr>
                                  <m:t>2</m:t>
                                </m:r>
                                <m:r>
                                  <a:rPr lang="pl-PL" sz="2800" b="0" i="1" smtClean="0">
                                    <a:latin typeface="Cambria Math"/>
                                  </a:rPr>
                                  <m:t>𝑛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pl-PL" sz="2800" dirty="0"/>
                </a:p>
              </p:txBody>
            </p:sp>
          </mc:Choice>
          <mc:Fallback xmlns="">
            <p:sp>
              <p:nvSpPr>
                <p:cNvPr id="19" name="pole tekstowe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8064" y="4725144"/>
                  <a:ext cx="2773836" cy="903709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pl-PL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ole tekstowe 4"/>
              <p:cNvSpPr txBox="1"/>
              <p:nvPr/>
            </p:nvSpPr>
            <p:spPr>
              <a:xfrm>
                <a:off x="561156" y="4021033"/>
                <a:ext cx="113588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800" i="1" dirty="0" smtClean="0">
                          <a:latin typeface="Cambria Math"/>
                        </a:rPr>
                        <m:t>𝑒</m:t>
                      </m:r>
                      <m:r>
                        <a:rPr lang="pl-PL" sz="2800" i="1" dirty="0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pl-PL" sz="2800" dirty="0"/>
              </a:p>
            </p:txBody>
          </p:sp>
        </mc:Choice>
        <mc:Fallback xmlns="">
          <p:sp>
            <p:nvSpPr>
              <p:cNvPr id="5" name="pole tekstow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56" y="4021033"/>
                <a:ext cx="1135888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pole tekstowe 6"/>
          <p:cNvSpPr txBox="1"/>
          <p:nvPr/>
        </p:nvSpPr>
        <p:spPr>
          <a:xfrm>
            <a:off x="4582353" y="3959478"/>
            <a:ext cx="4326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Zderzenie idealnie niesprężyste </a:t>
            </a:r>
            <a:br>
              <a:rPr lang="pl-PL" dirty="0" smtClean="0"/>
            </a:br>
            <a:r>
              <a:rPr lang="pl-PL" dirty="0" smtClean="0"/>
              <a:t>(ciała poruszają się razem po zderzeniu)</a:t>
            </a:r>
            <a:endParaRPr lang="pl-P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pole tekstowe 19"/>
              <p:cNvSpPr txBox="1"/>
              <p:nvPr/>
            </p:nvSpPr>
            <p:spPr>
              <a:xfrm>
                <a:off x="2004399" y="3959478"/>
                <a:ext cx="246574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28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l-PL" sz="2800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pl-PL" sz="2800" i="1">
                              <a:latin typeface="Cambria Math"/>
                            </a:rPr>
                            <m:t>1</m:t>
                          </m:r>
                          <m:r>
                            <a:rPr lang="pl-PL" sz="2800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pl-PL" sz="2800" i="1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pl-PL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l-PL" sz="2800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pl-PL" sz="2800" i="1">
                              <a:latin typeface="Cambria Math"/>
                            </a:rPr>
                            <m:t>2</m:t>
                          </m:r>
                          <m:r>
                            <a:rPr lang="pl-PL" sz="2800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pl-PL" sz="28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pl-PL" sz="2800" dirty="0"/>
              </a:p>
            </p:txBody>
          </p:sp>
        </mc:Choice>
        <mc:Fallback xmlns="">
          <p:sp>
            <p:nvSpPr>
              <p:cNvPr id="20" name="pole tekstowe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4399" y="3959478"/>
                <a:ext cx="2465740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pole tekstowe 20"/>
              <p:cNvSpPr txBox="1"/>
              <p:nvPr/>
            </p:nvSpPr>
            <p:spPr>
              <a:xfrm>
                <a:off x="539552" y="4922004"/>
                <a:ext cx="113588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800" i="1" dirty="0" smtClean="0">
                          <a:latin typeface="Cambria Math"/>
                        </a:rPr>
                        <m:t>𝑒</m:t>
                      </m:r>
                      <m:r>
                        <a:rPr lang="pl-PL" sz="2800" b="0" i="1" dirty="0" smtClean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pl-PL" sz="2800" dirty="0"/>
              </a:p>
            </p:txBody>
          </p:sp>
        </mc:Choice>
        <mc:Fallback xmlns="">
          <p:sp>
            <p:nvSpPr>
              <p:cNvPr id="21" name="pole tekstowe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4922004"/>
                <a:ext cx="1135888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pole tekstowe 21"/>
          <p:cNvSpPr txBox="1"/>
          <p:nvPr/>
        </p:nvSpPr>
        <p:spPr>
          <a:xfrm>
            <a:off x="2061051" y="4869160"/>
            <a:ext cx="6327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Zderzenie idealnie sprężyste – wzory z liceum</a:t>
            </a:r>
            <a:br>
              <a:rPr lang="pl-PL" dirty="0" smtClean="0"/>
            </a:br>
            <a:r>
              <a:rPr lang="pl-PL" dirty="0" smtClean="0"/>
              <a:t>(spełnione zasady zachowania energii mechanicznej i pędu)</a:t>
            </a:r>
            <a:endParaRPr lang="pl-PL" dirty="0"/>
          </a:p>
        </p:txBody>
      </p:sp>
      <p:sp>
        <p:nvSpPr>
          <p:cNvPr id="23" name="pole tekstowe 22"/>
          <p:cNvSpPr txBox="1"/>
          <p:nvPr/>
        </p:nvSpPr>
        <p:spPr>
          <a:xfrm>
            <a:off x="2088060" y="5714092"/>
            <a:ext cx="4737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Szczególny przypadek – trwała przeszkoda: </a:t>
            </a:r>
            <a:endParaRPr lang="pl-P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pole tekstowe 23"/>
              <p:cNvSpPr txBox="1"/>
              <p:nvPr/>
            </p:nvSpPr>
            <p:spPr>
              <a:xfrm>
                <a:off x="6609230" y="5589240"/>
                <a:ext cx="216456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l-PL" sz="24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pl-PL" sz="2400" b="0" i="1" smtClean="0">
                              <a:latin typeface="Cambria Math"/>
                            </a:rPr>
                            <m:t>2</m:t>
                          </m:r>
                          <m:r>
                            <a:rPr lang="pl-PL" sz="2400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pl-PL" sz="24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pl-PL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l-PL" sz="2400" i="1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pl-PL" sz="2400" i="1">
                              <a:latin typeface="Cambria Math"/>
                            </a:rPr>
                            <m:t>2</m:t>
                          </m:r>
                          <m:r>
                            <a:rPr lang="pl-PL" sz="2400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pl-PL" sz="24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24" name="pole tekstowe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9230" y="5589240"/>
                <a:ext cx="2164567" cy="461665"/>
              </a:xfrm>
              <a:prstGeom prst="rect">
                <a:avLst/>
              </a:prstGeom>
              <a:blipFill rotWithShape="1">
                <a:blip r:embed="rId6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pole tekstowe 24"/>
              <p:cNvSpPr txBox="1"/>
              <p:nvPr/>
            </p:nvSpPr>
            <p:spPr>
              <a:xfrm>
                <a:off x="3313388" y="6006480"/>
                <a:ext cx="18165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2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l-PL" sz="2400" b="0" i="1" smtClean="0">
                              <a:latin typeface="Cambria Math"/>
                            </a:rPr>
                            <m:t>𝑢</m:t>
                          </m:r>
                        </m:e>
                        <m:sub>
                          <m:r>
                            <a:rPr lang="pl-PL" sz="2400" b="0" i="1" smtClean="0">
                              <a:latin typeface="Cambria Math"/>
                            </a:rPr>
                            <m:t>1</m:t>
                          </m:r>
                          <m:r>
                            <a:rPr lang="pl-PL" sz="2400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pl-PL" sz="2400" b="0" i="1" smtClean="0">
                          <a:latin typeface="Cambria Math"/>
                        </a:rPr>
                        <m:t>=−</m:t>
                      </m:r>
                      <m:sSub>
                        <m:sSubPr>
                          <m:ctrlPr>
                            <a:rPr lang="pl-PL" sz="2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l-PL" sz="2400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pl-PL" sz="2400" i="1">
                              <a:latin typeface="Cambria Math"/>
                            </a:rPr>
                            <m:t>2</m:t>
                          </m:r>
                          <m:r>
                            <a:rPr lang="pl-PL" sz="2400" i="1"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pl-PL" sz="2400" dirty="0"/>
              </a:p>
            </p:txBody>
          </p:sp>
        </mc:Choice>
        <mc:Fallback xmlns="">
          <p:sp>
            <p:nvSpPr>
              <p:cNvPr id="25" name="pole tekstowe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3388" y="6006480"/>
                <a:ext cx="1816588" cy="461665"/>
              </a:xfrm>
              <a:prstGeom prst="rect">
                <a:avLst/>
              </a:prstGeom>
              <a:blipFill rotWithShape="1">
                <a:blip r:embed="rId7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pole tekstowe 25"/>
          <p:cNvSpPr txBox="1"/>
          <p:nvPr/>
        </p:nvSpPr>
        <p:spPr>
          <a:xfrm>
            <a:off x="2091765" y="6111607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Wówczas: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6449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mtClean="0"/>
              <a:t>Niesprężyste i niecentralne </a:t>
            </a:r>
            <a:br>
              <a:rPr lang="pl-PL" altLang="pl-PL" smtClean="0"/>
            </a:br>
            <a:r>
              <a:rPr lang="pl-PL" altLang="pl-PL" smtClean="0"/>
              <a:t>zderzenie dwóch kul</a:t>
            </a: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2765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2765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27656" name="Symbol zastępczy zawartości 11"/>
          <p:cNvSpPr>
            <a:spLocks noGrp="1"/>
          </p:cNvSpPr>
          <p:nvPr>
            <p:ph idx="1"/>
          </p:nvPr>
        </p:nvSpPr>
        <p:spPr>
          <a:xfrm>
            <a:off x="500063" y="1785938"/>
            <a:ext cx="8229600" cy="4643437"/>
          </a:xfrm>
        </p:spPr>
        <p:txBody>
          <a:bodyPr/>
          <a:lstStyle/>
          <a:p>
            <a:r>
              <a:rPr lang="pl-PL" altLang="pl-PL" smtClean="0"/>
              <a:t>Test – problem bilardzisty (</a:t>
            </a:r>
            <a:r>
              <a:rPr lang="pl-PL" altLang="pl-PL" smtClean="0">
                <a:solidFill>
                  <a:srgbClr val="0070C0"/>
                </a:solidFill>
              </a:rPr>
              <a:t>demostracja</a:t>
            </a:r>
            <a:r>
              <a:rPr lang="pl-PL" altLang="pl-PL" smtClean="0"/>
              <a:t>)</a:t>
            </a:r>
            <a:br>
              <a:rPr lang="pl-PL" altLang="pl-PL" smtClean="0"/>
            </a:br>
            <a:r>
              <a:rPr lang="pl-PL" altLang="pl-PL" smtClean="0"/>
              <a:t>Jeżeli bile mają równe masy, to powinny rozbiec się pod kątem prostym.</a:t>
            </a:r>
          </a:p>
          <a:p>
            <a:pPr>
              <a:buFont typeface="Arial" charset="0"/>
              <a:buNone/>
            </a:pPr>
            <a:endParaRPr lang="pl-PL" altLang="pl-PL" smtClean="0"/>
          </a:p>
          <a:p>
            <a:endParaRPr lang="pl-PL" altLang="pl-PL" smtClean="0"/>
          </a:p>
          <a:p>
            <a:endParaRPr lang="pl-PL" altLang="pl-PL" smtClean="0"/>
          </a:p>
          <a:p>
            <a:r>
              <a:rPr lang="pl-PL" altLang="pl-PL" smtClean="0"/>
              <a:t>Bilard (</a:t>
            </a:r>
            <a:r>
              <a:rPr lang="pl-PL" altLang="pl-PL" smtClean="0">
                <a:solidFill>
                  <a:srgbClr val="0070C0"/>
                </a:solidFill>
              </a:rPr>
              <a:t>demonstracja</a:t>
            </a:r>
            <a:r>
              <a:rPr lang="pl-PL" altLang="pl-PL" smtClean="0"/>
              <a:t>)</a:t>
            </a:r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27658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pic>
        <p:nvPicPr>
          <p:cNvPr id="27659" name="Obraz 16" descr="Zderzenia 2D - ProblemBilardzisty-0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3429000"/>
            <a:ext cx="200025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0" name="Obraz 17" descr="Zderzenia 2D - ProblemBilardzisty-2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3429000"/>
            <a:ext cx="200025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61" name="Obraz 18" descr="Zderzenia 2D - ProblemBilardzisty-4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3429000"/>
            <a:ext cx="200025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DI2-2_R19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60432" y="616530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2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mtClean="0"/>
              <a:t>Sterowanie – „fizyczna” ingerencja</a:t>
            </a:r>
          </a:p>
        </p:txBody>
      </p:sp>
      <p:sp>
        <p:nvSpPr>
          <p:cNvPr id="2867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2867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28678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2867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28680" name="Symbol zastępczy zawartości 11"/>
          <p:cNvSpPr>
            <a:spLocks noGrp="1"/>
          </p:cNvSpPr>
          <p:nvPr>
            <p:ph idx="1"/>
          </p:nvPr>
        </p:nvSpPr>
        <p:spPr>
          <a:xfrm>
            <a:off x="500063" y="1785938"/>
            <a:ext cx="8643937" cy="4643437"/>
          </a:xfrm>
        </p:spPr>
        <p:txBody>
          <a:bodyPr/>
          <a:lstStyle/>
          <a:p>
            <a:r>
              <a:rPr lang="pl-PL" altLang="pl-PL" dirty="0" smtClean="0"/>
              <a:t>Zmiana pozycji punktu </a:t>
            </a:r>
            <a:r>
              <a:rPr lang="pl-PL" altLang="pl-PL" dirty="0" smtClean="0">
                <a:solidFill>
                  <a:srgbClr val="0070C0"/>
                </a:solidFill>
              </a:rPr>
              <a:t>myszą</a:t>
            </a:r>
            <a:r>
              <a:rPr lang="pl-PL" altLang="pl-PL" dirty="0" smtClean="0"/>
              <a:t> – sprężyna między położeniem punktu i myszy w 3D</a:t>
            </a:r>
          </a:p>
          <a:p>
            <a:r>
              <a:rPr lang="pl-PL" altLang="pl-PL" dirty="0" smtClean="0"/>
              <a:t>Bezpośrednie związanie – problemy numeryczne</a:t>
            </a:r>
          </a:p>
          <a:p>
            <a:r>
              <a:rPr lang="pl-PL" altLang="pl-PL" dirty="0" smtClean="0">
                <a:solidFill>
                  <a:schemeClr val="accent1"/>
                </a:solidFill>
              </a:rPr>
              <a:t>Demonstracja</a:t>
            </a:r>
          </a:p>
          <a:p>
            <a:endParaRPr lang="pl-PL" altLang="pl-PL" dirty="0" smtClean="0">
              <a:solidFill>
                <a:schemeClr val="accent1"/>
              </a:solidFill>
            </a:endParaRPr>
          </a:p>
          <a:p>
            <a:r>
              <a:rPr lang="pl-PL" altLang="pl-PL" dirty="0" smtClean="0"/>
              <a:t>Zmiana pozycji za pomocą </a:t>
            </a:r>
            <a:r>
              <a:rPr lang="pl-PL" altLang="pl-PL" dirty="0" smtClean="0">
                <a:solidFill>
                  <a:srgbClr val="0070C0"/>
                </a:solidFill>
              </a:rPr>
              <a:t>klawiatury</a:t>
            </a:r>
            <a:r>
              <a:rPr lang="pl-PL" altLang="pl-PL" dirty="0" smtClean="0"/>
              <a:t> – </a:t>
            </a:r>
            <a:br>
              <a:rPr lang="pl-PL" altLang="pl-PL" dirty="0" smtClean="0"/>
            </a:br>
            <a:r>
              <a:rPr lang="pl-PL" altLang="pl-PL" dirty="0" smtClean="0"/>
              <a:t>kontrola prędkości czy przyspieszenia</a:t>
            </a:r>
          </a:p>
          <a:p>
            <a:r>
              <a:rPr lang="pl-PL" altLang="pl-PL" dirty="0" smtClean="0">
                <a:solidFill>
                  <a:schemeClr val="accent1"/>
                </a:solidFill>
              </a:rPr>
              <a:t>Demonstracja</a:t>
            </a:r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28682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/>
          <a:lstStyle/>
          <a:p>
            <a:r>
              <a:rPr lang="pl-PL" altLang="pl-PL" smtClean="0"/>
              <a:t>Woda uderzająca w tkaninę</a:t>
            </a:r>
          </a:p>
        </p:txBody>
      </p:sp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2970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2970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29703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29704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29705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pic>
        <p:nvPicPr>
          <p:cNvPr id="29706" name="Obraz 22" descr="woda-material-A0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3643313"/>
            <a:ext cx="1857375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Obraz 23" descr="woda-material-A1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3643313"/>
            <a:ext cx="18573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Obraz 24" descr="woda-material-A2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43313"/>
            <a:ext cx="1857375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Obraz 25" descr="woda-material-A3.b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3643313"/>
            <a:ext cx="1857375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Obraz 26" descr="woda-material-B0.bm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5214938"/>
            <a:ext cx="1857375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Obraz 27" descr="woda-material-B1.bm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5214938"/>
            <a:ext cx="18573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2" name="Obraz 28" descr="woda-material-B2.bmp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214938"/>
            <a:ext cx="18573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3" name="Obraz 29" descr="woda-material-B3.bm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5214938"/>
            <a:ext cx="1857375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4" name="Rectangle 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29715" name="Rectangle 10"/>
          <p:cNvSpPr>
            <a:spLocks noChangeArrowheads="1"/>
          </p:cNvSpPr>
          <p:nvPr/>
        </p:nvSpPr>
        <p:spPr bwMode="auto">
          <a:xfrm>
            <a:off x="0" y="45148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pl-PL" altLang="pl-PL" sz="1000">
                <a:latin typeface="Times New Roman" pitchFamily="18" charset="0"/>
              </a:rPr>
              <a:t/>
            </a:r>
            <a:br>
              <a:rPr lang="pl-PL" altLang="pl-PL" sz="1000">
                <a:latin typeface="Times New Roman" pitchFamily="18" charset="0"/>
              </a:rPr>
            </a:br>
            <a:endParaRPr lang="pl-PL" altLang="pl-PL"/>
          </a:p>
        </p:txBody>
      </p:sp>
      <p:sp>
        <p:nvSpPr>
          <p:cNvPr id="29716" name="Symbol zastępczy zawartości 11"/>
          <p:cNvSpPr>
            <a:spLocks noGrp="1"/>
          </p:cNvSpPr>
          <p:nvPr>
            <p:ph idx="1"/>
          </p:nvPr>
        </p:nvSpPr>
        <p:spPr>
          <a:xfrm>
            <a:off x="500063" y="1643063"/>
            <a:ext cx="8229600" cy="1785937"/>
          </a:xfrm>
        </p:spPr>
        <p:txBody>
          <a:bodyPr/>
          <a:lstStyle/>
          <a:p>
            <a:r>
              <a:rPr lang="pl-PL" altLang="pl-PL" smtClean="0">
                <a:solidFill>
                  <a:srgbClr val="0070C0"/>
                </a:solidFill>
              </a:rPr>
              <a:t>Demostracja</a:t>
            </a:r>
            <a:r>
              <a:rPr lang="pl-PL" altLang="pl-PL" smtClean="0"/>
              <a:t> – źródła niedoskonałości</a:t>
            </a:r>
          </a:p>
          <a:p>
            <a:r>
              <a:rPr lang="pl-PL" altLang="pl-PL" smtClean="0"/>
              <a:t>Przecięcie odcinka z trójkątem</a:t>
            </a:r>
          </a:p>
          <a:p>
            <a:r>
              <a:rPr lang="pl-PL" altLang="pl-PL" smtClean="0"/>
              <a:t>Omówienie implementacji</a:t>
            </a:r>
          </a:p>
        </p:txBody>
      </p:sp>
      <p:pic>
        <p:nvPicPr>
          <p:cNvPr id="2" name="FDI2-2_R19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60432" y="17002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9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mtClean="0"/>
              <a:t>Plan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0613"/>
          </a:xfrm>
        </p:spPr>
        <p:txBody>
          <a:bodyPr/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pl-PL" altLang="pl-PL" sz="2800" dirty="0" smtClean="0">
                <a:cs typeface="Times New Roman" pitchFamily="18" charset="0"/>
              </a:rPr>
              <a:t>Modelowanie oddziaływań punktów materialnych.</a:t>
            </a:r>
            <a:br>
              <a:rPr lang="pl-PL" altLang="pl-PL" sz="2800" dirty="0" smtClean="0">
                <a:cs typeface="Times New Roman" pitchFamily="18" charset="0"/>
              </a:rPr>
            </a:br>
            <a:r>
              <a:rPr lang="pl-PL" altLang="pl-PL" sz="2800" dirty="0" smtClean="0">
                <a:solidFill>
                  <a:srgbClr val="0070C0"/>
                </a:solidFill>
                <a:cs typeface="Times New Roman" pitchFamily="18" charset="0"/>
              </a:rPr>
              <a:t>Równania ruchu</a:t>
            </a:r>
          </a:p>
          <a:p>
            <a:pPr marL="514350" indent="-514350">
              <a:buFont typeface="Calibri" pitchFamily="34" charset="0"/>
              <a:buAutoNum type="arabicPeriod"/>
            </a:pPr>
            <a:r>
              <a:rPr lang="pl-PL" altLang="pl-PL" sz="2800" dirty="0" smtClean="0">
                <a:cs typeface="Times New Roman" pitchFamily="18" charset="0"/>
              </a:rPr>
              <a:t>Obszar niedostępny. </a:t>
            </a:r>
            <a:r>
              <a:rPr lang="pl-PL" altLang="pl-PL" sz="2800" dirty="0" smtClean="0">
                <a:solidFill>
                  <a:srgbClr val="0070C0"/>
                </a:solidFill>
                <a:cs typeface="Times New Roman" pitchFamily="18" charset="0"/>
              </a:rPr>
              <a:t>Siły kontaktowe</a:t>
            </a:r>
            <a:r>
              <a:rPr lang="pl-PL" altLang="pl-PL" sz="2800" dirty="0" smtClean="0">
                <a:cs typeface="Times New Roman" pitchFamily="18" charset="0"/>
              </a:rPr>
              <a:t>.</a:t>
            </a:r>
            <a:br>
              <a:rPr lang="pl-PL" altLang="pl-PL" sz="2800" dirty="0" smtClean="0">
                <a:cs typeface="Times New Roman" pitchFamily="18" charset="0"/>
              </a:rPr>
            </a:br>
            <a:r>
              <a:rPr lang="pl-PL" altLang="pl-PL" sz="2800" dirty="0" smtClean="0">
                <a:cs typeface="Times New Roman" pitchFamily="18" charset="0"/>
              </a:rPr>
              <a:t>Odbicie kuli od nieruchomej powierzchni</a:t>
            </a:r>
            <a:endParaRPr lang="pl-PL" altLang="pl-PL" dirty="0" smtClean="0">
              <a:cs typeface="Times New Roman" pitchFamily="18" charset="0"/>
            </a:endParaRPr>
          </a:p>
          <a:p>
            <a:pPr marL="514350" indent="-514350">
              <a:buFont typeface="Calibri" pitchFamily="34" charset="0"/>
              <a:buAutoNum type="arabicPeriod"/>
            </a:pPr>
            <a:r>
              <a:rPr lang="pl-PL" altLang="pl-PL" sz="2800" dirty="0" smtClean="0">
                <a:cs typeface="Times New Roman" pitchFamily="18" charset="0"/>
              </a:rPr>
              <a:t>Zderzenie niecentralne i niesprężyste dwóch kul</a:t>
            </a:r>
            <a:br>
              <a:rPr lang="pl-PL" altLang="pl-PL" sz="2800" dirty="0" smtClean="0">
                <a:cs typeface="Times New Roman" pitchFamily="18" charset="0"/>
              </a:rPr>
            </a:br>
            <a:r>
              <a:rPr lang="pl-PL" altLang="pl-PL" sz="2800" dirty="0" smtClean="0">
                <a:cs typeface="Times New Roman" pitchFamily="18" charset="0"/>
              </a:rPr>
              <a:t>a) </a:t>
            </a:r>
            <a:r>
              <a:rPr lang="pl-PL" altLang="pl-PL" sz="2800" dirty="0" smtClean="0">
                <a:solidFill>
                  <a:srgbClr val="0070C0"/>
                </a:solidFill>
                <a:cs typeface="Times New Roman" pitchFamily="18" charset="0"/>
              </a:rPr>
              <a:t>detekcja kolizji</a:t>
            </a:r>
            <a:r>
              <a:rPr lang="pl-PL" altLang="pl-PL" sz="2800" dirty="0" smtClean="0">
                <a:cs typeface="Times New Roman" pitchFamily="18" charset="0"/>
              </a:rPr>
              <a:t> (geometria)</a:t>
            </a:r>
            <a:br>
              <a:rPr lang="pl-PL" altLang="pl-PL" sz="2800" dirty="0" smtClean="0">
                <a:cs typeface="Times New Roman" pitchFamily="18" charset="0"/>
              </a:rPr>
            </a:br>
            <a:r>
              <a:rPr lang="pl-PL" altLang="pl-PL" sz="2800" dirty="0" smtClean="0">
                <a:cs typeface="Times New Roman" pitchFamily="18" charset="0"/>
              </a:rPr>
              <a:t>b) </a:t>
            </a:r>
            <a:r>
              <a:rPr lang="pl-PL" altLang="pl-PL" sz="2800" dirty="0" smtClean="0">
                <a:solidFill>
                  <a:srgbClr val="0070C0"/>
                </a:solidFill>
                <a:cs typeface="Times New Roman" pitchFamily="18" charset="0"/>
              </a:rPr>
              <a:t>reakcja na zderzenie</a:t>
            </a:r>
            <a:r>
              <a:rPr lang="pl-PL" altLang="pl-PL" sz="2800" dirty="0" smtClean="0">
                <a:cs typeface="Times New Roman" pitchFamily="18" charset="0"/>
              </a:rPr>
              <a:t> (fizyka)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mtClean="0"/>
              <a:t>Optymalizacja przy dużej ilości pkt.</a:t>
            </a:r>
          </a:p>
        </p:txBody>
      </p:sp>
      <p:sp>
        <p:nvSpPr>
          <p:cNvPr id="3072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3072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3072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30727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30728" name="Symbol zastępczy zawartości 11"/>
          <p:cNvSpPr>
            <a:spLocks noGrp="1"/>
          </p:cNvSpPr>
          <p:nvPr>
            <p:ph idx="1"/>
          </p:nvPr>
        </p:nvSpPr>
        <p:spPr>
          <a:xfrm>
            <a:off x="500063" y="1571625"/>
            <a:ext cx="8643937" cy="5072063"/>
          </a:xfrm>
        </p:spPr>
        <p:txBody>
          <a:bodyPr/>
          <a:lstStyle/>
          <a:p>
            <a:r>
              <a:rPr lang="pl-PL" altLang="pl-PL" dirty="0" smtClean="0"/>
              <a:t>Periodyczne warunku brzegowe (</a:t>
            </a:r>
            <a:r>
              <a:rPr lang="pl-PL" altLang="pl-PL" dirty="0" smtClean="0">
                <a:solidFill>
                  <a:srgbClr val="0070C0"/>
                </a:solidFill>
              </a:rPr>
              <a:t>PBC</a:t>
            </a:r>
            <a:r>
              <a:rPr lang="pl-PL" altLang="pl-PL" dirty="0" smtClean="0"/>
              <a:t>)</a:t>
            </a:r>
            <a:endParaRPr lang="pl-PL" altLang="pl-PL" dirty="0" smtClean="0">
              <a:solidFill>
                <a:schemeClr val="accent1"/>
              </a:solidFill>
            </a:endParaRPr>
          </a:p>
          <a:p>
            <a:endParaRPr lang="pl-PL" altLang="pl-PL" dirty="0" smtClean="0">
              <a:solidFill>
                <a:schemeClr val="accent1"/>
              </a:solidFill>
            </a:endParaRPr>
          </a:p>
          <a:p>
            <a:endParaRPr lang="pl-PL" altLang="pl-PL" dirty="0" smtClean="0"/>
          </a:p>
          <a:p>
            <a:endParaRPr lang="pl-PL" altLang="pl-PL" dirty="0" smtClean="0"/>
          </a:p>
          <a:p>
            <a:endParaRPr lang="pl-PL" altLang="pl-PL" dirty="0" smtClean="0"/>
          </a:p>
          <a:p>
            <a:endParaRPr lang="pl-PL" altLang="pl-PL" sz="1600" dirty="0" smtClean="0"/>
          </a:p>
          <a:p>
            <a:r>
              <a:rPr lang="pl-PL" altLang="pl-PL" dirty="0" smtClean="0"/>
              <a:t>Podział na </a:t>
            </a:r>
            <a:r>
              <a:rPr lang="pl-PL" altLang="pl-PL" dirty="0" smtClean="0">
                <a:solidFill>
                  <a:srgbClr val="0070C0"/>
                </a:solidFill>
              </a:rPr>
              <a:t>komórki</a:t>
            </a:r>
            <a:r>
              <a:rPr lang="pl-PL" altLang="pl-PL" dirty="0" smtClean="0"/>
              <a:t> – ograniczenie ilości oddział.</a:t>
            </a:r>
          </a:p>
          <a:p>
            <a:r>
              <a:rPr lang="pl-PL" altLang="pl-PL" dirty="0" smtClean="0"/>
              <a:t>Złożoność oblicz. problemu z </a:t>
            </a:r>
            <a:r>
              <a:rPr lang="pl-PL" altLang="pl-PL" i="1" dirty="0" smtClean="0"/>
              <a:t>N</a:t>
            </a:r>
            <a:r>
              <a:rPr lang="pl-PL" altLang="pl-PL" baseline="30000" dirty="0" smtClean="0"/>
              <a:t>2</a:t>
            </a:r>
            <a:r>
              <a:rPr lang="pl-PL" altLang="pl-PL" dirty="0" smtClean="0"/>
              <a:t> zmienia się w </a:t>
            </a:r>
            <a:r>
              <a:rPr lang="pl-PL" altLang="pl-PL" i="1" dirty="0" smtClean="0"/>
              <a:t>N</a:t>
            </a:r>
          </a:p>
          <a:p>
            <a:r>
              <a:rPr lang="pl-PL" altLang="pl-PL" dirty="0" smtClean="0"/>
              <a:t>Analiza implementacji</a:t>
            </a:r>
          </a:p>
        </p:txBody>
      </p:sp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30730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pic>
        <p:nvPicPr>
          <p:cNvPr id="30731" name="Obraz 10" descr="PBC2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2357438"/>
            <a:ext cx="371475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Obraz 11" descr="PBC1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2357438"/>
            <a:ext cx="3500438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DI2-2_R2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60432" y="616530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2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smtClean="0"/>
              <a:t>Ustalanie zrównoważonych pozycji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grpSp>
        <p:nvGrpSpPr>
          <p:cNvPr id="5" name="Grupa 4"/>
          <p:cNvGrpSpPr/>
          <p:nvPr/>
        </p:nvGrpSpPr>
        <p:grpSpPr>
          <a:xfrm>
            <a:off x="1547664" y="1340768"/>
            <a:ext cx="2808312" cy="2592288"/>
            <a:chOff x="971600" y="1772816"/>
            <a:chExt cx="2808312" cy="2592288"/>
          </a:xfrm>
        </p:grpSpPr>
        <p:sp>
          <p:nvSpPr>
            <p:cNvPr id="3" name="Elipsa 2"/>
            <p:cNvSpPr/>
            <p:nvPr/>
          </p:nvSpPr>
          <p:spPr>
            <a:xfrm>
              <a:off x="1259632" y="1988840"/>
              <a:ext cx="504056" cy="5040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1" name="Elipsa 10"/>
            <p:cNvSpPr/>
            <p:nvPr/>
          </p:nvSpPr>
          <p:spPr>
            <a:xfrm>
              <a:off x="1412032" y="2780928"/>
              <a:ext cx="504056" cy="5040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2" name="Elipsa 11"/>
            <p:cNvSpPr/>
            <p:nvPr/>
          </p:nvSpPr>
          <p:spPr>
            <a:xfrm>
              <a:off x="1615277" y="2186507"/>
              <a:ext cx="504056" cy="5040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3" name="Elipsa 12"/>
            <p:cNvSpPr/>
            <p:nvPr/>
          </p:nvSpPr>
          <p:spPr>
            <a:xfrm>
              <a:off x="2267744" y="2022629"/>
              <a:ext cx="504056" cy="5040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Elipsa 13"/>
            <p:cNvSpPr/>
            <p:nvPr/>
          </p:nvSpPr>
          <p:spPr>
            <a:xfrm>
              <a:off x="2493825" y="3042253"/>
              <a:ext cx="504056" cy="5040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5" name="Elipsa 14"/>
            <p:cNvSpPr/>
            <p:nvPr/>
          </p:nvSpPr>
          <p:spPr>
            <a:xfrm>
              <a:off x="2721562" y="2492896"/>
              <a:ext cx="504056" cy="5040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Elipsa 15"/>
            <p:cNvSpPr/>
            <p:nvPr/>
          </p:nvSpPr>
          <p:spPr>
            <a:xfrm>
              <a:off x="1778562" y="3645024"/>
              <a:ext cx="504056" cy="5040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7" name="Elipsa 16"/>
            <p:cNvSpPr/>
            <p:nvPr/>
          </p:nvSpPr>
          <p:spPr>
            <a:xfrm>
              <a:off x="2997881" y="3546309"/>
              <a:ext cx="504056" cy="5040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" name="Prostokąt 3"/>
            <p:cNvSpPr/>
            <p:nvPr/>
          </p:nvSpPr>
          <p:spPr>
            <a:xfrm>
              <a:off x="971600" y="1772816"/>
              <a:ext cx="2808312" cy="259228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16412" name="Grupa 16411"/>
          <p:cNvGrpSpPr/>
          <p:nvPr/>
        </p:nvGrpSpPr>
        <p:grpSpPr>
          <a:xfrm>
            <a:off x="4499992" y="1340768"/>
            <a:ext cx="2808312" cy="2592288"/>
            <a:chOff x="4640592" y="1340768"/>
            <a:chExt cx="2808312" cy="2592288"/>
          </a:xfrm>
        </p:grpSpPr>
        <p:sp>
          <p:nvSpPr>
            <p:cNvPr id="21" name="Elipsa 20"/>
            <p:cNvSpPr/>
            <p:nvPr/>
          </p:nvSpPr>
          <p:spPr>
            <a:xfrm>
              <a:off x="4928624" y="1556792"/>
              <a:ext cx="504056" cy="5040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Elipsa 21"/>
            <p:cNvSpPr/>
            <p:nvPr/>
          </p:nvSpPr>
          <p:spPr>
            <a:xfrm>
              <a:off x="5081024" y="2348880"/>
              <a:ext cx="504056" cy="5040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3" name="Elipsa 22"/>
            <p:cNvSpPr/>
            <p:nvPr/>
          </p:nvSpPr>
          <p:spPr>
            <a:xfrm>
              <a:off x="5284269" y="1754459"/>
              <a:ext cx="504056" cy="5040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4" name="Elipsa 23"/>
            <p:cNvSpPr/>
            <p:nvPr/>
          </p:nvSpPr>
          <p:spPr>
            <a:xfrm>
              <a:off x="5936736" y="1590581"/>
              <a:ext cx="504056" cy="5040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5" name="Elipsa 24"/>
            <p:cNvSpPr/>
            <p:nvPr/>
          </p:nvSpPr>
          <p:spPr>
            <a:xfrm>
              <a:off x="6162817" y="2610205"/>
              <a:ext cx="504056" cy="5040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6" name="Elipsa 25"/>
            <p:cNvSpPr/>
            <p:nvPr/>
          </p:nvSpPr>
          <p:spPr>
            <a:xfrm>
              <a:off x="6390554" y="2060848"/>
              <a:ext cx="504056" cy="5040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7" name="Elipsa 26"/>
            <p:cNvSpPr/>
            <p:nvPr/>
          </p:nvSpPr>
          <p:spPr>
            <a:xfrm>
              <a:off x="5447554" y="3212976"/>
              <a:ext cx="504056" cy="5040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8" name="Elipsa 27"/>
            <p:cNvSpPr/>
            <p:nvPr/>
          </p:nvSpPr>
          <p:spPr>
            <a:xfrm>
              <a:off x="6666873" y="3114261"/>
              <a:ext cx="504056" cy="5040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9" name="Prostokąt 28"/>
            <p:cNvSpPr/>
            <p:nvPr/>
          </p:nvSpPr>
          <p:spPr>
            <a:xfrm>
              <a:off x="4640592" y="1340768"/>
              <a:ext cx="2808312" cy="259228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cxnSp>
          <p:nvCxnSpPr>
            <p:cNvPr id="7" name="Łącznik prostoliniowy 6"/>
            <p:cNvCxnSpPr/>
            <p:nvPr/>
          </p:nvCxnSpPr>
          <p:spPr>
            <a:xfrm>
              <a:off x="5180652" y="1808820"/>
              <a:ext cx="355645" cy="197667"/>
            </a:xfrm>
            <a:prstGeom prst="line">
              <a:avLst/>
            </a:pr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Łącznik prostoliniowy 31"/>
            <p:cNvCxnSpPr/>
            <p:nvPr/>
          </p:nvCxnSpPr>
          <p:spPr>
            <a:xfrm flipH="1">
              <a:off x="5333052" y="2006487"/>
              <a:ext cx="203245" cy="630425"/>
            </a:xfrm>
            <a:prstGeom prst="line">
              <a:avLst/>
            </a:pr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Łącznik prostoliniowy 34"/>
            <p:cNvCxnSpPr/>
            <p:nvPr/>
          </p:nvCxnSpPr>
          <p:spPr>
            <a:xfrm flipV="1">
              <a:off x="5536297" y="1847039"/>
              <a:ext cx="652467" cy="159448"/>
            </a:xfrm>
            <a:prstGeom prst="line">
              <a:avLst/>
            </a:pr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Łącznik prostoliniowy 38"/>
            <p:cNvCxnSpPr/>
            <p:nvPr/>
          </p:nvCxnSpPr>
          <p:spPr>
            <a:xfrm flipH="1" flipV="1">
              <a:off x="5180652" y="1808820"/>
              <a:ext cx="152400" cy="828092"/>
            </a:xfrm>
            <a:prstGeom prst="line">
              <a:avLst/>
            </a:pr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Łącznik prostoliniowy 40"/>
            <p:cNvCxnSpPr/>
            <p:nvPr/>
          </p:nvCxnSpPr>
          <p:spPr>
            <a:xfrm>
              <a:off x="5180652" y="1808820"/>
              <a:ext cx="982165" cy="33789"/>
            </a:xfrm>
            <a:prstGeom prst="line">
              <a:avLst/>
            </a:pr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Łącznik prostoliniowy 43"/>
            <p:cNvCxnSpPr/>
            <p:nvPr/>
          </p:nvCxnSpPr>
          <p:spPr>
            <a:xfrm flipV="1">
              <a:off x="5358474" y="1847040"/>
              <a:ext cx="804343" cy="789872"/>
            </a:xfrm>
            <a:prstGeom prst="line">
              <a:avLst/>
            </a:pr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Łącznik prostoliniowy 65"/>
            <p:cNvCxnSpPr/>
            <p:nvPr/>
          </p:nvCxnSpPr>
          <p:spPr>
            <a:xfrm flipV="1">
              <a:off x="5180652" y="1340769"/>
              <a:ext cx="0" cy="484945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Łącznik prostoliniowy 69"/>
            <p:cNvCxnSpPr/>
            <p:nvPr/>
          </p:nvCxnSpPr>
          <p:spPr>
            <a:xfrm>
              <a:off x="4640592" y="1842609"/>
              <a:ext cx="540060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Łącznik prostoliniowy 72"/>
            <p:cNvCxnSpPr/>
            <p:nvPr/>
          </p:nvCxnSpPr>
          <p:spPr>
            <a:xfrm flipH="1" flipV="1">
              <a:off x="6162817" y="1340769"/>
              <a:ext cx="1" cy="506271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Łącznik prostoliniowy 75"/>
            <p:cNvCxnSpPr/>
            <p:nvPr/>
          </p:nvCxnSpPr>
          <p:spPr>
            <a:xfrm flipH="1" flipV="1">
              <a:off x="5536297" y="1340769"/>
              <a:ext cx="1" cy="665718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Łącznik prostoliniowy 78"/>
            <p:cNvCxnSpPr/>
            <p:nvPr/>
          </p:nvCxnSpPr>
          <p:spPr>
            <a:xfrm flipH="1" flipV="1">
              <a:off x="4640592" y="2600908"/>
              <a:ext cx="692460" cy="9298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Elipsa 64"/>
          <p:cNvSpPr/>
          <p:nvPr/>
        </p:nvSpPr>
        <p:spPr>
          <a:xfrm>
            <a:off x="1835696" y="4301480"/>
            <a:ext cx="504056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7" name="Elipsa 66"/>
          <p:cNvSpPr/>
          <p:nvPr/>
        </p:nvSpPr>
        <p:spPr>
          <a:xfrm>
            <a:off x="1988096" y="5093568"/>
            <a:ext cx="504056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8" name="Elipsa 67"/>
          <p:cNvSpPr/>
          <p:nvPr/>
        </p:nvSpPr>
        <p:spPr>
          <a:xfrm>
            <a:off x="2191341" y="4499147"/>
            <a:ext cx="504056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9" name="Elipsa 68"/>
          <p:cNvSpPr/>
          <p:nvPr/>
        </p:nvSpPr>
        <p:spPr>
          <a:xfrm>
            <a:off x="2843808" y="4335269"/>
            <a:ext cx="504056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1" name="Elipsa 70"/>
          <p:cNvSpPr/>
          <p:nvPr/>
        </p:nvSpPr>
        <p:spPr>
          <a:xfrm>
            <a:off x="3069889" y="5354893"/>
            <a:ext cx="504056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2" name="Elipsa 71"/>
          <p:cNvSpPr/>
          <p:nvPr/>
        </p:nvSpPr>
        <p:spPr>
          <a:xfrm>
            <a:off x="3297626" y="4805536"/>
            <a:ext cx="504056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4" name="Elipsa 73"/>
          <p:cNvSpPr/>
          <p:nvPr/>
        </p:nvSpPr>
        <p:spPr>
          <a:xfrm>
            <a:off x="2354626" y="5957664"/>
            <a:ext cx="504056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5" name="Elipsa 74"/>
          <p:cNvSpPr/>
          <p:nvPr/>
        </p:nvSpPr>
        <p:spPr>
          <a:xfrm>
            <a:off x="3573945" y="5858949"/>
            <a:ext cx="504056" cy="5040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7" name="Prostokąt 76"/>
          <p:cNvSpPr/>
          <p:nvPr/>
        </p:nvSpPr>
        <p:spPr>
          <a:xfrm>
            <a:off x="1547664" y="4085456"/>
            <a:ext cx="2808312" cy="25922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78" name="Łącznik prostoliniowy 77"/>
          <p:cNvCxnSpPr/>
          <p:nvPr/>
        </p:nvCxnSpPr>
        <p:spPr>
          <a:xfrm>
            <a:off x="2087724" y="4553508"/>
            <a:ext cx="355645" cy="197667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Łącznik prostoliniowy 79"/>
          <p:cNvCxnSpPr/>
          <p:nvPr/>
        </p:nvCxnSpPr>
        <p:spPr>
          <a:xfrm flipH="1">
            <a:off x="2240124" y="4751175"/>
            <a:ext cx="203245" cy="630425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Łącznik prostoliniowy 80"/>
          <p:cNvCxnSpPr/>
          <p:nvPr/>
        </p:nvCxnSpPr>
        <p:spPr>
          <a:xfrm flipV="1">
            <a:off x="2443369" y="4591727"/>
            <a:ext cx="652467" cy="159448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Łącznik prostoliniowy 81"/>
          <p:cNvCxnSpPr/>
          <p:nvPr/>
        </p:nvCxnSpPr>
        <p:spPr>
          <a:xfrm flipH="1" flipV="1">
            <a:off x="2087724" y="4553508"/>
            <a:ext cx="152400" cy="828092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Łącznik prostoliniowy 82"/>
          <p:cNvCxnSpPr/>
          <p:nvPr/>
        </p:nvCxnSpPr>
        <p:spPr>
          <a:xfrm>
            <a:off x="2087724" y="4553508"/>
            <a:ext cx="982165" cy="33789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Łącznik prostoliniowy 83"/>
          <p:cNvCxnSpPr/>
          <p:nvPr/>
        </p:nvCxnSpPr>
        <p:spPr>
          <a:xfrm flipV="1">
            <a:off x="2265546" y="4591728"/>
            <a:ext cx="804343" cy="789872"/>
          </a:xfrm>
          <a:prstGeom prst="line">
            <a:avLst/>
          </a:prstGeom>
          <a:ln w="254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Łącznik prostoliniowy 84"/>
          <p:cNvCxnSpPr/>
          <p:nvPr/>
        </p:nvCxnSpPr>
        <p:spPr>
          <a:xfrm flipV="1">
            <a:off x="2087724" y="4085457"/>
            <a:ext cx="0" cy="484945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Łącznik prostoliniowy 85"/>
          <p:cNvCxnSpPr/>
          <p:nvPr/>
        </p:nvCxnSpPr>
        <p:spPr>
          <a:xfrm>
            <a:off x="1547664" y="4587297"/>
            <a:ext cx="54006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Łącznik prostoliniowy 86"/>
          <p:cNvCxnSpPr/>
          <p:nvPr/>
        </p:nvCxnSpPr>
        <p:spPr>
          <a:xfrm flipH="1" flipV="1">
            <a:off x="3069889" y="4085457"/>
            <a:ext cx="1" cy="506271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Łącznik prostoliniowy 87"/>
          <p:cNvCxnSpPr/>
          <p:nvPr/>
        </p:nvCxnSpPr>
        <p:spPr>
          <a:xfrm flipH="1" flipV="1">
            <a:off x="2443369" y="4085457"/>
            <a:ext cx="1" cy="665718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Łącznik prostoliniowy 88"/>
          <p:cNvCxnSpPr/>
          <p:nvPr/>
        </p:nvCxnSpPr>
        <p:spPr>
          <a:xfrm flipH="1" flipV="1">
            <a:off x="1547664" y="5345596"/>
            <a:ext cx="692460" cy="9298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Strzałka w prawo 89"/>
          <p:cNvSpPr/>
          <p:nvPr/>
        </p:nvSpPr>
        <p:spPr>
          <a:xfrm rot="6537766">
            <a:off x="1920934" y="5493469"/>
            <a:ext cx="455273" cy="306389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1" name="Strzałka w prawo 90"/>
          <p:cNvSpPr/>
          <p:nvPr/>
        </p:nvSpPr>
        <p:spPr>
          <a:xfrm>
            <a:off x="3144789" y="4444786"/>
            <a:ext cx="249308" cy="306389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2" name="Strzałka w prawo 91"/>
          <p:cNvSpPr/>
          <p:nvPr/>
        </p:nvSpPr>
        <p:spPr>
          <a:xfrm rot="1832904">
            <a:off x="3549654" y="5006025"/>
            <a:ext cx="455273" cy="306389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3" name="Strzałka w prawo 92"/>
          <p:cNvSpPr/>
          <p:nvPr/>
        </p:nvSpPr>
        <p:spPr>
          <a:xfrm rot="11470002">
            <a:off x="3088224" y="5448154"/>
            <a:ext cx="209069" cy="306389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4" name="Strzałka w prawo 93"/>
          <p:cNvSpPr/>
          <p:nvPr/>
        </p:nvSpPr>
        <p:spPr>
          <a:xfrm rot="1565744">
            <a:off x="2479944" y="4798762"/>
            <a:ext cx="694773" cy="306389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95" name="Grupa 94"/>
          <p:cNvGrpSpPr/>
          <p:nvPr/>
        </p:nvGrpSpPr>
        <p:grpSpPr>
          <a:xfrm>
            <a:off x="4492735" y="4085455"/>
            <a:ext cx="2808312" cy="2592288"/>
            <a:chOff x="971600" y="1772816"/>
            <a:chExt cx="2808312" cy="2592288"/>
          </a:xfrm>
        </p:grpSpPr>
        <p:sp>
          <p:nvSpPr>
            <p:cNvPr id="96" name="Elipsa 95"/>
            <p:cNvSpPr/>
            <p:nvPr/>
          </p:nvSpPr>
          <p:spPr>
            <a:xfrm>
              <a:off x="1259632" y="1988840"/>
              <a:ext cx="504056" cy="5040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7" name="Elipsa 96"/>
            <p:cNvSpPr/>
            <p:nvPr/>
          </p:nvSpPr>
          <p:spPr>
            <a:xfrm>
              <a:off x="1248887" y="2987911"/>
              <a:ext cx="504056" cy="5040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8" name="Elipsa 97"/>
            <p:cNvSpPr/>
            <p:nvPr/>
          </p:nvSpPr>
          <p:spPr>
            <a:xfrm>
              <a:off x="1871700" y="2432306"/>
              <a:ext cx="504056" cy="5040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99" name="Elipsa 98"/>
            <p:cNvSpPr/>
            <p:nvPr/>
          </p:nvSpPr>
          <p:spPr>
            <a:xfrm>
              <a:off x="2617885" y="2005735"/>
              <a:ext cx="504056" cy="5040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0" name="Elipsa 99"/>
            <p:cNvSpPr/>
            <p:nvPr/>
          </p:nvSpPr>
          <p:spPr>
            <a:xfrm>
              <a:off x="2291988" y="3075682"/>
              <a:ext cx="504056" cy="5040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1" name="Elipsa 100"/>
            <p:cNvSpPr/>
            <p:nvPr/>
          </p:nvSpPr>
          <p:spPr>
            <a:xfrm>
              <a:off x="2973590" y="2697013"/>
              <a:ext cx="504056" cy="5040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2" name="Elipsa 101"/>
            <p:cNvSpPr/>
            <p:nvPr/>
          </p:nvSpPr>
          <p:spPr>
            <a:xfrm>
              <a:off x="1778562" y="3645024"/>
              <a:ext cx="504056" cy="5040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3" name="Elipsa 102"/>
            <p:cNvSpPr/>
            <p:nvPr/>
          </p:nvSpPr>
          <p:spPr>
            <a:xfrm>
              <a:off x="2997881" y="3546309"/>
              <a:ext cx="504056" cy="50405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04" name="Prostokąt 103"/>
            <p:cNvSpPr/>
            <p:nvPr/>
          </p:nvSpPr>
          <p:spPr>
            <a:xfrm>
              <a:off x="971600" y="1772816"/>
              <a:ext cx="2808312" cy="259228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pic>
        <p:nvPicPr>
          <p:cNvPr id="8" name="FDI2-3_R22_Konie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60432" y="61482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66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6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smtClean="0"/>
              <a:t>Siły sprężystości - powtórzenie</a:t>
            </a:r>
          </a:p>
        </p:txBody>
      </p:sp>
      <p:sp>
        <p:nvSpPr>
          <p:cNvPr id="4100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828800"/>
          </a:xfrm>
        </p:spPr>
        <p:txBody>
          <a:bodyPr/>
          <a:lstStyle/>
          <a:p>
            <a:r>
              <a:rPr lang="pl-PL" altLang="pl-PL" dirty="0" smtClean="0"/>
              <a:t>Siła harmoniczna - oscylacje</a:t>
            </a:r>
          </a:p>
          <a:p>
            <a:r>
              <a:rPr lang="pl-PL" altLang="pl-PL" dirty="0" smtClean="0"/>
              <a:t>Siła tłumiąca</a:t>
            </a:r>
          </a:p>
          <a:p>
            <a:r>
              <a:rPr lang="pl-PL" altLang="pl-PL" dirty="0" smtClean="0"/>
              <a:t>Siła oporu</a:t>
            </a:r>
          </a:p>
          <a:p>
            <a:endParaRPr lang="pl-PL" altLang="pl-PL" dirty="0" smtClean="0"/>
          </a:p>
        </p:txBody>
      </p:sp>
      <p:sp>
        <p:nvSpPr>
          <p:cNvPr id="410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9" name="pole tekstowe 8"/>
          <p:cNvSpPr txBox="1"/>
          <p:nvPr/>
        </p:nvSpPr>
        <p:spPr>
          <a:xfrm>
            <a:off x="1624906" y="3929063"/>
            <a:ext cx="2659062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dirty="0">
                <a:latin typeface="+mn-lt"/>
                <a:cs typeface="Arial" pitchFamily="34" charset="0"/>
              </a:rPr>
              <a:t>Siła harmoniczna</a:t>
            </a:r>
          </a:p>
        </p:txBody>
      </p:sp>
      <p:cxnSp>
        <p:nvCxnSpPr>
          <p:cNvPr id="12" name="Łącznik prosty ze strzałką 11"/>
          <p:cNvCxnSpPr/>
          <p:nvPr/>
        </p:nvCxnSpPr>
        <p:spPr>
          <a:xfrm rot="5400000">
            <a:off x="2837756" y="4714875"/>
            <a:ext cx="573088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/>
          <p:cNvSpPr txBox="1"/>
          <p:nvPr/>
        </p:nvSpPr>
        <p:spPr>
          <a:xfrm>
            <a:off x="3857625" y="5786438"/>
            <a:ext cx="287813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dirty="0">
                <a:latin typeface="+mn-lt"/>
                <a:cs typeface="Arial" pitchFamily="34" charset="0"/>
              </a:rPr>
              <a:t>tłumienie oscylacji</a:t>
            </a:r>
          </a:p>
        </p:txBody>
      </p:sp>
      <p:sp>
        <p:nvSpPr>
          <p:cNvPr id="17" name="pole tekstowe 16"/>
          <p:cNvSpPr txBox="1"/>
          <p:nvPr/>
        </p:nvSpPr>
        <p:spPr>
          <a:xfrm>
            <a:off x="7058992" y="5786438"/>
            <a:ext cx="104140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2800" dirty="0">
                <a:latin typeface="+mn-lt"/>
                <a:cs typeface="Arial" pitchFamily="34" charset="0"/>
              </a:rPr>
              <a:t>opory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pole tekstowe 1"/>
              <p:cNvSpPr txBox="1"/>
              <p:nvPr/>
            </p:nvSpPr>
            <p:spPr>
              <a:xfrm>
                <a:off x="1043608" y="5094685"/>
                <a:ext cx="7092198" cy="644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l-PL" sz="32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sz="3200" b="0" i="1" smtClean="0">
                              <a:latin typeface="Cambria Math"/>
                            </a:rPr>
                            <m:t>𝐹</m:t>
                          </m:r>
                        </m:e>
                      </m:acc>
                      <m:d>
                        <m:dPr>
                          <m:ctrlPr>
                            <a:rPr lang="pl-PL" sz="3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l-PL" sz="3200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pl-PL" sz="3200" b="0" i="1" smtClean="0">
                          <a:latin typeface="Cambria Math"/>
                        </a:rPr>
                        <m:t>=−</m:t>
                      </m:r>
                      <m:r>
                        <a:rPr lang="pl-PL" sz="3200" b="0" i="1" smtClean="0">
                          <a:latin typeface="Cambria Math"/>
                        </a:rPr>
                        <m:t>𝑘</m:t>
                      </m:r>
                      <m:r>
                        <a:rPr lang="pl-PL" sz="3200" b="0" i="1" smtClean="0">
                          <a:latin typeface="Cambria Math"/>
                          <a:ea typeface="Cambria Math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pl-PL" sz="32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pl-PL" sz="32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acc>
                      <m:r>
                        <a:rPr lang="pl-PL" sz="3200" b="0" i="1" smtClean="0">
                          <a:latin typeface="Cambria Math"/>
                        </a:rPr>
                        <m:t>−2</m:t>
                      </m:r>
                      <m:sSub>
                        <m:sSubPr>
                          <m:ctrlPr>
                            <a:rPr lang="pl-PL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l-PL" sz="3200" b="0" i="1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b>
                          <m:r>
                            <a:rPr lang="pl-PL" sz="3200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  <m:d>
                        <m:dPr>
                          <m:ctrlPr>
                            <a:rPr lang="pl-PL" sz="3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pl-PL" sz="3200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acc>
                            <m:accPr>
                              <m:chr m:val="⃗"/>
                              <m:ctrlPr>
                                <a:rPr lang="pl-PL" sz="3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pl-PL" sz="3200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</m:acc>
                          <m:r>
                            <a:rPr lang="pl-PL" sz="3200" i="1" smtClean="0">
                              <a:latin typeface="Cambria Math"/>
                              <a:ea typeface="Cambria Math"/>
                            </a:rPr>
                            <m:t>⋅</m:t>
                          </m:r>
                          <m:r>
                            <a:rPr lang="pl-PL" sz="3200" b="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acc>
                            <m:accPr>
                              <m:chr m:val="̂"/>
                              <m:ctrlPr>
                                <a:rPr lang="pl-PL" sz="32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pl-PL" sz="3200" b="0" i="1" smtClean="0">
                                  <a:latin typeface="Cambria Math"/>
                                  <a:ea typeface="Cambria Math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pl-PL" sz="3200" b="0" i="1" smtClean="0">
                          <a:latin typeface="Cambria Math"/>
                          <a:ea typeface="Cambria Math"/>
                        </a:rPr>
                        <m:t>∆</m:t>
                      </m:r>
                      <m:acc>
                        <m:accPr>
                          <m:chr m:val="̂"/>
                          <m:ctrlPr>
                            <a:rPr lang="pl-PL" sz="32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pl-PL" sz="3200" b="0" i="1" smtClean="0">
                              <a:latin typeface="Cambria Math"/>
                              <a:ea typeface="Cambria Math"/>
                            </a:rPr>
                            <m:t>𝑟</m:t>
                          </m:r>
                        </m:e>
                      </m:acc>
                      <m:r>
                        <a:rPr lang="pl-PL" sz="3200" b="0" i="1" smtClean="0">
                          <a:latin typeface="Cambria Math"/>
                          <a:ea typeface="Cambria Math"/>
                        </a:rPr>
                        <m:t>−</m:t>
                      </m:r>
                      <m:r>
                        <a:rPr lang="pl-PL" sz="3200" b="0" i="1" smtClean="0">
                          <a:latin typeface="Cambria Math"/>
                        </a:rPr>
                        <m:t>2</m:t>
                      </m:r>
                      <m:sSub>
                        <m:sSubPr>
                          <m:ctrlPr>
                            <a:rPr lang="pl-PL" sz="32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pl-PL" sz="3200" b="0" i="1" smtClean="0">
                              <a:latin typeface="Cambria Math"/>
                              <a:ea typeface="Cambria Math"/>
                            </a:rPr>
                            <m:t>𝛽</m:t>
                          </m:r>
                        </m:e>
                        <m:sub>
                          <m:r>
                            <a:rPr lang="pl-PL" sz="3200" b="0" i="1" smtClean="0">
                              <a:latin typeface="Cambria Math"/>
                              <a:ea typeface="Cambria Math"/>
                            </a:rPr>
                            <m:t>𝑜</m:t>
                          </m:r>
                        </m:sub>
                      </m:sSub>
                      <m:acc>
                        <m:accPr>
                          <m:chr m:val="⃗"/>
                          <m:ctrlPr>
                            <a:rPr lang="pl-PL" sz="3200" b="0" i="1" smtClean="0"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pl-PL" sz="3200" b="0" i="1" smtClean="0">
                              <a:latin typeface="Cambria Math"/>
                              <a:ea typeface="Cambria Math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pl-PL" sz="3200" dirty="0"/>
              </a:p>
            </p:txBody>
          </p:sp>
        </mc:Choice>
        <mc:Fallback xmlns="">
          <p:sp>
            <p:nvSpPr>
              <p:cNvPr id="2" name="pole tekstow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5094685"/>
                <a:ext cx="7092198" cy="64466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FDI2-1_Oscylato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2440" y="17626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7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mtClean="0"/>
              <a:t>Siły sprężystości</a:t>
            </a:r>
          </a:p>
        </p:txBody>
      </p:sp>
      <p:sp>
        <p:nvSpPr>
          <p:cNvPr id="16387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2400300"/>
          </a:xfrm>
        </p:spPr>
        <p:txBody>
          <a:bodyPr/>
          <a:lstStyle/>
          <a:p>
            <a:r>
              <a:rPr lang="pl-PL" altLang="pl-PL" smtClean="0"/>
              <a:t>Oscylatory sprzężone (</a:t>
            </a:r>
            <a:r>
              <a:rPr lang="pl-PL" altLang="pl-PL" smtClean="0">
                <a:solidFill>
                  <a:srgbClr val="0070C0"/>
                </a:solidFill>
              </a:rPr>
              <a:t>demonstracja</a:t>
            </a:r>
            <a:r>
              <a:rPr lang="pl-PL" altLang="pl-PL" smtClean="0"/>
              <a:t>)</a:t>
            </a:r>
          </a:p>
          <a:p>
            <a:endParaRPr lang="pl-PL" altLang="pl-PL" smtClean="0"/>
          </a:p>
          <a:p>
            <a:r>
              <a:rPr lang="pl-PL" altLang="pl-PL" smtClean="0"/>
              <a:t>Sztywność (siła zależąca od kąta vs. dalsi sąsiedzi</a:t>
            </a:r>
          </a:p>
          <a:p>
            <a:r>
              <a:rPr lang="pl-PL" altLang="pl-PL" smtClean="0"/>
              <a:t>Lina i włos (</a:t>
            </a:r>
            <a:r>
              <a:rPr lang="pl-PL" altLang="pl-PL" smtClean="0">
                <a:solidFill>
                  <a:srgbClr val="0070C0"/>
                </a:solidFill>
              </a:rPr>
              <a:t>demonstracja</a:t>
            </a:r>
            <a:r>
              <a:rPr lang="pl-PL" altLang="pl-PL" smtClean="0"/>
              <a:t>)</a:t>
            </a:r>
          </a:p>
          <a:p>
            <a:endParaRPr lang="pl-PL" altLang="pl-PL" smtClean="0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1638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pic>
        <p:nvPicPr>
          <p:cNvPr id="16390" name="Obraz 7" descr="Sprzezone oscylatory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214563"/>
            <a:ext cx="44386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Obraz 12" descr="Wlos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4143375"/>
            <a:ext cx="3357563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Obraz 13" descr="Oscylatory - lina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4143375"/>
            <a:ext cx="342900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DI2-2_R17_Elastyczn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2440" y="17214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mtClean="0"/>
              <a:t>Siły kontaktowe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7" name="Symbol zastępczy zawartości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4686300"/>
              </a:xfrm>
            </p:spPr>
            <p:txBody>
              <a:bodyPr/>
              <a:lstStyle/>
              <a:p>
                <a:r>
                  <a:rPr lang="pl-PL" altLang="pl-PL" dirty="0" smtClean="0"/>
                  <a:t>Ciało nieruchome (masa, więzy), </a:t>
                </a:r>
                <a:br>
                  <a:rPr lang="pl-PL" altLang="pl-PL" dirty="0" smtClean="0"/>
                </a:br>
                <a:r>
                  <a:rPr lang="pl-PL" altLang="pl-PL" dirty="0" smtClean="0"/>
                  <a:t>obszar niedostępny (zabroniony),</a:t>
                </a:r>
                <a:br>
                  <a:rPr lang="pl-PL" altLang="pl-PL" dirty="0" smtClean="0"/>
                </a:br>
                <a:r>
                  <a:rPr lang="pl-PL" altLang="pl-PL" dirty="0" smtClean="0"/>
                  <a:t>nieruchomy obszar kolizji</a:t>
                </a:r>
              </a:p>
              <a:p>
                <a:endParaRPr lang="pl-PL" altLang="pl-PL" sz="1100" dirty="0" smtClean="0"/>
              </a:p>
              <a:p>
                <a:r>
                  <a:rPr lang="pl-PL" altLang="pl-PL" dirty="0" smtClean="0"/>
                  <a:t>Równoważenie składowej siły</a:t>
                </a:r>
                <a:br>
                  <a:rPr lang="pl-PL" altLang="pl-PL" dirty="0" smtClean="0"/>
                </a:br>
                <a:r>
                  <a:rPr lang="pl-PL" altLang="pl-PL" dirty="0" smtClean="0"/>
                  <a:t>normalnej do powierzchni</a:t>
                </a:r>
                <a:r>
                  <a:rPr lang="pl-PL" altLang="pl-PL" sz="1600" dirty="0" smtClean="0"/>
                  <a:t/>
                </a:r>
                <a:br>
                  <a:rPr lang="pl-PL" altLang="pl-PL" sz="1600" dirty="0" smtClean="0"/>
                </a:br>
                <a:r>
                  <a:rPr lang="pl-PL" altLang="pl-PL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altLang="pl-PL" sz="2800" b="0" i="1" smtClean="0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pl-PL" altLang="pl-PL" sz="2800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pl-PL" altLang="pl-PL" sz="2800" b="0" i="1" smtClean="0">
                                <a:latin typeface="Cambria Math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pl-PL" altLang="pl-PL" sz="2800" b="0" i="1" smtClean="0">
                            <a:latin typeface="Cambria Math"/>
                            <a:ea typeface="Cambria Math"/>
                          </a:rPr>
                          <m:t>∥</m:t>
                        </m:r>
                      </m:sub>
                    </m:sSub>
                    <m:r>
                      <a:rPr lang="pl-PL" altLang="pl-PL" sz="2800" b="0" i="1" smtClean="0">
                        <a:latin typeface="Cambria Math"/>
                      </a:rPr>
                      <m:t>=</m:t>
                    </m:r>
                    <m:acc>
                      <m:accPr>
                        <m:chr m:val="⃗"/>
                        <m:ctrlPr>
                          <a:rPr lang="pl-PL" altLang="pl-PL" sz="28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sz="2800" b="0" i="1" smtClean="0">
                            <a:latin typeface="Cambria Math"/>
                          </a:rPr>
                          <m:t>𝐹</m:t>
                        </m:r>
                      </m:e>
                    </m:acc>
                    <m:r>
                      <a:rPr lang="pl-PL" altLang="pl-PL" sz="2800" b="0" i="1" smtClean="0">
                        <a:latin typeface="Cambria Math"/>
                      </a:rPr>
                      <m:t>−(</m:t>
                    </m:r>
                    <m:acc>
                      <m:accPr>
                        <m:chr m:val="⃗"/>
                        <m:ctrlPr>
                          <a:rPr lang="pl-PL" altLang="pl-PL" sz="28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sz="2800" b="0" i="1" smtClean="0">
                            <a:latin typeface="Cambria Math"/>
                          </a:rPr>
                          <m:t>𝑛</m:t>
                        </m:r>
                      </m:e>
                    </m:acc>
                    <m:r>
                      <a:rPr lang="pl-PL" altLang="pl-PL" sz="2800" b="0" i="1" smtClean="0">
                        <a:latin typeface="Cambria Math"/>
                        <a:ea typeface="Cambria Math"/>
                      </a:rPr>
                      <m:t>⋅</m:t>
                    </m:r>
                    <m:acc>
                      <m:accPr>
                        <m:chr m:val="⃗"/>
                        <m:ctrlPr>
                          <a:rPr lang="pl-PL" altLang="pl-PL" sz="28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sz="2800" b="0" i="1" smtClean="0">
                            <a:latin typeface="Cambria Math"/>
                          </a:rPr>
                          <m:t>𝐹</m:t>
                        </m:r>
                      </m:e>
                    </m:acc>
                    <m:r>
                      <a:rPr lang="pl-PL" altLang="pl-PL" sz="2800" b="0" i="1" smtClean="0">
                        <a:latin typeface="Cambria Math"/>
                      </a:rPr>
                      <m:t>)</m:t>
                    </m:r>
                    <m:acc>
                      <m:accPr>
                        <m:chr m:val="⃗"/>
                        <m:ctrlPr>
                          <a:rPr lang="pl-PL" altLang="pl-PL" sz="28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sz="2800" b="0" i="1" smtClean="0">
                            <a:latin typeface="Cambria Math"/>
                          </a:rPr>
                          <m:t>𝑛</m:t>
                        </m:r>
                      </m:e>
                    </m:acc>
                  </m:oMath>
                </a14:m>
                <a:r>
                  <a:rPr lang="pl-PL" altLang="pl-PL" dirty="0" smtClean="0"/>
                  <a:t>,  gdy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pl-PL" altLang="pl-PL" sz="28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sz="2800" b="0" i="1" smtClean="0">
                            <a:latin typeface="Cambria Math"/>
                          </a:rPr>
                          <m:t>𝑛</m:t>
                        </m:r>
                      </m:e>
                    </m:acc>
                    <m:r>
                      <a:rPr lang="pl-PL" altLang="pl-PL" sz="2800" b="0" i="1" smtClean="0">
                        <a:latin typeface="Cambria Math"/>
                        <a:ea typeface="Cambria Math"/>
                      </a:rPr>
                      <m:t>⋅</m:t>
                    </m:r>
                    <m:acc>
                      <m:accPr>
                        <m:chr m:val="⃗"/>
                        <m:ctrlPr>
                          <a:rPr lang="pl-PL" altLang="pl-PL" sz="28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sz="2800" b="0" i="1" smtClean="0">
                            <a:latin typeface="Cambria Math"/>
                          </a:rPr>
                          <m:t>𝐹</m:t>
                        </m:r>
                      </m:e>
                    </m:acc>
                    <m:r>
                      <a:rPr lang="pl-PL" altLang="pl-PL" sz="2800" b="0" i="1" smtClean="0">
                        <a:latin typeface="Cambria Math"/>
                      </a:rPr>
                      <m:t>&lt;0</m:t>
                    </m:r>
                  </m:oMath>
                </a14:m>
                <a:endParaRPr lang="pl-PL" altLang="pl-PL" dirty="0" smtClean="0"/>
              </a:p>
              <a:p>
                <a:endParaRPr lang="pl-PL" altLang="pl-PL" sz="1100" dirty="0" smtClean="0"/>
              </a:p>
              <a:p>
                <a:r>
                  <a:rPr lang="pl-PL" altLang="pl-PL" dirty="0" smtClean="0"/>
                  <a:t>Modyfikacja prędkości (odbicie)</a:t>
                </a:r>
                <a:br>
                  <a:rPr lang="pl-PL" altLang="pl-PL" dirty="0" smtClean="0"/>
                </a:br>
                <a:r>
                  <a:rPr lang="pl-PL" altLang="pl-PL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altLang="pl-PL" sz="2800" b="0" i="1" smtClean="0"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pl-PL" altLang="pl-PL" sz="2800" b="0" i="1" smtClean="0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pl-PL" altLang="pl-PL" sz="2800" b="0" i="1" smtClean="0">
                                <a:latin typeface="Cambria Math"/>
                              </a:rPr>
                              <m:t>𝑣</m:t>
                            </m:r>
                          </m:e>
                        </m:acc>
                      </m:e>
                      <m:sub>
                        <m:r>
                          <a:rPr lang="pl-PL" altLang="pl-PL" sz="2800" b="0" i="1" smtClean="0">
                            <a:latin typeface="Cambria Math"/>
                            <a:ea typeface="Cambria Math"/>
                          </a:rPr>
                          <m:t>∥</m:t>
                        </m:r>
                      </m:sub>
                    </m:sSub>
                    <m:r>
                      <a:rPr lang="pl-PL" altLang="pl-PL" sz="2800" b="0" i="1" smtClean="0">
                        <a:latin typeface="Cambria Math"/>
                      </a:rPr>
                      <m:t>=</m:t>
                    </m:r>
                    <m:acc>
                      <m:accPr>
                        <m:chr m:val="⃗"/>
                        <m:ctrlPr>
                          <a:rPr lang="pl-PL" altLang="pl-PL" sz="28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sz="2800" b="0" i="1" smtClean="0">
                            <a:latin typeface="Cambria Math"/>
                          </a:rPr>
                          <m:t>𝑣</m:t>
                        </m:r>
                      </m:e>
                    </m:acc>
                    <m:r>
                      <a:rPr lang="pl-PL" altLang="pl-PL" sz="2800" b="0" i="1" smtClean="0">
                        <a:latin typeface="Cambria Math"/>
                      </a:rPr>
                      <m:t>−(</m:t>
                    </m:r>
                    <m:sSub>
                      <m:sSubPr>
                        <m:ctrlPr>
                          <a:rPr lang="pl-PL" altLang="pl-PL" sz="28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pl-PL" altLang="pl-PL" sz="2800" b="0" i="1" smtClean="0">
                            <a:latin typeface="Cambria Math"/>
                          </a:rPr>
                          <m:t>𝑤</m:t>
                        </m:r>
                      </m:e>
                      <m:sub>
                        <m:r>
                          <a:rPr lang="pl-PL" altLang="pl-PL" sz="2800" b="0" i="1" smtClean="0">
                            <a:latin typeface="Cambria Math"/>
                          </a:rPr>
                          <m:t>𝑜𝑑𝑏</m:t>
                        </m:r>
                      </m:sub>
                    </m:sSub>
                    <m:r>
                      <a:rPr lang="pl-PL" altLang="pl-PL" sz="2800" b="0" i="1" smtClean="0">
                        <a:latin typeface="Cambria Math"/>
                      </a:rPr>
                      <m:t>+1)(</m:t>
                    </m:r>
                    <m:acc>
                      <m:accPr>
                        <m:chr m:val="⃗"/>
                        <m:ctrlPr>
                          <a:rPr lang="pl-PL" altLang="pl-PL" sz="28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sz="2800" b="0" i="1" smtClean="0">
                            <a:latin typeface="Cambria Math"/>
                          </a:rPr>
                          <m:t>𝑛</m:t>
                        </m:r>
                      </m:e>
                    </m:acc>
                    <m:r>
                      <a:rPr lang="pl-PL" altLang="pl-PL" sz="2800" b="0" i="1" smtClean="0">
                        <a:latin typeface="Cambria Math"/>
                        <a:ea typeface="Cambria Math"/>
                      </a:rPr>
                      <m:t>⋅</m:t>
                    </m:r>
                    <m:acc>
                      <m:accPr>
                        <m:chr m:val="⃗"/>
                        <m:ctrlPr>
                          <a:rPr lang="pl-PL" altLang="pl-PL" sz="28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sz="2800" b="0" i="1" smtClean="0">
                            <a:latin typeface="Cambria Math"/>
                          </a:rPr>
                          <m:t>𝑣</m:t>
                        </m:r>
                      </m:e>
                    </m:acc>
                    <m:r>
                      <a:rPr lang="pl-PL" altLang="pl-PL" sz="2800" b="0" i="1" smtClean="0">
                        <a:latin typeface="Cambria Math"/>
                      </a:rPr>
                      <m:t>)</m:t>
                    </m:r>
                    <m:acc>
                      <m:accPr>
                        <m:chr m:val="⃗"/>
                        <m:ctrlPr>
                          <a:rPr lang="pl-PL" altLang="pl-PL" sz="28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pl-PL" altLang="pl-PL" sz="2800" b="0" i="1" smtClean="0">
                            <a:latin typeface="Cambria Math"/>
                          </a:rPr>
                          <m:t>𝑛</m:t>
                        </m:r>
                      </m:e>
                    </m:acc>
                  </m:oMath>
                </a14:m>
                <a:endParaRPr lang="pl-PL" altLang="pl-PL" dirty="0" smtClean="0"/>
              </a:p>
              <a:p>
                <a:endParaRPr lang="pl-PL" altLang="pl-PL" dirty="0" smtClean="0"/>
              </a:p>
            </p:txBody>
          </p:sp>
        </mc:Choice>
        <mc:Fallback xmlns="">
          <p:sp>
            <p:nvSpPr>
              <p:cNvPr id="5127" name="Symbol zastępczy zawartości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4686300"/>
              </a:xfrm>
              <a:blipFill rotWithShape="1">
                <a:blip r:embed="rId4"/>
                <a:stretch>
                  <a:fillRect l="-1630" t="-1693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8" name="Obraz 3" descr="3 zas dynamiki - Ziemia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1196752"/>
            <a:ext cx="22860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DI2-1_R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32440" y="1886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00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3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mtClean="0"/>
              <a:t>Siły kontaktowe</a:t>
            </a:r>
          </a:p>
        </p:txBody>
      </p:sp>
      <p:sp>
        <p:nvSpPr>
          <p:cNvPr id="6148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86300"/>
          </a:xfrm>
        </p:spPr>
        <p:txBody>
          <a:bodyPr/>
          <a:lstStyle/>
          <a:p>
            <a:r>
              <a:rPr lang="pl-PL" altLang="pl-PL" dirty="0" smtClean="0"/>
              <a:t>Siła tarcia </a:t>
            </a:r>
            <a:br>
              <a:rPr lang="pl-PL" altLang="pl-PL" dirty="0" smtClean="0"/>
            </a:br>
            <a:r>
              <a:rPr lang="pl-PL" altLang="pl-PL" dirty="0" smtClean="0"/>
              <a:t>(składowa równoległa siły kontaktowej)</a:t>
            </a:r>
          </a:p>
          <a:p>
            <a:endParaRPr lang="pl-PL" altLang="pl-PL" sz="1200" dirty="0" smtClean="0"/>
          </a:p>
          <a:p>
            <a:endParaRPr lang="pl-PL" altLang="pl-PL" dirty="0" smtClean="0"/>
          </a:p>
          <a:p>
            <a:endParaRPr lang="pl-PL" altLang="pl-PL" dirty="0" smtClean="0"/>
          </a:p>
          <a:p>
            <a:r>
              <a:rPr lang="pl-PL" altLang="pl-PL" dirty="0" smtClean="0"/>
              <a:t>Tarcie nie zależy od rozmiaru powierzchni styku (Leonardo da Vinci, </a:t>
            </a:r>
            <a:r>
              <a:rPr lang="pl-PL" altLang="pl-PL" dirty="0" err="1" smtClean="0"/>
              <a:t>Amontos</a:t>
            </a:r>
            <a:r>
              <a:rPr lang="pl-PL" altLang="pl-PL" dirty="0" smtClean="0"/>
              <a:t>)</a:t>
            </a:r>
          </a:p>
          <a:p>
            <a:r>
              <a:rPr lang="pl-PL" altLang="pl-PL" dirty="0" smtClean="0"/>
              <a:t>Tarcie dynamiczne i statyczne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pole tekstowe 1"/>
              <p:cNvSpPr txBox="1"/>
              <p:nvPr/>
            </p:nvSpPr>
            <p:spPr>
              <a:xfrm>
                <a:off x="1259632" y="2667784"/>
                <a:ext cx="2438937" cy="10002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pl-PL" sz="2800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pl-PL" sz="2800" b="0" i="1" smtClean="0">
                              <a:latin typeface="Cambria Math"/>
                            </a:rPr>
                            <m:t>𝑇</m:t>
                          </m:r>
                        </m:e>
                      </m:acc>
                      <m:r>
                        <a:rPr lang="pl-PL" sz="2800" b="0" i="1" smtClean="0">
                          <a:latin typeface="Cambria Math"/>
                        </a:rPr>
                        <m:t>=−</m:t>
                      </m:r>
                      <m:r>
                        <a:rPr lang="pl-PL" sz="2800" b="0" i="1" smtClean="0">
                          <a:latin typeface="Cambria Math"/>
                          <a:ea typeface="Cambria Math"/>
                        </a:rPr>
                        <m:t>𝜇</m:t>
                      </m:r>
                      <m:d>
                        <m:dPr>
                          <m:begChr m:val="|"/>
                          <m:endChr m:val="|"/>
                          <m:ctrlPr>
                            <a:rPr lang="pl-PL" sz="2800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pl-PL" sz="28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pl-PL" sz="2800" b="0" i="1" smtClean="0"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</m:e>
                          </m:acc>
                        </m:e>
                      </m:d>
                      <m:f>
                        <m:fPr>
                          <m:ctrlPr>
                            <a:rPr lang="pl-PL" sz="2800" b="0" i="1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acc>
                            <m:accPr>
                              <m:chr m:val="⃗"/>
                              <m:ctrlPr>
                                <a:rPr lang="pl-PL" sz="28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accPr>
                            <m:e>
                              <m:r>
                                <a:rPr lang="pl-PL" sz="2800" b="0" i="1" smtClean="0">
                                  <a:latin typeface="Cambria Math"/>
                                  <a:ea typeface="Cambria Math"/>
                                </a:rPr>
                                <m:t>𝑣</m:t>
                              </m:r>
                            </m:e>
                          </m:acc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pl-PL" sz="2800" b="0" i="1" smtClean="0">
                                  <a:latin typeface="Cambria Math"/>
                                  <a:ea typeface="Cambria Math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⃗"/>
                                  <m:ctrlPr>
                                    <a:rPr lang="pl-PL" sz="2800" b="0" i="1" smtClean="0">
                                      <a:latin typeface="Cambria Math"/>
                                      <a:ea typeface="Cambria Math"/>
                                    </a:rPr>
                                  </m:ctrlPr>
                                </m:accPr>
                                <m:e>
                                  <m:r>
                                    <a:rPr lang="pl-PL" sz="2800" b="0" i="1" smtClean="0">
                                      <a:latin typeface="Cambria Math"/>
                                      <a:ea typeface="Cambria Math"/>
                                    </a:rPr>
                                    <m:t>𝑣</m:t>
                                  </m:r>
                                </m:e>
                              </m:acc>
                            </m:e>
                          </m:d>
                        </m:den>
                      </m:f>
                    </m:oMath>
                  </m:oMathPara>
                </a14:m>
                <a:endParaRPr lang="pl-PL" sz="2800" dirty="0"/>
              </a:p>
            </p:txBody>
          </p:sp>
        </mc:Choice>
        <mc:Fallback xmlns="">
          <p:sp>
            <p:nvSpPr>
              <p:cNvPr id="2" name="pole tekstow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2667784"/>
                <a:ext cx="2438937" cy="100021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FDI2-1_R18_Tarci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2440" y="1456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74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dirty="0" smtClean="0"/>
              <a:t>Obszary niedostępne</a:t>
            </a:r>
          </a:p>
        </p:txBody>
      </p:sp>
      <p:sp>
        <p:nvSpPr>
          <p:cNvPr id="3077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68630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Podłoże, kula, walec (siły, </a:t>
            </a:r>
            <a:r>
              <a:rPr lang="pl-PL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demonstracje</a:t>
            </a:r>
            <a:r>
              <a:rPr lang="pl-PL" dirty="0" smtClean="0"/>
              <a:t>)</a:t>
            </a:r>
          </a:p>
          <a:p>
            <a:pPr>
              <a:defRPr/>
            </a:pPr>
            <a:endParaRPr lang="pl-PL" dirty="0" smtClean="0"/>
          </a:p>
          <a:p>
            <a:pPr>
              <a:defRPr/>
            </a:pPr>
            <a:r>
              <a:rPr lang="pl-PL" dirty="0" smtClean="0"/>
              <a:t>Prostopadłościan </a:t>
            </a:r>
            <a:br>
              <a:rPr lang="pl-PL" dirty="0" smtClean="0"/>
            </a:br>
            <a:r>
              <a:rPr lang="pl-PL" dirty="0" smtClean="0"/>
              <a:t>nieograniczony </a:t>
            </a:r>
            <a:br>
              <a:rPr lang="pl-PL" dirty="0" smtClean="0"/>
            </a:br>
            <a:r>
              <a:rPr lang="pl-PL" dirty="0" smtClean="0"/>
              <a:t>w kierunku OZ</a:t>
            </a:r>
            <a:endParaRPr lang="pl-PL" sz="1200" dirty="0" smtClean="0"/>
          </a:p>
          <a:p>
            <a:pPr>
              <a:defRPr/>
            </a:pPr>
            <a:endParaRPr lang="pl-PL" sz="1400" dirty="0" smtClean="0"/>
          </a:p>
          <a:p>
            <a:pPr>
              <a:defRPr/>
            </a:pPr>
            <a:endParaRPr lang="pl-PL" sz="1400" dirty="0" smtClean="0"/>
          </a:p>
          <a:p>
            <a:pPr>
              <a:defRPr/>
            </a:pPr>
            <a:r>
              <a:rPr lang="pl-PL" dirty="0" smtClean="0"/>
              <a:t>Uwzględnienie </a:t>
            </a:r>
            <a:br>
              <a:rPr lang="pl-PL" dirty="0" smtClean="0"/>
            </a:br>
            <a:r>
              <a:rPr lang="pl-PL" dirty="0" smtClean="0"/>
              <a:t>marginesu </a:t>
            </a:r>
            <a:br>
              <a:rPr lang="pl-PL" dirty="0" smtClean="0"/>
            </a:br>
            <a:r>
              <a:rPr lang="pl-PL" dirty="0" smtClean="0"/>
              <a:t>(rozmiar punktu mat.)</a:t>
            </a:r>
          </a:p>
        </p:txBody>
      </p:sp>
      <p:pic>
        <p:nvPicPr>
          <p:cNvPr id="21508" name="Obraz 6" descr="Wejscie w obszar zamkniety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5429250"/>
            <a:ext cx="158115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Obraz 7" descr="Wejscie w obszar zamkniety - margines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5715000"/>
            <a:ext cx="13462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Obraz 8" descr="Wejscie w obszar zamkniety - sciana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2857500"/>
            <a:ext cx="478631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DI2-1_R18_ObszaryNiedostępn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16144" y="1166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227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6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mtClean="0"/>
              <a:t>Rozpraszanie na kuli</a:t>
            </a:r>
          </a:p>
        </p:txBody>
      </p:sp>
      <p:sp>
        <p:nvSpPr>
          <p:cNvPr id="22531" name="Symbol zastępczy zawartości 6"/>
          <p:cNvSpPr>
            <a:spLocks noGrp="1"/>
          </p:cNvSpPr>
          <p:nvPr>
            <p:ph idx="1"/>
          </p:nvPr>
        </p:nvSpPr>
        <p:spPr>
          <a:xfrm>
            <a:off x="557213" y="1571625"/>
            <a:ext cx="8229600" cy="4929188"/>
          </a:xfrm>
        </p:spPr>
        <p:txBody>
          <a:bodyPr/>
          <a:lstStyle/>
          <a:p>
            <a:r>
              <a:rPr lang="pl-PL" altLang="pl-PL" smtClean="0">
                <a:solidFill>
                  <a:srgbClr val="0070C0"/>
                </a:solidFill>
              </a:rPr>
              <a:t>Demonstracja</a:t>
            </a:r>
          </a:p>
          <a:p>
            <a:r>
              <a:rPr lang="pl-PL" altLang="pl-PL" smtClean="0"/>
              <a:t>Woda (brak odbicia, w</a:t>
            </a:r>
            <a:r>
              <a:rPr lang="pl-PL" altLang="pl-PL" baseline="-25000" smtClean="0"/>
              <a:t>obs</a:t>
            </a:r>
            <a:r>
              <a:rPr lang="pl-PL" altLang="pl-PL" smtClean="0"/>
              <a:t>=0) </a:t>
            </a:r>
          </a:p>
          <a:p>
            <a:endParaRPr lang="pl-PL" altLang="pl-PL" smtClean="0"/>
          </a:p>
          <a:p>
            <a:endParaRPr lang="pl-PL" altLang="pl-PL" smtClean="0"/>
          </a:p>
          <a:p>
            <a:endParaRPr lang="pl-PL" altLang="pl-PL" smtClean="0"/>
          </a:p>
          <a:p>
            <a:endParaRPr lang="pl-PL" altLang="pl-PL" smtClean="0"/>
          </a:p>
          <a:p>
            <a:endParaRPr lang="pl-PL" altLang="pl-PL" sz="1200" smtClean="0"/>
          </a:p>
          <a:p>
            <a:r>
              <a:rPr lang="pl-PL" altLang="pl-PL" smtClean="0"/>
              <a:t>Metalowe kulki (odbicie sprężyste , w</a:t>
            </a:r>
            <a:r>
              <a:rPr lang="pl-PL" altLang="pl-PL" baseline="-25000" smtClean="0"/>
              <a:t>obs</a:t>
            </a:r>
            <a:r>
              <a:rPr lang="pl-PL" altLang="pl-PL" smtClean="0"/>
              <a:t>=1)</a:t>
            </a:r>
          </a:p>
        </p:txBody>
      </p:sp>
      <p:pic>
        <p:nvPicPr>
          <p:cNvPr id="22532" name="Obraz 7" descr="Fizyka.07 Woda na kuli 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2928938"/>
            <a:ext cx="2500313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Obraz 8" descr="Fizyka.07 Woda na kuli 2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2928938"/>
            <a:ext cx="2500312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Obraz 9" descr="Fizyka.07 Woda na kuli 3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2928938"/>
            <a:ext cx="2500313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pl-PL" altLang="pl-PL" smtClean="0"/>
              <a:t>Układy dwuwymiarowe (np. tkaniny)</a:t>
            </a:r>
          </a:p>
        </p:txBody>
      </p:sp>
      <p:sp>
        <p:nvSpPr>
          <p:cNvPr id="23555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r>
              <a:rPr lang="pl-PL" altLang="pl-PL" smtClean="0"/>
              <a:t>Ile potrzeba wiązań?</a:t>
            </a:r>
          </a:p>
          <a:p>
            <a:endParaRPr lang="pl-PL" altLang="pl-PL" smtClean="0"/>
          </a:p>
          <a:p>
            <a:endParaRPr lang="pl-PL" altLang="pl-PL" smtClean="0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sp>
        <p:nvSpPr>
          <p:cNvPr id="2355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l-PL" altLang="pl-PL"/>
          </a:p>
        </p:txBody>
      </p:sp>
      <p:pic>
        <p:nvPicPr>
          <p:cNvPr id="23558" name="Obraz 9" descr="Fizyka.08 Siatka 0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4429125"/>
            <a:ext cx="2500312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Obraz 10" descr="Fizyka.08 Siatka 1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4429125"/>
            <a:ext cx="2500313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Obraz 11" descr="Fizyka.08 Siatka 2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4429125"/>
            <a:ext cx="2500312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Obraz 14" descr="Siatka.bm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286000"/>
            <a:ext cx="3549650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Obraz 9" descr="Lina z belka - poprawiona.bmp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2286000"/>
            <a:ext cx="3895725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DI2-2_R18_2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01843" y="148478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9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19911</TotalTime>
  <Words>678</Words>
  <Application>Microsoft Office PowerPoint</Application>
  <PresentationFormat>Pokaz na ekranie (4:3)</PresentationFormat>
  <Paragraphs>135</Paragraphs>
  <Slides>21</Slides>
  <Notes>4</Notes>
  <HiddenSlides>0</HiddenSlides>
  <MMClips>15</MMClips>
  <ScaleCrop>false</ScaleCrop>
  <HeadingPairs>
    <vt:vector size="4" baseType="variant">
      <vt:variant>
        <vt:lpstr>Motyw</vt:lpstr>
      </vt:variant>
      <vt:variant>
        <vt:i4>2</vt:i4>
      </vt:variant>
      <vt:variant>
        <vt:lpstr>Tytuły slajdów</vt:lpstr>
      </vt:variant>
      <vt:variant>
        <vt:i4>21</vt:i4>
      </vt:variant>
    </vt:vector>
  </HeadingPairs>
  <TitlesOfParts>
    <vt:vector size="23" baseType="lpstr">
      <vt:lpstr>Motyw pakietu Office</vt:lpstr>
      <vt:lpstr>1_Motyw pakietu Office</vt:lpstr>
      <vt:lpstr>Fizyka dla informatyków 2</vt:lpstr>
      <vt:lpstr>Plan</vt:lpstr>
      <vt:lpstr>Siły sprężystości - powtórzenie</vt:lpstr>
      <vt:lpstr>Siły sprężystości</vt:lpstr>
      <vt:lpstr>Siły kontaktowe</vt:lpstr>
      <vt:lpstr>Siły kontaktowe</vt:lpstr>
      <vt:lpstr>Obszary niedostępne</vt:lpstr>
      <vt:lpstr>Rozpraszanie na kuli</vt:lpstr>
      <vt:lpstr>Układy dwuwymiarowe (np. tkaniny)</vt:lpstr>
      <vt:lpstr>Układy trójwymiarowe (c. miękkie)</vt:lpstr>
      <vt:lpstr>Zderzenia</vt:lpstr>
      <vt:lpstr>Niesprężyste i niecentralne  zderzenie dwóch kul</vt:lpstr>
      <vt:lpstr>Niesprężyste i niecentralne  zderzenie dwóch kul</vt:lpstr>
      <vt:lpstr>Niesprężyste i niecentralne  zderzenie dwóch kul</vt:lpstr>
      <vt:lpstr>Niesprężyste i niecentralne  zderzenie dwóch kul</vt:lpstr>
      <vt:lpstr>Niesprężyste i niecentralne  zderzenie dwóch kul</vt:lpstr>
      <vt:lpstr>Niesprężyste i niecentralne  zderzenie dwóch kul</vt:lpstr>
      <vt:lpstr>Sterowanie – „fizyczna” ingerencja</vt:lpstr>
      <vt:lpstr>Woda uderzająca w tkaninę</vt:lpstr>
      <vt:lpstr>Optymalizacja przy dużej ilości pkt.</vt:lpstr>
      <vt:lpstr>Ustalanie zrównoważonych pozycji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XNA</dc:title>
  <dc:creator>Jacek Matulewski</dc:creator>
  <cp:lastModifiedBy>Jacek Matulewski</cp:lastModifiedBy>
  <cp:revision>146</cp:revision>
  <dcterms:created xsi:type="dcterms:W3CDTF">2009-01-30T09:30:43Z</dcterms:created>
  <dcterms:modified xsi:type="dcterms:W3CDTF">2020-05-01T15:47:19Z</dcterms:modified>
</cp:coreProperties>
</file>