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90" r:id="rId3"/>
    <p:sldId id="259" r:id="rId4"/>
    <p:sldId id="328" r:id="rId5"/>
    <p:sldId id="329" r:id="rId6"/>
    <p:sldId id="291" r:id="rId7"/>
    <p:sldId id="296" r:id="rId8"/>
    <p:sldId id="297" r:id="rId9"/>
    <p:sldId id="298" r:id="rId10"/>
    <p:sldId id="299" r:id="rId11"/>
    <p:sldId id="300" r:id="rId12"/>
    <p:sldId id="303" r:id="rId13"/>
    <p:sldId id="261" r:id="rId14"/>
    <p:sldId id="262" r:id="rId15"/>
    <p:sldId id="271" r:id="rId16"/>
    <p:sldId id="268" r:id="rId17"/>
    <p:sldId id="281" r:id="rId18"/>
    <p:sldId id="280" r:id="rId19"/>
    <p:sldId id="292" r:id="rId20"/>
    <p:sldId id="301" r:id="rId21"/>
    <p:sldId id="302" r:id="rId22"/>
    <p:sldId id="294" r:id="rId23"/>
    <p:sldId id="304" r:id="rId24"/>
    <p:sldId id="305" r:id="rId25"/>
    <p:sldId id="309" r:id="rId26"/>
    <p:sldId id="306" r:id="rId27"/>
    <p:sldId id="307" r:id="rId28"/>
    <p:sldId id="310" r:id="rId29"/>
    <p:sldId id="308" r:id="rId30"/>
    <p:sldId id="293" r:id="rId31"/>
    <p:sldId id="312" r:id="rId32"/>
    <p:sldId id="318" r:id="rId33"/>
    <p:sldId id="315" r:id="rId34"/>
    <p:sldId id="313" r:id="rId35"/>
    <p:sldId id="311" r:id="rId36"/>
    <p:sldId id="314" r:id="rId37"/>
    <p:sldId id="316" r:id="rId38"/>
    <p:sldId id="320" r:id="rId39"/>
    <p:sldId id="323" r:id="rId40"/>
    <p:sldId id="324" r:id="rId41"/>
    <p:sldId id="325" r:id="rId42"/>
    <p:sldId id="326" r:id="rId43"/>
    <p:sldId id="327" r:id="rId44"/>
    <p:sldId id="319" r:id="rId45"/>
    <p:sldId id="321" r:id="rId46"/>
    <p:sldId id="322" r:id="rId4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91" d="100"/>
          <a:sy n="91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3D3A8F-5DB0-45BC-8AB1-935A3C013ADC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CCE67B-BBD4-482D-B900-DEB92D7777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6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E383C3-DE0A-486A-9918-9F94548FD34F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12C-14D1-4F63-816A-07F41AA46DF4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39AF-F731-4595-9756-FC7EA2FECD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198F-2035-4B07-8FC8-DBB08FFD0964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7327-2B69-43B6-BE41-CE9A027F42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85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75DD-56B8-42D7-A94B-F5A4D592CD14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1EB4-9FD6-42A7-8F4E-BA2E0CBD84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3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32EF-C949-475C-8B64-5FE7FB1F010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B8EA-7385-4639-9AEA-934EE5FC064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7362-389F-4E26-8235-2333FDA9ACD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A62A-045A-42B5-A369-14668DCFD65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7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1313-0371-4B96-B1B9-DC918C73DF2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2AEB-B5F9-432E-8A53-C2F95EA5C07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5EBE-6983-4F3C-8317-86691FF2223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4D50-DC42-4DEE-AF25-63E1AF0F154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FEBA-4EF3-4486-B949-131C0BF9E08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08A9-1262-4029-851D-17EB8EC24D5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7F94-1F4C-4088-984B-00A8B648CC0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CE0B-696B-4526-8588-FDBFF267B7C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6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7394-0997-447F-84C2-8FFB4151214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FBCF-C030-47F6-AB4E-33EB04B61CB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1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F2C2-6560-41E2-8192-C6E58C3DE76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53F7-13B2-4716-B34D-A801BC14FC2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D5EA-3EBC-4828-B3ED-5C09A818B42E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5821-7004-45FD-AED4-7F6D95CD7E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078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30B4-5219-47F4-9DB8-524A591DA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EB1F-2950-49F2-BEE5-3DF0BFC0959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D780-4B81-40DB-988E-7CF234AC280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5F5E-3A08-4944-AA14-BD6E486A119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5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38F-8402-4FB7-BCCB-18DA44A554D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3339-E57A-467E-92ED-BC203DED5F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13E3-9018-4FC1-A3CD-EC4870FB49E6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1A70-8A86-4977-8E23-897133DC4B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0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FDA5-C96F-4100-AA5B-1199AF86E6CD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1477-79BB-4D35-BFC5-F54B6D24D7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2C1D-3E60-48EA-B95E-F535772B7577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1827-9725-4E63-B306-E1F129D08B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6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7374-C977-462D-A89C-BFD4BA5B0001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87E5-28B1-498E-B6E5-6D8380CA80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5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F148-B006-4557-8C18-BA44FE6A10D7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5B1E-7A37-45A4-BC43-FE0A8AF302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4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D855-EEE0-4672-A736-EC3EE8590842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DD6B-2773-4A57-BC53-5DF881956B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12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BADC-7F85-4C97-B214-29766F507873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8E4-A242-4B87-9D16-49FEA7F9DA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7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B70BF-FEBE-44FC-8207-68999F125693}" type="datetimeFigureOut">
              <a:rPr lang="pl-PL"/>
              <a:pPr>
                <a:defRPr/>
              </a:pPr>
              <a:t>07.06.2021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31ABC-3948-4A67-A34C-4F1D58FB3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A72C4-FD85-4EE6-9546-F78360229EB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A6EC3-4FD8-40E2-817F-B68E2E6B11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Efekt_Magnu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>
          <a:xfrm>
            <a:off x="285750" y="2420888"/>
            <a:ext cx="8643938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Fizyka dla informatyków 2</a:t>
            </a: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51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Fizyka dla informatyków, część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jacek@fizyka.umk.pl</a:t>
            </a: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http://www.fizyka.umk.pl/~jacek/dydaktyka/fdi2/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6215063" y="6286500"/>
            <a:ext cx="238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Wersja: 25 lutego 2018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371600" y="3853507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Dynamika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8925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III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Jeżeli ciało A działa na ciało B, to ciało B działa na A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z siłą o równej wartości, ale przeciwnie skierowaną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882064" y="3417590"/>
                <a:ext cx="1734641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pl-PL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4" y="3417590"/>
                <a:ext cx="1734641" cy="57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85750" y="4216524"/>
            <a:ext cx="8643938" cy="216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Te dwie siły przyłożone są do różnych ciał (nie równoważą się)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Jakie siły działają na osobę stojącą na podłodze?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Jakie siły działają, gdy rakieta wyrzuca spaliny?</a:t>
            </a:r>
          </a:p>
        </p:txBody>
      </p:sp>
    </p:spTree>
    <p:extLst>
      <p:ext uri="{BB962C8B-B14F-4D97-AF65-F5344CB8AC3E}">
        <p14:creationId xmlns:p14="http://schemas.microsoft.com/office/powerpoint/2010/main" val="8196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Zasada zachowania pędu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Suma pędów (wektorów) w izolowanym układzie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jest stała w czasie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882064" y="3417590"/>
                <a:ext cx="1734641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pl-PL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4" y="3417590"/>
                <a:ext cx="1734641" cy="57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738048" y="4149080"/>
                <a:ext cx="2109104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48" y="4149080"/>
                <a:ext cx="2109104" cy="835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683568" y="5185546"/>
                <a:ext cx="2481064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l-PL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85546"/>
                <a:ext cx="2481064" cy="835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4644008" y="3472230"/>
                <a:ext cx="2235099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pl-PL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72230"/>
                <a:ext cx="2235099" cy="8208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oliniowy 3"/>
          <p:cNvCxnSpPr/>
          <p:nvPr/>
        </p:nvCxnSpPr>
        <p:spPr>
          <a:xfrm>
            <a:off x="3779912" y="350100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/>
              <p:cNvSpPr txBox="1"/>
              <p:nvPr/>
            </p:nvSpPr>
            <p:spPr>
              <a:xfrm>
                <a:off x="4644008" y="4437112"/>
                <a:ext cx="2618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pl-PL" sz="2800" i="1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pole tekstow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437112"/>
                <a:ext cx="261815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4644007" y="5176764"/>
                <a:ext cx="2315762" cy="98854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l-PL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pl-PL" sz="2800" i="1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7" y="5176764"/>
                <a:ext cx="2315762" cy="9885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Koncepcja punktu materialnego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000250"/>
            <a:ext cx="8501063" cy="1000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Rozmiar ciała jest nieistotny w porównaniu z innymi odległościami zagadnienia </a:t>
            </a:r>
            <a:r>
              <a:rPr lang="pl-PL" altLang="pl-PL" sz="2800" dirty="0" smtClean="0">
                <a:cs typeface="Times New Roman" pitchFamily="18" charset="0"/>
              </a:rPr>
              <a:t>(np. z przebytą drogą)</a:t>
            </a:r>
            <a:br>
              <a:rPr lang="pl-PL" altLang="pl-PL" sz="2800" dirty="0" smtClean="0">
                <a:cs typeface="Times New Roman" pitchFamily="18" charset="0"/>
              </a:rPr>
            </a:br>
            <a:endParaRPr lang="pl-PL" altLang="pl-PL" sz="2800" dirty="0" smtClean="0">
              <a:cs typeface="Times New Roman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85750" y="3286125"/>
            <a:ext cx="8643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Masa ciała skupiona jest w punkcie geometrycznym</a:t>
            </a:r>
            <a:r>
              <a:rPr lang="pl-PL" altLang="pl-PL" sz="2800" dirty="0">
                <a:latin typeface="+mn-lt"/>
                <a:cs typeface="Times New Roman" pitchFamily="18" charset="0"/>
              </a:rPr>
              <a:t/>
            </a:r>
            <a:br>
              <a:rPr lang="pl-PL" altLang="pl-PL" sz="2800" dirty="0">
                <a:latin typeface="+mn-lt"/>
                <a:cs typeface="Times New Roman" pitchFamily="18" charset="0"/>
              </a:rPr>
            </a:br>
            <a:r>
              <a:rPr lang="pl-PL" altLang="pl-PL" sz="2800" dirty="0">
                <a:latin typeface="+mn-lt"/>
                <a:cs typeface="Times New Roman" pitchFamily="18" charset="0"/>
              </a:rPr>
              <a:t>(najlepiej w środku masy)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85750" y="4786313"/>
            <a:ext cx="8643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800">
                <a:latin typeface="+mn-lt"/>
                <a:cs typeface="Times New Roman" pitchFamily="18" charset="0"/>
              </a:rPr>
              <a:t>Ruch postępowy, bez obrotów!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43488"/>
              </a:xfrm>
            </p:spPr>
            <p:txBody>
              <a:bodyPr/>
              <a:lstStyle/>
              <a:p>
                <a:r>
                  <a:rPr lang="pl-PL" altLang="pl-PL" dirty="0" smtClean="0"/>
                  <a:t>Druga zasada dynamiki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pl-PL" altLang="pl-PL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pl-PL" altLang="pl-PL" b="0" i="1" smtClean="0">
                            <a:latin typeface="Cambria Math"/>
                          </a:rPr>
                          <m:t>,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(</m:t>
                    </m:r>
                    <m:r>
                      <a:rPr lang="pl-PL" altLang="pl-PL" b="0" i="1" smtClean="0">
                        <a:latin typeface="Cambria Math"/>
                      </a:rPr>
                      <m:t>𝑡</m:t>
                    </m:r>
                    <m:r>
                      <a:rPr lang="pl-PL" altLang="pl-PL" b="0" i="1" smtClean="0">
                        <a:latin typeface="Cambria Math"/>
                      </a:rPr>
                      <m:t>)</m:t>
                    </m:r>
                  </m:oMath>
                </a14:m>
                <a:endParaRPr lang="pl-PL" altLang="pl-PL" dirty="0" smtClean="0"/>
              </a:p>
              <a:p>
                <a:endParaRPr lang="pl-PL" altLang="pl-PL" sz="1800" dirty="0" smtClean="0"/>
              </a:p>
              <a:p>
                <a:r>
                  <a:rPr lang="pl-PL" altLang="pl-PL" dirty="0" smtClean="0"/>
                  <a:t>Równanie na położenie punktu (konkretna siła)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np. w pobliżu powierzchni Ziemi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endParaRPr lang="pl-PL" altLang="pl-PL" b="0" dirty="0" smtClean="0"/>
              </a:p>
              <a:p>
                <a:endParaRPr lang="pl-PL" altLang="pl-PL" sz="1800" dirty="0" smtClean="0"/>
              </a:p>
              <a:p>
                <a:r>
                  <a:rPr lang="pl-PL" altLang="pl-PL" dirty="0" smtClean="0"/>
                  <a:t>Rozwiązanie wymaga warunków początkowych: 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l-PL" altLang="pl-P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l-PL" altLang="pl-P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l-PL" altLang="pl-P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l-PL" altLang="pl-PL" b="0" i="1" smtClean="0">
                        <a:latin typeface="Cambria Math"/>
                      </a:rPr>
                      <m:t>)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alt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pl-PL" altLang="pl-PL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altLang="pl-PL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altLang="pl-PL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l-PL" altLang="pl-PL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l-PL" altLang="pl-PL" dirty="0" smtClean="0"/>
              </a:p>
              <a:p>
                <a:endParaRPr lang="pl-PL" altLang="pl-PL" dirty="0" smtClean="0"/>
              </a:p>
            </p:txBody>
          </p:sp>
        </mc:Choice>
        <mc:Fallback xmlns="">
          <p:sp>
            <p:nvSpPr>
              <p:cNvPr id="103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43488"/>
              </a:xfrm>
              <a:blipFill rotWithShape="1">
                <a:blip r:embed="rId2"/>
                <a:stretch>
                  <a:fillRect l="-1544" t="-15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Prostokąt 11"/>
          <p:cNvSpPr/>
          <p:nvPr/>
        </p:nvSpPr>
        <p:spPr>
          <a:xfrm>
            <a:off x="2627784" y="5954414"/>
            <a:ext cx="1008112" cy="642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995936" y="5941841"/>
            <a:ext cx="1008112" cy="642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sprężystości</a:t>
            </a:r>
          </a:p>
        </p:txBody>
      </p:sp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pl-PL" altLang="pl-PL" dirty="0" smtClean="0"/>
              <a:t>Siła harmoniczna - oscylacje</a:t>
            </a:r>
          </a:p>
          <a:p>
            <a:r>
              <a:rPr lang="pl-PL" altLang="pl-PL" dirty="0" smtClean="0"/>
              <a:t>Siła tłumiąca</a:t>
            </a:r>
          </a:p>
          <a:p>
            <a:r>
              <a:rPr lang="pl-PL" altLang="pl-PL" dirty="0" smtClean="0"/>
              <a:t>Siła oporu</a:t>
            </a:r>
          </a:p>
          <a:p>
            <a:endParaRPr lang="pl-PL" altLang="pl-PL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24906" y="3929063"/>
            <a:ext cx="265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Siła harmoniczna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2837756" y="4714875"/>
            <a:ext cx="5730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857625" y="5786438"/>
            <a:ext cx="287771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tłumienie </a:t>
            </a:r>
            <a:r>
              <a:rPr lang="pl-PL" sz="2800" dirty="0" smtClean="0">
                <a:latin typeface="+mn-lt"/>
                <a:cs typeface="Arial" pitchFamily="34" charset="0"/>
              </a:rPr>
              <a:t>oscylacji</a:t>
            </a:r>
          </a:p>
          <a:p>
            <a:pPr>
              <a:defRPr/>
            </a:pPr>
            <a:r>
              <a:rPr lang="pl-PL" sz="1600" dirty="0" smtClean="0">
                <a:latin typeface="+mn-lt"/>
                <a:cs typeface="Arial" pitchFamily="34" charset="0"/>
              </a:rPr>
              <a:t>tylko gdy oscylatory sprzężone</a:t>
            </a:r>
            <a:endParaRPr lang="pl-PL" sz="1400" dirty="0">
              <a:latin typeface="+mn-lt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058992" y="5786438"/>
            <a:ext cx="1041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opory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43608" y="5094685"/>
                <a:ext cx="7092198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r>
                        <a:rPr lang="pl-PL" sz="3200" b="0" i="1" smtClean="0">
                          <a:latin typeface="Cambria Math"/>
                        </a:rPr>
                        <m:t>𝑘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pl-PL" sz="320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l-PL" sz="32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94685"/>
                <a:ext cx="7092198" cy="644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kontaktowe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7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86300"/>
              </a:xfrm>
            </p:spPr>
            <p:txBody>
              <a:bodyPr/>
              <a:lstStyle/>
              <a:p>
                <a:r>
                  <a:rPr lang="pl-PL" altLang="pl-PL" dirty="0" smtClean="0"/>
                  <a:t>Ciało nieruchome (masa, więzy),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obszar niedostępny (zabroniony),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nieruchomy obszar kolizji</a:t>
                </a:r>
              </a:p>
              <a:p>
                <a:endParaRPr lang="pl-PL" altLang="pl-PL" sz="1100" dirty="0" smtClean="0"/>
              </a:p>
              <a:p>
                <a:r>
                  <a:rPr lang="pl-PL" altLang="pl-PL" dirty="0" smtClean="0"/>
                  <a:t>Równoważenie składowej siły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normalnej do powierzchni</a:t>
                </a:r>
                <a:r>
                  <a:rPr lang="pl-PL" altLang="pl-PL" sz="1600" dirty="0" smtClean="0"/>
                  <a:t/>
                </a:r>
                <a:br>
                  <a:rPr lang="pl-PL" altLang="pl-PL" sz="1600" dirty="0" smtClean="0"/>
                </a:br>
                <a:r>
                  <a:rPr lang="pl-PL" alt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l-PL" altLang="pl-PL" sz="2800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−(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pl-PL" altLang="pl-PL" dirty="0" smtClean="0"/>
                  <a:t>,  gdy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&lt;0</m:t>
                    </m:r>
                  </m:oMath>
                </a14:m>
                <a:endParaRPr lang="pl-PL" altLang="pl-PL" dirty="0" smtClean="0"/>
              </a:p>
              <a:p>
                <a:endParaRPr lang="pl-PL" altLang="pl-PL" sz="1100" dirty="0" smtClean="0"/>
              </a:p>
              <a:p>
                <a:r>
                  <a:rPr lang="pl-PL" altLang="pl-PL" dirty="0" smtClean="0"/>
                  <a:t>Modyfikacja prędkości (odbicie)</a:t>
                </a:r>
                <a:br>
                  <a:rPr lang="pl-PL" altLang="pl-PL" dirty="0" smtClean="0"/>
                </a:br>
                <a:r>
                  <a:rPr lang="pl-PL" alt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l-PL" altLang="pl-PL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∥?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l-PL" altLang="pl-PL" sz="2800" b="0" i="1" smtClean="0">
                            <a:latin typeface="Cambria Math"/>
                          </a:rPr>
                          <m:t>𝑜𝑑𝑏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+1)(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endParaRPr lang="pl-PL" altLang="pl-PL" dirty="0" smtClean="0"/>
              </a:p>
            </p:txBody>
          </p:sp>
        </mc:Choice>
        <mc:Fallback>
          <p:sp>
            <p:nvSpPr>
              <p:cNvPr id="5127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86300"/>
              </a:xfrm>
              <a:blipFill rotWithShape="1">
                <a:blip r:embed="rId2"/>
                <a:stretch>
                  <a:fillRect l="-1630" t="-16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Obraz 3" descr="3 zas dynamiki - Ziemi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196752"/>
            <a:ext cx="2286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kontaktowe</a:t>
            </a:r>
          </a:p>
        </p:txBody>
      </p:sp>
      <p:sp>
        <p:nvSpPr>
          <p:cNvPr id="614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r>
              <a:rPr lang="pl-PL" altLang="pl-PL" dirty="0" smtClean="0"/>
              <a:t>Siła tarcia </a:t>
            </a:r>
            <a:br>
              <a:rPr lang="pl-PL" altLang="pl-PL" dirty="0" smtClean="0"/>
            </a:br>
            <a:r>
              <a:rPr lang="pl-PL" altLang="pl-PL" dirty="0" smtClean="0"/>
              <a:t>(składowa równoległa siły kontaktowej)</a:t>
            </a:r>
          </a:p>
          <a:p>
            <a:endParaRPr lang="pl-PL" altLang="pl-PL" sz="1200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r>
              <a:rPr lang="pl-PL" altLang="pl-PL" dirty="0" smtClean="0"/>
              <a:t>Tarcie nie zależy od rozmiaru powierzchni styku (Leonardo da Vinci, </a:t>
            </a:r>
            <a:r>
              <a:rPr lang="pl-PL" altLang="pl-PL" dirty="0" err="1" smtClean="0"/>
              <a:t>Amontos</a:t>
            </a:r>
            <a:r>
              <a:rPr lang="pl-PL" altLang="pl-PL" dirty="0" smtClean="0"/>
              <a:t>)</a:t>
            </a:r>
          </a:p>
          <a:p>
            <a:r>
              <a:rPr lang="pl-PL" altLang="pl-PL" dirty="0" smtClean="0"/>
              <a:t>Tarcie dynamiczne i statyczne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259632" y="2667784"/>
                <a:ext cx="2438937" cy="10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pl-PL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l-PL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67784"/>
                <a:ext cx="2438937" cy="1000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Obszary niedostępne</a:t>
            </a:r>
          </a:p>
        </p:txBody>
      </p:sp>
      <p:sp>
        <p:nvSpPr>
          <p:cNvPr id="307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863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Podłoże, kula, walec (siły,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demonstracje</a:t>
            </a:r>
            <a:r>
              <a:rPr lang="pl-PL" dirty="0" smtClean="0"/>
              <a:t>)</a:t>
            </a:r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Prostopadłościan </a:t>
            </a:r>
            <a:br>
              <a:rPr lang="pl-PL" dirty="0" smtClean="0"/>
            </a:br>
            <a:r>
              <a:rPr lang="pl-PL" dirty="0" smtClean="0"/>
              <a:t>nieograniczony </a:t>
            </a:r>
            <a:br>
              <a:rPr lang="pl-PL" dirty="0" smtClean="0"/>
            </a:br>
            <a:r>
              <a:rPr lang="pl-PL" dirty="0" smtClean="0"/>
              <a:t>w kierunku OZ</a:t>
            </a:r>
            <a:endParaRPr lang="pl-PL" sz="1200" dirty="0" smtClean="0"/>
          </a:p>
          <a:p>
            <a:pPr>
              <a:defRPr/>
            </a:pPr>
            <a:endParaRPr lang="pl-PL" sz="1400" dirty="0" smtClean="0"/>
          </a:p>
          <a:p>
            <a:pPr>
              <a:defRPr/>
            </a:pPr>
            <a:endParaRPr lang="pl-PL" sz="1400" dirty="0" smtClean="0"/>
          </a:p>
          <a:p>
            <a:pPr>
              <a:defRPr/>
            </a:pPr>
            <a:r>
              <a:rPr lang="pl-PL" dirty="0" smtClean="0"/>
              <a:t>Uwzględnienie </a:t>
            </a:r>
            <a:br>
              <a:rPr lang="pl-PL" dirty="0" smtClean="0"/>
            </a:br>
            <a:r>
              <a:rPr lang="pl-PL" dirty="0" smtClean="0"/>
              <a:t>marginesu </a:t>
            </a:r>
            <a:br>
              <a:rPr lang="pl-PL" dirty="0" smtClean="0"/>
            </a:br>
            <a:r>
              <a:rPr lang="pl-PL" dirty="0" smtClean="0"/>
              <a:t>(rozmiar punktu mat.)</a:t>
            </a:r>
          </a:p>
        </p:txBody>
      </p:sp>
      <p:pic>
        <p:nvPicPr>
          <p:cNvPr id="21508" name="Obraz 6" descr="Wejscie w obszar zamkniet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429250"/>
            <a:ext cx="15811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az 7" descr="Wejscie w obszar zamkniety - margin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715000"/>
            <a:ext cx="1346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az 8" descr="Wejscie w obszar zamkniety - scian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857500"/>
            <a:ext cx="4786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Pocisk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</p:spPr>
            <p:txBody>
              <a:bodyPr/>
              <a:lstStyle/>
              <a:p>
                <a:r>
                  <a:rPr lang="pl-PL" altLang="pl-PL" dirty="0" smtClean="0"/>
                  <a:t>Siła grawitacji przy powierzchni Ziemi</a:t>
                </a:r>
              </a:p>
              <a:p>
                <a:r>
                  <a:rPr lang="pl-PL" altLang="pl-PL" dirty="0" smtClean="0"/>
                  <a:t>Siła oporu powietrza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=−6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  <m:r>
                      <a:rPr lang="pl-PL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=−</m:t>
                    </m:r>
                    <m:sSub>
                      <m:sSub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pl-PL" altLang="pl-PL" dirty="0" smtClean="0"/>
                  <a:t/>
                </a:r>
                <a:br>
                  <a:rPr lang="pl-PL" altLang="pl-PL" dirty="0" smtClean="0"/>
                </a:br>
                <a:r>
                  <a:rPr lang="pl-PL" altLang="pl-PL" dirty="0" smtClean="0"/>
                  <a:t>(dla kuli o promieniu </a:t>
                </a:r>
                <a:r>
                  <a:rPr lang="pl-PL" altLang="pl-PL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l-PL" altLang="pl-PL" dirty="0" smtClean="0"/>
                  <a:t>, w płynie o lepkości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m</a:t>
                </a:r>
                <a:r>
                  <a:rPr lang="pl-PL" altLang="pl-PL" dirty="0" smtClean="0"/>
                  <a:t>)</a:t>
                </a:r>
                <a:r>
                  <a:rPr lang="pl-PL" altLang="pl-PL" dirty="0"/>
                  <a:t/>
                </a:r>
                <a:br>
                  <a:rPr lang="pl-PL" altLang="pl-PL" dirty="0"/>
                </a:br>
                <a:r>
                  <a:rPr lang="pl-PL" altLang="pl-PL" sz="500" dirty="0" smtClean="0"/>
                  <a:t/>
                </a:r>
                <a:br>
                  <a:rPr lang="pl-PL" altLang="pl-PL" sz="500" dirty="0" smtClean="0"/>
                </a:br>
                <a:r>
                  <a:rPr lang="pl-PL" altLang="pl-PL" dirty="0" smtClean="0"/>
                  <a:t>Opór rośnie, gdy przepływ płynu wokół ciała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przestaje być </a:t>
                </a:r>
                <a:r>
                  <a:rPr lang="pl-PL" altLang="pl-PL" b="1" dirty="0" smtClean="0"/>
                  <a:t>laminarny</a:t>
                </a:r>
                <a:r>
                  <a:rPr lang="pl-PL" altLang="pl-PL" dirty="0" smtClean="0"/>
                  <a:t> i staje się </a:t>
                </a:r>
                <a:r>
                  <a:rPr lang="pl-PL" altLang="pl-PL" b="1" dirty="0" smtClean="0"/>
                  <a:t>turbulentny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  <a:blipFill rotWithShape="1">
                <a:blip r:embed="rId2"/>
                <a:stretch>
                  <a:fillRect l="-1630" t="-4333" r="-1037" b="-62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43608" y="5520640"/>
                <a:ext cx="3367396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</m:t>
                      </m:r>
                      <m:r>
                        <a:rPr lang="pl-PL" sz="32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20640"/>
                <a:ext cx="3367396" cy="644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Flow plat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39232"/>
            <a:ext cx="895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ow foi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62" y="4739232"/>
            <a:ext cx="895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low sphe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0632"/>
            <a:ext cx="8953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low plate perpendicular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0632"/>
            <a:ext cx="8953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247973" y="5317177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106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pl-PL" altLang="pl-PL" dirty="0" smtClean="0"/>
              <a:t>Siła grawitacji przy powierzchni Ziemi</a:t>
            </a:r>
          </a:p>
          <a:p>
            <a:r>
              <a:rPr lang="pl-PL" altLang="pl-PL" dirty="0" smtClean="0"/>
              <a:t>Siła oporu powietrza</a:t>
            </a:r>
          </a:p>
          <a:p>
            <a:r>
              <a:rPr lang="pl-PL" altLang="pl-PL" dirty="0" smtClean="0"/>
              <a:t>Efekt Magnusa (</a:t>
            </a:r>
            <a:r>
              <a:rPr lang="pl-PL" altLang="pl-PL" dirty="0" err="1" smtClean="0"/>
              <a:t>Robbinsa</a:t>
            </a:r>
            <a:r>
              <a:rPr lang="pl-PL" altLang="pl-PL" dirty="0" smtClean="0"/>
              <a:t>)</a:t>
            </a:r>
            <a:br>
              <a:rPr lang="pl-PL" altLang="pl-PL" dirty="0" smtClean="0"/>
            </a:br>
            <a:r>
              <a:rPr lang="pl-PL" altLang="pl-PL" dirty="0" smtClean="0"/>
              <a:t>siła prostopadła do kier. ruchu</a:t>
            </a:r>
            <a:br>
              <a:rPr lang="pl-PL" altLang="pl-PL" dirty="0" smtClean="0"/>
            </a:br>
            <a:r>
              <a:rPr lang="pl-PL" altLang="pl-PL" dirty="0" smtClean="0"/>
              <a:t>– lepkość obracającego się</a:t>
            </a:r>
            <a:br>
              <a:rPr lang="pl-PL" altLang="pl-PL" dirty="0" smtClean="0"/>
            </a:br>
            <a:r>
              <a:rPr lang="pl-PL" altLang="pl-PL" dirty="0" smtClean="0"/>
              <a:t>   w płynie (powietrze) ciała;</a:t>
            </a:r>
            <a:br>
              <a:rPr lang="pl-PL" altLang="pl-PL" dirty="0" smtClean="0"/>
            </a:br>
            <a:r>
              <a:rPr lang="pl-PL" altLang="pl-PL" dirty="0" smtClean="0"/>
              <a:t>– podkręcanie piłek (tenis)</a:t>
            </a:r>
          </a:p>
          <a:p>
            <a:endParaRPr lang="pl-PL" alt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38549"/>
            <a:ext cx="2210004" cy="1973079"/>
          </a:xfrm>
          <a:prstGeom prst="rect">
            <a:avLst/>
          </a:prstGeom>
        </p:spPr>
      </p:pic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Pocisk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43608" y="5520640"/>
                <a:ext cx="5363391" cy="645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</m:t>
                      </m:r>
                      <m:r>
                        <a:rPr lang="pl-PL" sz="32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20640"/>
                <a:ext cx="5363391" cy="6456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/>
          <p:cNvSpPr txBox="1"/>
          <p:nvPr/>
        </p:nvSpPr>
        <p:spPr>
          <a:xfrm>
            <a:off x="7634635" y="5549899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  <p:sp>
        <p:nvSpPr>
          <p:cNvPr id="13" name="pole tekstowe 12">
            <a:hlinkClick r:id="rId4"/>
          </p:cNvPr>
          <p:cNvSpPr txBox="1"/>
          <p:nvPr/>
        </p:nvSpPr>
        <p:spPr>
          <a:xfrm>
            <a:off x="7661887" y="5749225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b="1" dirty="0" smtClean="0"/>
              <a:t>Wikipedia - film</a:t>
            </a:r>
            <a:endParaRPr lang="pl-PL" sz="105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68064" y="622802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 smtClean="0">
                <a:latin typeface="Symbol" panose="05050102010706020507" pitchFamily="18" charset="2"/>
              </a:rPr>
              <a:t>G</a:t>
            </a:r>
            <a:r>
              <a:rPr lang="pl-PL" sz="1600" dirty="0" smtClean="0"/>
              <a:t> - cyrkulacja prędkości (zależy od prędkości kątowej obrotu ciała)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4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Zasady </a:t>
            </a:r>
            <a:r>
              <a:rPr lang="pl-PL" altLang="pl-PL" sz="2800" dirty="0">
                <a:solidFill>
                  <a:srgbClr val="0070C0"/>
                </a:solidFill>
                <a:cs typeface="Times New Roman" pitchFamily="18" charset="0"/>
              </a:rPr>
              <a:t>dynamiki</a:t>
            </a:r>
            <a:r>
              <a:rPr lang="pl-PL" altLang="pl-PL" sz="2800" dirty="0">
                <a:cs typeface="Times New Roman" pitchFamily="18" charset="0"/>
              </a:rPr>
              <a:t> </a:t>
            </a:r>
            <a:r>
              <a:rPr lang="pl-PL" altLang="pl-PL" sz="2800" dirty="0" err="1" smtClean="0">
                <a:cs typeface="Times New Roman" pitchFamily="18" charset="0"/>
              </a:rPr>
              <a:t>Isaaca</a:t>
            </a:r>
            <a:r>
              <a:rPr lang="pl-PL" altLang="pl-PL" sz="2800" dirty="0" smtClean="0">
                <a:cs typeface="Times New Roman" pitchFamily="18" charset="0"/>
              </a:rPr>
              <a:t> Newtona. </a:t>
            </a:r>
            <a:r>
              <a:rPr lang="pl-PL" altLang="pl-PL" sz="2800" dirty="0">
                <a:solidFill>
                  <a:srgbClr val="0070C0"/>
                </a:solidFill>
                <a:cs typeface="Times New Roman" pitchFamily="18" charset="0"/>
              </a:rPr>
              <a:t>Równania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ruchu</a:t>
            </a:r>
            <a:endParaRPr lang="pl-PL" altLang="pl-PL" sz="2800" dirty="0" smtClean="0"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Zasada zachowania pędu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Metoda Eulera i </a:t>
            </a:r>
            <a:r>
              <a:rPr lang="pl-PL" altLang="pl-PL" sz="2800" dirty="0" err="1" smtClean="0">
                <a:cs typeface="Times New Roman" pitchFamily="18" charset="0"/>
              </a:rPr>
              <a:t>Verleta</a:t>
            </a:r>
            <a:r>
              <a:rPr lang="pl-PL" altLang="pl-PL" sz="2800" dirty="0" smtClean="0">
                <a:cs typeface="Times New Roman" pitchFamily="18" charset="0"/>
              </a:rPr>
              <a:t> (zapowiedź)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Siły kontaktowe</a:t>
            </a:r>
            <a:endParaRPr lang="pl-PL" altLang="pl-PL" dirty="0" smtClean="0"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Przykłady modelowania sił (pocisk, samochód)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pl-PL" altLang="pl-PL" dirty="0" smtClean="0"/>
              <a:t>Napęd oznacza zużycie paliwa – zmienna masa</a:t>
            </a:r>
          </a:p>
        </p:txBody>
      </p:sp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Pocisk z napędem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899592" y="2420888"/>
                <a:ext cx="7319311" cy="10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l-PL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l-PL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latin typeface="Cambria Math"/>
                            </a:rPr>
                            <m:t>𝑑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l-PL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pl-PL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latin typeface="Cambria Math"/>
                            </a:rPr>
                            <m:t>𝑑</m:t>
                          </m:r>
                          <m:r>
                            <a:rPr lang="pl-PL" sz="3200" i="1">
                              <a:latin typeface="Cambria Math"/>
                            </a:rPr>
                            <m:t>(</m:t>
                          </m:r>
                          <m:r>
                            <a:rPr lang="pl-PL" sz="3200" i="1">
                              <a:latin typeface="Cambria Math"/>
                            </a:rPr>
                            <m:t>𝑚</m:t>
                          </m:r>
                          <m:r>
                            <a:rPr lang="pl-PL" sz="3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r>
                        <a:rPr lang="pl-PL" sz="32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latin typeface="Cambria Math"/>
                            </a:rPr>
                            <m:t>𝑑</m:t>
                          </m:r>
                          <m:r>
                            <a:rPr lang="pl-PL" sz="3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l-PL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pl-PL" sz="3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20888"/>
                <a:ext cx="7319311" cy="10640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3849576"/>
            <a:ext cx="5015055" cy="261980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343341" y="6525344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58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pl-PL" altLang="pl-PL" dirty="0" smtClean="0"/>
                  <a:t/>
                </a:r>
                <a:br>
                  <a:rPr lang="pl-PL" altLang="pl-PL" dirty="0" smtClean="0"/>
                </a:br>
                <a:r>
                  <a:rPr lang="pl-PL" altLang="pl-PL" dirty="0" smtClean="0"/>
                  <a:t>Przekrój poprzeczny samochodu </a:t>
                </a:r>
                <a:r>
                  <a:rPr lang="pl-PL" altLang="pl-PL" i="1" dirty="0" smtClean="0"/>
                  <a:t>S</a:t>
                </a:r>
                <a:br>
                  <a:rPr lang="pl-PL" altLang="pl-PL" i="1" dirty="0" smtClean="0"/>
                </a:br>
                <a:r>
                  <a:rPr lang="pl-PL" altLang="pl-PL" dirty="0" smtClean="0"/>
                  <a:t>Współczynnik oporu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altLang="pl-PL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l-PL" altLang="pl-PL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l-PL" altLang="pl-PL" dirty="0" smtClean="0"/>
                  <a:t> (wynika z kształtu):</a:t>
                </a:r>
              </a:p>
              <a:p>
                <a:pPr lvl="1"/>
                <a:r>
                  <a:rPr lang="pl-PL" altLang="pl-PL" dirty="0"/>
                  <a:t>s</a:t>
                </a:r>
                <a:r>
                  <a:rPr lang="pl-PL" altLang="pl-PL" dirty="0" smtClean="0"/>
                  <a:t>amochody sportowe 0,29 – 0,4</a:t>
                </a:r>
              </a:p>
              <a:p>
                <a:pPr lvl="1"/>
                <a:r>
                  <a:rPr lang="pl-PL" altLang="pl-PL" dirty="0" smtClean="0"/>
                  <a:t>typowe samochody osobowe 0,4 – 0,5</a:t>
                </a:r>
              </a:p>
              <a:p>
                <a:pPr lvl="1"/>
                <a:r>
                  <a:rPr lang="pl-PL" altLang="pl-PL" dirty="0" smtClean="0"/>
                  <a:t>dostawcze 0,43 – 0,5</a:t>
                </a:r>
              </a:p>
              <a:p>
                <a:pPr lvl="1"/>
                <a:r>
                  <a:rPr lang="pl-PL" altLang="pl-PL" dirty="0" smtClean="0"/>
                  <a:t>ciężarówki 0,6 – 0,9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  <a:blipFill rotWithShape="1">
                <a:blip r:embed="rId2"/>
                <a:stretch>
                  <a:fillRect l="-1630" t="-5000" b="-10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611560" y="5445224"/>
                <a:ext cx="4460387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pl-PL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32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pl-PL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4460387" cy="1093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Siła powinna być przyłożona osobno dla </a:t>
                </a:r>
                <a:br>
                  <a:rPr lang="pl-PL" altLang="pl-PL" dirty="0" smtClean="0"/>
                </a:br>
                <a:r>
                  <a:rPr lang="pl-PL" altLang="pl-PL" b="1" dirty="0" smtClean="0"/>
                  <a:t>każdej opony</a:t>
                </a:r>
                <a:r>
                  <a:rPr lang="pl-PL" altLang="pl-PL" dirty="0" smtClean="0"/>
                  <a:t> w miejscu jej styku z podłożem</a:t>
                </a:r>
                <a:r>
                  <a:rPr lang="pl-PL" altLang="pl-PL" dirty="0"/>
                  <a:t/>
                </a:r>
                <a:br>
                  <a:rPr lang="pl-PL" altLang="pl-PL" dirty="0"/>
                </a:br>
                <a:r>
                  <a:rPr lang="pl-PL" altLang="pl-PL" dirty="0"/>
                  <a:t>(ruch bryły </a:t>
                </a:r>
                <a:r>
                  <a:rPr lang="pl-PL" altLang="pl-PL" dirty="0" smtClean="0"/>
                  <a:t>sztywnej; rozłożenie masy; osie)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Wzór dla jednej opony: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i="1" dirty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l-PL" altLang="pl-PL" b="0" i="1" dirty="0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altLang="pl-PL" b="0" i="1" dirty="0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pl-PL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𝑡</m:t>
                        </m:r>
                        <m:r>
                          <a:rPr lang="pl-PL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pl-PL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altLang="pl-PL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pl-PL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pl-PL" altLang="pl-PL" dirty="0" smtClean="0"/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  <a:blipFill rotWithShape="1">
                <a:blip r:embed="rId2"/>
                <a:stretch>
                  <a:fillRect l="-1630" t="-2683" b="-17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1560" y="5445224"/>
                <a:ext cx="6314549" cy="122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3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3200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6314549" cy="1221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4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popychająca: </a:t>
                </a:r>
                <a:br>
                  <a:rPr lang="pl-PL" altLang="pl-PL" dirty="0" smtClean="0"/>
                </a:br>
                <a:r>
                  <a:rPr lang="pl-PL" altLang="pl-PL" dirty="0" smtClean="0">
                    <a:solidFill>
                      <a:srgbClr val="0070C0"/>
                    </a:solidFill>
                  </a:rPr>
                  <a:t>obroty silnika</a:t>
                </a:r>
                <a:r>
                  <a:rPr lang="pl-PL" altLang="pl-PL" dirty="0" smtClean="0"/>
                  <a:t>, 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>przełożenia skrzyni biegów</a:t>
                </a:r>
                <a:r>
                  <a:rPr lang="pl-PL" altLang="pl-PL" dirty="0" smtClean="0"/>
                  <a:t>, obroty osi, 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>kierunek ustawienia kół</a:t>
                </a:r>
                <a:r>
                  <a:rPr lang="pl-PL" altLang="pl-PL" dirty="0" smtClean="0"/>
                  <a:t>,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siła popychająca (kontroluje 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>użytkownik</a:t>
                </a:r>
                <a:r>
                  <a:rPr lang="pl-PL" altLang="pl-PL" dirty="0" smtClean="0"/>
                  <a:t>)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  <a:blipFill rotWithShape="1">
                <a:blip r:embed="rId2"/>
                <a:stretch>
                  <a:fillRect l="-1630" t="-26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7469031" cy="122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3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3200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7469031" cy="1221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popychająca: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Wzór </a:t>
                </a:r>
                <a:r>
                  <a:rPr lang="pl-PL" altLang="pl-PL" dirty="0"/>
                  <a:t>dla jednej opony: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i="1" dirty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l-PL" altLang="pl-PL" i="1" dirty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altLang="pl-PL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altLang="pl-PL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altLang="pl-PL" b="0" i="1" dirty="0" smtClean="0">
                            <a:latin typeface="Cambria Math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pl-PL" altLang="pl-PL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altLang="pl-PL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l-PL" altLang="pl-PL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l-PL" altLang="pl-PL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i="1" dirty="0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pl-PL" altLang="pl-PL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pl-PL" altLang="pl-PL" dirty="0" smtClean="0"/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412976"/>
              </a:xfrm>
              <a:blipFill rotWithShape="1">
                <a:blip r:embed="rId2"/>
                <a:stretch>
                  <a:fillRect l="-1630" t="-26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7469031" cy="122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32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32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3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3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3200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32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7469031" cy="1221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 – kontroluje użytkownik</a:t>
                </a:r>
              </a:p>
              <a:p>
                <a:r>
                  <a:rPr lang="pl-PL" altLang="pl-PL" dirty="0" smtClean="0"/>
                  <a:t>Siła hamująca – kontroluje 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>użytkownik</a:t>
                </a:r>
                <a:br>
                  <a:rPr lang="pl-PL" altLang="pl-PL" dirty="0" smtClean="0">
                    <a:solidFill>
                      <a:srgbClr val="0070C0"/>
                    </a:solidFill>
                  </a:rPr>
                </a:br>
                <a:r>
                  <a:rPr lang="pl-PL" altLang="pl-PL" dirty="0" smtClean="0"/>
                  <a:t>Zwykłe hamowanie (bez zablokowania kół):</a:t>
                </a:r>
              </a:p>
              <a:p>
                <a:pPr lvl="1"/>
                <a:r>
                  <a:rPr lang="pl-PL" altLang="pl-PL" dirty="0" smtClean="0">
                    <a:solidFill>
                      <a:srgbClr val="0070C0"/>
                    </a:solidFill>
                  </a:rPr>
                  <a:t>stopień wciśnięcia</a:t>
                </a:r>
                <a:r>
                  <a:rPr lang="pl-PL" altLang="pl-PL" dirty="0" smtClean="0"/>
                  <a:t> pedału hamulca (0 – 1) - </a:t>
                </a:r>
                <a:r>
                  <a:rPr lang="pl-PL" altLang="pl-PL" i="1" dirty="0" smtClean="0"/>
                  <a:t>s</a:t>
                </a:r>
              </a:p>
              <a:p>
                <a:pPr lvl="1"/>
                <a:r>
                  <a:rPr lang="pl-PL" altLang="pl-PL" dirty="0" smtClean="0"/>
                  <a:t>jakość klocków hamulcowych + ABS, BAS, EBD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  <a:blipFill rotWithShape="1">
                <a:blip r:embed="rId2"/>
                <a:stretch>
                  <a:fillRect l="-1550" t="-2683" b="-178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6330002" cy="1064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…</m:t>
                          </m:r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6330002" cy="10642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 – kontroluje użytkownik</a:t>
                </a:r>
              </a:p>
              <a:p>
                <a:r>
                  <a:rPr lang="pl-PL" altLang="pl-PL" dirty="0" smtClean="0"/>
                  <a:t>Siła hamująca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/>
                </a:r>
                <a:br>
                  <a:rPr lang="pl-PL" altLang="pl-PL" dirty="0" smtClean="0">
                    <a:solidFill>
                      <a:srgbClr val="0070C0"/>
                    </a:solidFill>
                  </a:rPr>
                </a:br>
                <a:r>
                  <a:rPr lang="pl-PL" altLang="pl-PL" dirty="0" smtClean="0"/>
                  <a:t>Zwykłe hamowanie (bez zablokowania kół)</a:t>
                </a:r>
                <a:r>
                  <a:rPr lang="pl-PL" altLang="pl-PL" dirty="0"/>
                  <a:t/>
                </a:r>
                <a:br>
                  <a:rPr lang="pl-PL" altLang="pl-PL" dirty="0"/>
                </a:br>
                <a:r>
                  <a:rPr lang="pl-PL" altLang="pl-PL" dirty="0" smtClean="0"/>
                  <a:t>Hamowanie z poślizgiem (tarcie opon i ciężar)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  <a:blipFill rotWithShape="1">
                <a:blip r:embed="rId2"/>
                <a:stretch>
                  <a:fillRect l="-1550" t="-2683" b="-28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…</m:t>
                          </m:r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l-PL" sz="3200" b="0" i="1" smtClean="0">
                          <a:latin typeface="Cambria Math"/>
                        </a:rPr>
                        <m:t>𝑄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 – kontroluje użytkownik</a:t>
                </a:r>
              </a:p>
              <a:p>
                <a:r>
                  <a:rPr lang="pl-PL" altLang="pl-PL" dirty="0" smtClean="0"/>
                  <a:t>Siła hamująca</a:t>
                </a:r>
                <a:r>
                  <a:rPr lang="pl-PL" altLang="pl-PL" dirty="0" smtClean="0">
                    <a:solidFill>
                      <a:srgbClr val="0070C0"/>
                    </a:solidFill>
                  </a:rPr>
                  <a:t/>
                </a:r>
                <a:br>
                  <a:rPr lang="pl-PL" altLang="pl-PL" dirty="0" smtClean="0">
                    <a:solidFill>
                      <a:srgbClr val="0070C0"/>
                    </a:solidFill>
                  </a:rPr>
                </a:br>
                <a:r>
                  <a:rPr lang="pl-PL" altLang="pl-PL" dirty="0" smtClean="0"/>
                  <a:t>Zwykłe hamowanie (bez zablokowania kół)</a:t>
                </a:r>
                <a:r>
                  <a:rPr lang="pl-PL" altLang="pl-PL" dirty="0"/>
                  <a:t/>
                </a:r>
                <a:br>
                  <a:rPr lang="pl-PL" altLang="pl-PL" dirty="0"/>
                </a:br>
                <a:r>
                  <a:rPr lang="pl-PL" altLang="pl-PL" dirty="0" smtClean="0"/>
                  <a:t>Hamowanie z poślizgiem (tarcie opon i ciężar)</a:t>
                </a:r>
                <a:r>
                  <a:rPr lang="pl-PL" altLang="pl-PL" dirty="0"/>
                  <a:t/>
                </a:r>
                <a:br>
                  <a:rPr lang="pl-PL" altLang="pl-PL" dirty="0"/>
                </a:br>
                <a:r>
                  <a:rPr lang="pl-PL" altLang="pl-PL" dirty="0" smtClean="0"/>
                  <a:t>Hamulec ręczny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  <a:blipFill rotWithShape="1">
                <a:blip r:embed="rId2"/>
                <a:stretch>
                  <a:fillRect l="-1550" t="-2683" b="-171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…</m:t>
                          </m:r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l-PL" sz="3200" b="0" i="1" smtClean="0">
                          <a:latin typeface="Cambria Math"/>
                        </a:rPr>
                        <m:t>𝑄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6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Samochód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</p:spPr>
            <p:txBody>
              <a:bodyPr/>
              <a:lstStyle/>
              <a:p>
                <a:r>
                  <a:rPr lang="pl-PL" altLang="pl-PL" dirty="0" smtClean="0"/>
                  <a:t>Opór powietrza o gęstości </a:t>
                </a:r>
                <a:r>
                  <a:rPr lang="pl-PL" altLang="pl-PL" i="1" dirty="0" smtClean="0">
                    <a:latin typeface="Symbol" panose="05050102010706020507" pitchFamily="18" charset="2"/>
                  </a:rPr>
                  <a:t>r</a:t>
                </a:r>
                <a:r>
                  <a:rPr lang="pl-PL" altLang="pl-PL" dirty="0" smtClean="0"/>
                  <a:t>; prędkość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r>
                  <a:rPr lang="pl-PL" altLang="pl-PL" dirty="0" smtClean="0"/>
                  <a:t>Opór toczenia (zależy od deformacji opony)</a:t>
                </a:r>
                <a:endParaRPr lang="pl-PL" altLang="pl-PL" dirty="0"/>
              </a:p>
              <a:p>
                <a:r>
                  <a:rPr lang="pl-PL" altLang="pl-PL" dirty="0" smtClean="0"/>
                  <a:t>Siła popychająca – kontroluje użytkownik</a:t>
                </a:r>
              </a:p>
              <a:p>
                <a:r>
                  <a:rPr lang="pl-PL" altLang="pl-PL" dirty="0" smtClean="0"/>
                  <a:t>Siła hamująca</a:t>
                </a:r>
                <a:endParaRPr lang="pl-PL" altLang="pl-PL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pl-PL" altLang="pl-PL" sz="900" dirty="0" smtClean="0"/>
              </a:p>
              <a:p>
                <a:pPr marL="0" indent="0">
                  <a:buNone/>
                </a:pPr>
                <a:r>
                  <a:rPr lang="pl-PL" altLang="pl-PL" dirty="0" smtClean="0"/>
                  <a:t>Poniższy wzór jest mocno uproszczony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(bryła sztywna; przechylenie i nachylenie drogi)</a:t>
                </a:r>
              </a:p>
            </p:txBody>
          </p:sp>
        </mc:Choice>
        <mc:Fallback xmlns="">
          <p:sp>
            <p:nvSpPr>
              <p:cNvPr id="410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3412976"/>
              </a:xfrm>
              <a:blipFill rotWithShape="1">
                <a:blip r:embed="rId2"/>
                <a:stretch>
                  <a:fillRect l="-1762" t="-2683" b="-10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i="1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…</m:t>
                          </m:r>
                        </m:e>
                      </m:d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3200" b="0" i="1" smtClean="0">
                          <a:latin typeface="Cambria Math"/>
                        </a:rPr>
                        <m:t>−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l-PL" sz="3200" b="0" i="1" smtClean="0">
                          <a:latin typeface="Cambria Math"/>
                        </a:rPr>
                        <m:t>𝑄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3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32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32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6796027" cy="10642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5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16034" y="6309320"/>
            <a:ext cx="33473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/>
              <a:t>http://www.realitymod.com/forum/f597-texturing/121570-vehicle-f-16-wip-pl.html</a:t>
            </a:r>
            <a:endParaRPr lang="pl-PL" sz="105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336704" cy="475252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4" name="Grupa 13"/>
          <p:cNvGrpSpPr/>
          <p:nvPr/>
        </p:nvGrpSpPr>
        <p:grpSpPr>
          <a:xfrm>
            <a:off x="3789158" y="1628800"/>
            <a:ext cx="1502922" cy="1440160"/>
            <a:chOff x="3789158" y="1628800"/>
            <a:chExt cx="1502922" cy="1440160"/>
          </a:xfrm>
        </p:grpSpPr>
        <p:sp>
          <p:nvSpPr>
            <p:cNvPr id="18" name="Strzałka w prawo 17"/>
            <p:cNvSpPr/>
            <p:nvPr/>
          </p:nvSpPr>
          <p:spPr>
            <a:xfrm rot="16200000">
              <a:off x="4103948" y="220486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789158" y="1628800"/>
              <a:ext cx="1502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Siła</a:t>
              </a:r>
              <a:r>
                <a:rPr lang="pl-PL" dirty="0">
                  <a:solidFill>
                    <a:schemeClr val="bg1"/>
                  </a:solidFill>
                </a:rPr>
                <a:t> </a:t>
              </a:r>
              <a:r>
                <a:rPr lang="pl-PL" dirty="0" smtClean="0">
                  <a:solidFill>
                    <a:schemeClr val="bg1"/>
                  </a:solidFill>
                </a:rPr>
                <a:t>nośna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2627784" y="4869160"/>
            <a:ext cx="2313502" cy="1120770"/>
            <a:chOff x="2627784" y="4869160"/>
            <a:chExt cx="2313502" cy="1120770"/>
          </a:xfrm>
        </p:grpSpPr>
        <p:sp>
          <p:nvSpPr>
            <p:cNvPr id="19" name="Strzałka w prawo 18"/>
            <p:cNvSpPr/>
            <p:nvPr/>
          </p:nvSpPr>
          <p:spPr>
            <a:xfrm rot="5400000">
              <a:off x="4077190" y="4941168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627784" y="5620598"/>
              <a:ext cx="1595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Siła</a:t>
              </a:r>
              <a:r>
                <a:rPr lang="pl-PL" dirty="0">
                  <a:solidFill>
                    <a:schemeClr val="bg1"/>
                  </a:solidFill>
                </a:rPr>
                <a:t> </a:t>
              </a:r>
              <a:r>
                <a:rPr lang="pl-PL" dirty="0" smtClean="0">
                  <a:solidFill>
                    <a:schemeClr val="bg1"/>
                  </a:solidFill>
                </a:rPr>
                <a:t>grawitacji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7524328" y="3628636"/>
            <a:ext cx="1656184" cy="1249816"/>
            <a:chOff x="7452320" y="3880165"/>
            <a:chExt cx="1656184" cy="1249816"/>
          </a:xfrm>
        </p:grpSpPr>
        <p:sp>
          <p:nvSpPr>
            <p:cNvPr id="17" name="Strzałka w prawo 16"/>
            <p:cNvSpPr/>
            <p:nvPr/>
          </p:nvSpPr>
          <p:spPr>
            <a:xfrm>
              <a:off x="7524328" y="3880165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452320" y="4760649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Siła oporu</a:t>
              </a:r>
              <a:endParaRPr lang="pl-PL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8687" y="3284984"/>
            <a:ext cx="1652993" cy="1320406"/>
            <a:chOff x="38687" y="3284984"/>
            <a:chExt cx="1652993" cy="1320406"/>
          </a:xfrm>
        </p:grpSpPr>
        <p:sp>
          <p:nvSpPr>
            <p:cNvPr id="8" name="Strzałka w prawo 7"/>
            <p:cNvSpPr/>
            <p:nvPr/>
          </p:nvSpPr>
          <p:spPr>
            <a:xfrm rot="10800000">
              <a:off x="755576" y="328498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38687" y="4236058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Siła ciągu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9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Plan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2411760" y="1916832"/>
            <a:ext cx="4011649" cy="3964236"/>
            <a:chOff x="2216535" y="1340768"/>
            <a:chExt cx="4011649" cy="3964236"/>
          </a:xfrm>
        </p:grpSpPr>
        <p:sp>
          <p:nvSpPr>
            <p:cNvPr id="4" name="Elipsa 3"/>
            <p:cNvSpPr/>
            <p:nvPr/>
          </p:nvSpPr>
          <p:spPr>
            <a:xfrm>
              <a:off x="3563888" y="2636912"/>
              <a:ext cx="2664296" cy="2668092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Elipsa 5"/>
            <p:cNvSpPr/>
            <p:nvPr/>
          </p:nvSpPr>
          <p:spPr>
            <a:xfrm>
              <a:off x="2216535" y="2636912"/>
              <a:ext cx="2664296" cy="2668092"/>
            </a:xfrm>
            <a:prstGeom prst="ellipse">
              <a:avLst/>
            </a:prstGeom>
            <a:solidFill>
              <a:schemeClr val="accent3">
                <a:lumMod val="50000"/>
                <a:alpha val="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Elipsa 6"/>
            <p:cNvSpPr/>
            <p:nvPr/>
          </p:nvSpPr>
          <p:spPr>
            <a:xfrm>
              <a:off x="2915816" y="1340768"/>
              <a:ext cx="2664296" cy="2668092"/>
            </a:xfrm>
            <a:prstGeom prst="ellipse">
              <a:avLst/>
            </a:prstGeom>
            <a:solidFill>
              <a:schemeClr val="tx1">
                <a:alpha val="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831177" y="1412776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Teoria (</a:t>
            </a:r>
            <a:r>
              <a:rPr lang="pl-PL" dirty="0"/>
              <a:t>m</a:t>
            </a:r>
            <a:r>
              <a:rPr lang="pl-PL" dirty="0" smtClean="0"/>
              <a:t>echanika klasyczna)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583662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Eksperyment (pokazy)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52882" y="5602014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Metody numeryczne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(równania różniczkowe </a:t>
            </a:r>
          </a:p>
          <a:p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zwyczajne, ODE)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55477" y="371703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+mn-lt"/>
              </a:rPr>
              <a:t>?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4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" y="934864"/>
            <a:ext cx="6099358" cy="4091032"/>
          </a:xfrm>
          <a:prstGeom prst="rect">
            <a:avLst/>
          </a:prstGeom>
        </p:spPr>
      </p:pic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7" name="Grupa 6"/>
          <p:cNvGrpSpPr/>
          <p:nvPr/>
        </p:nvGrpSpPr>
        <p:grpSpPr>
          <a:xfrm>
            <a:off x="755576" y="934864"/>
            <a:ext cx="4896544" cy="3646264"/>
            <a:chOff x="755576" y="934864"/>
            <a:chExt cx="4896544" cy="3646264"/>
          </a:xfrm>
        </p:grpSpPr>
        <p:sp>
          <p:nvSpPr>
            <p:cNvPr id="5" name="Prostokąt 4"/>
            <p:cNvSpPr/>
            <p:nvPr/>
          </p:nvSpPr>
          <p:spPr>
            <a:xfrm>
              <a:off x="755576" y="934864"/>
              <a:ext cx="2304256" cy="364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3347864" y="1813466"/>
              <a:ext cx="2304256" cy="1111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2627784" y="3241922"/>
              <a:ext cx="601131" cy="523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3789158" y="1628800"/>
            <a:ext cx="1502922" cy="1440160"/>
            <a:chOff x="3789158" y="1628800"/>
            <a:chExt cx="1502922" cy="1440160"/>
          </a:xfrm>
        </p:grpSpPr>
        <p:sp>
          <p:nvSpPr>
            <p:cNvPr id="18" name="Strzałka w prawo 17"/>
            <p:cNvSpPr/>
            <p:nvPr/>
          </p:nvSpPr>
          <p:spPr>
            <a:xfrm rot="16200000">
              <a:off x="4103948" y="220486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789158" y="1628800"/>
              <a:ext cx="1502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Siła</a:t>
              </a:r>
              <a:r>
                <a:rPr lang="pl-PL" dirty="0"/>
                <a:t> </a:t>
              </a:r>
              <a:r>
                <a:rPr lang="pl-PL" dirty="0" smtClean="0"/>
                <a:t>nośna</a:t>
              </a:r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2627784" y="4869160"/>
            <a:ext cx="2313502" cy="1120770"/>
            <a:chOff x="2627784" y="4869160"/>
            <a:chExt cx="2313502" cy="1120770"/>
          </a:xfrm>
        </p:grpSpPr>
        <p:sp>
          <p:nvSpPr>
            <p:cNvPr id="19" name="Strzałka w prawo 18"/>
            <p:cNvSpPr/>
            <p:nvPr/>
          </p:nvSpPr>
          <p:spPr>
            <a:xfrm rot="5400000">
              <a:off x="4077190" y="4941168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627784" y="5620598"/>
              <a:ext cx="1595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Siła</a:t>
              </a:r>
              <a:r>
                <a:rPr lang="pl-PL" dirty="0"/>
                <a:t> </a:t>
              </a:r>
              <a:r>
                <a:rPr lang="pl-PL" dirty="0" smtClean="0"/>
                <a:t>grawitacji</a:t>
              </a:r>
              <a:endParaRPr lang="pl-P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/>
              <p:cNvSpPr txBox="1"/>
              <p:nvPr/>
            </p:nvSpPr>
            <p:spPr>
              <a:xfrm>
                <a:off x="2627784" y="5877272"/>
                <a:ext cx="1593578" cy="620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pole 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77272"/>
                <a:ext cx="1593578" cy="6204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/>
              <p:cNvSpPr txBox="1"/>
              <p:nvPr/>
            </p:nvSpPr>
            <p:spPr>
              <a:xfrm>
                <a:off x="38992" y="4509120"/>
                <a:ext cx="2156744" cy="58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pl-PL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sSub>
                        <m:sSubPr>
                          <m:ctrlPr>
                            <a:rPr lang="pl-PL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pole tekstow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" y="4509120"/>
                <a:ext cx="2156744" cy="586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a 27"/>
          <p:cNvGrpSpPr/>
          <p:nvPr/>
        </p:nvGrpSpPr>
        <p:grpSpPr>
          <a:xfrm>
            <a:off x="7524328" y="3628636"/>
            <a:ext cx="1656184" cy="1249816"/>
            <a:chOff x="7452320" y="3880165"/>
            <a:chExt cx="1656184" cy="1249816"/>
          </a:xfrm>
        </p:grpSpPr>
        <p:sp>
          <p:nvSpPr>
            <p:cNvPr id="29" name="Strzałka w prawo 28"/>
            <p:cNvSpPr/>
            <p:nvPr/>
          </p:nvSpPr>
          <p:spPr>
            <a:xfrm>
              <a:off x="7524328" y="3880165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7452320" y="4760649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Siła oporu</a:t>
              </a:r>
              <a:endParaRPr lang="pl-PL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8687" y="3284984"/>
            <a:ext cx="1652993" cy="1320406"/>
            <a:chOff x="38687" y="3284984"/>
            <a:chExt cx="1652993" cy="1320406"/>
          </a:xfrm>
        </p:grpSpPr>
        <p:sp>
          <p:nvSpPr>
            <p:cNvPr id="32" name="Strzałka w prawo 31"/>
            <p:cNvSpPr/>
            <p:nvPr/>
          </p:nvSpPr>
          <p:spPr>
            <a:xfrm rot="10800000">
              <a:off x="755576" y="328498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38687" y="4236058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Siła ciągu</a:t>
              </a:r>
              <a:endParaRPr lang="pl-P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6300192" y="4774787"/>
                <a:ext cx="2718629" cy="886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l-PL" sz="28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28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8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2800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774787"/>
                <a:ext cx="2718629" cy="8864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/>
              <p:cNvSpPr/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4" name="Prostoką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a 34"/>
          <p:cNvGrpSpPr/>
          <p:nvPr/>
        </p:nvGrpSpPr>
        <p:grpSpPr>
          <a:xfrm>
            <a:off x="6732240" y="2204864"/>
            <a:ext cx="1690847" cy="1006371"/>
            <a:chOff x="6732240" y="2204864"/>
            <a:chExt cx="1690847" cy="1006371"/>
          </a:xfrm>
        </p:grpSpPr>
        <p:cxnSp>
          <p:nvCxnSpPr>
            <p:cNvPr id="16" name="Łącznik prosty ze strzałką 15"/>
            <p:cNvCxnSpPr/>
            <p:nvPr/>
          </p:nvCxnSpPr>
          <p:spPr>
            <a:xfrm flipH="1" flipV="1">
              <a:off x="7452320" y="2204864"/>
              <a:ext cx="72008" cy="3960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6732240" y="2564904"/>
              <a:ext cx="16908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>
                  <a:latin typeface="+mn-lt"/>
                </a:rPr>
                <a:t>wykresy i tabele</a:t>
              </a:r>
              <a:br>
                <a:rPr lang="pl-PL" dirty="0" smtClean="0">
                  <a:latin typeface="+mn-lt"/>
                </a:rPr>
              </a:br>
              <a:r>
                <a:rPr lang="pl-PL" dirty="0" smtClean="0">
                  <a:latin typeface="+mn-lt"/>
                </a:rPr>
                <a:t>(empiryczne)</a:t>
              </a:r>
              <a:endParaRPr lang="pl-PL" dirty="0">
                <a:latin typeface="+mn-lt"/>
              </a:endParaRP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6804248" y="5517232"/>
            <a:ext cx="1690847" cy="1108773"/>
            <a:chOff x="6732240" y="2102462"/>
            <a:chExt cx="1690847" cy="1108773"/>
          </a:xfrm>
        </p:grpSpPr>
        <p:cxnSp>
          <p:nvCxnSpPr>
            <p:cNvPr id="40" name="Łącznik prosty ze strzałką 39"/>
            <p:cNvCxnSpPr/>
            <p:nvPr/>
          </p:nvCxnSpPr>
          <p:spPr>
            <a:xfrm flipV="1">
              <a:off x="8172400" y="2102462"/>
              <a:ext cx="108012" cy="4726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6732240" y="2564904"/>
              <a:ext cx="16908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>
                  <a:latin typeface="+mn-lt"/>
                </a:rPr>
                <a:t>wykresy i tabele</a:t>
              </a:r>
              <a:br>
                <a:rPr lang="pl-PL" dirty="0" smtClean="0">
                  <a:latin typeface="+mn-lt"/>
                </a:rPr>
              </a:br>
              <a:r>
                <a:rPr lang="pl-PL" dirty="0" smtClean="0">
                  <a:latin typeface="+mn-lt"/>
                </a:rPr>
                <a:t>(empiryczne)</a:t>
              </a:r>
              <a:endParaRPr lang="pl-PL" dirty="0">
                <a:latin typeface="+mn-lt"/>
              </a:endParaRPr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5461445" y="4481100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2148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3789158" y="1628800"/>
            <a:ext cx="1502922" cy="1440160"/>
            <a:chOff x="3789158" y="1628800"/>
            <a:chExt cx="1502922" cy="1440160"/>
          </a:xfrm>
        </p:grpSpPr>
        <p:sp>
          <p:nvSpPr>
            <p:cNvPr id="18" name="Strzałka w prawo 17"/>
            <p:cNvSpPr/>
            <p:nvPr/>
          </p:nvSpPr>
          <p:spPr>
            <a:xfrm rot="16200000">
              <a:off x="4103948" y="220486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789158" y="1628800"/>
              <a:ext cx="1502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Siła</a:t>
              </a:r>
              <a:r>
                <a:rPr lang="pl-PL" dirty="0"/>
                <a:t> </a:t>
              </a:r>
              <a:r>
                <a:rPr lang="pl-PL" dirty="0" smtClean="0"/>
                <a:t>nośna</a:t>
              </a:r>
              <a:endParaRPr lang="pl-P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/>
              <p:cNvSpPr/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4" name="Prostoką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/>
          <p:cNvSpPr txBox="1"/>
          <p:nvPr/>
        </p:nvSpPr>
        <p:spPr>
          <a:xfrm>
            <a:off x="611560" y="3743161"/>
            <a:ext cx="77105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+mn-lt"/>
              </a:rPr>
              <a:t>Skrzydło musi wepchnąć więcej powietrza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pod skrzydło niż nad nie.</a:t>
            </a:r>
          </a:p>
          <a:p>
            <a:endParaRPr lang="pl-PL" sz="1200" dirty="0" smtClean="0">
              <a:latin typeface="+mn-lt"/>
            </a:endParaRPr>
          </a:p>
          <a:p>
            <a:r>
              <a:rPr lang="pl-PL" sz="3200" dirty="0" smtClean="0">
                <a:latin typeface="+mn-lt"/>
              </a:rPr>
              <a:t>Źródłem siły nośnej jest zarówno nachylenie,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jak i kształt skrzydła (latanie na plecach)</a:t>
            </a:r>
            <a:endParaRPr lang="pl-PL" sz="3200" dirty="0"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998300" y="249289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+mn-lt"/>
              </a:rPr>
              <a:t>oczywiste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uproszczenie</a:t>
            </a:r>
            <a:endParaRPr lang="pl-PL" dirty="0">
              <a:latin typeface="+mn-lt"/>
            </a:endParaRPr>
          </a:p>
        </p:txBody>
      </p:sp>
      <p:cxnSp>
        <p:nvCxnSpPr>
          <p:cNvPr id="6" name="Łącznik prosty ze strzałką 5"/>
          <p:cNvCxnSpPr>
            <a:stCxn id="4" idx="0"/>
          </p:cNvCxnSpPr>
          <p:nvPr/>
        </p:nvCxnSpPr>
        <p:spPr>
          <a:xfrm flipV="1">
            <a:off x="7693362" y="2132856"/>
            <a:ext cx="4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3789158" y="1628800"/>
            <a:ext cx="1502922" cy="1440160"/>
            <a:chOff x="3789158" y="1628800"/>
            <a:chExt cx="1502922" cy="1440160"/>
          </a:xfrm>
        </p:grpSpPr>
        <p:sp>
          <p:nvSpPr>
            <p:cNvPr id="18" name="Strzałka w prawo 17"/>
            <p:cNvSpPr/>
            <p:nvPr/>
          </p:nvSpPr>
          <p:spPr>
            <a:xfrm rot="16200000">
              <a:off x="4103948" y="2204864"/>
              <a:ext cx="936104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789158" y="1628800"/>
              <a:ext cx="1502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Siła</a:t>
              </a:r>
              <a:r>
                <a:rPr lang="pl-PL" dirty="0"/>
                <a:t> </a:t>
              </a:r>
              <a:r>
                <a:rPr lang="pl-PL" dirty="0" smtClean="0"/>
                <a:t>nośna</a:t>
              </a:r>
              <a:endParaRPr lang="pl-P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/>
              <p:cNvSpPr/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4" name="Prostoką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44" y="1470538"/>
                <a:ext cx="232621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07292"/>
            <a:ext cx="4302386" cy="3290060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5766577" y="6497324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4237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341448" cy="456163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979712" y="6093296"/>
            <a:ext cx="518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+mn-lt"/>
              </a:rPr>
              <a:t>Sterowanie przez </a:t>
            </a: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użytkownika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43608" y="2708920"/>
            <a:ext cx="6408712" cy="3096344"/>
            <a:chOff x="1043608" y="2708920"/>
            <a:chExt cx="6408712" cy="3096344"/>
          </a:xfrm>
        </p:grpSpPr>
        <p:sp>
          <p:nvSpPr>
            <p:cNvPr id="5" name="Prostokąt 4"/>
            <p:cNvSpPr/>
            <p:nvPr/>
          </p:nvSpPr>
          <p:spPr>
            <a:xfrm>
              <a:off x="6736841" y="3429000"/>
              <a:ext cx="715479" cy="31146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2991424" y="5373216"/>
              <a:ext cx="1004512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043608" y="3933056"/>
              <a:ext cx="905070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1079865" y="4509120"/>
              <a:ext cx="1004512" cy="43204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3569788" y="3298651"/>
              <a:ext cx="642172" cy="28608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2818039" y="2708920"/>
              <a:ext cx="642172" cy="28608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9" name="pole tekstowe 28"/>
          <p:cNvSpPr txBox="1"/>
          <p:nvPr/>
        </p:nvSpPr>
        <p:spPr>
          <a:xfrm>
            <a:off x="7530997" y="5949280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8101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pic>
        <p:nvPicPr>
          <p:cNvPr id="6146" name="Picture 2" descr="T:\Wydawnictwa\GFN2-G Nowoczesny OpenGL\KSIĄŻKA\2.1 - img poprawione\R07\R07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8963"/>
            <a:ext cx="6573838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23"/>
          <p:cNvSpPr txBox="1"/>
          <p:nvPr/>
        </p:nvSpPr>
        <p:spPr>
          <a:xfrm>
            <a:off x="539552" y="1628800"/>
            <a:ext cx="21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ster kierunku - orczyk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331476"/>
            <a:ext cx="2952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n-lt"/>
              </a:rPr>
              <a:t>kierunek/odchylenie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(</a:t>
            </a:r>
            <a:r>
              <a:rPr lang="pl-PL" sz="2000" i="1" dirty="0" err="1" smtClean="0">
                <a:latin typeface="+mn-lt"/>
              </a:rPr>
              <a:t>yaw</a:t>
            </a:r>
            <a:r>
              <a:rPr lang="pl-PL" sz="2000" dirty="0" smtClean="0">
                <a:latin typeface="+mn-lt"/>
              </a:rPr>
              <a:t>)</a:t>
            </a:r>
            <a:endParaRPr lang="pl-PL" sz="2000" dirty="0">
              <a:latin typeface="+mn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11560" y="5949280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przechylenie (</a:t>
            </a:r>
            <a:r>
              <a:rPr lang="pl-PL" sz="2000" i="1" dirty="0" err="1" smtClean="0">
                <a:latin typeface="+mn-lt"/>
              </a:rPr>
              <a:t>roll</a:t>
            </a:r>
            <a:r>
              <a:rPr lang="pl-PL" sz="2000" dirty="0" smtClean="0">
                <a:latin typeface="+mn-lt"/>
              </a:rPr>
              <a:t>)</a:t>
            </a:r>
            <a:endParaRPr lang="pl-PL" sz="2000" dirty="0">
              <a:latin typeface="+mn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868144" y="5085184"/>
            <a:ext cx="32754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n-lt"/>
              </a:rPr>
              <a:t>nachylenie/pochylenie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(</a:t>
            </a:r>
            <a:r>
              <a:rPr lang="pl-PL" sz="2000" dirty="0" err="1" smtClean="0">
                <a:latin typeface="+mn-lt"/>
              </a:rPr>
              <a:t>pitch</a:t>
            </a:r>
            <a:r>
              <a:rPr lang="pl-PL" sz="2000" dirty="0" smtClean="0">
                <a:latin typeface="+mn-lt"/>
              </a:rPr>
              <a:t>)</a:t>
            </a:r>
            <a:endParaRPr lang="pl-PL" sz="2000" dirty="0">
              <a:latin typeface="+mn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11560" y="6309320"/>
            <a:ext cx="138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lotki - drążek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581348" y="6095037"/>
            <a:ext cx="545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skrzela (slot)</a:t>
            </a:r>
            <a:r>
              <a:rPr lang="pl-PL" dirty="0" smtClean="0">
                <a:latin typeface="+mn-lt"/>
              </a:rPr>
              <a:t> – poprawiają działanie lotek</a:t>
            </a:r>
          </a:p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klapy </a:t>
            </a:r>
            <a:r>
              <a:rPr lang="pl-PL" dirty="0" smtClean="0">
                <a:latin typeface="+mn-lt"/>
              </a:rPr>
              <a:t>– zwiększają siłę nośną (przy małych prędkościach)</a:t>
            </a:r>
            <a:endParaRPr lang="pl-PL" dirty="0">
              <a:latin typeface="+mn-lt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889239" y="5373216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ster wysokości - drążek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Samolot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556792"/>
            <a:ext cx="5930071" cy="302433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79512" y="4941168"/>
            <a:ext cx="89264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+mn-lt"/>
              </a:rPr>
              <a:t>Lotki (A) – kontrolowane za pomocą </a:t>
            </a: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drążka</a:t>
            </a:r>
          </a:p>
          <a:p>
            <a:r>
              <a:rPr lang="pl-PL" sz="3200" dirty="0" smtClean="0">
                <a:latin typeface="+mn-lt"/>
              </a:rPr>
              <a:t>Ster wysokości (C) – kontrolowany za </a:t>
            </a:r>
            <a:r>
              <a:rPr lang="pl-PL" sz="3200" dirty="0">
                <a:latin typeface="+mn-lt"/>
              </a:rPr>
              <a:t>pomocą </a:t>
            </a: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drążka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  <a:p>
            <a:r>
              <a:rPr lang="pl-PL" sz="3200" dirty="0" smtClean="0">
                <a:latin typeface="+mn-lt"/>
              </a:rPr>
              <a:t>Ster kierunku - kontrolowany </a:t>
            </a:r>
            <a:r>
              <a:rPr lang="pl-PL" sz="3200" dirty="0">
                <a:latin typeface="+mn-lt"/>
              </a:rPr>
              <a:t>za pomocą </a:t>
            </a: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orczyka</a:t>
            </a:r>
          </a:p>
          <a:p>
            <a:pPr marL="342900" indent="-342900">
              <a:buAutoNum type="alphaUcPeriod"/>
            </a:pPr>
            <a:endParaRPr lang="pl-PL" sz="3200" dirty="0">
              <a:latin typeface="+mn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751921" y="1556792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700" dirty="0" smtClean="0"/>
              <a:t>Źródło: Wikipedia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512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Przykłady równań ruchu z fizyki klasycznej: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259631" y="2282947"/>
                <a:ext cx="2812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pl-PL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2282947"/>
                <a:ext cx="281205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5789" r="-12364"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1259632" y="3605605"/>
                <a:ext cx="7013587" cy="93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sz="24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l-PL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2400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pl-PL" altLang="pl-PL" sz="2400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l-PL" sz="2400" i="1">
                              <a:latin typeface="Cambria Math"/>
                            </a:rPr>
                            <m:t>𝑄</m:t>
                          </m:r>
                        </m:e>
                      </m:d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05605"/>
                <a:ext cx="7013587" cy="9391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259632" y="4558763"/>
                <a:ext cx="7197483" cy="886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l-PL" sz="28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altLang="pl-PL" sz="28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800" i="1" dirty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l-PL" sz="2800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pl-PL" sz="28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58763"/>
                <a:ext cx="7197483" cy="8864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1259632" y="2927060"/>
                <a:ext cx="3269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2400" b="0" i="1" smtClean="0">
                          <a:latin typeface="Cambria Math"/>
                        </a:rPr>
                        <m:t>=−</m:t>
                      </m:r>
                      <m:r>
                        <a:rPr lang="pl-PL" sz="2400" b="0" i="1" smtClean="0">
                          <a:latin typeface="Cambria Math"/>
                        </a:rPr>
                        <m:t>𝑘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l-PL" sz="24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927060"/>
                <a:ext cx="326935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7105" r="-10634"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Przykłady równań ruchu z fizyki klasycznej: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259631" y="2204864"/>
                <a:ext cx="3148298" cy="51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pl-PL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pl-PL" altLang="pl-PL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r>
                        <a:rPr lang="pl-PL" altLang="pl-PL" sz="2400" b="0" i="1" smtClean="0">
                          <a:latin typeface="Cambria Math"/>
                        </a:rPr>
                        <m:t>(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𝑡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2204864"/>
                <a:ext cx="3148298" cy="510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1259632" y="3605605"/>
                <a:ext cx="7544629" cy="1038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sz="24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l-PL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2400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pl-PL" altLang="pl-PL" sz="2400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l-PL" sz="2400" i="1">
                              <a:latin typeface="Cambria Math"/>
                            </a:rPr>
                            <m:t>𝑄</m:t>
                          </m:r>
                        </m:e>
                      </m:d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pl-PL" alt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  <m:r>
                            <a:rPr lang="pl-PL" altLang="pl-PL" sz="2400" i="1">
                              <a:latin typeface="Cambria Math"/>
                            </a:rPr>
                            <m:t>(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pl-PL" altLang="pl-PL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pl-PL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05605"/>
                <a:ext cx="7544629" cy="10386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374125" y="4702788"/>
                <a:ext cx="6582251" cy="1462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l-PL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pl-PL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pl-PL" altLang="pl-PL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pl-PL" alt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  <m:r>
                            <a:rPr lang="pl-PL" altLang="pl-PL" sz="2400" i="1">
                              <a:latin typeface="Cambria Math"/>
                            </a:rPr>
                            <m:t>(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pl-PL" altLang="pl-PL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pl-PL" sz="28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pl-PL" altLang="pl-PL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25" y="4702788"/>
                <a:ext cx="6582251" cy="1462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1259632" y="2852936"/>
                <a:ext cx="4058739" cy="51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2400" b="0" i="1" smtClean="0">
                          <a:latin typeface="Cambria Math"/>
                        </a:rPr>
                        <m:t>=−</m:t>
                      </m:r>
                      <m:r>
                        <a:rPr lang="pl-PL" sz="2400" b="0" i="1" smtClean="0">
                          <a:latin typeface="Cambria Math"/>
                        </a:rPr>
                        <m:t>𝑘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) −2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pl-PL" alt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(</m:t>
                      </m:r>
                      <m:r>
                        <a:rPr lang="pl-PL" altLang="pl-PL" sz="2400" i="1">
                          <a:latin typeface="Cambria Math"/>
                        </a:rPr>
                        <m:t>𝑡</m:t>
                      </m:r>
                      <m:r>
                        <a:rPr lang="pl-PL" altLang="pl-PL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52936"/>
                <a:ext cx="4058739" cy="510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Przykłady równań ruchu z fizyki klasycznej: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259631" y="2204864"/>
                <a:ext cx="3683252" cy="51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pl-PL" alt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2204864"/>
                <a:ext cx="3683252" cy="510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1259632" y="3605605"/>
                <a:ext cx="7843366" cy="1038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l-PL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2400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pl-PL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pl-PL" sz="24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pl-PL" altLang="pl-PL" sz="2400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l-PL" sz="2400" i="1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l-PL" sz="2400" i="1">
                              <a:latin typeface="Cambria Math"/>
                            </a:rPr>
                            <m:t>𝑄</m:t>
                          </m:r>
                        </m:e>
                      </m:d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pl-PL" alt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  <m:r>
                            <a:rPr lang="pl-PL" altLang="pl-PL" sz="2400" i="1">
                              <a:latin typeface="Cambria Math"/>
                            </a:rPr>
                            <m:t>(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  <m:r>
                            <a:rPr lang="pl-PL" altLang="pl-PL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pl-PL" altLang="pl-PL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altLang="pl-PL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pl-PL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l-PL" altLang="pl-PL" sz="24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pl-PL" altLang="pl-PL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05605"/>
                <a:ext cx="7843366" cy="10386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374125" y="4702788"/>
                <a:ext cx="6583790" cy="18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pl-PL" altLang="pl-PL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  <m:d>
                            <m:dPr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pl-PL" sz="28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i="1">
                          <a:latin typeface="Cambria Math"/>
                          <a:ea typeface="Cambria Math"/>
                        </a:rPr>
                        <m:t>𝜌</m:t>
                      </m:r>
                      <m:sSup>
                        <m:sSup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pl-PL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pl-PL" altLang="pl-PL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altLang="pl-P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altLang="pl-PL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pl-PL" altLang="pl-PL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altLang="pl-PL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pl-PL" sz="2400" i="1" dirty="0" smtClean="0">
                  <a:latin typeface="Cambria Math"/>
                  <a:ea typeface="Cambria Math"/>
                </a:endParaRPr>
              </a:p>
              <a:p>
                <a:r>
                  <a:rPr lang="pl-PL" sz="2400" b="0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l-PL" altLang="pl-PL" sz="2400" i="1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400" i="1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pl-PL" altLang="pl-PL" sz="2400" b="0" i="1" smtClean="0">
                        <a:latin typeface="Cambria Math"/>
                      </a:rPr>
                      <m:t>+</m:t>
                    </m:r>
                    <m:r>
                      <a:rPr lang="pl-PL" sz="24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acc>
                      <m:accPr>
                        <m:chr m:val="⃗"/>
                        <m:ctrlPr>
                          <a:rPr lang="pl-PL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acc>
                    <m:sSub>
                      <m:sSubPr>
                        <m:ctrlPr>
                          <a:rPr lang="pl-PL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l-PL" sz="2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pl-PL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pl-PL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                 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25" y="4702788"/>
                <a:ext cx="6583790" cy="18318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1259632" y="2852936"/>
                <a:ext cx="4296112" cy="51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240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pl-PL" altLang="pl-PL" sz="24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pl-PL" altLang="pl-P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altLang="pl-PL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pl-PL" altLang="pl-PL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+</m:t>
                      </m:r>
                      <m:r>
                        <a:rPr lang="pl-PL" sz="2400" b="0" i="1" smtClean="0">
                          <a:latin typeface="Cambria Math"/>
                        </a:rPr>
                        <m:t>𝑘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l-PL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pl-PL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52936"/>
                <a:ext cx="4296112" cy="510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3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 równania spoza fizyki – z biologii: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1331640" y="2420888"/>
                <a:ext cx="1875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𝑟𝑛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𝑧𝑛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20888"/>
                <a:ext cx="187557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/>
          <p:cNvSpPr txBox="1"/>
          <p:nvPr/>
        </p:nvSpPr>
        <p:spPr>
          <a:xfrm>
            <a:off x="1407395" y="3356992"/>
            <a:ext cx="5972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+mn-lt"/>
              </a:rPr>
              <a:t>r</a:t>
            </a:r>
            <a:r>
              <a:rPr lang="pl-PL" sz="2400" dirty="0" smtClean="0">
                <a:latin typeface="+mn-lt"/>
              </a:rPr>
              <a:t> – rozrodczość populacji</a:t>
            </a:r>
          </a:p>
          <a:p>
            <a:r>
              <a:rPr lang="pl-PL" sz="2400" i="1" dirty="0" smtClean="0">
                <a:latin typeface="+mn-lt"/>
              </a:rPr>
              <a:t>z</a:t>
            </a:r>
            <a:r>
              <a:rPr lang="pl-PL" sz="2400" dirty="0" smtClean="0">
                <a:latin typeface="+mn-lt"/>
              </a:rPr>
              <a:t> – współczynnik śmiertelności (choroby, wiek)</a:t>
            </a:r>
          </a:p>
          <a:p>
            <a:r>
              <a:rPr lang="pl-PL" sz="2400" i="1" dirty="0" smtClean="0">
                <a:latin typeface="+mn-lt"/>
              </a:rPr>
              <a:t>n</a:t>
            </a:r>
            <a:r>
              <a:rPr lang="pl-PL" sz="2400" dirty="0" smtClean="0">
                <a:latin typeface="+mn-lt"/>
              </a:rPr>
              <a:t> – liczebność populacji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27599" y="2420888"/>
            <a:ext cx="1755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Model</a:t>
            </a:r>
            <a:br>
              <a:rPr lang="pl-PL" sz="3200" dirty="0" smtClean="0">
                <a:solidFill>
                  <a:srgbClr val="0070C0"/>
                </a:solidFill>
                <a:latin typeface="+mn-lt"/>
              </a:rPr>
            </a:b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Malthusa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1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Co o ruchu powinniśmy pamiętać ze szkoły</a:t>
            </a:r>
            <a:r>
              <a:rPr lang="pl-PL" altLang="pl-PL" sz="2800" dirty="0">
                <a:cs typeface="Times New Roman" pitchFamily="18" charset="0"/>
              </a:rPr>
              <a:t>?</a:t>
            </a:r>
            <a:r>
              <a:rPr lang="pl-PL" altLang="pl-PL" sz="2800" dirty="0" smtClean="0">
                <a:cs typeface="Times New Roman" pitchFamily="18" charset="0"/>
              </a:rPr>
              <a:t/>
            </a:r>
            <a:br>
              <a:rPr lang="pl-PL" altLang="pl-PL" sz="2800" dirty="0" smtClean="0">
                <a:cs typeface="Times New Roman" pitchFamily="18" charset="0"/>
              </a:rPr>
            </a:br>
            <a:endParaRPr lang="pl-PL" altLang="pl-PL" sz="2800" dirty="0" smtClean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1619672" y="2780928"/>
                <a:ext cx="2232248" cy="12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6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l-PL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pl-PL" sz="36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l-PL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80928"/>
                <a:ext cx="2232248" cy="12728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755576" y="4561964"/>
                <a:ext cx="5676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0" dirty="0" smtClean="0">
                    <a:latin typeface="+mn-lt"/>
                  </a:rPr>
                  <a:t>Położenie: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b="0" i="1" smtClean="0">
                            <a:latin typeface="Cambria Math"/>
                          </a:rPr>
                          <m:t>,</m:t>
                        </m:r>
                        <m:r>
                          <a:rPr lang="pl-PL" sz="2800" b="0" i="1" smtClean="0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b="0" i="1" smtClean="0">
                            <a:latin typeface="Cambria Math"/>
                          </a:rPr>
                          <m:t>,</m:t>
                        </m:r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/>
                          </a:rPr>
                          <m:t>(</m:t>
                        </m:r>
                        <m:r>
                          <a:rPr lang="pl-PL" sz="2800" b="0" i="1" smtClean="0">
                            <a:latin typeface="Cambria Math"/>
                          </a:rPr>
                          <m:t>𝑡</m:t>
                        </m:r>
                        <m:r>
                          <a:rPr lang="pl-PL" sz="28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61964"/>
                <a:ext cx="567687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256" t="-10465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755576" y="5157192"/>
                <a:ext cx="6502421" cy="580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0" dirty="0" smtClean="0">
                    <a:latin typeface="+mn-lt"/>
                  </a:rPr>
                  <a:t>Prędkość: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sz="2800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pl-PL" sz="28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acc>
                    <m:r>
                      <a:rPr lang="pl-PL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pl-PL" sz="2800" i="1">
                            <a:latin typeface="Cambria Math"/>
                          </a:rPr>
                          <m:t>(</m:t>
                        </m:r>
                        <m:r>
                          <a:rPr lang="pl-PL" sz="2800" i="1">
                            <a:latin typeface="Cambria Math"/>
                          </a:rPr>
                          <m:t>𝑡</m:t>
                        </m:r>
                        <m:r>
                          <a:rPr lang="pl-PL" sz="28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157192"/>
                <a:ext cx="6502421" cy="580095"/>
              </a:xfrm>
              <a:prstGeom prst="rect">
                <a:avLst/>
              </a:prstGeom>
              <a:blipFill rotWithShape="1">
                <a:blip r:embed="rId4"/>
                <a:stretch>
                  <a:fillRect l="-1968" b="-29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773138" y="5805264"/>
                <a:ext cx="7064178" cy="580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0" dirty="0" smtClean="0">
                    <a:latin typeface="+mn-lt"/>
                  </a:rPr>
                  <a:t>Przyspieszenie: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sz="2800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pl-PL" sz="28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pl-PL" sz="2800" i="1">
                        <a:latin typeface="Cambria Math"/>
                      </a:rPr>
                      <m:t>=</m:t>
                    </m:r>
                    <m:acc>
                      <m:accPr>
                        <m:chr m:val="̈"/>
                        <m:ctrlPr>
                          <a:rPr lang="pl-PL" sz="28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acc>
                    <m:r>
                      <a:rPr lang="pl-PL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pl-PL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pl-PL" sz="2800" i="1">
                            <a:latin typeface="Cambria Math"/>
                          </a:rPr>
                          <m:t>(</m:t>
                        </m:r>
                        <m:r>
                          <a:rPr lang="pl-PL" sz="2800" i="1">
                            <a:latin typeface="Cambria Math"/>
                          </a:rPr>
                          <m:t>𝑡</m:t>
                        </m:r>
                        <m:r>
                          <a:rPr lang="pl-PL" sz="28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pl-PL" sz="2800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38" y="5805264"/>
                <a:ext cx="7064178" cy="580223"/>
              </a:xfrm>
              <a:prstGeom prst="rect">
                <a:avLst/>
              </a:prstGeom>
              <a:blipFill rotWithShape="1">
                <a:blip r:embed="rId5"/>
                <a:stretch>
                  <a:fillRect l="-1812" b="-29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4716016" y="3140968"/>
                <a:ext cx="2232248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6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pl-PL" sz="3600" b="0" i="1" smtClean="0">
                          <a:latin typeface="Cambria Math"/>
                        </a:rPr>
                        <m:t>=</m:t>
                      </m:r>
                      <m:r>
                        <a:rPr lang="pl-PL" sz="36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l-PL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6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l-PL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140968"/>
                <a:ext cx="2232248" cy="713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2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 równania spoza fizyki – z biologii: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1331640" y="2420888"/>
                <a:ext cx="2739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𝑟𝑛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alt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pl-PL" altLang="pl-PL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𝑧𝑛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20888"/>
                <a:ext cx="27392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/>
          <p:cNvSpPr txBox="1"/>
          <p:nvPr/>
        </p:nvSpPr>
        <p:spPr>
          <a:xfrm>
            <a:off x="1407395" y="3356992"/>
            <a:ext cx="6536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+mn-lt"/>
              </a:rPr>
              <a:t>r</a:t>
            </a:r>
            <a:r>
              <a:rPr lang="pl-PL" sz="2400" dirty="0" smtClean="0">
                <a:latin typeface="+mn-lt"/>
              </a:rPr>
              <a:t> – rozrodczość populacji</a:t>
            </a:r>
          </a:p>
          <a:p>
            <a:r>
              <a:rPr lang="pl-PL" sz="2400" i="1" dirty="0" smtClean="0">
                <a:latin typeface="+mn-lt"/>
              </a:rPr>
              <a:t>z</a:t>
            </a:r>
            <a:r>
              <a:rPr lang="pl-PL" sz="2400" dirty="0" smtClean="0">
                <a:latin typeface="+mn-lt"/>
              </a:rPr>
              <a:t> – współczynnik śmiertelności (choroby, wiek)</a:t>
            </a:r>
          </a:p>
          <a:p>
            <a:r>
              <a:rPr lang="pl-PL" sz="2400" i="1" dirty="0" smtClean="0">
                <a:latin typeface="+mn-lt"/>
              </a:rPr>
              <a:t>n</a:t>
            </a:r>
            <a:r>
              <a:rPr lang="pl-PL" sz="2400" dirty="0" smtClean="0">
                <a:latin typeface="+mn-lt"/>
              </a:rPr>
              <a:t> – liczebność populacji</a:t>
            </a:r>
          </a:p>
          <a:p>
            <a:r>
              <a:rPr lang="pl-PL" sz="2400" i="1" dirty="0" smtClean="0">
                <a:latin typeface="+mn-lt"/>
              </a:rPr>
              <a:t>b –</a:t>
            </a:r>
            <a:r>
              <a:rPr lang="pl-PL" sz="2400" dirty="0" smtClean="0">
                <a:latin typeface="+mn-lt"/>
              </a:rPr>
              <a:t> współczynnik konkurencji wewnątrzgatunkowej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27407" y="2420888"/>
            <a:ext cx="1755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Model</a:t>
            </a:r>
            <a:br>
              <a:rPr lang="pl-PL" sz="3200" dirty="0" smtClean="0">
                <a:solidFill>
                  <a:srgbClr val="0070C0"/>
                </a:solidFill>
                <a:latin typeface="+mn-lt"/>
              </a:rPr>
            </a:br>
            <a:r>
              <a:rPr lang="pl-PL" sz="3200" dirty="0" err="1" smtClean="0">
                <a:solidFill>
                  <a:srgbClr val="0070C0"/>
                </a:solidFill>
                <a:latin typeface="+mn-lt"/>
              </a:rPr>
              <a:t>Verhulsta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0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 równania spoza fizyki – z biologii: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1331640" y="2348880"/>
                <a:ext cx="2792431" cy="78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𝑟𝑛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altLang="pl-PL" sz="24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pl-PL" altLang="pl-PL" sz="24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alt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pl-PL" altLang="pl-PL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𝑧𝑛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2792431" cy="787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/>
          <p:cNvSpPr txBox="1"/>
          <p:nvPr/>
        </p:nvSpPr>
        <p:spPr>
          <a:xfrm>
            <a:off x="1407395" y="3356992"/>
            <a:ext cx="5972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+mn-lt"/>
              </a:rPr>
              <a:t>r</a:t>
            </a:r>
            <a:r>
              <a:rPr lang="pl-PL" sz="2400" dirty="0" smtClean="0">
                <a:latin typeface="+mn-lt"/>
              </a:rPr>
              <a:t> – rozrodczość populacji</a:t>
            </a:r>
          </a:p>
          <a:p>
            <a:r>
              <a:rPr lang="pl-PL" sz="2400" i="1" dirty="0" smtClean="0">
                <a:latin typeface="+mn-lt"/>
              </a:rPr>
              <a:t>z</a:t>
            </a:r>
            <a:r>
              <a:rPr lang="pl-PL" sz="2400" dirty="0" smtClean="0">
                <a:latin typeface="+mn-lt"/>
              </a:rPr>
              <a:t> – współczynnik śmiertelności (choroby, wiek)</a:t>
            </a:r>
          </a:p>
          <a:p>
            <a:r>
              <a:rPr lang="pl-PL" sz="2400" i="1" dirty="0" smtClean="0">
                <a:latin typeface="+mn-lt"/>
              </a:rPr>
              <a:t>n</a:t>
            </a:r>
            <a:r>
              <a:rPr lang="pl-PL" sz="2400" dirty="0" smtClean="0">
                <a:latin typeface="+mn-lt"/>
              </a:rPr>
              <a:t> – liczebność populacji</a:t>
            </a:r>
          </a:p>
          <a:p>
            <a:r>
              <a:rPr lang="pl-PL" sz="2400" i="1" dirty="0" smtClean="0">
                <a:latin typeface="+mn-lt"/>
              </a:rPr>
              <a:t>p</a:t>
            </a:r>
            <a:r>
              <a:rPr lang="pl-PL" sz="2400" dirty="0" smtClean="0">
                <a:latin typeface="+mn-lt"/>
              </a:rPr>
              <a:t> – pojemność środowiskowa (konkurencja)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27407" y="2420888"/>
            <a:ext cx="1755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Model</a:t>
            </a:r>
            <a:br>
              <a:rPr lang="pl-PL" sz="3200" dirty="0" smtClean="0">
                <a:solidFill>
                  <a:srgbClr val="0070C0"/>
                </a:solidFill>
                <a:latin typeface="+mn-lt"/>
              </a:rPr>
            </a:br>
            <a:r>
              <a:rPr lang="pl-PL" sz="3200" dirty="0" err="1" smtClean="0">
                <a:solidFill>
                  <a:srgbClr val="0070C0"/>
                </a:solidFill>
                <a:latin typeface="+mn-lt"/>
              </a:rPr>
              <a:t>Verhulsta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1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 równania spoza fizyki – z biologii: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407395" y="3356992"/>
            <a:ext cx="5972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+mn-lt"/>
              </a:rPr>
              <a:t>r</a:t>
            </a:r>
            <a:r>
              <a:rPr lang="pl-PL" sz="2400" dirty="0" smtClean="0">
                <a:latin typeface="+mn-lt"/>
              </a:rPr>
              <a:t> – rozrodczość populacji</a:t>
            </a:r>
          </a:p>
          <a:p>
            <a:r>
              <a:rPr lang="pl-PL" sz="2400" i="1" dirty="0" smtClean="0">
                <a:latin typeface="+mn-lt"/>
              </a:rPr>
              <a:t>z</a:t>
            </a:r>
            <a:r>
              <a:rPr lang="pl-PL" sz="2400" dirty="0" smtClean="0">
                <a:latin typeface="+mn-lt"/>
              </a:rPr>
              <a:t> – współczynnik śmiertelności (choroby, wiek)</a:t>
            </a:r>
          </a:p>
          <a:p>
            <a:r>
              <a:rPr lang="pl-PL" sz="2400" i="1" dirty="0" smtClean="0">
                <a:latin typeface="+mn-lt"/>
              </a:rPr>
              <a:t>n</a:t>
            </a:r>
            <a:r>
              <a:rPr lang="pl-PL" sz="2400" dirty="0" smtClean="0">
                <a:latin typeface="+mn-lt"/>
              </a:rPr>
              <a:t> – liczebność populacji</a:t>
            </a:r>
          </a:p>
          <a:p>
            <a:r>
              <a:rPr lang="pl-PL" sz="2400" i="1" dirty="0" smtClean="0">
                <a:latin typeface="+mn-lt"/>
              </a:rPr>
              <a:t>p</a:t>
            </a:r>
            <a:r>
              <a:rPr lang="pl-PL" sz="2400" dirty="0" smtClean="0">
                <a:latin typeface="+mn-lt"/>
              </a:rPr>
              <a:t> – pojemność środowiskowa (konkurencja)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427407" y="2420888"/>
            <a:ext cx="1755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Model</a:t>
            </a:r>
            <a:br>
              <a:rPr lang="pl-PL" sz="3200" dirty="0" smtClean="0">
                <a:solidFill>
                  <a:srgbClr val="0070C0"/>
                </a:solidFill>
                <a:latin typeface="+mn-lt"/>
              </a:rPr>
            </a:br>
            <a:r>
              <a:rPr lang="pl-PL" sz="3200" dirty="0" err="1" smtClean="0">
                <a:solidFill>
                  <a:srgbClr val="0070C0"/>
                </a:solidFill>
                <a:latin typeface="+mn-lt"/>
              </a:rPr>
              <a:t>Verhulsta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1259632" y="2218792"/>
                <a:ext cx="299761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𝑟𝑛</m:t>
                      </m:r>
                      <m:d>
                        <m:dPr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l-PL" altLang="pl-PL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altLang="pl-PL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altLang="pl-PL" sz="24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𝑧𝑛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18792"/>
                <a:ext cx="2997615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</a:t>
            </a:r>
          </a:p>
        </p:txBody>
      </p:sp>
      <p:sp>
        <p:nvSpPr>
          <p:cNvPr id="10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300" cy="604664"/>
          </a:xfrm>
        </p:spPr>
        <p:txBody>
          <a:bodyPr/>
          <a:lstStyle/>
          <a:p>
            <a:r>
              <a:rPr lang="pl-PL" altLang="pl-PL" dirty="0" smtClean="0"/>
              <a:t>Przykład równania spoza fizyki – z biologii: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1259632" y="2218792"/>
                <a:ext cx="403373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altLang="pl-PL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altLang="pl-PL" sz="2400" i="1">
                          <a:latin typeface="Cambria Math"/>
                        </a:rPr>
                        <m:t>=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𝑟𝑛𝑜</m:t>
                      </m:r>
                      <m:d>
                        <m:dPr>
                          <m:ctrlPr>
                            <a:rPr lang="pl-PL" altLang="pl-PL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altLang="pl-PL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l-PL" altLang="pl-PL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altLang="pl-PL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altLang="pl-PL" sz="24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i="1">
                          <a:latin typeface="Cambria Math"/>
                        </a:rPr>
                        <m:t>𝑐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𝑛𝑑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−</m:t>
                      </m:r>
                      <m:r>
                        <a:rPr lang="pl-PL" altLang="pl-PL" sz="2400" b="0" i="1" smtClean="0">
                          <a:latin typeface="Cambria Math"/>
                        </a:rPr>
                        <m:t>𝑧𝑛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18792"/>
                <a:ext cx="4033733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/>
          <p:cNvSpPr txBox="1"/>
          <p:nvPr/>
        </p:nvSpPr>
        <p:spPr>
          <a:xfrm>
            <a:off x="1407395" y="3356992"/>
            <a:ext cx="5972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+mn-lt"/>
              </a:rPr>
              <a:t>r</a:t>
            </a:r>
            <a:r>
              <a:rPr lang="pl-PL" sz="2400" dirty="0" smtClean="0">
                <a:latin typeface="+mn-lt"/>
              </a:rPr>
              <a:t> – rozrodczość populacji</a:t>
            </a:r>
          </a:p>
          <a:p>
            <a:r>
              <a:rPr lang="pl-PL" sz="2400" i="1" dirty="0" smtClean="0">
                <a:latin typeface="+mn-lt"/>
              </a:rPr>
              <a:t>z</a:t>
            </a:r>
            <a:r>
              <a:rPr lang="pl-PL" sz="2400" dirty="0" smtClean="0">
                <a:latin typeface="+mn-lt"/>
              </a:rPr>
              <a:t> – współczynnik śmiertelności (choroby, wiek)</a:t>
            </a:r>
          </a:p>
          <a:p>
            <a:r>
              <a:rPr lang="pl-PL" sz="2400" i="1" dirty="0" smtClean="0">
                <a:latin typeface="+mn-lt"/>
              </a:rPr>
              <a:t>n</a:t>
            </a:r>
            <a:r>
              <a:rPr lang="pl-PL" sz="2400" dirty="0" smtClean="0">
                <a:latin typeface="+mn-lt"/>
              </a:rPr>
              <a:t> – liczebność populacji</a:t>
            </a:r>
          </a:p>
          <a:p>
            <a:r>
              <a:rPr lang="pl-PL" sz="2400" i="1" dirty="0" smtClean="0">
                <a:latin typeface="+mn-lt"/>
              </a:rPr>
              <a:t>o</a:t>
            </a:r>
            <a:r>
              <a:rPr lang="pl-PL" sz="2400" dirty="0" smtClean="0">
                <a:latin typeface="+mn-lt"/>
              </a:rPr>
              <a:t> – liczebność ofiar</a:t>
            </a:r>
          </a:p>
          <a:p>
            <a:r>
              <a:rPr lang="pl-PL" sz="2400" i="1" dirty="0" smtClean="0">
                <a:latin typeface="+mn-lt"/>
              </a:rPr>
              <a:t>d</a:t>
            </a:r>
            <a:r>
              <a:rPr lang="pl-PL" sz="2400" dirty="0" smtClean="0">
                <a:latin typeface="+mn-lt"/>
              </a:rPr>
              <a:t> – liczebność drapieżników</a:t>
            </a:r>
          </a:p>
          <a:p>
            <a:r>
              <a:rPr lang="pl-PL" sz="2400" i="1" dirty="0" smtClean="0">
                <a:latin typeface="+mn-lt"/>
              </a:rPr>
              <a:t>p </a:t>
            </a:r>
            <a:r>
              <a:rPr lang="pl-PL" sz="2400" dirty="0" smtClean="0">
                <a:latin typeface="+mn-lt"/>
              </a:rPr>
              <a:t>– pojemność środowiskowa</a:t>
            </a:r>
          </a:p>
          <a:p>
            <a:r>
              <a:rPr lang="pl-PL" sz="2400" i="1" dirty="0" smtClean="0">
                <a:latin typeface="+mn-lt"/>
              </a:rPr>
              <a:t>c</a:t>
            </a:r>
            <a:r>
              <a:rPr lang="pl-PL" sz="2400" dirty="0" smtClean="0">
                <a:latin typeface="+mn-lt"/>
              </a:rPr>
              <a:t> – współczynniki drapieżnictwa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      (</a:t>
            </a:r>
            <a:r>
              <a:rPr lang="pl-PL" sz="2400" dirty="0" err="1" smtClean="0">
                <a:latin typeface="+mn-lt"/>
              </a:rPr>
              <a:t>zewnątrzgatunkowego</a:t>
            </a:r>
            <a:r>
              <a:rPr lang="pl-PL" sz="2400" dirty="0">
                <a:latin typeface="+mn-lt"/>
              </a:rPr>
              <a:t>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78370" y="2420888"/>
            <a:ext cx="2454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Równania </a:t>
            </a:r>
            <a:br>
              <a:rPr lang="pl-PL" sz="3200" dirty="0" smtClean="0">
                <a:solidFill>
                  <a:srgbClr val="0070C0"/>
                </a:solidFill>
                <a:latin typeface="+mn-lt"/>
              </a:rPr>
            </a:br>
            <a:r>
              <a:rPr lang="pl-PL" sz="3200" dirty="0" smtClean="0">
                <a:solidFill>
                  <a:srgbClr val="0070C0"/>
                </a:solidFill>
                <a:latin typeface="+mn-lt"/>
              </a:rPr>
              <a:t>Lotki-</a:t>
            </a:r>
            <a:r>
              <a:rPr lang="pl-PL" sz="3200" dirty="0" err="1" smtClean="0">
                <a:solidFill>
                  <a:srgbClr val="0070C0"/>
                </a:solidFill>
                <a:latin typeface="+mn-lt"/>
              </a:rPr>
              <a:t>Volterry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940152" y="4869160"/>
            <a:ext cx="273055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+mn-lt"/>
              </a:rPr>
              <a:t>Uwzględnia zjawiska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n-lt"/>
              </a:rPr>
              <a:t>drapieżnictwa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n-lt"/>
              </a:rPr>
              <a:t>konkurencji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n-lt"/>
              </a:rPr>
              <a:t>symbiozy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1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Metoda Eulera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72050"/>
              </a:xfrm>
            </p:spPr>
            <p:txBody>
              <a:bodyPr/>
              <a:lstStyle/>
              <a:p>
                <a:r>
                  <a:rPr lang="pl-PL" altLang="pl-PL" dirty="0" smtClean="0"/>
                  <a:t>Taylor 1-go rzędu (jak ilorazy różnicowe)</a:t>
                </a:r>
              </a:p>
              <a:p>
                <a:endParaRPr lang="pl-PL" altLang="pl-PL" sz="600" dirty="0" smtClean="0"/>
              </a:p>
              <a:p>
                <a:r>
                  <a:rPr lang="pl-PL" altLang="pl-PL" dirty="0" smtClean="0"/>
                  <a:t>Przepis:</a:t>
                </a:r>
              </a:p>
              <a:p>
                <a:pPr lvl="1"/>
                <a:r>
                  <a:rPr lang="pl-PL" altLang="pl-PL" dirty="0" smtClean="0"/>
                  <a:t>Oblicz prędkość w kolejnej chwili czasu:</a:t>
                </a:r>
              </a:p>
              <a:p>
                <a:pPr marL="457200" lvl="1" indent="0">
                  <a:buNone/>
                </a:pPr>
                <a:r>
                  <a:rPr lang="pl-PL" altLang="pl-PL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+∆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≈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∆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pl-PL" altLang="pl-PL" dirty="0" smtClean="0"/>
              </a:p>
              <a:p>
                <a:pPr lvl="1"/>
                <a:r>
                  <a:rPr lang="pl-PL" altLang="pl-PL" dirty="0" smtClean="0"/>
                  <a:t>Oblicz położenie w kolejnej chwili korzystając z pr.</a:t>
                </a:r>
              </a:p>
              <a:p>
                <a:pPr marL="457200" lvl="1" indent="0">
                  <a:buNone/>
                </a:pPr>
                <a:r>
                  <a:rPr lang="pl-PL" altLang="pl-PL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+∆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≈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+∆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∆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pl-PL" altLang="pl-PL" b="0" dirty="0" smtClean="0">
                  <a:ea typeface="Cambria Math"/>
                </a:endParaRPr>
              </a:p>
              <a:p>
                <a:pPr lvl="1"/>
                <a:endParaRPr lang="pl-PL" altLang="pl-PL" dirty="0" smtClean="0"/>
              </a:p>
              <a:p>
                <a:r>
                  <a:rPr lang="pl-PL" altLang="pl-PL" dirty="0" smtClean="0"/>
                  <a:t>Zależy od położenia i prędkości w jednej chwili czasu (wygodne przy zmianie stanu punktu)</a:t>
                </a:r>
              </a:p>
            </p:txBody>
          </p:sp>
        </mc:Choice>
        <mc:Fallback xmlns="">
          <p:sp>
            <p:nvSpPr>
              <p:cNvPr id="205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72050"/>
              </a:xfrm>
              <a:blipFill rotWithShape="1">
                <a:blip r:embed="rId2"/>
                <a:stretch>
                  <a:fillRect l="-1630" t="-1595" r="-1926" b="-26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851920" y="1268760"/>
            <a:ext cx="500361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70C0"/>
                </a:solidFill>
                <a:latin typeface="+mn-lt"/>
              </a:rPr>
              <a:t>   tylko zapowiedź   </a:t>
            </a:r>
            <a:endParaRPr lang="pl-PL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5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Metoda </a:t>
            </a:r>
            <a:r>
              <a:rPr lang="pl-PL" altLang="pl-PL" dirty="0" err="1" smtClean="0"/>
              <a:t>Verleta</a:t>
            </a:r>
            <a:endParaRPr lang="pl-PL" altLang="pl-P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r>
                  <a:rPr lang="pl-PL" altLang="pl-PL" dirty="0" smtClean="0"/>
                  <a:t>Przepis (wersja podstawowa):</a:t>
                </a:r>
              </a:p>
              <a:p>
                <a:pPr lvl="1"/>
                <a:r>
                  <a:rPr lang="pl-PL" altLang="pl-PL" dirty="0" smtClean="0"/>
                  <a:t>Obliczanie położenia w następnej chwili czasu:</a:t>
                </a:r>
              </a:p>
              <a:p>
                <a:pPr marL="457200" lvl="1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+∆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≈−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−∆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+2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pl-PL" altLang="pl-P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l-PL" altLang="pl-PL" b="0" i="1" smtClean="0">
                            <a:latin typeface="Cambria Math"/>
                          </a:rPr>
                          <m:t>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l-PL" altLang="pl-PL" sz="3600" dirty="0" smtClean="0"/>
              </a:p>
              <a:p>
                <a:pPr lvl="1"/>
                <a:r>
                  <a:rPr lang="pl-PL" altLang="pl-PL" dirty="0" smtClean="0"/>
                  <a:t>Prędkość nie jest potrzebna,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ale można ją łatwo policzyć: </a:t>
                </a:r>
              </a:p>
              <a:p>
                <a:pPr marL="457200" lvl="1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(</m:t>
                    </m:r>
                    <m:r>
                      <a:rPr lang="pl-PL" altLang="pl-PL" b="0" i="1" smtClean="0">
                        <a:latin typeface="Cambria Math"/>
                      </a:rPr>
                      <m:t>𝑡</m:t>
                    </m:r>
                    <m:r>
                      <a:rPr lang="pl-PL" altLang="pl-PL" b="0" i="1" smtClean="0">
                        <a:latin typeface="Cambria Math"/>
                      </a:rPr>
                      <m:t>)≈</m:t>
                    </m:r>
                    <m:f>
                      <m:fPr>
                        <m:ctrlPr>
                          <a:rPr lang="pl-PL" alt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d>
                          <m:d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pl-PL" altLang="pl-PL" b="0" i="1" smtClean="0">
                                <a:latin typeface="Cambria Math"/>
                              </a:rPr>
                              <m:t>+∆</m:t>
                            </m:r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d>
                          <m:d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pl-PL" altLang="pl-PL" b="0" i="1" smtClean="0">
                                <a:latin typeface="Cambria Math"/>
                              </a:rPr>
                              <m:t>−∆</m:t>
                            </m:r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2∆</m:t>
                        </m:r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pl-PL" altLang="pl-PL" dirty="0" smtClean="0"/>
                  <a:t/>
                </a:r>
                <a:br>
                  <a:rPr lang="pl-PL" altLang="pl-PL" dirty="0" smtClean="0"/>
                </a:br>
                <a:endParaRPr lang="pl-PL" altLang="pl-PL" sz="1200" dirty="0" smtClean="0"/>
              </a:p>
              <a:p>
                <a:r>
                  <a:rPr lang="pl-PL" altLang="pl-PL" dirty="0" smtClean="0"/>
                  <a:t>Większa dokładność przy niemal tej samej złożoności obliczeniowej.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Metoda dynamiki molekularnej</a:t>
                </a:r>
              </a:p>
            </p:txBody>
          </p:sp>
        </mc:Choice>
        <mc:Fallback xmlns="">
          <p:sp>
            <p:nvSpPr>
              <p:cNvPr id="3077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 b="-2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851920" y="1268760"/>
            <a:ext cx="500361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70C0"/>
                </a:solidFill>
                <a:latin typeface="+mn-lt"/>
              </a:rPr>
              <a:t>   tylko zapowiedź   </a:t>
            </a:r>
            <a:endParaRPr lang="pl-PL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7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Jeżeli na ciało nie działa siła wypadkowa, to jego prędkość nie zmienia się.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ymbol zastępczy zawartości 2"/>
              <p:cNvSpPr txBox="1">
                <a:spLocks/>
              </p:cNvSpPr>
              <p:nvPr/>
            </p:nvSpPr>
            <p:spPr bwMode="auto">
              <a:xfrm>
                <a:off x="285750" y="4216524"/>
                <a:ext cx="8643938" cy="202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pl-PL" altLang="pl-PL" sz="2400" dirty="0" smtClean="0">
                    <a:latin typeface="+mn-lt"/>
                    <a:cs typeface="Times New Roman" pitchFamily="18" charset="0"/>
                  </a:rPr>
                  <a:t>To oznacza, że ciało pozostaje w spoczynku </a:t>
                </a:r>
                <a:br>
                  <a:rPr lang="pl-PL" altLang="pl-PL" sz="2400" dirty="0" smtClean="0">
                    <a:latin typeface="+mn-lt"/>
                    <a:cs typeface="Times New Roman" pitchFamily="18" charset="0"/>
                  </a:rPr>
                </a:br>
                <a:r>
                  <a:rPr lang="pl-PL" altLang="pl-PL" sz="2400" dirty="0" smtClean="0">
                    <a:latin typeface="+mn-lt"/>
                    <a:cs typeface="Times New Roman" pitchFamily="18" charset="0"/>
                  </a:rPr>
                  <a:t>lub porusza się ze stałą prędkością</a:t>
                </a:r>
              </a:p>
              <a:p>
                <a:pPr eaLnBrk="1" hangingPunct="1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pl-PL" altLang="pl-PL" sz="2400" dirty="0" smtClean="0">
                    <a:latin typeface="+mn-lt"/>
                    <a:cs typeface="Times New Roman" pitchFamily="18" charset="0"/>
                  </a:rPr>
                  <a:t>Na ciało mogą działać siły, ale muszą się równoważyć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altLang="pl-PL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altLang="pl-PL" sz="2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pl-PL" altLang="pl-PL" sz="2400" b="0" i="1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pl-PL" altLang="pl-PL" sz="2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altLang="pl-PL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sz="2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altLang="pl-PL" sz="2400" i="1">
                                    <a:latin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l-PL" altLang="pl-PL" sz="2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l-PL" altLang="pl-PL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l-PL" altLang="pl-PL" sz="24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l-PL" altLang="pl-PL" sz="2400" dirty="0" smtClean="0">
                  <a:latin typeface="+mn-lt"/>
                  <a:cs typeface="Times New Roman" pitchFamily="18" charset="0"/>
                </a:endParaRPr>
              </a:p>
              <a:p>
                <a:pPr eaLnBrk="1" hangingPunct="1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pl-PL" altLang="pl-PL" sz="2400" dirty="0" smtClean="0">
                    <a:latin typeface="+mn-lt"/>
                    <a:cs typeface="Times New Roman" pitchFamily="18" charset="0"/>
                  </a:rPr>
                  <a:t>Ciało może się poruszać nawet, gdy nie działa siła wypadkowa</a:t>
                </a:r>
              </a:p>
            </p:txBody>
          </p:sp>
        </mc:Choice>
        <mc:Fallback xmlns="">
          <p:sp>
            <p:nvSpPr>
              <p:cNvPr id="14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4216524"/>
                <a:ext cx="8643938" cy="2020788"/>
              </a:xfrm>
              <a:prstGeom prst="rect">
                <a:avLst/>
              </a:prstGeom>
              <a:blipFill rotWithShape="1">
                <a:blip r:embed="rId2"/>
                <a:stretch>
                  <a:fillRect l="-987" t="-2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pl-PL" sz="2800" dirty="0" smtClean="0">
                    <a:latin typeface="+mn-lt"/>
                  </a:rPr>
                  <a:t>, gdy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blipFill rotWithShape="1">
                <a:blip r:embed="rId3"/>
                <a:stretch>
                  <a:fillRect b="-29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Jeżeli na ciało nie działa siła wypadkowa, to jego prędkość nie zmienia się.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85750" y="4216524"/>
            <a:ext cx="8643938" cy="23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Jeżeli na ciało nie działają siły, to istnieje układ odniesienia, 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w którym ono spoczywa </a:t>
            </a:r>
            <a:r>
              <a:rPr lang="pl-PL" altLang="pl-PL" sz="2400" dirty="0" smtClean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pl-PL" altLang="pl-P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Symbol"/>
              </a:rPr>
              <a:t>inercjalny układ odniesienia</a:t>
            </a:r>
            <a:endParaRPr lang="pl-PL" altLang="pl-PL" sz="24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Prawa Newtona spełnione są w układach inercjalnych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Samochód: pozostajemy względem niego w spoczynku,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nawet gdy przyspiesza, ale „wciska nas w fotel” – działa siła </a:t>
            </a:r>
            <a:endParaRPr lang="pl-PL" altLang="pl-PL" sz="2400" dirty="0"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pl-PL" sz="2800" dirty="0" smtClean="0">
                    <a:latin typeface="+mn-lt"/>
                  </a:rPr>
                  <a:t>, gdy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blipFill rotWithShape="1">
                <a:blip r:embed="rId2"/>
                <a:stretch>
                  <a:fillRect b="-29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4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Jeżeli na ciało nie działa siła wypadkowa, to jego prędkość nie zmienia się.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85750" y="4216524"/>
            <a:ext cx="8643938" cy="18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Czy Ziemia jest inercjalnym układem odniesienia? A Słońce?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Uniwersalny inercjalny układ odniesienia – w tym układzie 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reliktowe promieniowanie tła nie jest przesunięte ku czerwieni 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w żadnym kierunku </a:t>
            </a:r>
            <a:endParaRPr lang="pl-PL" altLang="pl-PL" sz="2400" dirty="0"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pl-PL" sz="2800" dirty="0" smtClean="0">
                    <a:latin typeface="+mn-lt"/>
                  </a:rPr>
                  <a:t>, gdy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17590"/>
                <a:ext cx="3402150" cy="580223"/>
              </a:xfrm>
              <a:prstGeom prst="rect">
                <a:avLst/>
              </a:prstGeom>
              <a:blipFill rotWithShape="1">
                <a:blip r:embed="rId2"/>
                <a:stretch>
                  <a:fillRect b="-29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8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Zmiana pędu ciała w jednostce czasu jest równa wypadkowej sile działającej na ciało (wektorowo)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882064" y="3417590"/>
                <a:ext cx="6858288" cy="75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pl-PL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pl-PL" sz="2800" dirty="0" smtClean="0">
                    <a:latin typeface="+mn-lt"/>
                  </a:rPr>
                  <a:t>, gdzie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32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sz="3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altLang="pl-PL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altLang="pl-PL" sz="2800" i="1">
                                    <a:latin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l-PL" altLang="pl-PL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sz="2800" dirty="0" smtClean="0">
                    <a:latin typeface="+mn-lt"/>
                  </a:rPr>
                  <a:t> to </a:t>
                </a:r>
                <a:r>
                  <a:rPr lang="pl-PL" sz="2800" dirty="0" smtClean="0">
                    <a:solidFill>
                      <a:srgbClr val="0070C0"/>
                    </a:solidFill>
                    <a:latin typeface="+mn-lt"/>
                  </a:rPr>
                  <a:t>siła wypadkowa</a:t>
                </a:r>
                <a:endParaRPr lang="pl-PL" sz="28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4" y="3417590"/>
                <a:ext cx="6858288" cy="750526"/>
              </a:xfrm>
              <a:prstGeom prst="rect">
                <a:avLst/>
              </a:prstGeom>
              <a:blipFill rotWithShape="1">
                <a:blip r:embed="rId2"/>
                <a:stretch>
                  <a:fillRect r="-533" b="-105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85750" y="4216524"/>
            <a:ext cx="8643938" cy="216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W tym sformułowaniu masa ciała nie musi być stała (rakieta)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>
                <a:latin typeface="+mn-lt"/>
                <a:cs typeface="Times New Roman" pitchFamily="18" charset="0"/>
              </a:rPr>
              <a:t>Należy uwzględnić wszystkie siły działające na ciało</a:t>
            </a:r>
            <a:endParaRPr lang="pl-PL" altLang="pl-PL" sz="24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Zasada spełniona tylko, gdy obserwator 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jest w układzie inercjalnym (lub spada swobodnie)</a:t>
            </a:r>
          </a:p>
        </p:txBody>
      </p:sp>
    </p:spTree>
    <p:extLst>
      <p:ext uri="{BB962C8B-B14F-4D97-AF65-F5344CB8AC3E}">
        <p14:creationId xmlns:p14="http://schemas.microsoft.com/office/powerpoint/2010/main" val="26023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Zasady dynamiki Newtona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988840"/>
            <a:ext cx="8501063" cy="14287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II zasada Newtona</a:t>
            </a:r>
            <a:r>
              <a:rPr lang="pl-PL" altLang="pl-PL" sz="2800" dirty="0" smtClean="0">
                <a:cs typeface="Times New Roman" pitchFamily="18" charset="0"/>
              </a:rPr>
              <a:t>: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Jeżeli na ciało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o stałej masie</a:t>
            </a:r>
            <a:r>
              <a:rPr lang="pl-PL" altLang="pl-PL" sz="2800" dirty="0" smtClean="0">
                <a:cs typeface="Times New Roman" pitchFamily="18" charset="0"/>
              </a:rPr>
              <a:t> działa siła, to ciało to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porusza się z przyspieszeniem proporcjonalnym do siły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83568" y="3417590"/>
                <a:ext cx="7030066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pl-PL" sz="2800" dirty="0">
                    <a:latin typeface="+mn-lt"/>
                  </a:rPr>
                  <a:t>, gdzie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sz="3200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pl-PL" altLang="pl-PL" sz="28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altLang="pl-PL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altLang="pl-PL" sz="2800" i="1">
                                    <a:latin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l-PL" altLang="pl-PL" sz="2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sz="2800" dirty="0">
                    <a:latin typeface="+mn-lt"/>
                  </a:rPr>
                  <a:t> to </a:t>
                </a:r>
                <a:r>
                  <a:rPr lang="pl-PL" sz="2800" dirty="0">
                    <a:solidFill>
                      <a:srgbClr val="0070C0"/>
                    </a:solidFill>
                    <a:latin typeface="+mn-lt"/>
                  </a:rPr>
                  <a:t>siła </a:t>
                </a:r>
                <a:r>
                  <a:rPr lang="pl-PL" sz="2800" dirty="0" smtClean="0">
                    <a:solidFill>
                      <a:srgbClr val="0070C0"/>
                    </a:solidFill>
                    <a:latin typeface="+mn-lt"/>
                  </a:rPr>
                  <a:t>wypadkowa</a:t>
                </a:r>
                <a:endParaRPr lang="pl-P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17590"/>
                <a:ext cx="7030066" cy="644664"/>
              </a:xfrm>
              <a:prstGeom prst="rect">
                <a:avLst/>
              </a:prstGeom>
              <a:blipFill rotWithShape="1">
                <a:blip r:embed="rId2"/>
                <a:stretch>
                  <a:fillRect r="-607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285750" y="4216524"/>
            <a:ext cx="8643938" cy="216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W tym sformułowaniu </a:t>
            </a:r>
            <a:r>
              <a:rPr lang="pl-PL" altLang="pl-PL" sz="2400" strike="sngStrike" dirty="0" smtClean="0">
                <a:latin typeface="+mn-lt"/>
                <a:cs typeface="Times New Roman" pitchFamily="18" charset="0"/>
              </a:rPr>
              <a:t>masa ciała nie musi być stała (rakieta)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>
                <a:latin typeface="+mn-lt"/>
                <a:cs typeface="Times New Roman" pitchFamily="18" charset="0"/>
              </a:rPr>
              <a:t>Należy uwzględnić wszystkie siły działające na ciało</a:t>
            </a:r>
            <a:endParaRPr lang="pl-PL" altLang="pl-PL" sz="24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400" dirty="0" smtClean="0">
                <a:latin typeface="+mn-lt"/>
                <a:cs typeface="Times New Roman" pitchFamily="18" charset="0"/>
              </a:rPr>
              <a:t>Zasada spełniona tylko, gdy obserwator </a:t>
            </a:r>
            <a:br>
              <a:rPr lang="pl-PL" altLang="pl-PL" sz="2400" dirty="0" smtClean="0">
                <a:latin typeface="+mn-lt"/>
                <a:cs typeface="Times New Roman" pitchFamily="18" charset="0"/>
              </a:rPr>
            </a:br>
            <a:r>
              <a:rPr lang="pl-PL" altLang="pl-PL" sz="2400" dirty="0" smtClean="0">
                <a:latin typeface="+mn-lt"/>
                <a:cs typeface="Times New Roman" pitchFamily="18" charset="0"/>
              </a:rPr>
              <a:t>jest w układzie inercjalnym (lub spada swobodnie)</a:t>
            </a:r>
          </a:p>
        </p:txBody>
      </p:sp>
    </p:spTree>
    <p:extLst>
      <p:ext uri="{BB962C8B-B14F-4D97-AF65-F5344CB8AC3E}">
        <p14:creationId xmlns:p14="http://schemas.microsoft.com/office/powerpoint/2010/main" val="10318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14601</TotalTime>
  <Words>2294</Words>
  <Application>Microsoft Office PowerPoint</Application>
  <PresentationFormat>Pokaz na ekranie (4:3)</PresentationFormat>
  <Paragraphs>311</Paragraphs>
  <Slides>45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1_Motyw pakietu Office</vt:lpstr>
      <vt:lpstr>Fizyka dla informatyków 2</vt:lpstr>
      <vt:lpstr>Plan</vt:lpstr>
      <vt:lpstr>Plan</vt:lpstr>
      <vt:lpstr>Zasady dynamiki Newtona</vt:lpstr>
      <vt:lpstr>Zasady dynamiki Newtona</vt:lpstr>
      <vt:lpstr>Zasady dynamiki Newtona</vt:lpstr>
      <vt:lpstr>Zasady dynamiki Newtona</vt:lpstr>
      <vt:lpstr>Zasady dynamiki Newtona</vt:lpstr>
      <vt:lpstr>Zasady dynamiki Newtona</vt:lpstr>
      <vt:lpstr>Zasady dynamiki Newtona</vt:lpstr>
      <vt:lpstr>Zasady dynamiki Newtona</vt:lpstr>
      <vt:lpstr>Koncepcja punktu materialnego</vt:lpstr>
      <vt:lpstr>Równania ruchu</vt:lpstr>
      <vt:lpstr>Siły sprężystości</vt:lpstr>
      <vt:lpstr>Siły kontaktowe</vt:lpstr>
      <vt:lpstr>Siły kontaktowe</vt:lpstr>
      <vt:lpstr>Obszary niedostępne</vt:lpstr>
      <vt:lpstr>Pocisk</vt:lpstr>
      <vt:lpstr>Pocisk</vt:lpstr>
      <vt:lpstr>Pocisk z napędem</vt:lpstr>
      <vt:lpstr>Samochód</vt:lpstr>
      <vt:lpstr>Samochód</vt:lpstr>
      <vt:lpstr>Samochód</vt:lpstr>
      <vt:lpstr>Samochód</vt:lpstr>
      <vt:lpstr>Samochód</vt:lpstr>
      <vt:lpstr>Samochód</vt:lpstr>
      <vt:lpstr>Samochód</vt:lpstr>
      <vt:lpstr>Samochód</vt:lpstr>
      <vt:lpstr>Samolot</vt:lpstr>
      <vt:lpstr>Samolot</vt:lpstr>
      <vt:lpstr>Samolot</vt:lpstr>
      <vt:lpstr>Samolot</vt:lpstr>
      <vt:lpstr>Samolot</vt:lpstr>
      <vt:lpstr>Samolot</vt:lpstr>
      <vt:lpstr>Samolot</vt:lpstr>
      <vt:lpstr>Równania ruchu</vt:lpstr>
      <vt:lpstr>Równania ruchu</vt:lpstr>
      <vt:lpstr>Równania ruchu</vt:lpstr>
      <vt:lpstr>Równania ruchu</vt:lpstr>
      <vt:lpstr>Równania ruchu</vt:lpstr>
      <vt:lpstr>Równania ruchu</vt:lpstr>
      <vt:lpstr>Równania ruchu</vt:lpstr>
      <vt:lpstr>Równania ruchu</vt:lpstr>
      <vt:lpstr>Metoda Eulera</vt:lpstr>
      <vt:lpstr>Metoda Verleta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</dc:title>
  <dc:creator>Jacek Matulewski</dc:creator>
  <cp:lastModifiedBy>Jacek Matulewski</cp:lastModifiedBy>
  <cp:revision>180</cp:revision>
  <dcterms:created xsi:type="dcterms:W3CDTF">2009-01-30T09:30:43Z</dcterms:created>
  <dcterms:modified xsi:type="dcterms:W3CDTF">2021-06-07T06:55:28Z</dcterms:modified>
</cp:coreProperties>
</file>