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36" r:id="rId3"/>
    <p:sldId id="338" r:id="rId4"/>
    <p:sldId id="337" r:id="rId5"/>
    <p:sldId id="349" r:id="rId6"/>
    <p:sldId id="285" r:id="rId7"/>
    <p:sldId id="302" r:id="rId8"/>
    <p:sldId id="340" r:id="rId9"/>
    <p:sldId id="341" r:id="rId10"/>
    <p:sldId id="342" r:id="rId11"/>
    <p:sldId id="344" r:id="rId12"/>
    <p:sldId id="347" r:id="rId13"/>
    <p:sldId id="345" r:id="rId14"/>
    <p:sldId id="346" r:id="rId15"/>
    <p:sldId id="350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4894E-87CA-45CA-B5DA-EA63848F1336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C0863A-A3B5-409B-9B31-509EF67C66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383C3-DE0A-486A-9918-9F94548FD34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32EF-C949-475C-8B64-5FE7FB1F0101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B8EA-7385-4639-9AEA-934EE5FC06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66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D780-4B81-40DB-988E-7CF234AC280E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5F5E-3A08-4944-AA14-BD6E486A11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75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738F-8402-4FB7-BCCB-18DA44A554DE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3339-E57A-467E-92ED-BC203DED5F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89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7362-389F-4E26-8235-2333FDA9ACD4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A62A-045A-42B5-A369-14668DCFD6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5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1313-0371-4B96-B1B9-DC918C73DF22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2AEB-B5F9-432E-8A53-C2F95EA5C0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2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5EBE-6983-4F3C-8317-86691FF2223E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4D50-DC42-4DEE-AF25-63E1AF0F15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3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FEBA-4EF3-4486-B949-131C0BF9E08B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08A9-1262-4029-851D-17EB8EC24D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30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7F94-1F4C-4088-984B-00A8B648CC0C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CE0B-696B-4526-8588-FDBFF267B7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579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7394-0997-447F-84C2-8FFB41512143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FBCF-C030-47F6-AB4E-33EB04B61C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65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F2C2-6560-41E2-8192-C6E58C3DE76A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53F7-13B2-4716-B34D-A801BC14FC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50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30B4-5219-47F4-9DB8-524A591DA865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EB1F-2950-49F2-BEE5-3DF0BFC095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15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A72C4-FD85-4EE6-9546-F78360229EBF}" type="datetimeFigureOut">
              <a:rPr lang="pl-PL"/>
              <a:pPr>
                <a:defRPr/>
              </a:pPr>
              <a:t>25.02.2018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A6EC3-4FD8-40E2-817F-B68E2E6B11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1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hyperlink" Target="https://www.google.pl/url?sa=i&amp;rct=j&amp;q=&amp;esrc=s&amp;source=images&amp;cd=&amp;cad=rja&amp;uact=8&amp;ved=0ahUKEwivwves1cHZAhVB1ywKHa6UB7AQjRwIBw&amp;url=https://www.kinguin.net/pl/category/305/portal-2-steam-gift/&amp;psig=AOvVaw0IogVwsgSVFQIErJdH2QGD&amp;ust=1519668735824082" TargetMode="External"/><Relationship Id="rId12" Type="http://schemas.openxmlformats.org/officeDocument/2006/relationships/hyperlink" Target="https://www.google.pl/url?sa=i&amp;rct=j&amp;q=&amp;esrc=s&amp;source=images&amp;cd=&amp;cad=rja&amp;uact=8&amp;ved=0ahUKEwjO5Zf91sHZAhVEiiwKHVwnDa8QjRwIBw&amp;url=https://www.youtube.com/watch?v%3DPX0-voWK4mw&amp;psig=AOvVaw0lriX7tyW7ufFaBQarpTd4&amp;ust=1519669171702730" TargetMode="External"/><Relationship Id="rId17" Type="http://schemas.openxmlformats.org/officeDocument/2006/relationships/hyperlink" Target="http://www.gauss-centre.eu/SharedDocs/Bilder/GAUSS-CENTRE/EN/projects/2015/mat_sciences_chem/hummel_Al-Cu_Alloys_01.jpg;jsessionid=A957AB778E64D0C7B812FC6098A15620?__blob=poster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s://www.google.pl/url?sa=i&amp;rct=j&amp;q=&amp;esrc=s&amp;source=images&amp;cd=&amp;cad=rja&amp;uact=8&amp;ved=0ahUKEwiIubyC1cHZAhXBDywKHXHgAL4QjRwIBw&amp;url=https://www.bananki.pl/bananapedia/half-life-czyli-historia-gordona-freemana-7021&amp;psig=AOvVaw19FeMcuXMyZKZB8sDo4mX3&amp;ust=1519668584851394" TargetMode="External"/><Relationship Id="rId15" Type="http://schemas.openxmlformats.org/officeDocument/2006/relationships/hyperlink" Target="https://www.google.pl/url?sa=i&amp;rct=j&amp;q=&amp;esrc=s&amp;source=images&amp;cd=&amp;ved=0ahUKEwiE9K3S4cHZAhWC1SwKHaQrB7QQjRwIBw&amp;url=http://proteus-circuit-simulator-mac.mac.novellshareware.com/info/global-epidemic-simulator.html&amp;psig=AOvVaw0lguTwNrJmNT_SHr19qQ_j&amp;ust=1519672033256057" TargetMode="External"/><Relationship Id="rId10" Type="http://schemas.openxmlformats.org/officeDocument/2006/relationships/hyperlink" Target="https://www.google.pl/url?sa=i&amp;rct=j&amp;q=&amp;esrc=s&amp;source=images&amp;cd=&amp;cad=rja&amp;uact=8&amp;ved=0ahUKEwigzM3048HZAhVEBywKHWvdC7kQjRwIBw&amp;url=https://jotem.in/10-powodow-dla-ktorych-nie-warto-kupic-simcity-5/&amp;psig=AOvVaw0GEU9oZmdaWAYv7r9BKa01&amp;ust=1519672646285049" TargetMode="External"/><Relationship Id="rId19" Type="http://schemas.openxmlformats.org/officeDocument/2006/relationships/hyperlink" Target="https://www.google.pl/url?sa=i&amp;rct=j&amp;q=&amp;esrc=s&amp;source=images&amp;cd=&amp;cad=rja&amp;uact=8&amp;ved=0ahUKEwi8xsT738HZAhUThaYKHVH2ArsQjRwIBw&amp;url=http://www.wbur.org/onpoint/2018/02/07/falcon-heavy&amp;psig=AOvVaw2e5uso-mP0YmSq3QdUVpnl&amp;ust=1519671580238515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ctrTitle"/>
          </p:nvPr>
        </p:nvSpPr>
        <p:spPr>
          <a:xfrm>
            <a:off x="285750" y="2420888"/>
            <a:ext cx="8643938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Fizyka dla </a:t>
            </a:r>
            <a:r>
              <a:rPr lang="pl-P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informatyków 2</a:t>
            </a:r>
            <a:endParaRPr lang="pl-PL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428625" y="357188"/>
            <a:ext cx="4751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Fizyka dla informatyków, część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Jacek Matulewski (e-mail: </a:t>
            </a:r>
            <a:r>
              <a:rPr lang="pl-PL" altLang="pl-PL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jacek@fizyka.umk.pl</a:t>
            </a:r>
            <a:r>
              <a:rPr lang="pl-PL" altLang="pl-PL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http://www.fizyka.umk.pl/~jacek/dydaktyka/fdi2/</a:t>
            </a:r>
          </a:p>
        </p:txBody>
      </p:sp>
      <p:sp>
        <p:nvSpPr>
          <p:cNvPr id="2052" name="pole tekstowe 4"/>
          <p:cNvSpPr txBox="1">
            <a:spLocks noChangeArrowheads="1"/>
          </p:cNvSpPr>
          <p:nvPr/>
        </p:nvSpPr>
        <p:spPr bwMode="auto">
          <a:xfrm>
            <a:off x="6215063" y="6286500"/>
            <a:ext cx="238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Wersja: 25 lutego 2018 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371600" y="3853507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pl-P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Modelowanie świata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/>
              <a:t>Symulacje komputerowe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500063" y="1285875"/>
                <a:ext cx="8643937" cy="5572125"/>
              </a:xfrm>
            </p:spPr>
            <p:txBody>
              <a:bodyPr/>
              <a:lstStyle/>
              <a:p>
                <a:pPr marL="514350" indent="-514350" eaLnBrk="1" hangingPunct="1">
                  <a:buFont typeface="+mj-lt"/>
                  <a:buAutoNum type="arabicPeriod"/>
                  <a:defRPr/>
                </a:pPr>
                <a:r>
                  <a:rPr lang="pl-PL" sz="2800" dirty="0" smtClean="0">
                    <a:cs typeface="Times New Roman" pitchFamily="18" charset="0"/>
                  </a:rPr>
                  <a:t>Zakładamy teorię opisującą badany układ</a:t>
                </a:r>
              </a:p>
              <a:p>
                <a:pPr marL="514350" indent="-514350" eaLnBrk="1" hangingPunct="1">
                  <a:buFont typeface="+mj-lt"/>
                  <a:buAutoNum type="arabicPeriod"/>
                  <a:defRPr/>
                </a:pPr>
                <a:r>
                  <a:rPr lang="pl-PL" sz="2800" dirty="0" smtClean="0">
                    <a:cs typeface="Times New Roman" pitchFamily="18" charset="0"/>
                  </a:rPr>
                  <a:t>Budujemy ilościowy (matematyczny) model układu</a:t>
                </a:r>
                <a:br>
                  <a:rPr lang="pl-PL" sz="2800" dirty="0" smtClean="0">
                    <a:cs typeface="Times New Roman" pitchFamily="18" charset="0"/>
                  </a:rPr>
                </a:br>
                <a:r>
                  <a:rPr lang="pl-PL" sz="2800" dirty="0" smtClean="0">
                    <a:cs typeface="Times New Roman" pitchFamily="18" charset="0"/>
                  </a:rPr>
                  <a:t>-&gt; opis stanu układu (np. </a:t>
                </a:r>
                <a14:m>
                  <m:oMath xmlns:m="http://schemas.openxmlformats.org/officeDocument/2006/math">
                    <m:r>
                      <a:rPr lang="pl-PL" sz="28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pl-PL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pl-PL" sz="2800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l-PL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pl-PL" sz="28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pl-PL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pl-PL" sz="28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pl-PL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l-PL" sz="2800" dirty="0" smtClean="0">
                    <a:cs typeface="Times New Roman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Ψ</m:t>
                    </m:r>
                    <m:r>
                      <a:rPr lang="pl-PL" sz="28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pl-PL" sz="28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pl-PL" sz="2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</m:acc>
                    <m:r>
                      <a:rPr lang="pl-PL" sz="28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pl-PL" sz="28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pl-PL" sz="28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pl-PL" sz="2800" dirty="0" smtClean="0">
                    <a:cs typeface="Times New Roman" pitchFamily="18" charset="0"/>
                  </a:rPr>
                  <a:t>)</a:t>
                </a:r>
                <a:br>
                  <a:rPr lang="pl-PL" sz="2800" dirty="0" smtClean="0">
                    <a:cs typeface="Times New Roman" pitchFamily="18" charset="0"/>
                  </a:rPr>
                </a:br>
                <a:r>
                  <a:rPr lang="pl-PL" sz="2800" dirty="0" smtClean="0">
                    <a:cs typeface="Times New Roman" pitchFamily="18" charset="0"/>
                  </a:rPr>
                  <a:t>-&gt; równania opisujące dynamikę stanu układu</a:t>
                </a:r>
              </a:p>
              <a:p>
                <a:pPr marL="514350" indent="-514350" eaLnBrk="1" hangingPunct="1">
                  <a:buFont typeface="+mj-lt"/>
                  <a:buAutoNum type="arabicPeriod"/>
                  <a:defRPr/>
                </a:pPr>
                <a:r>
                  <a:rPr lang="pl-PL" sz="2800" dirty="0" smtClean="0">
                    <a:cs typeface="Times New Roman" pitchFamily="18" charset="0"/>
                  </a:rPr>
                  <a:t>Wybór algorytmu (m.in. metody numeryczne)</a:t>
                </a:r>
              </a:p>
              <a:p>
                <a:pPr marL="514350" indent="-514350" eaLnBrk="1" hangingPunct="1">
                  <a:buFont typeface="+mj-lt"/>
                  <a:buAutoNum type="arabicPeriod"/>
                  <a:defRPr/>
                </a:pPr>
                <a:r>
                  <a:rPr lang="pl-PL" sz="2800" dirty="0" smtClean="0">
                    <a:cs typeface="Times New Roman" pitchFamily="18" charset="0"/>
                  </a:rPr>
                  <a:t>Implementacja równań w programie komputerowym</a:t>
                </a:r>
              </a:p>
              <a:p>
                <a:pPr marL="514350" indent="-514350" eaLnBrk="1" hangingPunct="1">
                  <a:buFont typeface="+mj-lt"/>
                  <a:buAutoNum type="arabicPeriod"/>
                  <a:defRPr/>
                </a:pPr>
                <a:r>
                  <a:rPr lang="pl-PL" sz="2800" dirty="0" smtClean="0">
                    <a:cs typeface="Times New Roman" pitchFamily="18" charset="0"/>
                  </a:rPr>
                  <a:t>Porównanie wyników z danymi o układzie</a:t>
                </a:r>
              </a:p>
              <a:p>
                <a:pPr marL="514350" indent="-514350" eaLnBrk="1" hangingPunct="1">
                  <a:buFont typeface="+mj-lt"/>
                  <a:buAutoNum type="arabicPeriod"/>
                  <a:defRPr/>
                </a:pPr>
                <a:endParaRPr lang="pl-PL" sz="2800" dirty="0" smtClean="0">
                  <a:cs typeface="Times New Roman" pitchFamily="18" charset="0"/>
                </a:endParaRPr>
              </a:p>
              <a:p>
                <a:pPr marL="0" indent="0" eaLnBrk="1" hangingPunct="1">
                  <a:buFont typeface="Arial" charset="0"/>
                  <a:buNone/>
                  <a:defRPr/>
                </a:pPr>
                <a:r>
                  <a:rPr lang="pl-PL" sz="2800" dirty="0" smtClean="0">
                    <a:cs typeface="Times New Roman" pitchFamily="18" charset="0"/>
                  </a:rPr>
                  <a:t>Jest to nadal fizyka teoretyczna, ale w praktyce prowadzenie badań numerycznych jest podobne</a:t>
                </a:r>
                <a:br>
                  <a:rPr lang="pl-PL" sz="2800" dirty="0" smtClean="0">
                    <a:cs typeface="Times New Roman" pitchFamily="18" charset="0"/>
                  </a:rPr>
                </a:br>
                <a:r>
                  <a:rPr lang="pl-PL" sz="2800" dirty="0" smtClean="0">
                    <a:cs typeface="Times New Roman" pitchFamily="18" charset="0"/>
                  </a:rPr>
                  <a:t>do fizyki doświadczalnej</a:t>
                </a:r>
              </a:p>
            </p:txBody>
          </p:sp>
        </mc:Choice>
        <mc:Fallback xmlns="">
          <p:sp>
            <p:nvSpPr>
              <p:cNvPr id="4099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63" y="1285875"/>
                <a:ext cx="8643937" cy="5572125"/>
              </a:xfrm>
              <a:blipFill rotWithShape="1">
                <a:blip r:embed="rId2"/>
                <a:stretch>
                  <a:fillRect l="-1410" t="-10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/>
              <a:t>Symulacje komputerowe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285875"/>
            <a:ext cx="8643937" cy="5572125"/>
          </a:xfrm>
        </p:spPr>
        <p:txBody>
          <a:bodyPr/>
          <a:lstStyle/>
          <a:p>
            <a:pPr marL="514350" indent="-514350" eaLnBrk="1" hangingPunct="1"/>
            <a:r>
              <a:rPr lang="pl-PL" altLang="pl-PL" sz="2800" dirty="0" smtClean="0">
                <a:cs typeface="Times New Roman" pitchFamily="18" charset="0"/>
              </a:rPr>
              <a:t>Ważną cechą symulacji jest możliwość pełnej </a:t>
            </a: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kontroli</a:t>
            </a:r>
            <a:r>
              <a:rPr lang="pl-PL" altLang="pl-PL" sz="2800" dirty="0" smtClean="0">
                <a:cs typeface="Times New Roman" pitchFamily="18" charset="0"/>
              </a:rPr>
              <a:t> środowiska i parametrów modelu układu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(raczej eksperyment numeryczny niż tylko obserwacja)</a:t>
            </a:r>
          </a:p>
          <a:p>
            <a:pPr marL="514350" indent="-514350" eaLnBrk="1" hangingPunct="1"/>
            <a:endParaRPr lang="pl-PL" altLang="pl-PL" sz="2800" dirty="0" smtClean="0">
              <a:cs typeface="Times New Roman" pitchFamily="18" charset="0"/>
            </a:endParaRPr>
          </a:p>
          <a:p>
            <a:pPr marL="514350" indent="-514350" eaLnBrk="1" hangingPunct="1"/>
            <a:r>
              <a:rPr lang="pl-PL" altLang="pl-PL" sz="2800" dirty="0" smtClean="0">
                <a:cs typeface="Times New Roman" pitchFamily="18" charset="0"/>
              </a:rPr>
              <a:t>Celem symulacji jest lepsze zrozumienie teorii i opisywanego przez nią układu (ujawnienie ukrytych lub nietrywialnych związków między elementami teorii)</a:t>
            </a:r>
          </a:p>
          <a:p>
            <a:pPr marL="514350" indent="-514350" eaLnBrk="1" hangingPunct="1"/>
            <a:r>
              <a:rPr lang="pl-PL" altLang="pl-PL" sz="2800" dirty="0" smtClean="0">
                <a:cs typeface="Times New Roman" pitchFamily="18" charset="0"/>
              </a:rPr>
              <a:t>Uproszczenia są warunkiem zrozumiałości modelu i możliwości jego implementacji w programie</a:t>
            </a:r>
          </a:p>
          <a:p>
            <a:pPr marL="514350" indent="-514350" eaLnBrk="1" hangingPunct="1"/>
            <a:r>
              <a:rPr lang="pl-PL" altLang="pl-PL" sz="2800" dirty="0" smtClean="0">
                <a:cs typeface="Times New Roman" pitchFamily="18" charset="0"/>
              </a:rPr>
              <a:t>Między symulacją a teorią może następować takie samo sprzężenie, jak między teorią i eksperymentem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/>
              <a:t>Złożoność a wierność modelu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285875"/>
            <a:ext cx="8643937" cy="5572125"/>
          </a:xfrm>
        </p:spPr>
        <p:txBody>
          <a:bodyPr/>
          <a:lstStyle/>
          <a:p>
            <a:pPr marL="514350" indent="-514350" eaLnBrk="1" hangingPunct="1"/>
            <a:r>
              <a:rPr lang="pl-PL" altLang="pl-PL" sz="2800" smtClean="0">
                <a:cs typeface="Times New Roman" pitchFamily="18" charset="0"/>
              </a:rPr>
              <a:t>Reguła 20/80 opracowana przez Federigo Damasio Pareto: 80% bogactw należy do 20% Włochów</a:t>
            </a:r>
          </a:p>
          <a:p>
            <a:pPr marL="514350" indent="-514350" eaLnBrk="1" hangingPunct="1"/>
            <a:endParaRPr lang="pl-PL" altLang="pl-PL" sz="2800" smtClean="0">
              <a:cs typeface="Times New Roman" pitchFamily="18" charset="0"/>
            </a:endParaRPr>
          </a:p>
          <a:p>
            <a:pPr marL="514350" indent="-514350" eaLnBrk="1" hangingPunct="1"/>
            <a:r>
              <a:rPr lang="pl-PL" altLang="pl-PL" sz="2800" smtClean="0">
                <a:cs typeface="Times New Roman" pitchFamily="18" charset="0"/>
              </a:rPr>
              <a:t>W przypadku symulacji:</a:t>
            </a:r>
            <a:br>
              <a:rPr lang="pl-PL" altLang="pl-PL" sz="2800" smtClean="0">
                <a:cs typeface="Times New Roman" pitchFamily="18" charset="0"/>
              </a:rPr>
            </a:br>
            <a:r>
              <a:rPr lang="pl-PL" altLang="pl-PL" sz="2800" smtClean="0">
                <a:cs typeface="Times New Roman" pitchFamily="18" charset="0"/>
              </a:rPr>
              <a:t>zachowanie 20% podstawowych związków (w równaniach ruchu) pozwala na odtworzenie 80% obserwowanych w eksperymentach wyników (zależności między mierzonymi cechami układu)</a:t>
            </a:r>
          </a:p>
          <a:p>
            <a:pPr marL="514350" indent="-514350" eaLnBrk="1" hangingPunct="1"/>
            <a:endParaRPr lang="pl-PL" altLang="pl-PL" sz="2800" smtClean="0">
              <a:cs typeface="Times New Roman" pitchFamily="18" charset="0"/>
            </a:endParaRPr>
          </a:p>
          <a:p>
            <a:pPr marL="514350" indent="-514350" eaLnBrk="1" hangingPunct="1"/>
            <a:r>
              <a:rPr lang="pl-PL" altLang="pl-PL" sz="2800" smtClean="0">
                <a:cs typeface="Times New Roman" pitchFamily="18" charset="0"/>
              </a:rPr>
              <a:t>Inne: 20% klientów daje 80% sprzedaży, </a:t>
            </a:r>
            <a:br>
              <a:rPr lang="pl-PL" altLang="pl-PL" sz="2800" smtClean="0">
                <a:cs typeface="Times New Roman" pitchFamily="18" charset="0"/>
              </a:rPr>
            </a:br>
            <a:r>
              <a:rPr lang="pl-PL" altLang="pl-PL" sz="2800" smtClean="0">
                <a:cs typeface="Times New Roman" pitchFamily="18" charset="0"/>
              </a:rPr>
              <a:t>20% członków zespołu realizuje 80% zadań, itp.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/>
              <a:t>Symulacje versus eksperyment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500188"/>
            <a:ext cx="8643937" cy="4929187"/>
          </a:xfrm>
        </p:spPr>
        <p:txBody>
          <a:bodyPr/>
          <a:lstStyle/>
          <a:p>
            <a:pPr marL="514350" indent="-514350" eaLnBrk="1" hangingPunct="1"/>
            <a:r>
              <a:rPr lang="pl-PL" altLang="pl-PL" sz="2800" smtClean="0">
                <a:cs typeface="Times New Roman" pitchFamily="18" charset="0"/>
              </a:rPr>
              <a:t>Zazwyczaj mniejszy koszt przeprowadzenia symulacji</a:t>
            </a:r>
          </a:p>
          <a:p>
            <a:pPr marL="514350" indent="-514350" eaLnBrk="1" hangingPunct="1"/>
            <a:r>
              <a:rPr lang="pl-PL" altLang="pl-PL" sz="2800" smtClean="0">
                <a:cs typeface="Times New Roman" pitchFamily="18" charset="0"/>
              </a:rPr>
              <a:t>Eksperyment jest zawsze zakorzeniony w innych modelach, symulacje mogą być </a:t>
            </a:r>
            <a:r>
              <a:rPr lang="pl-PL" altLang="pl-PL" sz="2800" i="1" smtClean="0">
                <a:cs typeface="Times New Roman" pitchFamily="18" charset="0"/>
              </a:rPr>
              <a:t>ab initio</a:t>
            </a:r>
          </a:p>
          <a:p>
            <a:pPr marL="514350" indent="-514350" eaLnBrk="1" hangingPunct="1"/>
            <a:r>
              <a:rPr lang="pl-PL" altLang="pl-PL" sz="2800" smtClean="0">
                <a:cs typeface="Times New Roman" pitchFamily="18" charset="0"/>
              </a:rPr>
              <a:t>Podatność na błędy, czas budowania aparatury/implementacji, szukanie błędów koncepcyjnych i „numerycznych”</a:t>
            </a:r>
          </a:p>
          <a:p>
            <a:pPr marL="514350" indent="-514350" eaLnBrk="1" hangingPunct="1"/>
            <a:r>
              <a:rPr lang="pl-PL" altLang="pl-PL" sz="2800" smtClean="0">
                <a:cs typeface="Times New Roman" pitchFamily="18" charset="0"/>
              </a:rPr>
              <a:t>Różny stopień kontroli układu w symulacjach i eksperymencie</a:t>
            </a:r>
          </a:p>
          <a:p>
            <a:pPr marL="514350" indent="-514350" eaLnBrk="1" hangingPunct="1"/>
            <a:r>
              <a:rPr lang="pl-PL" altLang="pl-PL" sz="2800" smtClean="0">
                <a:cs typeface="Times New Roman" pitchFamily="18" charset="0"/>
              </a:rPr>
              <a:t>Symulacje układów niedostępnych eksperymentalnie</a:t>
            </a:r>
            <a:br>
              <a:rPr lang="pl-PL" altLang="pl-PL" sz="2800" smtClean="0">
                <a:cs typeface="Times New Roman" pitchFamily="18" charset="0"/>
              </a:rPr>
            </a:br>
            <a:r>
              <a:rPr lang="pl-PL" altLang="pl-PL" sz="2800" smtClean="0">
                <a:cs typeface="Times New Roman" pitchFamily="18" charset="0"/>
              </a:rPr>
              <a:t>(np. wnętrza gwiazd) lub wręcz nieistniejących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/>
              <a:t>Symulacje versus eksperyment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285875"/>
            <a:ext cx="8643937" cy="5572125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endParaRPr lang="pl-PL" sz="2800" dirty="0" smtClean="0"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sz="2800" dirty="0" smtClean="0">
                <a:cs typeface="Times New Roman" pitchFamily="18" charset="0"/>
              </a:rPr>
              <a:t>Nadal pozostaje w mocy </a:t>
            </a:r>
            <a:br>
              <a:rPr lang="pl-PL" sz="2800" dirty="0" smtClean="0">
                <a:cs typeface="Times New Roman" pitchFamily="18" charset="0"/>
              </a:rPr>
            </a:br>
            <a:r>
              <a:rPr lang="pl-PL" sz="2800" dirty="0" smtClean="0">
                <a:cs typeface="Times New Roman" pitchFamily="18" charset="0"/>
              </a:rPr>
              <a:t>podstawowe założenie nauk empirycznych: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pl-PL" sz="2800" dirty="0" smtClean="0"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sz="2800" dirty="0" smtClean="0">
                <a:cs typeface="Times New Roman" pitchFamily="18" charset="0"/>
              </a:rPr>
              <a:t>Walidacja teorii i modelu możliwa jest jedynie przez porównanie wyników (np. wyników symulacji komputerowej) z eksperymentem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sz="2800" dirty="0" smtClean="0"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sz="2800" smtClean="0">
                <a:cs typeface="Times New Roman" pitchFamily="18" charset="0"/>
              </a:rPr>
              <a:t>Wniosek końcowy: </a:t>
            </a:r>
            <a:r>
              <a:rPr lang="pl-PL" sz="2800" dirty="0" smtClean="0">
                <a:cs typeface="Times New Roman" pitchFamily="18" charset="0"/>
              </a:rPr>
              <a:t/>
            </a:r>
            <a:br>
              <a:rPr lang="pl-PL" sz="2800" dirty="0" smtClean="0">
                <a:cs typeface="Times New Roman" pitchFamily="18" charset="0"/>
              </a:rPr>
            </a:br>
            <a:r>
              <a:rPr lang="pl-PL" sz="2800" dirty="0" smtClean="0">
                <a:cs typeface="Times New Roman" pitchFamily="18" charset="0"/>
              </a:rPr>
              <a:t>model powinien być jak najprostszy, ale nie zbyt prosty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 smtClean="0"/>
              <a:t>Karl </a:t>
            </a:r>
            <a:r>
              <a:rPr lang="pl-PL" altLang="pl-PL" dirty="0" smtClean="0"/>
              <a:t>Popper</a:t>
            </a:r>
            <a:endParaRPr lang="pl-PL" altLang="pl-PL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dirty="0" smtClean="0"/>
              <a:t>Plan całego wykładu: </a:t>
            </a:r>
            <a:r>
              <a:rPr lang="pl-PL" altLang="pl-PL" dirty="0" smtClean="0">
                <a:solidFill>
                  <a:srgbClr val="0070C0"/>
                </a:solidFill>
              </a:rPr>
              <a:t>fizyka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5257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Fizyka klasyczna: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pl-PL" altLang="pl-PL" sz="2800" dirty="0" smtClean="0">
                <a:cs typeface="Times New Roman" pitchFamily="18" charset="0"/>
              </a:rPr>
              <a:t>Mechanika punktu materialnego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(fizyka Newtona, XVII w.)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pl-PL" altLang="pl-PL" sz="2800" dirty="0" smtClean="0">
                <a:cs typeface="Times New Roman" pitchFamily="18" charset="0"/>
              </a:rPr>
              <a:t>Zbiór punktów materialnych z oddziaływaniami 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  <a:sym typeface="Symbol"/>
              </a:rPr>
              <a:t></a:t>
            </a:r>
            <a:r>
              <a:rPr lang="pl-PL" altLang="pl-PL" sz="2800" dirty="0" smtClean="0">
                <a:cs typeface="Times New Roman" pitchFamily="18" charset="0"/>
              </a:rPr>
              <a:t> ciało miękkie</a:t>
            </a:r>
            <a:endParaRPr lang="pl-PL" altLang="pl-PL" sz="28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Fizyka bryły sztywnej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Równanie dyfuzji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mtClean="0"/>
              <a:t>Plan całego wykładu: </a:t>
            </a:r>
            <a:r>
              <a:rPr lang="pl-PL" altLang="pl-PL" smtClean="0">
                <a:solidFill>
                  <a:srgbClr val="0070C0"/>
                </a:solidFill>
              </a:rPr>
              <a:t>numeryka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4211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Numeryczne rozwiązywanie </a:t>
            </a:r>
            <a:b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równań różniczkowych zwyczajnych: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pl-PL" altLang="pl-PL" sz="2800" dirty="0" smtClean="0">
                <a:cs typeface="Times New Roman" pitchFamily="18" charset="0"/>
              </a:rPr>
              <a:t>Metody Eulera i </a:t>
            </a:r>
            <a:r>
              <a:rPr lang="pl-PL" altLang="pl-PL" sz="2800" dirty="0" err="1" smtClean="0">
                <a:cs typeface="Times New Roman" pitchFamily="18" charset="0"/>
              </a:rPr>
              <a:t>Verleta</a:t>
            </a:r>
            <a:endParaRPr lang="pl-PL" altLang="pl-PL" sz="28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pl-PL" altLang="pl-PL" sz="2800" dirty="0" smtClean="0">
                <a:cs typeface="Times New Roman" pitchFamily="18" charset="0"/>
              </a:rPr>
              <a:t>Metoda </a:t>
            </a:r>
            <a:r>
              <a:rPr lang="pl-PL" altLang="pl-PL" sz="2800" dirty="0" err="1" smtClean="0">
                <a:cs typeface="Times New Roman" pitchFamily="18" charset="0"/>
              </a:rPr>
              <a:t>MidPoint</a:t>
            </a:r>
            <a:endParaRPr lang="pl-PL" altLang="pl-PL" sz="2800" dirty="0" smtClean="0"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pl-PL" altLang="pl-PL" sz="2800" dirty="0" smtClean="0">
                <a:cs typeface="Times New Roman" pitchFamily="18" charset="0"/>
              </a:rPr>
              <a:t>Metody </a:t>
            </a:r>
            <a:r>
              <a:rPr lang="pl-PL" altLang="pl-PL" sz="2800" dirty="0" err="1" smtClean="0">
                <a:cs typeface="Times New Roman" pitchFamily="18" charset="0"/>
              </a:rPr>
              <a:t>Runge</a:t>
            </a:r>
            <a:r>
              <a:rPr lang="pl-PL" altLang="pl-PL" sz="2800" dirty="0" smtClean="0">
                <a:cs typeface="Times New Roman" pitchFamily="18" charset="0"/>
              </a:rPr>
              <a:t>-Kutta (w tym RK4 i RK4F5)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1400" dirty="0" smtClean="0"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Numeryczne rozwiązywanie</a:t>
            </a:r>
            <a:b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równań różniczkowych cząstkowych:</a:t>
            </a:r>
            <a:endParaRPr lang="pl-PL" altLang="pl-PL" sz="28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pl-PL" altLang="pl-PL" sz="2800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Crank</a:t>
            </a:r>
            <a:r>
              <a:rPr lang="pl-PL" altLang="pl-PL" sz="28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-Nicholson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mtClean="0"/>
              <a:t>Zaliczenie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686300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pl-PL" altLang="pl-PL" sz="2800" b="1" dirty="0" smtClean="0">
                <a:cs typeface="Times New Roman" pitchFamily="18" charset="0"/>
              </a:rPr>
              <a:t>Ćwiczenia</a:t>
            </a:r>
            <a:r>
              <a:rPr lang="pl-PL" altLang="pl-PL" sz="2800" dirty="0" smtClean="0">
                <a:cs typeface="Times New Roman" pitchFamily="18" charset="0"/>
              </a:rPr>
              <a:t> – </a:t>
            </a: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kolokwia</a:t>
            </a:r>
          </a:p>
          <a:p>
            <a:pPr marL="514350" indent="-514350">
              <a:buFont typeface="Arial" charset="0"/>
              <a:buNone/>
            </a:pPr>
            <a:endParaRPr lang="pl-PL" altLang="pl-PL" sz="7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514350" indent="-514350">
              <a:buFont typeface="Arial" charset="0"/>
              <a:buNone/>
            </a:pPr>
            <a:r>
              <a:rPr lang="pl-PL" altLang="pl-PL" sz="2800" b="1" dirty="0" smtClean="0">
                <a:cs typeface="Times New Roman" pitchFamily="18" charset="0"/>
              </a:rPr>
              <a:t>Wykład</a:t>
            </a:r>
            <a:r>
              <a:rPr lang="pl-PL" altLang="pl-PL" sz="2800" dirty="0" smtClean="0">
                <a:cs typeface="Times New Roman" pitchFamily="18" charset="0"/>
              </a:rPr>
              <a:t> – </a:t>
            </a: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egzamin</a:t>
            </a:r>
            <a:r>
              <a:rPr lang="pl-PL" altLang="pl-PL" sz="2800" dirty="0" smtClean="0">
                <a:cs typeface="Times New Roman" pitchFamily="18" charset="0"/>
              </a:rPr>
              <a:t> (pisemny)</a:t>
            </a:r>
          </a:p>
          <a:p>
            <a:pPr marL="514350" indent="-514350">
              <a:buFont typeface="Arial" charset="0"/>
              <a:buNone/>
            </a:pPr>
            <a:r>
              <a:rPr lang="pl-PL" altLang="pl-PL" sz="2800" dirty="0" smtClean="0">
                <a:cs typeface="Times New Roman" pitchFamily="18" charset="0"/>
              </a:rPr>
              <a:t>Warunkiem przystąpienia do egzaminu są 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zaliczone ćwiczenia</a:t>
            </a:r>
          </a:p>
          <a:p>
            <a:pPr marL="514350" indent="-514350">
              <a:buFont typeface="Arial" charset="0"/>
              <a:buNone/>
            </a:pPr>
            <a:endParaRPr lang="pl-PL" altLang="pl-PL" sz="2800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dirty="0" smtClean="0"/>
              <a:t>Po co programiście fizyka i ODE?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altLang="pl-PL" sz="2800" dirty="0" smtClean="0">
                <a:cs typeface="Times New Roman" pitchFamily="18" charset="0"/>
              </a:rPr>
              <a:t>Wiele projektów to tylko przetwarzanie danych...</a:t>
            </a:r>
          </a:p>
          <a:p>
            <a:pPr marL="0" indent="0">
              <a:buFont typeface="Arial" charset="0"/>
              <a:buNone/>
            </a:pPr>
            <a:r>
              <a:rPr lang="pl-PL" altLang="pl-PL" sz="2800" dirty="0" smtClean="0">
                <a:cs typeface="Times New Roman" pitchFamily="18" charset="0"/>
              </a:rPr>
              <a:t>Jednak wiele ciekawych projektów wymaga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modelowania</a:t>
            </a:r>
            <a:r>
              <a:rPr lang="pl-PL" altLang="pl-PL" sz="2800" dirty="0" smtClean="0">
                <a:cs typeface="Times New Roman" pitchFamily="18" charset="0"/>
              </a:rPr>
              <a:t> świata lub innych układów złożonych</a:t>
            </a:r>
          </a:p>
        </p:txBody>
      </p:sp>
      <p:pic>
        <p:nvPicPr>
          <p:cNvPr id="6148" name="Picture 2" descr="http://www.byterevel.com/wp-content/uploads/2011/05/AngryBirds_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Znalezione obrazy dla zapytania cut the 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33750"/>
            <a:ext cx="54181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Znalezione obrazy dla zapytania world of g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38541"/>
            <a:ext cx="6480719" cy="303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Znalezione obrazy dla zapytania half life 2 gravity gu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9" y="3338541"/>
            <a:ext cx="4859874" cy="30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Znalezione obrazy dla zapytania portal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47503"/>
            <a:ext cx="5418138" cy="30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he game always warns you when the car controlled by you is close to being completely destroyed - Vehicle damages and its repairs | Basic information - Basic information - Need for Speed Rivals Game Guid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3" y="3337402"/>
            <a:ext cx="4863290" cy="30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Znalezione obrazy dla zapytania SimCit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8345"/>
            <a:ext cx="5538975" cy="30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Znalezione obrazy dla zapytania microsoft flight simulator x landi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2947"/>
            <a:ext cx="5474029" cy="307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img7.gram.pl/thumb/2014061812244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9" y="3322947"/>
            <a:ext cx="5432067" cy="305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Podobny obraz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16" y="3331081"/>
            <a:ext cx="6498108" cy="30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MD-Simulations on Strengthening Caused by GP-Zones in Al-Cu Alloys">
            <a:hlinkClick r:id="rId17" tooltip="MD-Simulations on Strengthening Caused by GP-Zones in Al-Cu Alloys (Larger version opens in new window)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3" y="3301337"/>
            <a:ext cx="3084921" cy="30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Znalezione obrazy dla zapytania falcon heavy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4655501" cy="31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mtClean="0"/>
              <a:t>Plan dzisiejszego wykładu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smtClean="0">
                <a:cs typeface="Times New Roman" pitchFamily="18" charset="0"/>
              </a:rPr>
              <a:t>Terminy: teoria/model, symulacja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smtClean="0">
                <a:cs typeface="Times New Roman" pitchFamily="18" charset="0"/>
              </a:rPr>
              <a:t>Cele modeli i ich weryfikacja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smtClean="0">
                <a:cs typeface="Times New Roman" pitchFamily="18" charset="0"/>
              </a:rPr>
              <a:t>Złożoność i wierność modelu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smtClean="0">
                <a:cs typeface="Times New Roman" pitchFamily="18" charset="0"/>
              </a:rPr>
              <a:t>Symulacje komputerowe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/>
              <a:t>Terminy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572125"/>
          </a:xfrm>
        </p:spPr>
        <p:txBody>
          <a:bodyPr/>
          <a:lstStyle/>
          <a:p>
            <a:pPr eaLnBrk="1" hangingPunct="1"/>
            <a:r>
              <a:rPr lang="pl-PL" altLang="pl-PL" sz="2600" dirty="0" smtClean="0">
                <a:solidFill>
                  <a:srgbClr val="0070C0"/>
                </a:solidFill>
                <a:cs typeface="Times New Roman" pitchFamily="18" charset="0"/>
              </a:rPr>
              <a:t>Teoria</a:t>
            </a:r>
            <a:r>
              <a:rPr lang="pl-PL" altLang="pl-PL" sz="2600" dirty="0" smtClean="0">
                <a:cs typeface="Times New Roman" pitchFamily="18" charset="0"/>
              </a:rPr>
              <a:t> – spójny system pojęć, definicji, założeń i wyprowadzonych z nich twierdzeń opisujących wybrany fragment rzeczywistości (przyrody)</a:t>
            </a:r>
          </a:p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Weryfikacja teorii aksjomatycznych – zgodność z założeniami</a:t>
            </a:r>
          </a:p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Weryfikacja teorii w naukach przyrodniczych – </a:t>
            </a:r>
            <a:r>
              <a:rPr lang="pl-PL" altLang="pl-PL" sz="2600" dirty="0" smtClean="0">
                <a:solidFill>
                  <a:srgbClr val="0070C0"/>
                </a:solidFill>
                <a:cs typeface="Times New Roman" pitchFamily="18" charset="0"/>
              </a:rPr>
              <a:t>eksperyment</a:t>
            </a:r>
          </a:p>
          <a:p>
            <a:pPr eaLnBrk="1" hangingPunct="1"/>
            <a:r>
              <a:rPr lang="pl-PL" altLang="pl-PL" sz="2600" dirty="0" smtClean="0">
                <a:solidFill>
                  <a:srgbClr val="0070C0"/>
                </a:solidFill>
                <a:cs typeface="Times New Roman" pitchFamily="18" charset="0"/>
              </a:rPr>
              <a:t>Model</a:t>
            </a:r>
            <a:r>
              <a:rPr lang="pl-PL" altLang="pl-PL" sz="2600" dirty="0" smtClean="0">
                <a:cs typeface="Times New Roman" pitchFamily="18" charset="0"/>
              </a:rPr>
              <a:t> – odwzorowanie fragmentu rzeczywistości (nazywać będziemy ją </a:t>
            </a:r>
            <a:r>
              <a:rPr lang="pl-PL" altLang="pl-PL" sz="2600" dirty="0" smtClean="0">
                <a:solidFill>
                  <a:srgbClr val="0070C0"/>
                </a:solidFill>
                <a:cs typeface="Times New Roman" pitchFamily="18" charset="0"/>
              </a:rPr>
              <a:t>układem</a:t>
            </a:r>
            <a:r>
              <a:rPr lang="pl-PL" altLang="pl-PL" sz="2600" dirty="0" smtClean="0">
                <a:cs typeface="Times New Roman" pitchFamily="18" charset="0"/>
              </a:rPr>
              <a:t>), a dokładniej tylko jego wybranego aspektu, za pomocą pojęć wybranej teorii (np. fizyczny model ciała ludzkiego, model atomowy materii, itp.).</a:t>
            </a:r>
          </a:p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Wymaga założeń co do struktury „ontycznej” układu</a:t>
            </a:r>
          </a:p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Ocena trafności modelu – eksperyment</a:t>
            </a:r>
          </a:p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Różnica między teorią a modelem jest umowna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/>
              <a:t>Po co tworzymy teorie i modele?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572125"/>
          </a:xfrm>
        </p:spPr>
        <p:txBody>
          <a:bodyPr/>
          <a:lstStyle/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Pojęcie teorii, a jeszcze bardziej modelu, zakłada stosowanie </a:t>
            </a:r>
            <a:r>
              <a:rPr lang="pl-PL" altLang="pl-PL" sz="2600" dirty="0" smtClean="0">
                <a:solidFill>
                  <a:srgbClr val="0070C0"/>
                </a:solidFill>
                <a:cs typeface="Times New Roman" pitchFamily="18" charset="0"/>
              </a:rPr>
              <a:t>uproszczeń</a:t>
            </a:r>
            <a:r>
              <a:rPr lang="pl-PL" altLang="pl-PL" sz="2600" dirty="0" smtClean="0">
                <a:cs typeface="Times New Roman" pitchFamily="18" charset="0"/>
              </a:rPr>
              <a:t> = selekcja opisywanych własności (opis wybranego </a:t>
            </a:r>
            <a:r>
              <a:rPr lang="pl-PL" altLang="pl-PL" sz="2600" dirty="0" smtClean="0">
                <a:solidFill>
                  <a:srgbClr val="0070C0"/>
                </a:solidFill>
                <a:cs typeface="Times New Roman" pitchFamily="18" charset="0"/>
              </a:rPr>
              <a:t>aspektu</a:t>
            </a:r>
            <a:r>
              <a:rPr lang="pl-PL" altLang="pl-PL" sz="2600" dirty="0" smtClean="0">
                <a:cs typeface="Times New Roman" pitchFamily="18" charset="0"/>
              </a:rPr>
              <a:t> układu)</a:t>
            </a:r>
          </a:p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Źródła skuteczności modelowego podejścia nauki </a:t>
            </a:r>
            <a:br>
              <a:rPr lang="pl-PL" altLang="pl-PL" sz="2600" dirty="0" smtClean="0">
                <a:cs typeface="Times New Roman" pitchFamily="18" charset="0"/>
              </a:rPr>
            </a:br>
            <a:r>
              <a:rPr lang="pl-PL" altLang="pl-PL" sz="2600" dirty="0" smtClean="0">
                <a:cs typeface="Times New Roman" pitchFamily="18" charset="0"/>
              </a:rPr>
              <a:t>(por. dowcip o kulistych koniach w próżni)</a:t>
            </a:r>
          </a:p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Tworzenie modelu, porównywanie z empirią pociąga za sobą wiarę w założoną w teorii ontologię i jej pojęcia </a:t>
            </a:r>
            <a:br>
              <a:rPr lang="pl-PL" altLang="pl-PL" sz="2600" dirty="0" smtClean="0">
                <a:cs typeface="Times New Roman" pitchFamily="18" charset="0"/>
              </a:rPr>
            </a:br>
            <a:r>
              <a:rPr lang="pl-PL" altLang="pl-PL" sz="2600" dirty="0" smtClean="0">
                <a:cs typeface="Times New Roman" pitchFamily="18" charset="0"/>
              </a:rPr>
              <a:t>(atom i pojęcie siły)</a:t>
            </a:r>
            <a:br>
              <a:rPr lang="pl-PL" altLang="pl-PL" sz="2600" dirty="0" smtClean="0">
                <a:cs typeface="Times New Roman" pitchFamily="18" charset="0"/>
              </a:rPr>
            </a:br>
            <a:r>
              <a:rPr lang="pl-PL" altLang="pl-PL" sz="2600" dirty="0" smtClean="0">
                <a:cs typeface="Times New Roman" pitchFamily="18" charset="0"/>
              </a:rPr>
              <a:t>Ograniczenia wynikające z „modelowości” nauk przyrodniczych</a:t>
            </a:r>
          </a:p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Odtworzenie przez model własności układu nie musi oznaczać podobieństwa struktur modelu i układu </a:t>
            </a:r>
            <a:br>
              <a:rPr lang="pl-PL" altLang="pl-PL" sz="2600" dirty="0" smtClean="0">
                <a:cs typeface="Times New Roman" pitchFamily="18" charset="0"/>
              </a:rPr>
            </a:br>
            <a:r>
              <a:rPr lang="pl-PL" altLang="pl-PL" sz="2600" dirty="0" smtClean="0">
                <a:cs typeface="Times New Roman" pitchFamily="18" charset="0"/>
              </a:rPr>
              <a:t>(zob. rozwój teorii budowy materii)</a:t>
            </a:r>
          </a:p>
          <a:p>
            <a:pPr eaLnBrk="1" hangingPunct="1"/>
            <a:endParaRPr lang="pl-PL" altLang="pl-PL" sz="26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mtClean="0"/>
              <a:t>Rozwój teorii/modeli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572125"/>
          </a:xfrm>
        </p:spPr>
        <p:txBody>
          <a:bodyPr/>
          <a:lstStyle/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Próba opisu układu w całej jego złożoności jest skazana na niepowodzenie (zob. model Piageta poznania przez kolejne iteracje przybliżeń -&gt; spirala poznania -&gt; rozwój modeli)</a:t>
            </a:r>
          </a:p>
          <a:p>
            <a:pPr eaLnBrk="1" hangingPunct="1"/>
            <a:r>
              <a:rPr lang="pl-PL" altLang="pl-PL" sz="2600" dirty="0" smtClean="0">
                <a:solidFill>
                  <a:srgbClr val="0070C0"/>
                </a:solidFill>
                <a:cs typeface="Times New Roman" pitchFamily="18" charset="0"/>
              </a:rPr>
              <a:t>Asymilacja</a:t>
            </a:r>
            <a:r>
              <a:rPr lang="pl-PL" altLang="pl-PL" sz="2600" dirty="0" smtClean="0">
                <a:cs typeface="Times New Roman" pitchFamily="18" charset="0"/>
              </a:rPr>
              <a:t> – układ można opisać w ramach istniejącej teorii (tworzymy jego model na bazie istniejącej teorii). „Dopasowujemy świat do teorii” =&gt; Wyjaśnianie zjawisk</a:t>
            </a:r>
          </a:p>
          <a:p>
            <a:pPr eaLnBrk="1" hangingPunct="1"/>
            <a:r>
              <a:rPr lang="pl-PL" altLang="pl-PL" sz="2600" dirty="0" smtClean="0">
                <a:solidFill>
                  <a:srgbClr val="0070C0"/>
                </a:solidFill>
                <a:cs typeface="Times New Roman" pitchFamily="18" charset="0"/>
              </a:rPr>
              <a:t>Akomodacja</a:t>
            </a:r>
            <a:r>
              <a:rPr lang="pl-PL" altLang="pl-PL" sz="2600" dirty="0" smtClean="0">
                <a:cs typeface="Times New Roman" pitchFamily="18" charset="0"/>
              </a:rPr>
              <a:t> – fakty (empiryczne) nie pasują do teorii lub modelu (anomalia). Trzeba dopasować teorię do świata.</a:t>
            </a:r>
          </a:p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Por. logika odkrycia naukowego (K. </a:t>
            </a:r>
            <a:r>
              <a:rPr lang="pl-PL" altLang="pl-PL" sz="2600" dirty="0" smtClean="0">
                <a:solidFill>
                  <a:srgbClr val="0070C0"/>
                </a:solidFill>
                <a:cs typeface="Times New Roman" pitchFamily="18" charset="0"/>
              </a:rPr>
              <a:t>Popper</a:t>
            </a:r>
            <a:r>
              <a:rPr lang="pl-PL" altLang="pl-PL" sz="2600" dirty="0" smtClean="0">
                <a:cs typeface="Times New Roman" pitchFamily="18" charset="0"/>
              </a:rPr>
              <a:t>) i socjologia odkrycia naukowego (T. </a:t>
            </a:r>
            <a:r>
              <a:rPr lang="pl-PL" altLang="pl-PL" sz="2600" dirty="0" smtClean="0">
                <a:solidFill>
                  <a:srgbClr val="0070C0"/>
                </a:solidFill>
                <a:cs typeface="Times New Roman" pitchFamily="18" charset="0"/>
              </a:rPr>
              <a:t>Kuhn</a:t>
            </a:r>
            <a:r>
              <a:rPr lang="pl-PL" altLang="pl-PL" sz="2600" dirty="0" smtClean="0">
                <a:cs typeface="Times New Roman" pitchFamily="18" charset="0"/>
              </a:rPr>
              <a:t> – struktura rewolucji naukowych). Wnioski wyciągnięte przez </a:t>
            </a:r>
            <a:r>
              <a:rPr lang="pl-PL" altLang="pl-PL" sz="2600" dirty="0" err="1" smtClean="0">
                <a:solidFill>
                  <a:srgbClr val="0070C0"/>
                </a:solidFill>
                <a:cs typeface="Times New Roman" pitchFamily="18" charset="0"/>
              </a:rPr>
              <a:t>Feyerabenda</a:t>
            </a:r>
            <a:endParaRPr lang="pl-PL" altLang="pl-PL" sz="26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pl-PL" altLang="pl-PL" sz="2600" dirty="0" smtClean="0">
                <a:cs typeface="Times New Roman" pitchFamily="18" charset="0"/>
              </a:rPr>
              <a:t>Epistemologia, metodologia nauki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6975</TotalTime>
  <Words>447</Words>
  <Application>Microsoft Office PowerPoint</Application>
  <PresentationFormat>Pokaz na ekranie (4:3)</PresentationFormat>
  <Paragraphs>87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Fizyka dla informatyków 2</vt:lpstr>
      <vt:lpstr>Plan całego wykładu: fizyka</vt:lpstr>
      <vt:lpstr>Plan całego wykładu: numeryka</vt:lpstr>
      <vt:lpstr>Zaliczenie</vt:lpstr>
      <vt:lpstr>Po co programiście fizyka i ODE?</vt:lpstr>
      <vt:lpstr>Plan dzisiejszego wykładu</vt:lpstr>
      <vt:lpstr>Terminy</vt:lpstr>
      <vt:lpstr>Po co tworzymy teorie i modele?</vt:lpstr>
      <vt:lpstr>Rozwój teorii/modeli</vt:lpstr>
      <vt:lpstr>Symulacje komputerowe</vt:lpstr>
      <vt:lpstr>Symulacje komputerowe</vt:lpstr>
      <vt:lpstr>Złożoność a wierność modelu</vt:lpstr>
      <vt:lpstr>Symulacje versus eksperyment</vt:lpstr>
      <vt:lpstr>Symulacje versus eksperyment</vt:lpstr>
      <vt:lpstr>Karl Popper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XNA</dc:title>
  <dc:creator>Jacek Matulewski</dc:creator>
  <cp:lastModifiedBy>Jacek Matulewski</cp:lastModifiedBy>
  <cp:revision>91</cp:revision>
  <dcterms:created xsi:type="dcterms:W3CDTF">2009-01-30T09:30:43Z</dcterms:created>
  <dcterms:modified xsi:type="dcterms:W3CDTF">2018-02-25T19:56:33Z</dcterms:modified>
</cp:coreProperties>
</file>