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08" r:id="rId3"/>
    <p:sldId id="304" r:id="rId4"/>
    <p:sldId id="306" r:id="rId5"/>
    <p:sldId id="305" r:id="rId6"/>
    <p:sldId id="307" r:id="rId7"/>
    <p:sldId id="311" r:id="rId8"/>
    <p:sldId id="309" r:id="rId9"/>
    <p:sldId id="310" r:id="rId10"/>
    <p:sldId id="337" r:id="rId11"/>
    <p:sldId id="320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1" r:id="rId20"/>
    <p:sldId id="322" r:id="rId21"/>
    <p:sldId id="326" r:id="rId22"/>
    <p:sldId id="327" r:id="rId23"/>
    <p:sldId id="339" r:id="rId24"/>
    <p:sldId id="340" r:id="rId25"/>
    <p:sldId id="332" r:id="rId26"/>
    <p:sldId id="328" r:id="rId27"/>
    <p:sldId id="329" r:id="rId28"/>
    <p:sldId id="330" r:id="rId29"/>
    <p:sldId id="331" r:id="rId30"/>
    <p:sldId id="334" r:id="rId31"/>
    <p:sldId id="336" r:id="rId32"/>
    <p:sldId id="335" r:id="rId33"/>
    <p:sldId id="333" r:id="rId34"/>
    <p:sldId id="323" r:id="rId35"/>
    <p:sldId id="324" r:id="rId36"/>
    <p:sldId id="338" r:id="rId37"/>
    <p:sldId id="325" r:id="rId38"/>
    <p:sldId id="368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79" r:id="rId57"/>
    <p:sldId id="380" r:id="rId58"/>
    <p:sldId id="37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19" r:id="rId69"/>
    <p:sldId id="341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710" autoAdjust="0"/>
  </p:normalViewPr>
  <p:slideViewPr>
    <p:cSldViewPr>
      <p:cViewPr>
        <p:scale>
          <a:sx n="81" d="100"/>
          <a:sy n="81" d="100"/>
        </p:scale>
        <p:origin x="-1421" y="-3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F2D14-D39B-45F0-9D08-33D678C876E7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D362-E65E-4140-86DB-24B6A03657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5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13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92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50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339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78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34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7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05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87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73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29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C814D-817C-465B-928F-32CC4A9958F8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00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izyka.umk.pl/~jacek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umk.p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d6yIquOKQ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erence.phy.cam.ac.uk/dasher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255119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Wprowadzanie tekstu 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wzrokiem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050142" y="692696"/>
            <a:ext cx="308853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Jacek Matulewski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Instytut Fizyki, </a:t>
            </a:r>
            <a:r>
              <a:rPr lang="pl-P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WFAiIS</a:t>
            </a:r>
            <a:r>
              <a:rPr lang="pl-P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UMK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ICNT, UMK</a:t>
            </a:r>
          </a:p>
          <a:p>
            <a:pPr algn="ctr"/>
            <a:endParaRPr lang="pl-PL" sz="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WWW: </a:t>
            </a:r>
            <a:r>
              <a:rPr lang="pl-PL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http://www.fizyka.umk.pl/~jacek</a:t>
            </a:r>
          </a:p>
          <a:p>
            <a:pPr algn="ctr"/>
            <a:r>
              <a:rPr lang="pl-PL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pl-PL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jacek@fizyka.umk.pl</a:t>
            </a:r>
            <a:endParaRPr lang="pl-PL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od Q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92" y="707495"/>
            <a:ext cx="1110863" cy="11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biol.umk.pl/ochr_srod_zam-2/grafika/UMK%20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5" y="588493"/>
            <a:ext cx="1242843" cy="12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4"/>
          <p:cNvSpPr txBox="1"/>
          <p:nvPr/>
        </p:nvSpPr>
        <p:spPr>
          <a:xfrm>
            <a:off x="3739900" y="594928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semestr letni 2017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Wprowadzanie tekstu wzrokiem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9552" y="1700808"/>
            <a:ext cx="64032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Oczekiwania:</a:t>
            </a:r>
            <a:endParaRPr lang="pl-PL" sz="2800" i="1" dirty="0" smtClean="0"/>
          </a:p>
          <a:p>
            <a:pPr marL="457200" indent="-457200">
              <a:buFontTx/>
              <a:buChar char="-"/>
            </a:pPr>
            <a:r>
              <a:rPr lang="pl-PL" sz="2800" dirty="0" smtClean="0"/>
              <a:t>szybkie wprowadzanie tekstu </a:t>
            </a:r>
          </a:p>
          <a:p>
            <a:pPr marL="457200" indent="-457200">
              <a:buFontTx/>
              <a:buChar char="-"/>
            </a:pPr>
            <a:r>
              <a:rPr lang="pl-PL" sz="2800" dirty="0" smtClean="0"/>
              <a:t>mała podatność na błędy</a:t>
            </a:r>
            <a:endParaRPr lang="pl-PL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l-PL" sz="2800" dirty="0" smtClean="0"/>
              <a:t>wygoda, intuicyjność, niski próg wejścia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39552" y="3861048"/>
            <a:ext cx="75296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Te oczekiwania mogą być wzajemnie sprzeczne np.</a:t>
            </a:r>
            <a:endParaRPr lang="pl-PL" sz="2800" i="1" dirty="0" smtClean="0"/>
          </a:p>
          <a:p>
            <a:r>
              <a:rPr lang="pl-PL" sz="2800" dirty="0" smtClean="0"/>
              <a:t>szybkość = osobne klawisze dla każdej litery</a:t>
            </a:r>
            <a:endParaRPr lang="pl-PL" sz="2800" dirty="0"/>
          </a:p>
          <a:p>
            <a:r>
              <a:rPr lang="pl-PL" sz="2800" dirty="0" smtClean="0"/>
              <a:t>mała podatność na błędy = duże klawisze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16159" y="5500388"/>
            <a:ext cx="8194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Znaczenie informacji zwrotnej (</a:t>
            </a:r>
            <a:r>
              <a:rPr lang="pl-PL" sz="2800" i="1" dirty="0" smtClean="0"/>
              <a:t>feedback</a:t>
            </a:r>
            <a:r>
              <a:rPr lang="pl-PL" sz="2800" dirty="0" smtClean="0"/>
              <a:t>).</a:t>
            </a:r>
          </a:p>
          <a:p>
            <a:r>
              <a:rPr lang="pl-PL" sz="2800" dirty="0" smtClean="0"/>
              <a:t>Oznaczenie wybranej litery, głośne wypowiedzenie, itp.</a:t>
            </a:r>
          </a:p>
        </p:txBody>
      </p:sp>
    </p:spTree>
    <p:extLst>
      <p:ext uri="{BB962C8B-B14F-4D97-AF65-F5344CB8AC3E}">
        <p14:creationId xmlns:p14="http://schemas.microsoft.com/office/powerpoint/2010/main" val="28713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2132856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Techniki oparte na </a:t>
            </a:r>
            <a:br>
              <a:rPr lang="pl-PL" b="1" dirty="0" smtClean="0"/>
            </a:br>
            <a:r>
              <a:rPr lang="pl-PL" b="1" dirty="0" smtClean="0"/>
              <a:t>wykrywaniu miejsca spojrzenia</a:t>
            </a:r>
          </a:p>
          <a:p>
            <a:r>
              <a:rPr lang="pl-PL" b="1" dirty="0" smtClean="0">
                <a:solidFill>
                  <a:srgbClr val="0070C0"/>
                </a:solidFill>
              </a:rPr>
              <a:t>(</a:t>
            </a:r>
            <a:r>
              <a:rPr lang="pl-PL" b="1" dirty="0" err="1" smtClean="0">
                <a:solidFill>
                  <a:srgbClr val="0070C0"/>
                </a:solidFill>
              </a:rPr>
              <a:t>human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eyetracker</a:t>
            </a:r>
            <a:r>
              <a:rPr lang="pl-PL" b="1" dirty="0" smtClean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31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Tablice do wprowadzania tekstu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76" y="1700808"/>
            <a:ext cx="5226474" cy="39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09542" y="5800278"/>
            <a:ext cx="733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Wybór grupy liter, a potem koloru (kropki) odpowiadającego literze</a:t>
            </a:r>
            <a:endParaRPr lang="pl-PL" sz="2000" dirty="0" smtClean="0">
              <a:sym typeface="Symbol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678783" y="6439197"/>
            <a:ext cx="22846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COGAIN, http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</a:rPr>
              <a:t>://www.cogain.org/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76" y="1700807"/>
            <a:ext cx="5226474" cy="393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a 2"/>
          <p:cNvSpPr/>
          <p:nvPr/>
        </p:nvSpPr>
        <p:spPr>
          <a:xfrm>
            <a:off x="2251730" y="18448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4454"/>
            <a:ext cx="3656394" cy="29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8"/>
          <p:cNvSpPr/>
          <p:nvPr/>
        </p:nvSpPr>
        <p:spPr>
          <a:xfrm>
            <a:off x="7292290" y="270892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683568" y="4900756"/>
            <a:ext cx="348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</a:t>
            </a:r>
            <a:endParaRPr lang="pl-PL" sz="4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14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4900756"/>
            <a:ext cx="348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</a:t>
            </a:r>
            <a:endParaRPr lang="pl-PL" sz="4000" dirty="0"/>
          </a:p>
        </p:txBody>
      </p:sp>
      <p:sp>
        <p:nvSpPr>
          <p:cNvPr id="10" name="Elipsa 9"/>
          <p:cNvSpPr/>
          <p:nvPr/>
        </p:nvSpPr>
        <p:spPr>
          <a:xfrm>
            <a:off x="971600" y="270892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4932040" y="270892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14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4900756"/>
            <a:ext cx="635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JA</a:t>
            </a:r>
            <a:endParaRPr lang="pl-PL" sz="4000" dirty="0"/>
          </a:p>
        </p:txBody>
      </p:sp>
      <p:sp>
        <p:nvSpPr>
          <p:cNvPr id="10" name="Elipsa 9"/>
          <p:cNvSpPr/>
          <p:nvPr/>
        </p:nvSpPr>
        <p:spPr>
          <a:xfrm>
            <a:off x="971600" y="270892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6422097" y="182083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8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14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4900756"/>
            <a:ext cx="906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JAC</a:t>
            </a:r>
            <a:endParaRPr lang="pl-PL" sz="4000" dirty="0"/>
          </a:p>
        </p:txBody>
      </p:sp>
      <p:sp>
        <p:nvSpPr>
          <p:cNvPr id="10" name="Elipsa 9"/>
          <p:cNvSpPr/>
          <p:nvPr/>
        </p:nvSpPr>
        <p:spPr>
          <a:xfrm>
            <a:off x="971600" y="270892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5840147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4900756"/>
            <a:ext cx="11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JACE</a:t>
            </a:r>
            <a:endParaRPr lang="pl-PL" sz="4000" dirty="0"/>
          </a:p>
        </p:txBody>
      </p:sp>
      <p:sp>
        <p:nvSpPr>
          <p:cNvPr id="10" name="Elipsa 9"/>
          <p:cNvSpPr/>
          <p:nvPr/>
        </p:nvSpPr>
        <p:spPr>
          <a:xfrm>
            <a:off x="2223733" y="18448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4454"/>
            <a:ext cx="3656394" cy="29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a 11"/>
          <p:cNvSpPr/>
          <p:nvPr/>
        </p:nvSpPr>
        <p:spPr>
          <a:xfrm>
            <a:off x="5813030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Tablice do wprowadzania tekstu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56394" cy="29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4900756"/>
            <a:ext cx="1422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JACEK</a:t>
            </a:r>
            <a:endParaRPr lang="pl-PL" sz="4000" dirty="0"/>
          </a:p>
        </p:txBody>
      </p:sp>
      <p:sp>
        <p:nvSpPr>
          <p:cNvPr id="10" name="Elipsa 9"/>
          <p:cNvSpPr/>
          <p:nvPr/>
        </p:nvSpPr>
        <p:spPr>
          <a:xfrm>
            <a:off x="2223733" y="18448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4454"/>
            <a:ext cx="3656394" cy="29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a 11"/>
          <p:cNvSpPr/>
          <p:nvPr/>
        </p:nvSpPr>
        <p:spPr>
          <a:xfrm>
            <a:off x="5813030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4705" y="6439196"/>
            <a:ext cx="569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Julita Zawadzka, Szymon Murawski </a:t>
            </a:r>
            <a:r>
              <a:rPr lang="pl-PL" altLang="pl-PL" sz="1200" i="1" dirty="0" smtClean="0">
                <a:solidFill>
                  <a:srgbClr val="000000"/>
                </a:solidFill>
                <a:latin typeface="Times New Roman" pitchFamily="18" charset="0"/>
              </a:rPr>
              <a:t>Niech przemówią twoje oczy 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Fundacja Światło 2015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79512" y="2132856"/>
            <a:ext cx="8784976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Techniki oparte na </a:t>
            </a:r>
            <a:br>
              <a:rPr lang="pl-PL" b="1" dirty="0" smtClean="0"/>
            </a:br>
            <a:r>
              <a:rPr lang="pl-PL" b="1" dirty="0" smtClean="0"/>
              <a:t>wykrywaniu miejsca spojrzenia</a:t>
            </a:r>
          </a:p>
          <a:p>
            <a:r>
              <a:rPr lang="pl-PL" b="1" dirty="0" smtClean="0"/>
              <a:t>(</a:t>
            </a:r>
            <a:r>
              <a:rPr lang="pl-PL" b="1" dirty="0" smtClean="0">
                <a:solidFill>
                  <a:srgbClr val="0070C0"/>
                </a:solidFill>
              </a:rPr>
              <a:t>z użyciem </a:t>
            </a:r>
            <a:r>
              <a:rPr lang="pl-PL" b="1" dirty="0" err="1" smtClean="0">
                <a:solidFill>
                  <a:srgbClr val="0070C0"/>
                </a:solidFill>
              </a:rPr>
              <a:t>eyetrackera</a:t>
            </a:r>
            <a:r>
              <a:rPr lang="pl-PL" b="1" dirty="0" smtClean="0"/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5536" y="6093296"/>
            <a:ext cx="6975628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Katalog COGAIN: </a:t>
            </a:r>
            <a:r>
              <a:rPr lang="pl-PL" i="1" dirty="0">
                <a:solidFill>
                  <a:schemeClr val="bg1"/>
                </a:solidFill>
              </a:rPr>
              <a:t>https://</a:t>
            </a:r>
            <a:r>
              <a:rPr lang="pl-PL" i="1" dirty="0" smtClean="0">
                <a:solidFill>
                  <a:schemeClr val="bg1"/>
                </a:solidFill>
              </a:rPr>
              <a:t>wiki.cogain.org/index.php/Eye_Typing_Systems</a:t>
            </a:r>
            <a:endParaRPr lang="pl-PL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3568" y="253503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Technologie „tradycyjne”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Wirtualna klawiatura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588224" y="6439196"/>
            <a:ext cx="2356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EC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Key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(1996) za: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Majaranta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2009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96" y="1556793"/>
            <a:ext cx="52566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70687" y="5589240"/>
            <a:ext cx="7007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Wirtualna klawiatura - </a:t>
            </a:r>
            <a:r>
              <a:rPr lang="pl-PL" sz="2000" dirty="0" smtClean="0">
                <a:solidFill>
                  <a:srgbClr val="0070C0"/>
                </a:solidFill>
              </a:rPr>
              <a:t>b</a:t>
            </a:r>
            <a:r>
              <a:rPr lang="pl-PL" sz="2000" dirty="0" smtClean="0">
                <a:solidFill>
                  <a:srgbClr val="0070C0"/>
                </a:solidFill>
                <a:sym typeface="Symbol"/>
              </a:rPr>
              <a:t>ezpośrednie </a:t>
            </a:r>
            <a:r>
              <a:rPr lang="pl-PL" sz="2000" dirty="0">
                <a:solidFill>
                  <a:srgbClr val="0070C0"/>
                </a:solidFill>
                <a:sym typeface="Symbol"/>
              </a:rPr>
              <a:t>wskazywanie</a:t>
            </a:r>
            <a:r>
              <a:rPr lang="pl-PL" sz="2000" dirty="0">
                <a:sym typeface="Symbol"/>
              </a:rPr>
              <a:t> liter wzrokiem</a:t>
            </a:r>
          </a:p>
          <a:p>
            <a:r>
              <a:rPr lang="pl-PL" sz="2000" dirty="0" smtClean="0"/>
              <a:t>z zatwierdzeniem opartym na </a:t>
            </a:r>
            <a:r>
              <a:rPr lang="pl-PL" sz="2000" i="1" dirty="0" err="1" smtClean="0">
                <a:solidFill>
                  <a:srgbClr val="0070C0"/>
                </a:solidFill>
              </a:rPr>
              <a:t>dwell-time</a:t>
            </a:r>
            <a:r>
              <a:rPr lang="pl-PL" sz="2000" dirty="0" smtClean="0"/>
              <a:t> (odpowiednik kliknięcia)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798232" y="4797152"/>
            <a:ext cx="2840458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Ułożenie liter na klawiaturze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67544" y="5973960"/>
            <a:ext cx="6178038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Dwell-time</a:t>
            </a:r>
            <a:r>
              <a:rPr lang="pl-PL" dirty="0" smtClean="0">
                <a:solidFill>
                  <a:schemeClr val="bg1"/>
                </a:solidFill>
              </a:rPr>
              <a:t>: 500-1000 ms (</a:t>
            </a:r>
            <a:r>
              <a:rPr lang="pl-PL" dirty="0" err="1" smtClean="0">
                <a:solidFill>
                  <a:schemeClr val="bg1"/>
                </a:solidFill>
              </a:rPr>
              <a:t>teor</a:t>
            </a:r>
            <a:r>
              <a:rPr lang="pl-PL" dirty="0" smtClean="0">
                <a:solidFill>
                  <a:schemeClr val="bg1"/>
                </a:solidFill>
              </a:rPr>
              <a:t>. ok. 25 </a:t>
            </a:r>
            <a:r>
              <a:rPr lang="pl-PL" dirty="0" err="1" smtClean="0">
                <a:solidFill>
                  <a:schemeClr val="bg1"/>
                </a:solidFill>
              </a:rPr>
              <a:t>wpm</a:t>
            </a:r>
            <a:r>
              <a:rPr lang="pl-PL" dirty="0" smtClean="0">
                <a:solidFill>
                  <a:schemeClr val="bg1"/>
                </a:solidFill>
              </a:rPr>
              <a:t>, w praktyce wolniej)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Eksperci: 200-300 ms (rzeczywista &gt; 20 </a:t>
            </a:r>
            <a:r>
              <a:rPr lang="pl-PL" dirty="0" err="1" smtClean="0">
                <a:solidFill>
                  <a:schemeClr val="bg1"/>
                </a:solidFill>
              </a:rPr>
              <a:t>wpm</a:t>
            </a:r>
            <a:r>
              <a:rPr lang="pl-PL" dirty="0" smtClean="0">
                <a:solidFill>
                  <a:schemeClr val="bg1"/>
                </a:solidFill>
              </a:rPr>
              <a:t>), adaptacja czasu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67544" y="3316343"/>
            <a:ext cx="3636573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Każda litera ma swój klawisz/przycisk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Wprowadzanie tekstu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353580" y="6439196"/>
            <a:ext cx="26109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System firmy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Tobii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za: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Majaranta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2009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04913" y="5800278"/>
            <a:ext cx="8267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Dla komfortu wpisywania ważny jest feedback, jaki daje system użytkownikowi</a:t>
            </a:r>
            <a:endParaRPr lang="pl-PL" sz="2000" i="1" dirty="0" smtClean="0">
              <a:sym typeface="Symbo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37" y="1556792"/>
            <a:ext cx="53929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5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Wprowadzanie tekstu z sugestiami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312736" y="6439196"/>
            <a:ext cx="2651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GazeTalk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pl-PL" altLang="pl-PL" sz="1200" dirty="0" smtClean="0">
                <a:solidFill>
                  <a:srgbClr val="0070C0"/>
                </a:solidFill>
                <a:latin typeface="Times New Roman" pitchFamily="18" charset="0"/>
              </a:rPr>
              <a:t>darmowy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Hansen i in. 2001)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04913" y="5800278"/>
            <a:ext cx="831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Kompromis między liczbą klawiszy i ich rozmiarem (kalibracja, kontrola wzroku)</a:t>
            </a:r>
            <a:endParaRPr lang="pl-PL" sz="2000" i="1" dirty="0" smtClean="0">
              <a:sym typeface="Symbo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90" y="1556792"/>
            <a:ext cx="5392916" cy="40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124030" y="3370240"/>
            <a:ext cx="2356735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Tylko wybrane klawisze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19" y="3419708"/>
            <a:ext cx="1937005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Sugerowane słowa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4922" y="2204864"/>
            <a:ext cx="156748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Podgląd tekstu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87073" y="6260660"/>
            <a:ext cx="2242602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Wypróbować w domu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Sugerowanie słów</a:t>
            </a:r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95536" y="1312887"/>
            <a:ext cx="8418202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/>
              <a:t>A priori</a:t>
            </a:r>
            <a:r>
              <a:rPr lang="pl-PL" sz="2800" dirty="0"/>
              <a:t> możliwe sposoby wyszukiwania w słowniku: </a:t>
            </a:r>
            <a:endParaRPr lang="pl-PL" sz="2800" dirty="0" smtClean="0"/>
          </a:p>
          <a:p>
            <a:pPr marL="457200" indent="-457200">
              <a:buFontTx/>
              <a:buChar char="-"/>
            </a:pPr>
            <a:r>
              <a:rPr lang="pl-PL" sz="2800" dirty="0" smtClean="0"/>
              <a:t>początek </a:t>
            </a:r>
            <a:r>
              <a:rPr lang="pl-PL" sz="2800" dirty="0"/>
              <a:t>frazy, </a:t>
            </a:r>
          </a:p>
          <a:p>
            <a:pPr marL="457200" indent="-457200">
              <a:buFontTx/>
              <a:buChar char="-"/>
            </a:pPr>
            <a:r>
              <a:rPr lang="pl-PL" sz="2800" dirty="0" smtClean="0"/>
              <a:t>dowolny </a:t>
            </a:r>
            <a:r>
              <a:rPr lang="pl-PL" sz="2800" dirty="0"/>
              <a:t>fragment frazy, </a:t>
            </a:r>
            <a:endParaRPr lang="pl-PL" sz="2800" dirty="0" smtClean="0"/>
          </a:p>
          <a:p>
            <a:pPr marL="457200" indent="-457200">
              <a:buFontTx/>
              <a:buChar char="-"/>
            </a:pPr>
            <a:r>
              <a:rPr lang="pl-PL" sz="2800" dirty="0" smtClean="0"/>
              <a:t>odległość </a:t>
            </a:r>
            <a:r>
              <a:rPr lang="pl-PL" sz="2800" dirty="0" err="1"/>
              <a:t>Levensteina</a:t>
            </a:r>
            <a:r>
              <a:rPr lang="pl-PL" sz="2800" dirty="0"/>
              <a:t>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(</a:t>
            </a:r>
            <a:r>
              <a:rPr lang="pl-PL" sz="2800" dirty="0"/>
              <a:t>liczba „atomowych” operacji na łańcuchu</a:t>
            </a:r>
            <a:r>
              <a:rPr lang="pl-PL" sz="2800" dirty="0" smtClean="0"/>
              <a:t>),</a:t>
            </a:r>
          </a:p>
          <a:p>
            <a:pPr marL="457200" indent="-457200">
              <a:buFontTx/>
              <a:buChar char="-"/>
            </a:pPr>
            <a:r>
              <a:rPr lang="pl-PL" sz="2800" dirty="0" smtClean="0"/>
              <a:t>BCM </a:t>
            </a:r>
            <a:r>
              <a:rPr lang="pl-PL" sz="2800" dirty="0"/>
              <a:t>dla par lub trójek </a:t>
            </a:r>
            <a:r>
              <a:rPr lang="pl-PL" sz="2800" dirty="0" smtClean="0"/>
              <a:t>liter</a:t>
            </a:r>
          </a:p>
          <a:p>
            <a:endParaRPr lang="pl-PL" sz="1600" dirty="0" smtClean="0"/>
          </a:p>
          <a:p>
            <a:r>
              <a:rPr lang="pl-PL" sz="2800" dirty="0" smtClean="0"/>
              <a:t>Sugestie </a:t>
            </a:r>
            <a:r>
              <a:rPr lang="pl-PL" sz="2800" dirty="0"/>
              <a:t>na bazie słownika z wcześniejszych tekstów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danego użytkownika (analiza </a:t>
            </a:r>
            <a:r>
              <a:rPr lang="pl-PL" sz="2800" dirty="0"/>
              <a:t>częstości </a:t>
            </a:r>
            <a:r>
              <a:rPr lang="pl-PL" sz="2800" dirty="0" smtClean="0"/>
              <a:t>słów) + </a:t>
            </a:r>
            <a:r>
              <a:rPr lang="pl-PL" sz="2800" dirty="0" smtClean="0">
                <a:solidFill>
                  <a:srgbClr val="0070C0"/>
                </a:solidFill>
              </a:rPr>
              <a:t>kontekst</a:t>
            </a:r>
            <a:endParaRPr lang="pl-PL" sz="2800" dirty="0" smtClean="0"/>
          </a:p>
          <a:p>
            <a:endParaRPr lang="pl-PL" dirty="0"/>
          </a:p>
          <a:p>
            <a:r>
              <a:rPr lang="pl-PL" sz="2800" dirty="0"/>
              <a:t>Po spacji: sugerowanie całych </a:t>
            </a:r>
            <a:r>
              <a:rPr lang="pl-PL" sz="2800" dirty="0" smtClean="0"/>
              <a:t>następnych wyrazów </a:t>
            </a:r>
            <a:r>
              <a:rPr lang="pl-PL" sz="2800" dirty="0"/>
              <a:t>lub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grup </a:t>
            </a:r>
            <a:r>
              <a:rPr lang="pl-PL" sz="2800" dirty="0"/>
              <a:t>wyrazów </a:t>
            </a:r>
            <a:r>
              <a:rPr lang="pl-PL" sz="2800" dirty="0" smtClean="0"/>
              <a:t>(</a:t>
            </a:r>
            <a:r>
              <a:rPr lang="pl-PL" sz="2800" dirty="0"/>
              <a:t>typowe zwroty + analiza tekstów</a:t>
            </a:r>
            <a:r>
              <a:rPr lang="pl-PL" sz="2800" dirty="0" smtClean="0"/>
              <a:t>)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690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Sugerowanie słów</a:t>
            </a:r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95536" y="1312887"/>
            <a:ext cx="874846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Badania: </a:t>
            </a:r>
            <a:r>
              <a:rPr lang="pl-PL" sz="2800" dirty="0" smtClean="0">
                <a:solidFill>
                  <a:srgbClr val="0070C0"/>
                </a:solidFill>
              </a:rPr>
              <a:t>zysk czasu wynikający z wykorzystania </a:t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>sugerowanych</a:t>
            </a:r>
            <a:r>
              <a:rPr lang="pl-PL" sz="2800" dirty="0">
                <a:solidFill>
                  <a:srgbClr val="0070C0"/>
                </a:solidFill>
              </a:rPr>
              <a:t> </a:t>
            </a:r>
            <a:r>
              <a:rPr lang="pl-PL" sz="2800" dirty="0" smtClean="0">
                <a:solidFill>
                  <a:srgbClr val="0070C0"/>
                </a:solidFill>
              </a:rPr>
              <a:t>wyrazów może być mniejszy niż </a:t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>strata będąca efektem przerzucania uwagi</a:t>
            </a:r>
            <a:r>
              <a:rPr lang="pl-PL" sz="2800" dirty="0" smtClean="0"/>
              <a:t> </a:t>
            </a:r>
            <a:br>
              <a:rPr lang="pl-PL" sz="2800" dirty="0" smtClean="0"/>
            </a:br>
            <a:r>
              <a:rPr lang="pl-PL" sz="2800" dirty="0" smtClean="0"/>
              <a:t>(dodatkowe obciążenie poznawcze)</a:t>
            </a:r>
          </a:p>
          <a:p>
            <a:endParaRPr lang="pl-PL" dirty="0" smtClean="0"/>
          </a:p>
          <a:p>
            <a:r>
              <a:rPr lang="pl-PL" sz="2800" dirty="0" smtClean="0"/>
              <a:t>Należy uwzględnić dodatkowe problemy piszących (udar)</a:t>
            </a:r>
          </a:p>
          <a:p>
            <a:endParaRPr lang="pl-PL" dirty="0" smtClean="0"/>
          </a:p>
          <a:p>
            <a:r>
              <a:rPr lang="pl-PL" sz="2800" dirty="0" smtClean="0"/>
              <a:t>Sugerowanie liter i wyrazów jest jednak konieczne w </a:t>
            </a:r>
            <a:br>
              <a:rPr lang="pl-PL" sz="2800" dirty="0" smtClean="0"/>
            </a:br>
            <a:r>
              <a:rPr lang="pl-PL" sz="2800" dirty="0" smtClean="0"/>
              <a:t>sytuacji słabej kontroli mięśni oka (liczba „klawiszy”)</a:t>
            </a:r>
          </a:p>
          <a:p>
            <a:endParaRPr lang="pl-PL" dirty="0"/>
          </a:p>
          <a:p>
            <a:r>
              <a:rPr lang="pl-PL" sz="2800" dirty="0" smtClean="0">
                <a:solidFill>
                  <a:srgbClr val="0070C0"/>
                </a:solidFill>
              </a:rPr>
              <a:t>Feedback</a:t>
            </a:r>
            <a:r>
              <a:rPr lang="pl-PL" sz="2800" dirty="0" smtClean="0"/>
              <a:t> zmniejsza obciążenie i zwiększa szybkość</a:t>
            </a:r>
          </a:p>
          <a:p>
            <a:r>
              <a:rPr lang="pl-PL" sz="2800" dirty="0"/>
              <a:t>N</a:t>
            </a:r>
            <a:r>
              <a:rPr lang="pl-PL" sz="2800" dirty="0" smtClean="0"/>
              <a:t>ajlepsza kombinacja: </a:t>
            </a:r>
            <a:r>
              <a:rPr lang="pl-PL" sz="2800" dirty="0" smtClean="0">
                <a:solidFill>
                  <a:srgbClr val="0070C0"/>
                </a:solidFill>
              </a:rPr>
              <a:t>zaznaczenie wizualne + dźwięk </a:t>
            </a:r>
            <a:r>
              <a:rPr lang="pl-PL" sz="2800" i="1" dirty="0" smtClean="0">
                <a:solidFill>
                  <a:srgbClr val="0070C0"/>
                </a:solidFill>
              </a:rPr>
              <a:t>klik</a:t>
            </a:r>
          </a:p>
          <a:p>
            <a:r>
              <a:rPr lang="pl-PL" sz="2800" dirty="0" smtClean="0"/>
              <a:t>Lepsze od samego zaznaczania lub odczytywania lub razem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167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i="1" dirty="0" err="1" smtClean="0"/>
              <a:t>pEye</a:t>
            </a:r>
            <a:endParaRPr lang="en-US" i="1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295441" y="6439196"/>
            <a:ext cx="16690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Huckauf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Urbina (2008)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95586"/>
            <a:ext cx="6353981" cy="5075710"/>
          </a:xfrm>
          <a:prstGeom prst="rect">
            <a:avLst/>
          </a:prstGeom>
        </p:spPr>
      </p:pic>
      <p:pic>
        <p:nvPicPr>
          <p:cNvPr id="9218" name="Picture 2" descr="https://www.researchgate.net/profile/Anke_Huckauf/publication/220811076/figure/fig2/AS:305546528870400@1449859377062/Figur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457006" cy="343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27585" y="4917443"/>
            <a:ext cx="3168351" cy="5997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Przełączniki (</a:t>
            </a:r>
            <a:r>
              <a:rPr lang="pl-PL" i="1" dirty="0" err="1" smtClean="0"/>
              <a:t>eye</a:t>
            </a:r>
            <a:r>
              <a:rPr lang="pl-PL" i="1" dirty="0" smtClean="0"/>
              <a:t> </a:t>
            </a:r>
            <a:r>
              <a:rPr lang="pl-PL" i="1" dirty="0" err="1" smtClean="0"/>
              <a:t>switches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3203848" y="1700808"/>
            <a:ext cx="360040" cy="71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93279" y="1769705"/>
            <a:ext cx="831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B C D E F G H I J K L M ..</a:t>
            </a:r>
            <a:endParaRPr lang="pl-PL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4367828" y="2564904"/>
            <a:ext cx="72008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393279" y="3030031"/>
            <a:ext cx="7949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Mrugnięcie jednym okiem przesuwa, drugim zatwierdza – męczące i długie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93278" y="3460938"/>
            <a:ext cx="7717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Ulepszenie: system sam przewija, a mrugnięcie wybiera (presja czasowa)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662994" y="6175669"/>
            <a:ext cx="2647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2487560" y="4917443"/>
            <a:ext cx="432048" cy="599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827584" y="4361036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B C D E F </a:t>
            </a:r>
            <a:b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 H I J K L </a:t>
            </a:r>
            <a:b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 N O P R S</a:t>
            </a:r>
          </a:p>
          <a:p>
            <a:r>
              <a:rPr lang="pl-PL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 W X Y Z </a:t>
            </a:r>
            <a:endParaRPr lang="pl-PL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Łącznik prosty ze strzałką 19"/>
          <p:cNvCxnSpPr/>
          <p:nvPr/>
        </p:nvCxnSpPr>
        <p:spPr>
          <a:xfrm>
            <a:off x="2343544" y="4293096"/>
            <a:ext cx="72008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611560" y="4869160"/>
            <a:ext cx="0" cy="7920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4342673" y="4384590"/>
            <a:ext cx="2740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Ułożenie liter w macierz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ułatwia orientację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447706" y="5589240"/>
            <a:ext cx="2428550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Wymóg: pełna kontrola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nad mięśniami powieki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4355976" y="5117652"/>
            <a:ext cx="382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Rozwiązanie dość wolne (2-6 </a:t>
            </a:r>
            <a:r>
              <a:rPr lang="pl-PL" sz="2000" dirty="0" err="1" smtClean="0"/>
              <a:t>wpm</a:t>
            </a:r>
            <a:r>
              <a:rPr lang="pl-PL" sz="2000" dirty="0" smtClean="0"/>
              <a:t>)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4883732" y="3573016"/>
            <a:ext cx="3872470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Niezbyt udane próby wykorzystania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dużych ruchów oczy jako przełączników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2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/>
      <p:bldP spid="16" grpId="0"/>
      <p:bldP spid="15" grpId="0" animBg="1"/>
      <p:bldP spid="19" grpId="0" animBg="1"/>
      <p:bldP spid="17" grpId="0"/>
      <p:bldP spid="23" grpId="0"/>
      <p:bldP spid="24" grpId="0" animBg="1"/>
      <p:bldP spid="25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Gesty (</a:t>
            </a:r>
            <a:r>
              <a:rPr lang="pl-PL" i="1" dirty="0" err="1" smtClean="0"/>
              <a:t>eye</a:t>
            </a:r>
            <a:r>
              <a:rPr lang="pl-PL" i="1" dirty="0" smtClean="0"/>
              <a:t> </a:t>
            </a:r>
            <a:r>
              <a:rPr lang="pl-PL" i="1" dirty="0" err="1" smtClean="0"/>
              <a:t>switches</a:t>
            </a:r>
            <a:r>
              <a:rPr lang="pl-PL" dirty="0" smtClean="0"/>
              <a:t>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73" y="1412776"/>
            <a:ext cx="5473750" cy="2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222648" y="6439196"/>
            <a:ext cx="27418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VisionKey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EyeCan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) za: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Majaranta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2009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716016" y="4365104"/>
            <a:ext cx="3860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Alfabet wyświetlany w prawym oku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204145" y="5169386"/>
            <a:ext cx="6896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Patrzenie na literę nie powoduje jej wybrania (por. efekt Midasa)</a:t>
            </a:r>
          </a:p>
          <a:p>
            <a:r>
              <a:rPr lang="pl-PL" sz="2000" dirty="0" smtClean="0">
                <a:sym typeface="Symbol"/>
              </a:rPr>
              <a:t></a:t>
            </a:r>
            <a:r>
              <a:rPr lang="pl-PL" sz="2000" dirty="0" smtClean="0"/>
              <a:t> Dwustopniowe wybieranie liter</a:t>
            </a:r>
          </a:p>
        </p:txBody>
      </p:sp>
      <p:sp>
        <p:nvSpPr>
          <p:cNvPr id="27" name="Elipsa 26"/>
          <p:cNvSpPr/>
          <p:nvPr/>
        </p:nvSpPr>
        <p:spPr>
          <a:xfrm>
            <a:off x="4589748" y="1412776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Elipsa 27"/>
          <p:cNvSpPr/>
          <p:nvPr/>
        </p:nvSpPr>
        <p:spPr>
          <a:xfrm>
            <a:off x="6516216" y="234888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5165812" y="1844824"/>
            <a:ext cx="1350404" cy="648072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204145" y="6026169"/>
            <a:ext cx="2580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0070C0"/>
                </a:solidFill>
              </a:rPr>
              <a:t>Przykład: wybór litery J</a:t>
            </a:r>
            <a:endParaRPr lang="pl-PL" sz="2000" dirty="0">
              <a:solidFill>
                <a:srgbClr val="0070C0"/>
              </a:solidFill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644420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0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 animBg="1"/>
      <p:bldP spid="28" grpId="0" animBg="1"/>
      <p:bldP spid="10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Gesty (</a:t>
            </a:r>
            <a:r>
              <a:rPr lang="pl-PL" i="1" dirty="0" err="1" smtClean="0"/>
              <a:t>eye</a:t>
            </a:r>
            <a:r>
              <a:rPr lang="pl-PL" i="1" dirty="0" smtClean="0"/>
              <a:t> </a:t>
            </a:r>
            <a:r>
              <a:rPr lang="pl-PL" i="1" dirty="0" err="1" smtClean="0"/>
              <a:t>switches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840043" y="6439196"/>
            <a:ext cx="31244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Eye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-S (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Porta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Turina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2008) za: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Majaranta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2009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030056" y="5169386"/>
            <a:ext cx="6854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Aktywne obszary (</a:t>
            </a:r>
            <a:r>
              <a:rPr lang="pl-PL" sz="2000" i="1" dirty="0" smtClean="0"/>
              <a:t>hot </a:t>
            </a:r>
            <a:r>
              <a:rPr lang="pl-PL" sz="2000" i="1" dirty="0" err="1" smtClean="0"/>
              <a:t>spots</a:t>
            </a:r>
            <a:r>
              <a:rPr lang="pl-PL" sz="2000" dirty="0" smtClean="0"/>
              <a:t>) – po okresie nauki mogą być ukryte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95797"/>
            <a:ext cx="4604289" cy="37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33851" y="5517232"/>
            <a:ext cx="6942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Kolejność „aktywacji” (po 400 ms) wyznacza wprowadzaną literę.</a:t>
            </a:r>
          </a:p>
          <a:p>
            <a:r>
              <a:rPr lang="pl-PL" sz="2000" dirty="0" smtClean="0"/>
              <a:t>Aktywowane obszary są podświetlane (</a:t>
            </a:r>
            <a:r>
              <a:rPr lang="pl-PL" sz="2000" i="1" dirty="0" smtClean="0"/>
              <a:t>feedback</a:t>
            </a:r>
            <a:r>
              <a:rPr lang="pl-PL" sz="2000" dirty="0" smtClean="0"/>
              <a:t>).</a:t>
            </a:r>
          </a:p>
          <a:p>
            <a:r>
              <a:rPr lang="pl-PL" sz="2000" dirty="0" smtClean="0"/>
              <a:t>Kody </a:t>
            </a:r>
            <a:r>
              <a:rPr lang="pl-PL" sz="2000" dirty="0" smtClean="0">
                <a:solidFill>
                  <a:srgbClr val="0070C0"/>
                </a:solidFill>
              </a:rPr>
              <a:t>przypominają pismo ręczne</a:t>
            </a:r>
            <a:r>
              <a:rPr lang="pl-PL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916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Gesty (</a:t>
            </a:r>
            <a:r>
              <a:rPr lang="pl-PL" i="1" dirty="0" err="1" smtClean="0"/>
              <a:t>eye</a:t>
            </a:r>
            <a:r>
              <a:rPr lang="pl-PL" i="1" dirty="0" smtClean="0"/>
              <a:t> </a:t>
            </a:r>
            <a:r>
              <a:rPr lang="pl-PL" i="1" dirty="0" err="1" smtClean="0"/>
              <a:t>switches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60900" y="6439196"/>
            <a:ext cx="210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EyeWrite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Porta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Turina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2008)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030056" y="5253588"/>
            <a:ext cx="5014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err="1" smtClean="0"/>
              <a:t>EyeWrite</a:t>
            </a:r>
            <a:r>
              <a:rPr lang="pl-PL" sz="2000" dirty="0" smtClean="0"/>
              <a:t> – osobne okno do wpisywania tekstu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33851" y="5601434"/>
            <a:ext cx="6786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W ostatnim obszarze pojawia się wpisywana litera.</a:t>
            </a:r>
          </a:p>
          <a:p>
            <a:r>
              <a:rPr lang="pl-PL" sz="2000" dirty="0" smtClean="0"/>
              <a:t>Brak opóźnienia związanego z zatwierdzaniem (</a:t>
            </a:r>
            <a:r>
              <a:rPr lang="pl-PL" sz="2000" dirty="0" smtClean="0">
                <a:solidFill>
                  <a:srgbClr val="0070C0"/>
                </a:solidFill>
              </a:rPr>
              <a:t>bez </a:t>
            </a:r>
            <a:r>
              <a:rPr lang="pl-PL" sz="2000" i="1" dirty="0" err="1" smtClean="0">
                <a:solidFill>
                  <a:srgbClr val="0070C0"/>
                </a:solidFill>
              </a:rPr>
              <a:t>dwell-time</a:t>
            </a:r>
            <a:r>
              <a:rPr lang="pl-PL" sz="2000" dirty="0" smtClean="0">
                <a:solidFill>
                  <a:srgbClr val="0070C0"/>
                </a:solidFill>
              </a:rPr>
              <a:t>!</a:t>
            </a:r>
            <a:r>
              <a:rPr lang="pl-PL" sz="2000" dirty="0" smtClean="0"/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89" y="1133217"/>
            <a:ext cx="4923117" cy="40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8" y="1415833"/>
            <a:ext cx="8509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81719" y="3473066"/>
            <a:ext cx="290355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Niepotrzebna kalibracja!!</a:t>
            </a:r>
          </a:p>
          <a:p>
            <a:r>
              <a:rPr lang="pl-PL" dirty="0" smtClean="0"/>
              <a:t>(względne położenia wzroku)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81719" y="4294837"/>
            <a:ext cx="290355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My: gesty na całym ekranie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        (niewidoczne obszary)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0583" y="6439195"/>
            <a:ext cx="3327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Wobbrock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Rubinstein, Sawyer,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Duchowski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(2007)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80583" y="2667467"/>
            <a:ext cx="290355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Nie zajmuje ekranu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(por. wirtualna klawiatura)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9" grpId="0" animBg="1"/>
      <p:bldP spid="2" grpId="0" animBg="1"/>
      <p:bldP spid="11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lawiatura SteelSeries Apex Gaming Keyboard (64145) - zdjęci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5576"/>
            <a:ext cx="4085507" cy="23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Tradycyjne wprowadzanie tekstu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3898791"/>
            <a:ext cx="845904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Klawiatura</a:t>
            </a:r>
            <a:r>
              <a:rPr lang="pl-PL" sz="2000" dirty="0" smtClean="0"/>
              <a:t> – obecnie standardowy sposób wprowadzania tekstu,</a:t>
            </a:r>
          </a:p>
          <a:p>
            <a:r>
              <a:rPr lang="pl-PL" sz="2000" dirty="0" smtClean="0"/>
              <a:t>układ klawiszy (każdy wprowadza jedną literę + kombinacje z klawiszami spec.), </a:t>
            </a:r>
          </a:p>
          <a:p>
            <a:r>
              <a:rPr lang="pl-PL" sz="2000" dirty="0" smtClean="0"/>
              <a:t>naturalny „potomek” maszyny do pisania (zob. układ klawiatury QWERTY)</a:t>
            </a:r>
          </a:p>
          <a:p>
            <a:r>
              <a:rPr lang="pl-PL" sz="2000" b="1" dirty="0" smtClean="0"/>
              <a:t>Własności:</a:t>
            </a:r>
            <a:r>
              <a:rPr lang="pl-PL" sz="2000" dirty="0" smtClean="0"/>
              <a:t> 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prędkość wprowadzania ograniczona tylko zdolnościami </a:t>
            </a:r>
            <a:br>
              <a:rPr lang="pl-PL" sz="2000" dirty="0" smtClean="0"/>
            </a:br>
            <a:r>
              <a:rPr lang="pl-PL" sz="2000" dirty="0" smtClean="0"/>
              <a:t>(średnia K 37 </a:t>
            </a:r>
            <a:r>
              <a:rPr lang="pl-PL" sz="2000" dirty="0" err="1" smtClean="0"/>
              <a:t>wpm</a:t>
            </a:r>
            <a:r>
              <a:rPr lang="pl-PL" sz="2000" dirty="0" smtClean="0"/>
              <a:t>, M 44 </a:t>
            </a:r>
            <a:r>
              <a:rPr lang="pl-PL" sz="2000" dirty="0" err="1" smtClean="0"/>
              <a:t>wpm</a:t>
            </a:r>
            <a:r>
              <a:rPr lang="pl-PL" sz="2000" dirty="0" smtClean="0"/>
              <a:t>, rekord 216 </a:t>
            </a:r>
            <a:r>
              <a:rPr lang="pl-PL" sz="2000" dirty="0" err="1" smtClean="0"/>
              <a:t>wpm</a:t>
            </a:r>
            <a:r>
              <a:rPr lang="pl-PL" sz="2000" dirty="0" smtClean="0"/>
              <a:t> – 1946 maszynistka z IBM)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dla porównania: pismo ręczne 13 </a:t>
            </a:r>
            <a:r>
              <a:rPr lang="pl-PL" sz="2000" dirty="0" err="1" smtClean="0"/>
              <a:t>wpm</a:t>
            </a:r>
            <a:r>
              <a:rPr lang="pl-PL" sz="2000" dirty="0" smtClean="0"/>
              <a:t>, czytanie 270 </a:t>
            </a:r>
            <a:r>
              <a:rPr lang="pl-PL" sz="2000" dirty="0" err="1" smtClean="0"/>
              <a:t>wpm</a:t>
            </a:r>
            <a:r>
              <a:rPr lang="pl-PL" sz="2000" dirty="0" smtClean="0"/>
              <a:t>, </a:t>
            </a:r>
            <a:br>
              <a:rPr lang="pl-PL" sz="2000" dirty="0" smtClean="0"/>
            </a:br>
            <a:r>
              <a:rPr lang="pl-PL" sz="2000" dirty="0" err="1" smtClean="0"/>
              <a:t>stenopisanie</a:t>
            </a:r>
            <a:r>
              <a:rPr lang="pl-PL" sz="2000" dirty="0" smtClean="0"/>
              <a:t> 360 </a:t>
            </a:r>
            <a:r>
              <a:rPr lang="pl-PL" sz="2000" dirty="0" err="1" smtClean="0"/>
              <a:t>wpm</a:t>
            </a:r>
            <a:r>
              <a:rPr lang="pl-PL" sz="2000" dirty="0" smtClean="0"/>
              <a:t>, najszybszy mówca 637 </a:t>
            </a:r>
            <a:r>
              <a:rPr lang="pl-PL" sz="2000" dirty="0" err="1" smtClean="0"/>
              <a:t>wpm</a:t>
            </a:r>
            <a:r>
              <a:rPr lang="pl-PL" sz="2000" dirty="0" smtClean="0"/>
              <a:t>, audiobooki 150 </a:t>
            </a:r>
            <a:r>
              <a:rPr lang="pl-PL" sz="2000" dirty="0" err="1" smtClean="0"/>
              <a:t>wpm</a:t>
            </a:r>
            <a:endParaRPr lang="pl-PL" sz="2000" dirty="0"/>
          </a:p>
        </p:txBody>
      </p:sp>
      <p:pic>
        <p:nvPicPr>
          <p:cNvPr id="7" name="Picture 2" descr="Laptop Lenovo IdeaPad Y70-70 (80DU00MQPB) - zdjęci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2828"/>
            <a:ext cx="2736304" cy="24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Gesty (</a:t>
            </a:r>
            <a:r>
              <a:rPr lang="pl-PL" i="1" dirty="0" err="1" smtClean="0"/>
              <a:t>eye</a:t>
            </a:r>
            <a:r>
              <a:rPr lang="pl-PL" i="1" dirty="0" smtClean="0"/>
              <a:t> </a:t>
            </a:r>
            <a:r>
              <a:rPr lang="pl-PL" i="1" dirty="0" err="1" smtClean="0"/>
              <a:t>switches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769832" y="6439196"/>
            <a:ext cx="31946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Quickwriting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(Perlin, 1998); Bee,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Andree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(2008)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00" y="1412776"/>
            <a:ext cx="5737895" cy="45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3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Ciągłe wprowadzanie tekstu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958682" y="6439196"/>
            <a:ext cx="20058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Dasher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Ward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McKay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, 2002)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148064" y="1196752"/>
            <a:ext cx="2817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solidFill>
                  <a:srgbClr val="0070C0"/>
                </a:solidFill>
              </a:rPr>
              <a:t>Dasher</a:t>
            </a:r>
            <a:r>
              <a:rPr lang="pl-PL" sz="2000" dirty="0" smtClean="0"/>
              <a:t> – silnie bazuje na </a:t>
            </a:r>
            <a:br>
              <a:rPr lang="pl-PL" sz="2000" dirty="0" smtClean="0"/>
            </a:br>
            <a:r>
              <a:rPr lang="pl-PL" sz="2000" dirty="0" smtClean="0"/>
              <a:t>sugerowaniu</a:t>
            </a:r>
            <a:r>
              <a:rPr lang="pl-PL" sz="2000" dirty="0"/>
              <a:t> </a:t>
            </a:r>
            <a:r>
              <a:rPr lang="pl-PL" sz="2000" dirty="0" smtClean="0"/>
              <a:t>słów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4327129" cy="487523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1917611"/>
            <a:ext cx="3054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Pisanie = nawigacja między </a:t>
            </a:r>
            <a:br>
              <a:rPr lang="pl-PL" sz="2000" dirty="0" smtClean="0"/>
            </a:br>
            <a:r>
              <a:rPr lang="pl-PL" sz="2000" dirty="0" smtClean="0"/>
              <a:t>możliwymi wersjami tekstu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190952" y="2804126"/>
            <a:ext cx="290355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Niepotrzebna kalibracja!!</a:t>
            </a:r>
          </a:p>
          <a:p>
            <a:r>
              <a:rPr lang="pl-PL" dirty="0" smtClean="0"/>
              <a:t>(względne położenia wzroku)</a:t>
            </a:r>
            <a:endParaRPr lang="pl-PL" dirty="0"/>
          </a:p>
        </p:txBody>
      </p:sp>
      <p:sp>
        <p:nvSpPr>
          <p:cNvPr id="9" name="pole tekstowe 8">
            <a:hlinkClick r:id="rId3"/>
          </p:cNvPr>
          <p:cNvSpPr txBox="1"/>
          <p:nvPr/>
        </p:nvSpPr>
        <p:spPr>
          <a:xfrm>
            <a:off x="5190952" y="5661248"/>
            <a:ext cx="15701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Film (YouTube)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hlinkClick r:id="rId4"/>
          </p:cNvPr>
          <p:cNvSpPr txBox="1"/>
          <p:nvPr/>
        </p:nvSpPr>
        <p:spPr>
          <a:xfrm>
            <a:off x="5190952" y="3634368"/>
            <a:ext cx="177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u="sng" dirty="0" smtClean="0"/>
              <a:t>Darmowy (link)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11560" y="6260660"/>
            <a:ext cx="2242602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Wypróbować w domu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Ciągłe wprowadzanie tekstu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968429" y="6439196"/>
            <a:ext cx="19960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Stagazer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(Hansen i in. 2008)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9382" y="5248222"/>
            <a:ext cx="7303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Stargazer</a:t>
            </a:r>
            <a:r>
              <a:rPr lang="pl-PL" sz="2000" dirty="0" smtClean="0"/>
              <a:t> – </a:t>
            </a:r>
            <a:r>
              <a:rPr lang="pl-PL" sz="2000" dirty="0" err="1" smtClean="0"/>
              <a:t>zoomowanie</a:t>
            </a:r>
            <a:r>
              <a:rPr lang="pl-PL" sz="2000" dirty="0" smtClean="0"/>
              <a:t> liter</a:t>
            </a:r>
          </a:p>
          <a:p>
            <a:r>
              <a:rPr lang="pl-PL" sz="2000" dirty="0" smtClean="0"/>
              <a:t>Wzrok skierowany na literę – litera przesuwa się na środek + </a:t>
            </a:r>
            <a:r>
              <a:rPr lang="pl-PL" sz="2000" i="1" dirty="0" smtClean="0"/>
              <a:t>zoom in</a:t>
            </a:r>
          </a:p>
          <a:p>
            <a:r>
              <a:rPr lang="pl-PL" sz="2000" dirty="0" smtClean="0"/>
              <a:t>Wybieramy literę, gdy przez nią przelecimy </a:t>
            </a:r>
            <a:r>
              <a:rPr lang="pl-PL" sz="2000" dirty="0" smtClean="0">
                <a:sym typeface="Symbol"/>
              </a:rPr>
              <a:t></a:t>
            </a:r>
            <a:r>
              <a:rPr lang="pl-PL" sz="2000" dirty="0" smtClean="0"/>
              <a:t> Następny okrąg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9" y="1556792"/>
            <a:ext cx="7311337" cy="34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484813" y="4293096"/>
            <a:ext cx="5278433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Ukryty </a:t>
            </a:r>
            <a:r>
              <a:rPr lang="pl-PL" dirty="0" err="1" smtClean="0">
                <a:solidFill>
                  <a:schemeClr val="bg1"/>
                </a:solidFill>
              </a:rPr>
              <a:t>dwell-time</a:t>
            </a:r>
            <a:r>
              <a:rPr lang="pl-PL" dirty="0" smtClean="0">
                <a:solidFill>
                  <a:schemeClr val="bg1"/>
                </a:solidFill>
              </a:rPr>
              <a:t> spowalniający wprowadzanie tekstu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Szybkość wprowadzania tekstu</a:t>
            </a:r>
            <a:endParaRPr lang="en-US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55987"/>
              </p:ext>
            </p:extLst>
          </p:nvPr>
        </p:nvGraphicFramePr>
        <p:xfrm>
          <a:off x="1541748" y="1854304"/>
          <a:ext cx="60960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247800"/>
                <a:gridCol w="1379984"/>
                <a:gridCol w="1524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System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i="1" dirty="0" err="1" smtClean="0"/>
                        <a:t>dwell-time</a:t>
                      </a:r>
                      <a:endParaRPr lang="pl-P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Nowicjusz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Ekspert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QWERTY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(500</a:t>
                      </a:r>
                      <a:r>
                        <a:rPr lang="pl-PL" baseline="0" dirty="0" smtClean="0"/>
                        <a:t> ms)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10.9 </a:t>
                      </a:r>
                      <a:r>
                        <a:rPr lang="pl-PL" dirty="0" err="1" smtClean="0"/>
                        <a:t>wpm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0070C0"/>
                          </a:solidFill>
                        </a:rPr>
                        <a:t>15.8 </a:t>
                      </a:r>
                      <a:r>
                        <a:rPr lang="pl-PL" dirty="0" err="1" smtClean="0">
                          <a:solidFill>
                            <a:srgbClr val="0070C0"/>
                          </a:solidFill>
                        </a:rPr>
                        <a:t>wpm</a:t>
                      </a:r>
                      <a:endParaRPr lang="pl-PL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pEYEdit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10.9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StarWrite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5.9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8.4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Iwrite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7.6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11.4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Dasher</a:t>
                      </a:r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(bez sugerowania)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nie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4.7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7.4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Dasher</a:t>
                      </a:r>
                      <a:r>
                        <a:rPr lang="pl-PL" dirty="0" smtClean="0"/>
                        <a:t> (pełen)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nie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0070C0"/>
                          </a:solidFill>
                        </a:rPr>
                        <a:t>20-30 </a:t>
                      </a:r>
                      <a:r>
                        <a:rPr lang="pl-PL" dirty="0" err="1" smtClean="0">
                          <a:solidFill>
                            <a:srgbClr val="0070C0"/>
                          </a:solidFill>
                        </a:rPr>
                        <a:t>wpm</a:t>
                      </a:r>
                      <a:endParaRPr lang="pl-PL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Stagazer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nie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3.47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8.16 </a:t>
                      </a:r>
                      <a:r>
                        <a:rPr lang="pl-PL" dirty="0" err="1" smtClean="0"/>
                        <a:t>wpm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619672" y="5373216"/>
            <a:ext cx="606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Rekord indywidualny należy do użytkownika </a:t>
            </a:r>
            <a:r>
              <a:rPr lang="pl-PL" dirty="0" err="1" smtClean="0"/>
              <a:t>Dashera</a:t>
            </a:r>
            <a:r>
              <a:rPr lang="pl-PL" dirty="0" smtClean="0"/>
              <a:t> (39 </a:t>
            </a:r>
            <a:r>
              <a:rPr lang="pl-PL" dirty="0" err="1" smtClean="0"/>
              <a:t>wpm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77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2132856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Komunikacja to więcej niż słowa</a:t>
            </a:r>
          </a:p>
        </p:txBody>
      </p:sp>
    </p:spTree>
    <p:extLst>
      <p:ext uri="{BB962C8B-B14F-4D97-AF65-F5344CB8AC3E}">
        <p14:creationId xmlns:p14="http://schemas.microsoft.com/office/powerpoint/2010/main" val="38511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Komunikacja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1334373"/>
            <a:ext cx="86063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Codzienna komunikacja bazuje na kilkudziesięciu</a:t>
            </a:r>
            <a:br>
              <a:rPr lang="pl-PL" sz="2800" dirty="0" smtClean="0"/>
            </a:br>
            <a:r>
              <a:rPr lang="pl-PL" sz="2800" dirty="0" smtClean="0"/>
              <a:t>„grach językowych”, w których używa się stałych zwrotów:</a:t>
            </a:r>
          </a:p>
          <a:p>
            <a:pPr marL="457200" indent="-457200">
              <a:buFontTx/>
              <a:buChar char="-"/>
            </a:pPr>
            <a:r>
              <a:rPr lang="pl-PL" sz="2800" i="1" dirty="0" smtClean="0"/>
              <a:t>powitanie</a:t>
            </a:r>
          </a:p>
          <a:p>
            <a:pPr marL="457200" indent="-457200">
              <a:buFontTx/>
              <a:buChar char="-"/>
            </a:pPr>
            <a:r>
              <a:rPr lang="pl-PL" sz="2800" i="1" dirty="0" smtClean="0"/>
              <a:t>jedzenie, picie</a:t>
            </a:r>
          </a:p>
          <a:p>
            <a:pPr marL="457200" indent="-457200">
              <a:buFontTx/>
              <a:buChar char="-"/>
            </a:pPr>
            <a:r>
              <a:rPr lang="pl-PL" sz="2800" i="1" dirty="0" smtClean="0"/>
              <a:t>chcę...</a:t>
            </a:r>
          </a:p>
          <a:p>
            <a:pPr marL="457200" indent="-457200">
              <a:buFontTx/>
              <a:buChar char="-"/>
            </a:pPr>
            <a:r>
              <a:rPr lang="pl-PL" sz="2800" i="1" dirty="0" smtClean="0"/>
              <a:t>boli...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19" y="2636912"/>
            <a:ext cx="3281489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3291255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55367"/>
            <a:ext cx="3291255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39810"/>
            <a:ext cx="3291255" cy="264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8"/>
          <p:cNvSpPr/>
          <p:nvPr/>
        </p:nvSpPr>
        <p:spPr>
          <a:xfrm>
            <a:off x="4516661" y="414908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" name="Łącznik prosty ze strzałką 3"/>
          <p:cNvCxnSpPr/>
          <p:nvPr/>
        </p:nvCxnSpPr>
        <p:spPr>
          <a:xfrm flipH="1">
            <a:off x="2483768" y="4531431"/>
            <a:ext cx="2032893" cy="82879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4211960" y="2401724"/>
            <a:ext cx="457763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Ludzka mowa – 150-250 </a:t>
            </a:r>
            <a:r>
              <a:rPr lang="pl-PL" sz="2800" dirty="0" err="1" smtClean="0">
                <a:solidFill>
                  <a:schemeClr val="bg1"/>
                </a:solidFill>
              </a:rPr>
              <a:t>wpm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Komunikacja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12" y="1190283"/>
            <a:ext cx="6932872" cy="533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630764" y="4797152"/>
            <a:ext cx="6117700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PCS (</a:t>
            </a:r>
            <a:r>
              <a:rPr lang="pl-PL" i="1" dirty="0" smtClean="0">
                <a:solidFill>
                  <a:schemeClr val="bg1"/>
                </a:solidFill>
              </a:rPr>
              <a:t>Picture </a:t>
            </a:r>
            <a:r>
              <a:rPr lang="pl-PL" i="1" dirty="0" err="1" smtClean="0">
                <a:solidFill>
                  <a:schemeClr val="bg1"/>
                </a:solidFill>
              </a:rPr>
              <a:t>Communication</a:t>
            </a:r>
            <a:r>
              <a:rPr lang="pl-PL" i="1" dirty="0" smtClean="0">
                <a:solidFill>
                  <a:schemeClr val="bg1"/>
                </a:solidFill>
              </a:rPr>
              <a:t> </a:t>
            </a:r>
            <a:r>
              <a:rPr lang="pl-PL" i="1" dirty="0" err="1" smtClean="0">
                <a:solidFill>
                  <a:schemeClr val="bg1"/>
                </a:solidFill>
              </a:rPr>
              <a:t>Symbols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http</a:t>
            </a:r>
            <a:r>
              <a:rPr lang="pl-PL" dirty="0">
                <a:solidFill>
                  <a:schemeClr val="bg1"/>
                </a:solidFill>
              </a:rPr>
              <a:t>://</a:t>
            </a:r>
            <a:r>
              <a:rPr lang="pl-PL" dirty="0" smtClean="0">
                <a:solidFill>
                  <a:schemeClr val="bg1"/>
                </a:solidFill>
              </a:rPr>
              <a:t>www.mayer-johnson.com/category/symbols-and-photos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Minspeak</a:t>
            </a:r>
            <a:r>
              <a:rPr lang="pl-PL" dirty="0" smtClean="0">
                <a:solidFill>
                  <a:schemeClr val="bg1"/>
                </a:solidFill>
              </a:rPr>
              <a:t>, </a:t>
            </a:r>
            <a:r>
              <a:rPr lang="pl-PL" dirty="0" err="1" smtClean="0">
                <a:solidFill>
                  <a:schemeClr val="bg1"/>
                </a:solidFill>
              </a:rPr>
              <a:t>Bliss</a:t>
            </a:r>
            <a:r>
              <a:rPr lang="pl-PL" dirty="0" smtClean="0">
                <a:solidFill>
                  <a:schemeClr val="bg1"/>
                </a:solidFill>
              </a:rPr>
              <a:t> i wiele innych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Komunikacja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76" y="1487463"/>
            <a:ext cx="5460144" cy="412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468892" y="5800278"/>
            <a:ext cx="6271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Wirtualne tablice z zatwierdzeniem opartym na </a:t>
            </a:r>
            <a:r>
              <a:rPr lang="pl-PL" sz="2000" i="1" dirty="0" err="1" smtClean="0"/>
              <a:t>dwell-time</a:t>
            </a:r>
            <a:endParaRPr lang="pl-PL" sz="2000" i="1" dirty="0" smtClean="0">
              <a:sym typeface="Symbo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748416" y="6439196"/>
            <a:ext cx="3288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C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EyeGaze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(Chapman 1991) za: </a:t>
            </a:r>
            <a:r>
              <a:rPr lang="pl-PL" altLang="pl-PL" sz="1200" dirty="0" err="1" smtClean="0">
                <a:solidFill>
                  <a:srgbClr val="000000"/>
                </a:solidFill>
                <a:latin typeface="Times New Roman" pitchFamily="18" charset="0"/>
              </a:rPr>
              <a:t>Majaranta</a:t>
            </a:r>
            <a:r>
              <a:rPr lang="pl-PL" altLang="pl-PL" sz="1200" dirty="0" smtClean="0">
                <a:solidFill>
                  <a:srgbClr val="000000"/>
                </a:solidFill>
                <a:latin typeface="Times New Roman" pitchFamily="18" charset="0"/>
              </a:rPr>
              <a:t> 2009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1556792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System wzrokowego wprowadzania tekstu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40" y="4114418"/>
            <a:ext cx="3388024" cy="719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12" y="4097146"/>
            <a:ext cx="736772" cy="7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2776"/>
            <a:ext cx="7664896" cy="47905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70092" y="2204864"/>
            <a:ext cx="34118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sz="3600" dirty="0" smtClean="0"/>
              <a:t>Syntezator mowy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1158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Tradycyjne wprowadzanie </a:t>
            </a:r>
            <a:r>
              <a:rPr lang="pl-PL" dirty="0" smtClean="0"/>
              <a:t>tekstu</a:t>
            </a:r>
            <a:endParaRPr lang="en-US" dirty="0"/>
          </a:p>
        </p:txBody>
      </p:sp>
      <p:pic>
        <p:nvPicPr>
          <p:cNvPr id="7" name="Picture 2" descr="Klawiatura SteelSeries Apex Gaming Keyboard (64145) - zdjęci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5576"/>
            <a:ext cx="4085507" cy="23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95536" y="3898791"/>
            <a:ext cx="84590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Klawiatura</a:t>
            </a:r>
            <a:r>
              <a:rPr lang="pl-PL" sz="2000" dirty="0" smtClean="0"/>
              <a:t> – obecnie standardowy sposób wprowadzania tekstu,</a:t>
            </a:r>
          </a:p>
          <a:p>
            <a:r>
              <a:rPr lang="pl-PL" sz="2000" dirty="0" smtClean="0"/>
              <a:t>układ klawiszy (każdy wprowadza jedną literę + kombinacje z klawiszami spec.), </a:t>
            </a:r>
          </a:p>
          <a:p>
            <a:r>
              <a:rPr lang="pl-PL" sz="2000" dirty="0" smtClean="0"/>
              <a:t>naturalny „potomek” maszyny do pisania (zob. układ klawiatury QWERTY)</a:t>
            </a:r>
          </a:p>
          <a:p>
            <a:r>
              <a:rPr lang="pl-PL" sz="2000" b="1" dirty="0" smtClean="0"/>
              <a:t>Własności:</a:t>
            </a:r>
            <a:r>
              <a:rPr lang="pl-PL" sz="2000" dirty="0" smtClean="0"/>
              <a:t> </a:t>
            </a:r>
          </a:p>
          <a:p>
            <a:pPr marL="266700" indent="-266700">
              <a:buFontTx/>
              <a:buChar char="-"/>
            </a:pPr>
            <a:r>
              <a:rPr lang="pl-PL" sz="2000" dirty="0"/>
              <a:t>średnia „celność” to 92% (8 błędów na 100 wyrazów</a:t>
            </a:r>
            <a:r>
              <a:rPr lang="pl-PL" sz="2000" dirty="0" smtClean="0"/>
              <a:t>)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brak optymalizacji: palce robią kilka kilometrów w ciągu dnia (!)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siedlisko pierwotniaków, bakterii, zarodników grzybów, drożdży, pyłków i alg</a:t>
            </a:r>
            <a:endParaRPr lang="pl-PL" sz="2000" dirty="0"/>
          </a:p>
        </p:txBody>
      </p:sp>
      <p:pic>
        <p:nvPicPr>
          <p:cNvPr id="3074" name="Picture 2" descr="Laptop Lenovo IdeaPad Y70-70 (80DU00MQPB) - zdjęci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2828"/>
            <a:ext cx="2736304" cy="24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2776"/>
            <a:ext cx="7664896" cy="47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49" y="1484784"/>
            <a:ext cx="5883205" cy="30243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pole tekstowe 7"/>
          <p:cNvSpPr txBox="1"/>
          <p:nvPr/>
        </p:nvSpPr>
        <p:spPr>
          <a:xfrm>
            <a:off x="2183752" y="4797152"/>
            <a:ext cx="641791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Nasz system sugerowania:</a:t>
            </a:r>
          </a:p>
          <a:p>
            <a:r>
              <a:rPr lang="pl-PL" dirty="0" smtClean="0"/>
              <a:t>wyrazy – najczęściej występujące w tzw. korpusie języka polskiego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+ liczba wcześniejszych użyć przez użytkownika (waga 2×)</a:t>
            </a:r>
          </a:p>
          <a:p>
            <a:r>
              <a:rPr lang="pl-PL" dirty="0" smtClean="0"/>
              <a:t>litery – kolejne po wprowadzonych litery z sugerowanych wyrazów</a:t>
            </a:r>
          </a:p>
          <a:p>
            <a:r>
              <a:rPr lang="pl-PL" dirty="0"/>
              <a:t> </a:t>
            </a:r>
            <a:r>
              <a:rPr lang="pl-PL" dirty="0" smtClean="0"/>
              <a:t>            (waga: częstość wystąpień w sugestiach)</a:t>
            </a:r>
          </a:p>
        </p:txBody>
      </p:sp>
    </p:spTree>
    <p:extLst>
      <p:ext uri="{BB962C8B-B14F-4D97-AF65-F5344CB8AC3E}">
        <p14:creationId xmlns:p14="http://schemas.microsoft.com/office/powerpoint/2010/main" val="15402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Tradycyjne wprowadzanie </a:t>
            </a:r>
            <a:r>
              <a:rPr lang="pl-PL" dirty="0" smtClean="0"/>
              <a:t>tekstu</a:t>
            </a:r>
            <a:endParaRPr lang="en-US" dirty="0"/>
          </a:p>
        </p:txBody>
      </p:sp>
      <p:pic>
        <p:nvPicPr>
          <p:cNvPr id="2050" name="Picture 2" descr="Hacker Keyboard, Connect Bot and 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4" y="1628800"/>
            <a:ext cx="3322340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ocketnow.com/wp-content/uploads/2011/07/webos3k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48" y="1628800"/>
            <a:ext cx="1217346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312528" y="1556792"/>
            <a:ext cx="3723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Wirtualna </a:t>
            </a:r>
            <a:r>
              <a:rPr lang="pl-PL" sz="2000" b="1" dirty="0"/>
              <a:t>k</a:t>
            </a:r>
            <a:r>
              <a:rPr lang="pl-PL" sz="2000" b="1" dirty="0" smtClean="0"/>
              <a:t>lawiatura</a:t>
            </a:r>
            <a:r>
              <a:rPr lang="pl-PL" sz="2000" dirty="0" smtClean="0"/>
              <a:t> (dotykowa) </a:t>
            </a:r>
          </a:p>
          <a:p>
            <a:r>
              <a:rPr lang="pl-PL" sz="2000" dirty="0" smtClean="0"/>
              <a:t>tablety i </a:t>
            </a:r>
            <a:r>
              <a:rPr lang="pl-PL" sz="2000" dirty="0" err="1" smtClean="0"/>
              <a:t>smartphone’y</a:t>
            </a:r>
            <a:r>
              <a:rPr lang="pl-PL" sz="2000" dirty="0" smtClean="0"/>
              <a:t> </a:t>
            </a:r>
          </a:p>
          <a:p>
            <a:r>
              <a:rPr lang="pl-PL" sz="2000" dirty="0" smtClean="0"/>
              <a:t>(inaczej w PS3/4, TV)</a:t>
            </a:r>
          </a:p>
          <a:p>
            <a:r>
              <a:rPr lang="pl-PL" sz="2000" dirty="0" smtClean="0"/>
              <a:t>mniejsza prędkość, więcej błędów</a:t>
            </a:r>
          </a:p>
        </p:txBody>
      </p:sp>
      <p:pic>
        <p:nvPicPr>
          <p:cNvPr id="2054" name="Picture 6" descr="https://upload.wikimedia.org/wikipedia/en/thumb/b/b3/Telephone_keys.JPG/1024px-Telephone_key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5" y="3913239"/>
            <a:ext cx="2330678" cy="1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2987824" y="3861048"/>
            <a:ext cx="602895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Klawiatura numeryczna </a:t>
            </a:r>
            <a:r>
              <a:rPr lang="pl-PL" sz="2000" dirty="0" smtClean="0"/>
              <a:t>(telefony DTMF, tonowe w. n.)</a:t>
            </a:r>
          </a:p>
          <a:p>
            <a:r>
              <a:rPr lang="pl-PL" sz="2000" dirty="0" smtClean="0"/>
              <a:t>słowa </a:t>
            </a:r>
            <a:r>
              <a:rPr lang="pl-PL" sz="2000" dirty="0" smtClean="0">
                <a:sym typeface="Symbol"/>
              </a:rPr>
              <a:t></a:t>
            </a:r>
            <a:r>
              <a:rPr lang="pl-PL" sz="2000" dirty="0" smtClean="0"/>
              <a:t> liczby np. 0-800-JACEK = 0-800-52235 (bez 1)</a:t>
            </a:r>
          </a:p>
          <a:p>
            <a:r>
              <a:rPr lang="pl-PL" sz="2000" dirty="0" smtClean="0"/>
              <a:t>liczby </a:t>
            </a:r>
            <a:r>
              <a:rPr lang="pl-PL" sz="2000" dirty="0" smtClean="0">
                <a:sym typeface="Symbol"/>
              </a:rPr>
              <a:t> słowa: wielokrotne naciskanie klawiszy E.161</a:t>
            </a:r>
          </a:p>
          <a:p>
            <a:r>
              <a:rPr lang="pl-PL" sz="2000" dirty="0" smtClean="0">
                <a:sym typeface="Symbol"/>
              </a:rPr>
              <a:t>T9 (</a:t>
            </a:r>
            <a:r>
              <a:rPr lang="pl-PL" sz="2000" i="1" dirty="0" err="1" smtClean="0">
                <a:sym typeface="Symbol"/>
              </a:rPr>
              <a:t>text</a:t>
            </a:r>
            <a:r>
              <a:rPr lang="pl-PL" sz="2000" i="1" dirty="0" smtClean="0">
                <a:sym typeface="Symbol"/>
              </a:rPr>
              <a:t> on 9 </a:t>
            </a:r>
            <a:r>
              <a:rPr lang="pl-PL" sz="2000" i="1" dirty="0" err="1" smtClean="0">
                <a:sym typeface="Symbol"/>
              </a:rPr>
              <a:t>keys</a:t>
            </a:r>
            <a:r>
              <a:rPr lang="pl-PL" sz="2000" dirty="0" smtClean="0">
                <a:sym typeface="Symbol"/>
              </a:rPr>
              <a:t>) – </a:t>
            </a:r>
            <a:r>
              <a:rPr lang="pl-PL" sz="2000" b="1" dirty="0" smtClean="0">
                <a:sym typeface="Symbol"/>
              </a:rPr>
              <a:t>wymaga słownika</a:t>
            </a:r>
            <a:r>
              <a:rPr lang="pl-PL" sz="2000" dirty="0" smtClean="0">
                <a:sym typeface="Symbol"/>
              </a:rPr>
              <a:t>, bez powtarzania</a:t>
            </a:r>
          </a:p>
          <a:p>
            <a:endParaRPr lang="pl-PL" sz="1000" b="1" dirty="0" smtClean="0">
              <a:sym typeface="Symbol"/>
            </a:endParaRPr>
          </a:p>
          <a:p>
            <a:r>
              <a:rPr lang="pl-PL" sz="2000" b="1" dirty="0" smtClean="0">
                <a:sym typeface="Symbol"/>
              </a:rPr>
              <a:t>Szybkości</a:t>
            </a:r>
            <a:r>
              <a:rPr lang="pl-PL" sz="2000" dirty="0" smtClean="0">
                <a:sym typeface="Symbol"/>
              </a:rPr>
              <a:t>: </a:t>
            </a:r>
            <a:r>
              <a:rPr lang="pl-PL" sz="2000" i="1" dirty="0" err="1" smtClean="0">
                <a:sym typeface="Symbol"/>
              </a:rPr>
              <a:t>multitap</a:t>
            </a:r>
            <a:r>
              <a:rPr lang="pl-PL" sz="2000" dirty="0" smtClean="0">
                <a:sym typeface="Symbol"/>
              </a:rPr>
              <a:t>, początkujący – 7.95 </a:t>
            </a:r>
            <a:r>
              <a:rPr lang="pl-PL" sz="2000" dirty="0" err="1" smtClean="0">
                <a:sym typeface="Symbol"/>
              </a:rPr>
              <a:t>wpm</a:t>
            </a:r>
            <a:endParaRPr lang="pl-PL" sz="2000" dirty="0" smtClean="0">
              <a:sym typeface="Symbol"/>
            </a:endParaRPr>
          </a:p>
          <a:p>
            <a:r>
              <a:rPr lang="pl-PL" sz="2000" dirty="0">
                <a:sym typeface="Symbol"/>
              </a:rPr>
              <a:t> </a:t>
            </a:r>
            <a:r>
              <a:rPr lang="pl-PL" sz="2000" dirty="0" smtClean="0">
                <a:sym typeface="Symbol"/>
              </a:rPr>
              <a:t>                                    </a:t>
            </a:r>
            <a:r>
              <a:rPr lang="pl-PL" sz="1200" dirty="0" smtClean="0">
                <a:sym typeface="Symbol"/>
              </a:rPr>
              <a:t> </a:t>
            </a:r>
            <a:r>
              <a:rPr lang="pl-PL" sz="2000" dirty="0" smtClean="0">
                <a:sym typeface="Symbol"/>
              </a:rPr>
              <a:t>ekspert – 10.67 </a:t>
            </a:r>
            <a:r>
              <a:rPr lang="pl-PL" sz="2000" dirty="0" err="1" smtClean="0">
                <a:sym typeface="Symbol"/>
              </a:rPr>
              <a:t>wpm</a:t>
            </a:r>
            <a:r>
              <a:rPr lang="pl-PL" sz="2000" dirty="0" smtClean="0">
                <a:sym typeface="Symbol"/>
              </a:rPr>
              <a:t/>
            </a:r>
            <a:br>
              <a:rPr lang="pl-PL" sz="2000" dirty="0" smtClean="0">
                <a:sym typeface="Symbol"/>
              </a:rPr>
            </a:br>
            <a:r>
              <a:rPr lang="pl-PL" sz="2000" dirty="0" smtClean="0">
                <a:sym typeface="Symbol"/>
              </a:rPr>
              <a:t>                               T9, początkujący – 14.72 </a:t>
            </a:r>
            <a:r>
              <a:rPr lang="pl-PL" sz="2000" dirty="0" err="1" smtClean="0">
                <a:sym typeface="Symbol"/>
              </a:rPr>
              <a:t>wpm</a:t>
            </a:r>
            <a:endParaRPr lang="pl-PL" sz="2000" dirty="0" smtClean="0">
              <a:sym typeface="Symbol"/>
            </a:endParaRPr>
          </a:p>
          <a:p>
            <a:r>
              <a:rPr lang="pl-PL" sz="2000" dirty="0">
                <a:sym typeface="Symbol"/>
              </a:rPr>
              <a:t> </a:t>
            </a:r>
            <a:r>
              <a:rPr lang="pl-PL" sz="2000" dirty="0" smtClean="0">
                <a:sym typeface="Symbol"/>
              </a:rPr>
              <a:t>                                    </a:t>
            </a:r>
            <a:r>
              <a:rPr lang="pl-PL" sz="1600" dirty="0" smtClean="0">
                <a:sym typeface="Symbol"/>
              </a:rPr>
              <a:t> </a:t>
            </a:r>
            <a:r>
              <a:rPr lang="pl-PL" sz="2000" dirty="0" smtClean="0">
                <a:sym typeface="Symbol"/>
              </a:rPr>
              <a:t>ekspert – 18.39 </a:t>
            </a:r>
            <a:r>
              <a:rPr lang="pl-PL" sz="2000" dirty="0" err="1" smtClean="0">
                <a:sym typeface="Symbol"/>
              </a:rPr>
              <a:t>wpm</a:t>
            </a:r>
            <a:endParaRPr lang="pl-PL" sz="2000" dirty="0" smtClean="0"/>
          </a:p>
        </p:txBody>
      </p:sp>
      <p:grpSp>
        <p:nvGrpSpPr>
          <p:cNvPr id="4" name="Grupa 3"/>
          <p:cNvGrpSpPr/>
          <p:nvPr/>
        </p:nvGrpSpPr>
        <p:grpSpPr>
          <a:xfrm>
            <a:off x="286744" y="1734227"/>
            <a:ext cx="8605735" cy="1782550"/>
            <a:chOff x="286744" y="1734227"/>
            <a:chExt cx="8605735" cy="1782550"/>
          </a:xfrm>
        </p:grpSpPr>
        <p:pic>
          <p:nvPicPr>
            <p:cNvPr id="2056" name="Picture 8" descr="Znalezione obrazy dla zapytania Swype 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44" y="1734227"/>
              <a:ext cx="4919837" cy="178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ole tekstowe 2"/>
            <p:cNvSpPr txBox="1"/>
            <p:nvPr/>
          </p:nvSpPr>
          <p:spPr>
            <a:xfrm flipH="1">
              <a:off x="5312527" y="2915652"/>
              <a:ext cx="3579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 smtClean="0"/>
                <a:t>Swype</a:t>
              </a:r>
              <a:r>
                <a:rPr lang="pl-PL" sz="2000" dirty="0" smtClean="0"/>
                <a:t> – korzystanie ze słownika</a:t>
              </a:r>
              <a:endParaRPr lang="pl-P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37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Edycja tekstu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902303"/>
            <a:ext cx="7664893" cy="43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Edycja tekstu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902303"/>
            <a:ext cx="7664892" cy="43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1916832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Zdalny komunikator</a:t>
            </a:r>
            <a:br>
              <a:rPr lang="pl-PL" b="1" dirty="0" smtClean="0"/>
            </a:br>
            <a:r>
              <a:rPr lang="pl-PL" b="1" dirty="0" err="1" smtClean="0"/>
              <a:t>EyeContact</a:t>
            </a:r>
            <a:endParaRPr lang="pl-PL" b="1" dirty="0" smtClean="0"/>
          </a:p>
        </p:txBody>
      </p:sp>
      <p:pic>
        <p:nvPicPr>
          <p:cNvPr id="1026" name="Picture 2" descr="Fundacja ÅwiatÅ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17232"/>
            <a:ext cx="1924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Problem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7" name="Picture 2" descr="https://lh6.googleusercontent.com/shVqPl39oLLEZcjH5eYRZUxXCdF0JzVu3qSepmGuK2m-omHh76YByelaGB-u7Uc6OX1ca9J-hmczEntljBKAvpj65NuX4Ry3gAw1fIj0lob6YBuictbN1QGeJDadurlYEgQWpCvrddY">
            <a:extLst>
              <a:ext uri="{FF2B5EF4-FFF2-40B4-BE49-F238E27FC236}">
                <a16:creationId xmlns:lc="http://schemas.openxmlformats.org/drawingml/2006/lockedCanvas" xmlns:a16="http://schemas.microsoft.com/office/drawing/2014/main" xmlns="" id="{475661B5-D1ED-4A79-BD05-FD3F05AB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2268"/>
            <a:ext cx="3312368" cy="34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35" y="2162268"/>
            <a:ext cx="4975244" cy="34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Tradycyjne wprowadzanie </a:t>
            </a:r>
            <a:r>
              <a:rPr lang="pl-PL" dirty="0" smtClean="0"/>
              <a:t>tekstu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4437112"/>
            <a:ext cx="84606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Rozpoznawanie mowy</a:t>
            </a:r>
            <a:r>
              <a:rPr lang="pl-PL" sz="2000" dirty="0" smtClean="0"/>
              <a:t> (ang. </a:t>
            </a:r>
            <a:r>
              <a:rPr lang="pl-PL" sz="2000" i="1" dirty="0" err="1" smtClean="0"/>
              <a:t>voice</a:t>
            </a:r>
            <a:r>
              <a:rPr lang="pl-PL" sz="2000" i="1" dirty="0" smtClean="0"/>
              <a:t>/speech </a:t>
            </a:r>
            <a:r>
              <a:rPr lang="pl-PL" sz="2000" i="1" dirty="0" err="1" smtClean="0"/>
              <a:t>recognition</a:t>
            </a:r>
            <a:r>
              <a:rPr lang="pl-PL" sz="2000" dirty="0" smtClean="0"/>
              <a:t>) – przyszły standard</a:t>
            </a:r>
          </a:p>
          <a:p>
            <a:r>
              <a:rPr lang="pl-PL" sz="2000" dirty="0" smtClean="0"/>
              <a:t>Obecnie: mimo sporej reklamy jeszcze nie jest powszechnie używane</a:t>
            </a:r>
          </a:p>
          <a:p>
            <a:r>
              <a:rPr lang="pl-PL" sz="2000" dirty="0" smtClean="0"/>
              <a:t>Transformata Fouriera vs. Uczenie maszynowe</a:t>
            </a:r>
          </a:p>
          <a:p>
            <a:r>
              <a:rPr lang="pl-PL" sz="2000" b="1" dirty="0" smtClean="0"/>
              <a:t>Problemy i ograniczenia:</a:t>
            </a:r>
            <a:r>
              <a:rPr lang="pl-PL" sz="2000" dirty="0" smtClean="0"/>
              <a:t> 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nadmiar informacji: emocje, głosy tła, zakłócenia, rozpoznawanie mówiącego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zmęczenie głosu (dłuższy tekst), jedna osoba w pomieszczeniu</a:t>
            </a:r>
          </a:p>
          <a:p>
            <a:pPr marL="266700" indent="-266700">
              <a:buFontTx/>
              <a:buChar char="-"/>
            </a:pPr>
            <a:r>
              <a:rPr lang="pl-PL" sz="2000" dirty="0" smtClean="0"/>
              <a:t>zależność od języków (rozpoznawanie na poziomie słów, a nie fonemów)</a:t>
            </a:r>
          </a:p>
          <a:p>
            <a:endParaRPr lang="pl-PL" sz="2000" dirty="0"/>
          </a:p>
        </p:txBody>
      </p:sp>
      <p:pic>
        <p:nvPicPr>
          <p:cNvPr id="4100" name="Picture 4" descr="http://www.themobilespot.co.uk/wp-content/uploads/2014/12/Siri-vs-Google-Now-vs-Cort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6782"/>
            <a:ext cx="5040560" cy="28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6" y="1400160"/>
            <a:ext cx="810576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6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Problem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10" name="Picture 2" descr="https://lh4.googleusercontent.com/OR_tHwgXGyKcnu3pXMeuZz7BNWlBbRLHen2JpN6xY7y0LgpZbgXIdX8K0KLk50Q5aMxRoip7mFv4XrzKAhHgmt3GH2ydMF0kX1Fzq6Qp-4OoonPWQYMgO2rHtqw-0lUpS02ojJ_h7KI">
            <a:extLst>
              <a:ext uri="{FF2B5EF4-FFF2-40B4-BE49-F238E27FC236}">
                <a16:creationId xmlns:lc="http://schemas.openxmlformats.org/drawingml/2006/lockedCanvas" xmlns:a16="http://schemas.microsoft.com/office/drawing/2014/main" xmlns="" id="{7382BBAF-C949-417B-8B0E-65451915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12" y="2852936"/>
            <a:ext cx="48291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455621" y="1628800"/>
            <a:ext cx="80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Dorośli chorzy ze śpiączką (stan obniżonej świadomości): 2950 osób (NFZ 2015)</a:t>
            </a:r>
          </a:p>
          <a:p>
            <a:r>
              <a:rPr lang="pl-PL" dirty="0" smtClean="0"/>
              <a:t>Przedłużająca się śpiączka: 540 osób</a:t>
            </a:r>
          </a:p>
          <a:p>
            <a:r>
              <a:rPr lang="pl-PL" dirty="0" smtClean="0"/>
              <a:t>Dzieci do 18 roku życia: 360 osób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27584" y="3028310"/>
            <a:ext cx="176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Brak komunikacji</a:t>
            </a:r>
            <a:endParaRPr lang="pl-PL" dirty="0"/>
          </a:p>
        </p:txBody>
      </p:sp>
      <p:grpSp>
        <p:nvGrpSpPr>
          <p:cNvPr id="22" name="Grupa 21"/>
          <p:cNvGrpSpPr/>
          <p:nvPr/>
        </p:nvGrpSpPr>
        <p:grpSpPr>
          <a:xfrm>
            <a:off x="1205572" y="3397642"/>
            <a:ext cx="1012008" cy="832738"/>
            <a:chOff x="1205572" y="3397642"/>
            <a:chExt cx="1012008" cy="832738"/>
          </a:xfrm>
        </p:grpSpPr>
        <p:cxnSp>
          <p:nvCxnSpPr>
            <p:cNvPr id="6" name="Łącznik prosty ze strzałką 5"/>
            <p:cNvCxnSpPr>
              <a:stCxn id="2" idx="2"/>
            </p:cNvCxnSpPr>
            <p:nvPr/>
          </p:nvCxnSpPr>
          <p:spPr>
            <a:xfrm>
              <a:off x="1711576" y="3397642"/>
              <a:ext cx="0" cy="4634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205572" y="3861048"/>
              <a:ext cx="1012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Depresja</a:t>
              </a:r>
              <a:endParaRPr lang="pl-PL" dirty="0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901902" y="4230380"/>
            <a:ext cx="1619354" cy="926812"/>
            <a:chOff x="901902" y="4230380"/>
            <a:chExt cx="1619354" cy="926812"/>
          </a:xfrm>
        </p:grpSpPr>
        <p:sp>
          <p:nvSpPr>
            <p:cNvPr id="16" name="pole tekstowe 15"/>
            <p:cNvSpPr txBox="1"/>
            <p:nvPr/>
          </p:nvSpPr>
          <p:spPr>
            <a:xfrm>
              <a:off x="901902" y="4787860"/>
              <a:ext cx="1619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Brak motywacji</a:t>
              </a:r>
              <a:endParaRPr lang="pl-PL" dirty="0"/>
            </a:p>
          </p:txBody>
        </p:sp>
        <p:cxnSp>
          <p:nvCxnSpPr>
            <p:cNvPr id="18" name="Łącznik prosty ze strzałką 17"/>
            <p:cNvCxnSpPr>
              <a:stCxn id="15" idx="2"/>
              <a:endCxn id="16" idx="0"/>
            </p:cNvCxnSpPr>
            <p:nvPr/>
          </p:nvCxnSpPr>
          <p:spPr>
            <a:xfrm>
              <a:off x="1711576" y="4230380"/>
              <a:ext cx="3" cy="5574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a 23"/>
          <p:cNvGrpSpPr/>
          <p:nvPr/>
        </p:nvGrpSpPr>
        <p:grpSpPr>
          <a:xfrm>
            <a:off x="517921" y="5157192"/>
            <a:ext cx="2387321" cy="846802"/>
            <a:chOff x="517921" y="5157192"/>
            <a:chExt cx="2387321" cy="846802"/>
          </a:xfrm>
        </p:grpSpPr>
        <p:sp>
          <p:nvSpPr>
            <p:cNvPr id="19" name="pole tekstowe 18"/>
            <p:cNvSpPr txBox="1"/>
            <p:nvPr/>
          </p:nvSpPr>
          <p:spPr>
            <a:xfrm>
              <a:off x="517921" y="5634662"/>
              <a:ext cx="238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Brak postępów leczenia</a:t>
              </a:r>
              <a:endParaRPr lang="pl-PL" dirty="0"/>
            </a:p>
          </p:txBody>
        </p:sp>
        <p:cxnSp>
          <p:nvCxnSpPr>
            <p:cNvPr id="21" name="Łącznik prosty ze strzałką 20"/>
            <p:cNvCxnSpPr>
              <a:stCxn id="16" idx="2"/>
              <a:endCxn id="19" idx="0"/>
            </p:cNvCxnSpPr>
            <p:nvPr/>
          </p:nvCxnSpPr>
          <p:spPr>
            <a:xfrm>
              <a:off x="1711579" y="5157192"/>
              <a:ext cx="3" cy="4774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3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Pomysł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4" name="pole tekstowe 3"/>
          <p:cNvSpPr txBox="1"/>
          <p:nvPr/>
        </p:nvSpPr>
        <p:spPr>
          <a:xfrm>
            <a:off x="205424" y="1844824"/>
            <a:ext cx="8939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Umożliwić </a:t>
            </a:r>
            <a:r>
              <a:rPr lang="pl-PL" sz="3200" b="1" dirty="0" smtClean="0"/>
              <a:t>zdalną</a:t>
            </a:r>
            <a:r>
              <a:rPr lang="pl-PL" sz="3200" dirty="0" smtClean="0"/>
              <a:t> komunikację </a:t>
            </a:r>
            <a:r>
              <a:rPr lang="pl-PL" sz="3200" b="1" dirty="0" smtClean="0"/>
              <a:t>nie-natychmiastową</a:t>
            </a:r>
            <a:r>
              <a:rPr lang="pl-PL" sz="3200" dirty="0" smtClean="0"/>
              <a:t>:</a:t>
            </a:r>
          </a:p>
          <a:p>
            <a:r>
              <a:rPr lang="pl-PL" sz="3200" b="1" dirty="0" smtClean="0"/>
              <a:t>SMS</a:t>
            </a:r>
            <a:r>
              <a:rPr lang="pl-PL" sz="3200" dirty="0" smtClean="0"/>
              <a:t>, krótki e-mail, Messenger (?) i inne media</a:t>
            </a:r>
            <a:endParaRPr lang="pl-PL" sz="32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179512" y="3068960"/>
            <a:ext cx="7950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Symbole, skróty, emotikony, wsparcie słownika</a:t>
            </a:r>
            <a:endParaRPr lang="pl-PL" sz="3200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179512" y="3924345"/>
            <a:ext cx="779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Skupienie na komunikacji emocji, relacje, seks</a:t>
            </a:r>
            <a:endParaRPr lang="pl-PL" sz="3200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179512" y="4725144"/>
            <a:ext cx="80528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Powrót do wcześniejszych kanałów komunikacji</a:t>
            </a:r>
          </a:p>
          <a:p>
            <a:r>
              <a:rPr lang="pl-PL" sz="3200" dirty="0" smtClean="0"/>
              <a:t>(brak wymagań po drugiej stronie)</a:t>
            </a:r>
            <a:endParaRPr lang="pl-PL" sz="3200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179512" y="6012577"/>
            <a:ext cx="8837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Połączenie: </a:t>
            </a:r>
            <a:r>
              <a:rPr lang="pl-PL" sz="3200" dirty="0" err="1" smtClean="0"/>
              <a:t>WiFi</a:t>
            </a:r>
            <a:r>
              <a:rPr lang="pl-PL" sz="3200" dirty="0" smtClean="0"/>
              <a:t>, </a:t>
            </a:r>
            <a:r>
              <a:rPr lang="pl-PL" sz="3200" dirty="0" err="1" smtClean="0"/>
              <a:t>bluetooth</a:t>
            </a:r>
            <a:r>
              <a:rPr lang="pl-PL" sz="3200" dirty="0" smtClean="0"/>
              <a:t>, kabel, bramka (Orange)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982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Konkurs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System wzrokowego wprowadzania </a:t>
              </a:r>
              <a:r>
                <a:rPr lang="pl-PL" sz="1800" dirty="0" err="1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tesktu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14" name="pole tekstowe 13"/>
          <p:cNvSpPr txBox="1"/>
          <p:nvPr/>
        </p:nvSpPr>
        <p:spPr>
          <a:xfrm>
            <a:off x="899592" y="1556792"/>
            <a:ext cx="7362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Sektor 3.0 (partner Google): </a:t>
            </a:r>
            <a:r>
              <a:rPr lang="pl-PL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</a:t>
            </a:r>
            <a:r>
              <a:rPr lang="pl-P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TechForGood</a:t>
            </a:r>
            <a:endParaRPr lang="pl-PL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Obraz moÅ¼e zawieraÄ: 11 osÃ³b, uÅmiechniÄci ludz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72932"/>
            <a:ext cx="6117428" cy="40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2247007"/>
            <a:ext cx="7772400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Burza mózgów:</a:t>
            </a:r>
            <a:br>
              <a:rPr lang="pl-PL" b="1" dirty="0" smtClean="0"/>
            </a:br>
            <a:r>
              <a:rPr lang="pl-PL" b="1" dirty="0" smtClean="0"/>
              <a:t>jak przyspieszyć wprowadzanie tekstu wzrokiem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Źródła:</a:t>
            </a:r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51520" y="1340768"/>
            <a:ext cx="878144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[1] P. </a:t>
            </a:r>
            <a:r>
              <a:rPr lang="pl-PL" sz="1200" dirty="0" err="1"/>
              <a:t>Majaranta</a:t>
            </a:r>
            <a:r>
              <a:rPr lang="pl-PL" sz="1200" dirty="0"/>
              <a:t> i in. </a:t>
            </a:r>
            <a:r>
              <a:rPr lang="en-US" sz="1200" i="1" dirty="0"/>
              <a:t>Gaze Interaction and Applications of Eye Tracking</a:t>
            </a:r>
            <a:r>
              <a:rPr lang="en-US" sz="1200" dirty="0"/>
              <a:t> IGI Global 2012</a:t>
            </a:r>
            <a:endParaRPr lang="pl-PL" sz="1200" dirty="0"/>
          </a:p>
          <a:p>
            <a:r>
              <a:rPr lang="en-US" sz="1200" dirty="0"/>
              <a:t>[2] </a:t>
            </a:r>
            <a:r>
              <a:rPr lang="en-US" sz="1200" b="1" i="1" dirty="0"/>
              <a:t>EC Key</a:t>
            </a:r>
            <a:r>
              <a:rPr lang="en-US" sz="1200" dirty="0"/>
              <a:t> - </a:t>
            </a:r>
            <a:r>
              <a:rPr lang="en-US" sz="1200" dirty="0" err="1"/>
              <a:t>Istance</a:t>
            </a:r>
            <a:r>
              <a:rPr lang="en-US" sz="1200" dirty="0"/>
              <a:t>, H.O., Spinner, C., &amp; </a:t>
            </a:r>
            <a:r>
              <a:rPr lang="en-US" sz="1200" dirty="0" err="1"/>
              <a:t>Howarth</a:t>
            </a:r>
            <a:r>
              <a:rPr lang="en-US" sz="1200" dirty="0"/>
              <a:t>, P.A. (1996) Providing motor impaired users with access to </a:t>
            </a:r>
            <a:r>
              <a:rPr lang="en-US" sz="1200" dirty="0" smtClean="0"/>
              <a:t>standard </a:t>
            </a:r>
            <a:r>
              <a:rPr lang="en-US" sz="1200" dirty="0"/>
              <a:t>Graphical User </a:t>
            </a:r>
            <a:endParaRPr lang="pl-PL" sz="1200" dirty="0" smtClean="0"/>
          </a:p>
          <a:p>
            <a:r>
              <a:rPr lang="en-US" sz="1200" dirty="0" smtClean="0"/>
              <a:t>Interface </a:t>
            </a:r>
            <a:r>
              <a:rPr lang="en-US" sz="1200" dirty="0"/>
              <a:t>(GUI) software via eye-based interaction. Proceedings of the 1st European </a:t>
            </a:r>
            <a:r>
              <a:rPr lang="en-US" sz="1200" dirty="0" smtClean="0"/>
              <a:t>Conference </a:t>
            </a:r>
            <a:r>
              <a:rPr lang="en-US" sz="1200" dirty="0"/>
              <a:t>on Disability, Virtual Reality and </a:t>
            </a:r>
            <a:endParaRPr lang="pl-PL" sz="1200" dirty="0" smtClean="0"/>
          </a:p>
          <a:p>
            <a:r>
              <a:rPr lang="en-US" sz="1200" dirty="0" smtClean="0"/>
              <a:t>Associated </a:t>
            </a:r>
            <a:r>
              <a:rPr lang="en-US" sz="1200" dirty="0"/>
              <a:t>Technologies (ECDVRAT’96)</a:t>
            </a:r>
            <a:endParaRPr lang="pl-PL" sz="1200" dirty="0"/>
          </a:p>
          <a:p>
            <a:r>
              <a:rPr lang="en-US" sz="1200" dirty="0"/>
              <a:t>[3] </a:t>
            </a:r>
            <a:r>
              <a:rPr lang="en-US" sz="1200" b="1" i="1" dirty="0" err="1"/>
              <a:t>GazeTalk</a:t>
            </a:r>
            <a:r>
              <a:rPr lang="en-US" sz="1200" dirty="0"/>
              <a:t> - Hansen, J.P., Hansen, D.W., &amp; Johansen, A.S. (2001) </a:t>
            </a:r>
            <a:r>
              <a:rPr lang="en-US" sz="1200" i="1" dirty="0"/>
              <a:t>Bringing gaze-based interaction back to basics</a:t>
            </a:r>
            <a:r>
              <a:rPr lang="en-US" sz="1200" dirty="0"/>
              <a:t>. </a:t>
            </a:r>
            <a:r>
              <a:rPr lang="en-US" sz="1200" dirty="0" smtClean="0"/>
              <a:t>In </a:t>
            </a:r>
            <a:r>
              <a:rPr lang="en-US" sz="1200" dirty="0"/>
              <a:t>C. </a:t>
            </a:r>
            <a:r>
              <a:rPr lang="en-US" sz="1200" dirty="0" err="1"/>
              <a:t>Stephanidis</a:t>
            </a:r>
            <a:r>
              <a:rPr lang="en-US" sz="1200" dirty="0"/>
              <a:t> (Ed.) </a:t>
            </a:r>
            <a:endParaRPr lang="pl-PL" sz="1200" dirty="0" smtClean="0"/>
          </a:p>
          <a:p>
            <a:r>
              <a:rPr lang="en-US" sz="1200" dirty="0" smtClean="0"/>
              <a:t>Universal </a:t>
            </a:r>
            <a:r>
              <a:rPr lang="en-US" sz="1200" dirty="0"/>
              <a:t>Access in HCI (UAHCI): </a:t>
            </a:r>
            <a:r>
              <a:rPr lang="en-US" sz="1200" i="1" dirty="0"/>
              <a:t>Towards an Information Society for All</a:t>
            </a:r>
            <a:r>
              <a:rPr lang="en-US" sz="1200" dirty="0"/>
              <a:t> - Proceedings of the </a:t>
            </a:r>
            <a:r>
              <a:rPr lang="en-US" sz="1200" dirty="0" smtClean="0"/>
              <a:t>9th </a:t>
            </a:r>
            <a:r>
              <a:rPr lang="en-US" sz="1200" dirty="0"/>
              <a:t>International Conference on </a:t>
            </a:r>
            <a:endParaRPr lang="pl-PL" sz="1200" dirty="0" smtClean="0"/>
          </a:p>
          <a:p>
            <a:r>
              <a:rPr lang="en-US" sz="1200" dirty="0" smtClean="0"/>
              <a:t>Human-Computer </a:t>
            </a:r>
            <a:r>
              <a:rPr lang="en-US" sz="1200" dirty="0"/>
              <a:t>Interaction (HCII‘01)</a:t>
            </a:r>
            <a:endParaRPr lang="pl-PL" sz="1200" dirty="0"/>
          </a:p>
          <a:p>
            <a:r>
              <a:rPr lang="en-US" sz="1200" dirty="0"/>
              <a:t>[4] </a:t>
            </a:r>
            <a:r>
              <a:rPr lang="en-US" sz="1200" b="1" i="1" dirty="0" err="1"/>
              <a:t>pEye</a:t>
            </a:r>
            <a:r>
              <a:rPr lang="en-US" sz="1200" dirty="0"/>
              <a:t> - </a:t>
            </a:r>
            <a:r>
              <a:rPr lang="en-US" sz="1200" dirty="0" err="1"/>
              <a:t>Huckauf</a:t>
            </a:r>
            <a:r>
              <a:rPr lang="en-US" sz="1200" dirty="0"/>
              <a:t>, A. &amp; Urbina, M.H. (2008a) </a:t>
            </a:r>
            <a:r>
              <a:rPr lang="en-US" sz="1200" i="1" dirty="0"/>
              <a:t>Gazing with </a:t>
            </a:r>
            <a:r>
              <a:rPr lang="en-US" sz="1200" i="1" dirty="0" err="1"/>
              <a:t>pEYEs</a:t>
            </a:r>
            <a:r>
              <a:rPr lang="en-US" sz="1200" i="1" dirty="0"/>
              <a:t>: Towards a universal input for various applications</a:t>
            </a:r>
            <a:r>
              <a:rPr lang="en-US" sz="1200" dirty="0"/>
              <a:t>. </a:t>
            </a:r>
            <a:r>
              <a:rPr lang="en-US" sz="1200" dirty="0" smtClean="0"/>
              <a:t>Proceedings </a:t>
            </a:r>
            <a:r>
              <a:rPr lang="en-US" sz="1200" dirty="0"/>
              <a:t>of the </a:t>
            </a:r>
            <a:endParaRPr lang="pl-PL" sz="1200" dirty="0" smtClean="0"/>
          </a:p>
          <a:p>
            <a:r>
              <a:rPr lang="en-US" sz="1200" dirty="0" smtClean="0"/>
              <a:t>Symposium </a:t>
            </a:r>
            <a:r>
              <a:rPr lang="en-US" sz="1200" dirty="0"/>
              <a:t>on </a:t>
            </a:r>
            <a:r>
              <a:rPr lang="en-US" sz="1200" dirty="0" err="1"/>
              <a:t>Eyetracking</a:t>
            </a:r>
            <a:r>
              <a:rPr lang="en-US" sz="1200" dirty="0"/>
              <a:t> Research &amp; Applications (ETRA'08), 51-54. New York: ACM Press.</a:t>
            </a:r>
            <a:endParaRPr lang="pl-PL" sz="1200" dirty="0"/>
          </a:p>
          <a:p>
            <a:r>
              <a:rPr lang="en-US" sz="1200" dirty="0"/>
              <a:t>[5] </a:t>
            </a:r>
            <a:r>
              <a:rPr lang="en-US" sz="1200" b="1" i="1" dirty="0" err="1"/>
              <a:t>VisionKey</a:t>
            </a:r>
            <a:r>
              <a:rPr lang="en-US" sz="1200" b="1" i="1" dirty="0"/>
              <a:t> (</a:t>
            </a:r>
            <a:r>
              <a:rPr lang="en-US" sz="1200" b="1" i="1" dirty="0" err="1"/>
              <a:t>EyeCan</a:t>
            </a:r>
            <a:r>
              <a:rPr lang="en-US" sz="1200" b="1" i="1" dirty="0"/>
              <a:t>)</a:t>
            </a:r>
            <a:r>
              <a:rPr lang="en-US" sz="1200" dirty="0"/>
              <a:t> - Kahn, D.A., </a:t>
            </a:r>
            <a:r>
              <a:rPr lang="en-US" sz="1200" dirty="0" err="1"/>
              <a:t>Heynen</a:t>
            </a:r>
            <a:r>
              <a:rPr lang="en-US" sz="1200" dirty="0"/>
              <a:t>, J., &amp; </a:t>
            </a:r>
            <a:r>
              <a:rPr lang="en-US" sz="1200" dirty="0" err="1"/>
              <a:t>Snuggs</a:t>
            </a:r>
            <a:r>
              <a:rPr lang="en-US" sz="1200" dirty="0"/>
              <a:t>, G.L. (1999) </a:t>
            </a:r>
            <a:r>
              <a:rPr lang="en-US" sz="1200" i="1" dirty="0"/>
              <a:t>Eye-controlled computing: The </a:t>
            </a:r>
            <a:r>
              <a:rPr lang="en-US" sz="1200" i="1" dirty="0" err="1"/>
              <a:t>VisionKey</a:t>
            </a:r>
            <a:r>
              <a:rPr lang="en-US" sz="1200" i="1" dirty="0"/>
              <a:t> </a:t>
            </a:r>
            <a:r>
              <a:rPr lang="en-US" sz="1200" i="1" dirty="0" smtClean="0"/>
              <a:t>experience</a:t>
            </a:r>
            <a:r>
              <a:rPr lang="en-US" sz="1200" dirty="0"/>
              <a:t>. Proceedings </a:t>
            </a:r>
            <a:endParaRPr lang="pl-PL" sz="1200" dirty="0" smtClean="0"/>
          </a:p>
          <a:p>
            <a:r>
              <a:rPr lang="en-US" sz="1200" dirty="0" smtClean="0"/>
              <a:t>of </a:t>
            </a:r>
            <a:r>
              <a:rPr lang="en-US" sz="1200" dirty="0"/>
              <a:t>the Fourteenth International Conference on Technology and Persons with Disabilities </a:t>
            </a:r>
            <a:r>
              <a:rPr lang="en-US" sz="1200" dirty="0" smtClean="0"/>
              <a:t>(</a:t>
            </a:r>
            <a:r>
              <a:rPr lang="en-US" sz="1200" dirty="0"/>
              <a:t>CSUN’99). Los Angeles, CA.</a:t>
            </a:r>
            <a:endParaRPr lang="pl-PL" sz="1200" dirty="0"/>
          </a:p>
          <a:p>
            <a:r>
              <a:rPr lang="en-US" sz="1200" dirty="0"/>
              <a:t>[6] </a:t>
            </a:r>
            <a:r>
              <a:rPr lang="en-US" sz="1200" b="1" i="1" dirty="0"/>
              <a:t>Eye-S, </a:t>
            </a:r>
            <a:r>
              <a:rPr lang="en-US" sz="1200" b="1" i="1" dirty="0" err="1"/>
              <a:t>EyeWrite</a:t>
            </a:r>
            <a:r>
              <a:rPr lang="en-US" sz="1200" dirty="0"/>
              <a:t> - Porta, M. &amp; </a:t>
            </a:r>
            <a:r>
              <a:rPr lang="en-US" sz="1200" dirty="0" err="1"/>
              <a:t>Turina</a:t>
            </a:r>
            <a:r>
              <a:rPr lang="en-US" sz="1200" dirty="0"/>
              <a:t>, M. (2008) </a:t>
            </a:r>
            <a:r>
              <a:rPr lang="en-US" sz="1200" i="1" dirty="0"/>
              <a:t>Eye-S: a full-screen input modality for pure eye-based communication</a:t>
            </a:r>
            <a:r>
              <a:rPr lang="en-US" sz="1200" dirty="0"/>
              <a:t>. Proceedings </a:t>
            </a:r>
            <a:endParaRPr lang="pl-PL" sz="1200" dirty="0" smtClean="0"/>
          </a:p>
          <a:p>
            <a:r>
              <a:rPr lang="en-US" sz="1200" dirty="0" smtClean="0"/>
              <a:t>of </a:t>
            </a:r>
            <a:r>
              <a:rPr lang="en-US" sz="1200" dirty="0"/>
              <a:t>the Symposium on Eye Tracking Research and Applications (ETRA '08), 27-34. New York: ACM Press.</a:t>
            </a:r>
            <a:endParaRPr lang="pl-PL" sz="1200" dirty="0"/>
          </a:p>
          <a:p>
            <a:r>
              <a:rPr lang="en-US" sz="1200" dirty="0"/>
              <a:t>[7] </a:t>
            </a:r>
            <a:r>
              <a:rPr lang="en-US" sz="1200" dirty="0" err="1"/>
              <a:t>Wobbrock</a:t>
            </a:r>
            <a:r>
              <a:rPr lang="en-US" sz="1200" dirty="0"/>
              <a:t>, J.O., Rubinstein, J., Sawyer, M.W., &amp; </a:t>
            </a:r>
            <a:r>
              <a:rPr lang="en-US" sz="1200" dirty="0" err="1"/>
              <a:t>Duchowski</a:t>
            </a:r>
            <a:r>
              <a:rPr lang="en-US" sz="1200" dirty="0"/>
              <a:t>, A.T. (2008) </a:t>
            </a:r>
            <a:r>
              <a:rPr lang="en-US" sz="1200" i="1" dirty="0"/>
              <a:t>Longitudinal evaluation of discrete consecutive gaze gestures </a:t>
            </a:r>
            <a:endParaRPr lang="pl-PL" sz="1200" i="1" dirty="0" smtClean="0"/>
          </a:p>
          <a:p>
            <a:r>
              <a:rPr lang="en-US" sz="1200" i="1" dirty="0" smtClean="0"/>
              <a:t>for </a:t>
            </a:r>
            <a:r>
              <a:rPr lang="en-US" sz="1200" i="1" dirty="0"/>
              <a:t>text entry</a:t>
            </a:r>
            <a:r>
              <a:rPr lang="en-US" sz="1200" dirty="0"/>
              <a:t>. Proceedings of the Symposium on Eye Tracking Research </a:t>
            </a:r>
            <a:r>
              <a:rPr lang="en-US" sz="1200" dirty="0" smtClean="0"/>
              <a:t>&amp;</a:t>
            </a:r>
            <a:r>
              <a:rPr lang="pl-PL" sz="1200" dirty="0"/>
              <a:t> </a:t>
            </a:r>
            <a:r>
              <a:rPr lang="en-US" sz="1200" dirty="0" smtClean="0"/>
              <a:t>Applications </a:t>
            </a:r>
            <a:r>
              <a:rPr lang="en-US" sz="1200" dirty="0"/>
              <a:t>(ETRA'08), 11-18. New York: ACM Press. </a:t>
            </a:r>
            <a:endParaRPr lang="pl-PL" sz="1200" dirty="0"/>
          </a:p>
          <a:p>
            <a:r>
              <a:rPr lang="en-US" sz="1200" dirty="0"/>
              <a:t>[8] </a:t>
            </a:r>
            <a:r>
              <a:rPr lang="en-US" sz="1200" dirty="0" err="1"/>
              <a:t>Quickwriting</a:t>
            </a:r>
            <a:r>
              <a:rPr lang="en-US" sz="1200" dirty="0"/>
              <a:t> - </a:t>
            </a:r>
            <a:r>
              <a:rPr lang="en-US" sz="1200" dirty="0" err="1"/>
              <a:t>Perlin</a:t>
            </a:r>
            <a:r>
              <a:rPr lang="en-US" sz="1200" dirty="0"/>
              <a:t>, K. (1998) </a:t>
            </a:r>
            <a:r>
              <a:rPr lang="en-US" sz="1200" dirty="0" err="1"/>
              <a:t>Quikwriting</a:t>
            </a:r>
            <a:r>
              <a:rPr lang="en-US" sz="1200" dirty="0"/>
              <a:t>: continuous stylus-based text entry. Proceedings of the Symposium on User Interface </a:t>
            </a:r>
            <a:endParaRPr lang="pl-PL" sz="1200" dirty="0" smtClean="0"/>
          </a:p>
          <a:p>
            <a:r>
              <a:rPr lang="en-US" sz="1200" dirty="0" smtClean="0"/>
              <a:t>Software </a:t>
            </a:r>
            <a:r>
              <a:rPr lang="en-US" sz="1200" dirty="0"/>
              <a:t>and Technology (UIST’98), 215-216. New York: ACM Press.</a:t>
            </a:r>
            <a:endParaRPr lang="pl-PL" sz="1200" dirty="0"/>
          </a:p>
          <a:p>
            <a:r>
              <a:rPr lang="en-US" sz="1200" dirty="0"/>
              <a:t>[9] Bee, N. &amp; André, E. (2008) Writing with your eye: A dwell time free writing system adapted to the nature of human eye gaze. </a:t>
            </a:r>
            <a:endParaRPr lang="pl-PL" sz="1200" dirty="0" smtClean="0"/>
          </a:p>
          <a:p>
            <a:r>
              <a:rPr lang="en-US" sz="1200" dirty="0" smtClean="0"/>
              <a:t>Perception </a:t>
            </a:r>
            <a:r>
              <a:rPr lang="en-US" sz="1200" dirty="0"/>
              <a:t>in Multimodal Dialogue Systems, LNCS 5078/2008, 111-122. </a:t>
            </a:r>
            <a:r>
              <a:rPr lang="en-US" sz="1200" dirty="0" smtClean="0"/>
              <a:t>Springer</a:t>
            </a:r>
            <a:r>
              <a:rPr lang="pl-PL" sz="1200" dirty="0"/>
              <a:t> </a:t>
            </a:r>
            <a:r>
              <a:rPr lang="en-US" sz="1200" dirty="0" smtClean="0"/>
              <a:t>Berlin/Heidelberg</a:t>
            </a:r>
            <a:r>
              <a:rPr lang="en-US" sz="1200" dirty="0"/>
              <a:t>.</a:t>
            </a:r>
            <a:endParaRPr lang="pl-PL" sz="1200" dirty="0"/>
          </a:p>
          <a:p>
            <a:r>
              <a:rPr lang="en-US" sz="1200" dirty="0"/>
              <a:t>[9] </a:t>
            </a:r>
            <a:r>
              <a:rPr lang="en-US" sz="1200" b="1" i="1" dirty="0"/>
              <a:t>Dasher</a:t>
            </a:r>
            <a:r>
              <a:rPr lang="en-US" sz="1200" dirty="0"/>
              <a:t> - Ward, D.J. &amp; MacKay, D.J.C. (2002) </a:t>
            </a:r>
            <a:r>
              <a:rPr lang="en-US" sz="1200" i="1" dirty="0"/>
              <a:t>Fast hands-free writing by gaze direction</a:t>
            </a:r>
            <a:r>
              <a:rPr lang="en-US" sz="1200" dirty="0"/>
              <a:t>. </a:t>
            </a:r>
            <a:r>
              <a:rPr lang="en-US" sz="1200" b="1" dirty="0"/>
              <a:t>Nature</a:t>
            </a:r>
            <a:r>
              <a:rPr lang="en-US" sz="1200" dirty="0"/>
              <a:t> 418(6900), 838.</a:t>
            </a:r>
            <a:endParaRPr lang="pl-PL" sz="1200" dirty="0"/>
          </a:p>
          <a:p>
            <a:r>
              <a:rPr lang="en-US" sz="1200" dirty="0"/>
              <a:t>[10] </a:t>
            </a:r>
            <a:r>
              <a:rPr lang="en-US" sz="1200" b="1" i="1" dirty="0"/>
              <a:t>Stargazer</a:t>
            </a:r>
            <a:r>
              <a:rPr lang="en-US" sz="1200" dirty="0"/>
              <a:t> - Hansen </a:t>
            </a:r>
            <a:r>
              <a:rPr lang="en-US" sz="1200" dirty="0" err="1"/>
              <a:t>i</a:t>
            </a:r>
            <a:r>
              <a:rPr lang="en-US" sz="1200" dirty="0"/>
              <a:t> in. 2008</a:t>
            </a:r>
            <a:endParaRPr lang="pl-PL" sz="1200" dirty="0"/>
          </a:p>
          <a:p>
            <a:r>
              <a:rPr lang="en-US" sz="1200" dirty="0"/>
              <a:t>[11] </a:t>
            </a:r>
            <a:r>
              <a:rPr lang="en-US" sz="1200" b="1" dirty="0"/>
              <a:t>GCAF</a:t>
            </a:r>
            <a:r>
              <a:rPr lang="en-US" sz="1200" dirty="0"/>
              <a:t> - </a:t>
            </a:r>
            <a:r>
              <a:rPr lang="en-US" sz="1200" dirty="0" err="1"/>
              <a:t>Rafał</a:t>
            </a:r>
            <a:r>
              <a:rPr lang="en-US" sz="1200" dirty="0"/>
              <a:t> </a:t>
            </a:r>
            <a:r>
              <a:rPr lang="en-US" sz="1200" dirty="0" err="1"/>
              <a:t>Linowiecki</a:t>
            </a:r>
            <a:r>
              <a:rPr lang="en-US" sz="1200" dirty="0"/>
              <a:t>, Jacek Matulewski, </a:t>
            </a:r>
            <a:r>
              <a:rPr lang="en-US" sz="1200" dirty="0" err="1"/>
              <a:t>Bibianna</a:t>
            </a:r>
            <a:r>
              <a:rPr lang="en-US" sz="1200" dirty="0"/>
              <a:t> </a:t>
            </a:r>
            <a:r>
              <a:rPr lang="en-US" sz="1200" dirty="0" err="1"/>
              <a:t>Bałaj</a:t>
            </a:r>
            <a:r>
              <a:rPr lang="en-US" sz="1200" dirty="0"/>
              <a:t>, Agnieszka </a:t>
            </a:r>
            <a:r>
              <a:rPr lang="en-US" sz="1200" dirty="0" err="1"/>
              <a:t>Ignaczewska</a:t>
            </a:r>
            <a:r>
              <a:rPr lang="en-US" sz="1200" dirty="0"/>
              <a:t>, Joanna </a:t>
            </a:r>
            <a:r>
              <a:rPr lang="en-US" sz="1200" dirty="0" err="1"/>
              <a:t>Dreszer</a:t>
            </a:r>
            <a:r>
              <a:rPr lang="en-US" sz="1200" dirty="0"/>
              <a:t>, Magdalena Kmiecik, </a:t>
            </a:r>
            <a:endParaRPr lang="pl-PL" sz="1200" dirty="0" smtClean="0"/>
          </a:p>
          <a:p>
            <a:r>
              <a:rPr lang="en-US" sz="1200" dirty="0" err="1" smtClean="0"/>
              <a:t>Włodzisław</a:t>
            </a:r>
            <a:r>
              <a:rPr lang="en-US" sz="1200" dirty="0" smtClean="0"/>
              <a:t> </a:t>
            </a:r>
            <a:r>
              <a:rPr lang="en-US" sz="1200" dirty="0" err="1"/>
              <a:t>Duch</a:t>
            </a:r>
            <a:r>
              <a:rPr lang="en-US" sz="1200" dirty="0"/>
              <a:t> </a:t>
            </a:r>
            <a:r>
              <a:rPr lang="en-US" sz="1200" i="1" dirty="0"/>
              <a:t>GCAF. </a:t>
            </a:r>
            <a:r>
              <a:rPr lang="pl-PL" sz="1200" i="1" dirty="0"/>
              <a:t>Platforma tworzenia aplikacji kontrolowanych wzrokiem – nowy sposób przygotowywania w pełni </a:t>
            </a:r>
            <a:r>
              <a:rPr lang="pl-PL" sz="1200" i="1" dirty="0" smtClean="0"/>
              <a:t>interaktywnych </a:t>
            </a:r>
          </a:p>
          <a:p>
            <a:r>
              <a:rPr lang="pl-PL" sz="1200" i="1" dirty="0" smtClean="0"/>
              <a:t>eksperymentów </a:t>
            </a:r>
            <a:r>
              <a:rPr lang="pl-PL" sz="1200" i="1" dirty="0"/>
              <a:t>z użyciem </a:t>
            </a:r>
            <a:r>
              <a:rPr lang="pl-PL" sz="1200" i="1" dirty="0" err="1"/>
              <a:t>okulografu</a:t>
            </a:r>
            <a:r>
              <a:rPr lang="pl-PL" sz="1200" dirty="0"/>
              <a:t> Lingwistyka Stosowana / Applied </a:t>
            </a:r>
            <a:r>
              <a:rPr lang="pl-PL" sz="1200" dirty="0" err="1"/>
              <a:t>Linguistics</a:t>
            </a:r>
            <a:r>
              <a:rPr lang="pl-PL" sz="1200" dirty="0"/>
              <a:t> / </a:t>
            </a:r>
            <a:r>
              <a:rPr lang="pl-PL" sz="1200" dirty="0" err="1"/>
              <a:t>Angewandte</a:t>
            </a:r>
            <a:r>
              <a:rPr lang="pl-PL" sz="1200" dirty="0"/>
              <a:t> </a:t>
            </a:r>
            <a:r>
              <a:rPr lang="pl-PL" sz="1200" dirty="0" err="1"/>
              <a:t>Linguistik</a:t>
            </a:r>
            <a:r>
              <a:rPr lang="pl-PL" sz="1200" dirty="0"/>
              <a:t> 20/2017, p. 83-99</a:t>
            </a:r>
          </a:p>
          <a:p>
            <a:r>
              <a:rPr lang="en-US" sz="1200" dirty="0"/>
              <a:t>[12] </a:t>
            </a:r>
            <a:r>
              <a:rPr lang="en-US" sz="1200" dirty="0" err="1"/>
              <a:t>Fann</a:t>
            </a:r>
            <a:r>
              <a:rPr lang="en-US" sz="1200" dirty="0"/>
              <a:t> JR, Hart T, </a:t>
            </a:r>
            <a:r>
              <a:rPr lang="en-US" sz="1200" dirty="0" err="1"/>
              <a:t>Schomer</a:t>
            </a:r>
            <a:r>
              <a:rPr lang="en-US" sz="1200" dirty="0"/>
              <a:t> KG </a:t>
            </a:r>
            <a:r>
              <a:rPr lang="en-US" sz="1200" i="1" dirty="0"/>
              <a:t>Treatment for depression after traumatic brain injury: a systematic review</a:t>
            </a:r>
            <a:r>
              <a:rPr lang="en-US" sz="1200" dirty="0"/>
              <a:t> J. </a:t>
            </a:r>
            <a:r>
              <a:rPr lang="en-US" sz="1200" dirty="0" err="1"/>
              <a:t>Neurotrauma</a:t>
            </a:r>
            <a:r>
              <a:rPr lang="en-US" sz="1200" dirty="0"/>
              <a:t> 2009 </a:t>
            </a:r>
            <a:endParaRPr lang="pl-PL" sz="1200" dirty="0" smtClean="0"/>
          </a:p>
          <a:p>
            <a:r>
              <a:rPr lang="en-US" sz="1200" dirty="0" smtClean="0"/>
              <a:t>Dec;26(12</a:t>
            </a:r>
            <a:r>
              <a:rPr lang="en-US" sz="1200" dirty="0"/>
              <a:t>):2383-402. </a:t>
            </a:r>
            <a:r>
              <a:rPr lang="en-US" sz="1200" dirty="0" err="1"/>
              <a:t>doi</a:t>
            </a:r>
            <a:r>
              <a:rPr lang="en-US" sz="1200" dirty="0"/>
              <a:t>: 10.1089/neu.2009.1091</a:t>
            </a:r>
            <a:endParaRPr lang="pl-PL" sz="1200" dirty="0"/>
          </a:p>
          <a:p>
            <a:r>
              <a:rPr lang="en-US" sz="1200" dirty="0"/>
              <a:t>[13] Hackett ML1, </a:t>
            </a:r>
            <a:r>
              <a:rPr lang="en-US" sz="1200" dirty="0" err="1"/>
              <a:t>Yapa</a:t>
            </a:r>
            <a:r>
              <a:rPr lang="en-US" sz="1200" dirty="0"/>
              <a:t> C, Parag V, Anderson CS </a:t>
            </a:r>
            <a:r>
              <a:rPr lang="en-US" sz="1200" i="1" dirty="0"/>
              <a:t>Frequency of depression after stroke: a systematic review of observational studies</a:t>
            </a:r>
            <a:r>
              <a:rPr lang="en-US" sz="1200" dirty="0"/>
              <a:t> </a:t>
            </a:r>
            <a:endParaRPr lang="pl-PL" sz="1200" dirty="0" smtClean="0"/>
          </a:p>
          <a:p>
            <a:r>
              <a:rPr lang="en-US" sz="1200" dirty="0" smtClean="0"/>
              <a:t>Stroke</a:t>
            </a:r>
            <a:r>
              <a:rPr lang="en-US" sz="1200" dirty="0"/>
              <a:t>. 2005 Jun;36(6):1330-40. </a:t>
            </a:r>
            <a:r>
              <a:rPr lang="en-US" sz="1200" dirty="0" err="1"/>
              <a:t>Epub</a:t>
            </a:r>
            <a:r>
              <a:rPr lang="en-US" sz="1200" dirty="0"/>
              <a:t> 2005 May 5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720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Tradycyjne wprowadzanie </a:t>
            </a:r>
            <a:r>
              <a:rPr lang="pl-PL" dirty="0" smtClean="0"/>
              <a:t>tekstu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4437112"/>
            <a:ext cx="86033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Głębiej: analiza języka naturalnego</a:t>
            </a:r>
            <a:r>
              <a:rPr lang="pl-PL" sz="2000" dirty="0" smtClean="0"/>
              <a:t> (NLP, ang. </a:t>
            </a:r>
            <a:r>
              <a:rPr lang="pl-PL" sz="2000" i="1" dirty="0" err="1" smtClean="0"/>
              <a:t>natural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language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processing</a:t>
            </a:r>
            <a:r>
              <a:rPr lang="pl-PL" sz="2000" dirty="0" smtClean="0"/>
              <a:t>)</a:t>
            </a:r>
          </a:p>
          <a:p>
            <a:r>
              <a:rPr lang="pl-PL" sz="2000" dirty="0" smtClean="0"/>
              <a:t>fonologiczna </a:t>
            </a:r>
            <a:r>
              <a:rPr lang="pl-PL" sz="2000" dirty="0" smtClean="0">
                <a:sym typeface="Symbol"/>
              </a:rPr>
              <a:t> morfologiczna</a:t>
            </a:r>
            <a:r>
              <a:rPr lang="pl-PL" sz="2000" dirty="0"/>
              <a:t> </a:t>
            </a:r>
            <a:r>
              <a:rPr lang="pl-PL" sz="2000" dirty="0">
                <a:sym typeface="Symbol"/>
              </a:rPr>
              <a:t> </a:t>
            </a:r>
            <a:r>
              <a:rPr lang="pl-PL" sz="2000" dirty="0" smtClean="0">
                <a:sym typeface="Symbol"/>
              </a:rPr>
              <a:t>syntaktyczna</a:t>
            </a:r>
            <a:r>
              <a:rPr lang="pl-PL" sz="2000" dirty="0"/>
              <a:t> </a:t>
            </a:r>
            <a:r>
              <a:rPr lang="pl-PL" sz="2000" dirty="0">
                <a:sym typeface="Symbol"/>
              </a:rPr>
              <a:t> </a:t>
            </a:r>
            <a:r>
              <a:rPr lang="pl-PL" sz="2000" dirty="0" smtClean="0">
                <a:sym typeface="Symbol"/>
              </a:rPr>
              <a:t>semantyczna</a:t>
            </a:r>
            <a:r>
              <a:rPr lang="pl-PL" sz="2000" dirty="0"/>
              <a:t> </a:t>
            </a:r>
            <a:r>
              <a:rPr lang="pl-PL" sz="2000" dirty="0">
                <a:sym typeface="Symbol"/>
              </a:rPr>
              <a:t> </a:t>
            </a:r>
            <a:r>
              <a:rPr lang="pl-PL" sz="2000" dirty="0" smtClean="0">
                <a:sym typeface="Symbol"/>
              </a:rPr>
              <a:t>pragmatyczna</a:t>
            </a:r>
          </a:p>
          <a:p>
            <a:endParaRPr lang="pl-PL" sz="1000" dirty="0" smtClean="0">
              <a:sym typeface="Symbol"/>
            </a:endParaRPr>
          </a:p>
          <a:p>
            <a:r>
              <a:rPr lang="pl-PL" sz="2000" dirty="0" smtClean="0">
                <a:sym typeface="Symbol"/>
              </a:rPr>
              <a:t>Dołożenie kontekstu ogranicza słownik i zwiększa trafność rozpoznawania mowy</a:t>
            </a:r>
          </a:p>
          <a:p>
            <a:endParaRPr lang="pl-PL" sz="1000" dirty="0">
              <a:sym typeface="Symbol"/>
            </a:endParaRPr>
          </a:p>
          <a:p>
            <a:r>
              <a:rPr lang="pl-PL" sz="2000" dirty="0" smtClean="0">
                <a:sym typeface="Symbol"/>
              </a:rPr>
              <a:t>Synteza mowy, automatyczne tłumaczenie</a:t>
            </a:r>
            <a:endParaRPr lang="pl-PL" sz="2000" dirty="0">
              <a:sym typeface="Symbol"/>
            </a:endParaRPr>
          </a:p>
        </p:txBody>
      </p:sp>
      <p:pic>
        <p:nvPicPr>
          <p:cNvPr id="4100" name="Picture 4" descr="http://www.themobilespot.co.uk/wp-content/uploads/2014/12/Siri-vs-Google-Now-vs-Cort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6782"/>
            <a:ext cx="5040560" cy="28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2132856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Techniki oparte na </a:t>
            </a:r>
            <a:br>
              <a:rPr lang="pl-PL" b="1" dirty="0" smtClean="0"/>
            </a:br>
            <a:r>
              <a:rPr lang="pl-PL" b="1" dirty="0" smtClean="0"/>
              <a:t>wykrywaniu miejsca spojrzenia</a:t>
            </a:r>
          </a:p>
        </p:txBody>
      </p:sp>
    </p:spTree>
    <p:extLst>
      <p:ext uri="{BB962C8B-B14F-4D97-AF65-F5344CB8AC3E}">
        <p14:creationId xmlns:p14="http://schemas.microsoft.com/office/powerpoint/2010/main" val="11585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80728"/>
            <a:ext cx="824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HCI: </a:t>
            </a:r>
            <a:r>
              <a:rPr lang="pl-PL" sz="2000" i="1" dirty="0" err="1" smtClean="0"/>
              <a:t>Text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entry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interface</a:t>
            </a:r>
            <a:r>
              <a:rPr lang="pl-PL" sz="2000" dirty="0" smtClean="0"/>
              <a:t> – sposób wprowadzania tekstu do urządzeń elektron.</a:t>
            </a:r>
            <a:endParaRPr lang="pl-PL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Wprowadzanie tekstu wzrokiem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1484784"/>
            <a:ext cx="827232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Podział technik wprowadzania tekstu z użyciem wzroku:</a:t>
            </a:r>
          </a:p>
          <a:p>
            <a:pPr marL="361950" indent="-361950">
              <a:buAutoNum type="arabicPeriod"/>
            </a:pPr>
            <a:r>
              <a:rPr lang="pl-PL" sz="2800" dirty="0" smtClean="0"/>
              <a:t>Systemy „tradycyjne” z udziałem odbiorcy</a:t>
            </a:r>
            <a:br>
              <a:rPr lang="pl-PL" sz="2800" dirty="0" smtClean="0"/>
            </a:br>
            <a:r>
              <a:rPr lang="pl-PL" sz="2800" dirty="0" smtClean="0"/>
              <a:t>(bez </a:t>
            </a:r>
            <a:r>
              <a:rPr lang="pl-PL" sz="2800" dirty="0" err="1" smtClean="0"/>
              <a:t>eyetrackera</a:t>
            </a:r>
            <a:r>
              <a:rPr lang="pl-PL" sz="2800" dirty="0" smtClean="0"/>
              <a:t>, tzw. </a:t>
            </a:r>
            <a:r>
              <a:rPr lang="pl-PL" sz="2800" i="1" dirty="0" err="1" smtClean="0"/>
              <a:t>human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eyetracker</a:t>
            </a:r>
            <a:r>
              <a:rPr lang="pl-PL" sz="2800" dirty="0" smtClean="0"/>
              <a:t>)</a:t>
            </a:r>
          </a:p>
          <a:p>
            <a:pPr marL="361950" indent="-361950">
              <a:buAutoNum type="arabicPeriod"/>
            </a:pPr>
            <a:r>
              <a:rPr lang="pl-PL" sz="2800" dirty="0" smtClean="0"/>
              <a:t>Systemy elektroniczne (</a:t>
            </a:r>
            <a:r>
              <a:rPr lang="pl-PL" sz="2800" dirty="0" err="1" smtClean="0"/>
              <a:t>Majaranta</a:t>
            </a:r>
            <a:r>
              <a:rPr lang="pl-PL" sz="2800" dirty="0" smtClean="0"/>
              <a:t> 2009)</a:t>
            </a:r>
          </a:p>
          <a:p>
            <a:pPr marL="914400" lvl="1" indent="-457200">
              <a:buFont typeface="+mj-lt"/>
              <a:buAutoNum type="alphaLcPeriod"/>
            </a:pPr>
            <a:r>
              <a:rPr lang="pl-PL" sz="2800" dirty="0" smtClean="0"/>
              <a:t>wirtualna klawiatura (+ słowniki, </a:t>
            </a:r>
            <a:r>
              <a:rPr lang="pl-PL" sz="2800" dirty="0"/>
              <a:t>Swype, </a:t>
            </a:r>
            <a:r>
              <a:rPr lang="pl-PL" sz="2800" dirty="0" smtClean="0"/>
              <a:t>itd.)</a:t>
            </a:r>
            <a:br>
              <a:rPr lang="pl-PL" sz="2800" dirty="0" smtClean="0"/>
            </a:br>
            <a:r>
              <a:rPr lang="pl-PL" sz="2800" i="1" dirty="0" err="1" smtClean="0"/>
              <a:t>direct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gaze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pointing</a:t>
            </a:r>
            <a:endParaRPr lang="pl-PL" sz="2800" i="1" dirty="0" smtClean="0"/>
          </a:p>
          <a:p>
            <a:pPr marL="914400" lvl="1" indent="-457200">
              <a:buFont typeface="+mj-lt"/>
              <a:buAutoNum type="alphaLcPeriod"/>
            </a:pPr>
            <a:r>
              <a:rPr lang="pl-PL" sz="2800" dirty="0"/>
              <a:t>przełączniki (np. mrugnięcia)</a:t>
            </a:r>
            <a:br>
              <a:rPr lang="pl-PL" sz="2800" dirty="0"/>
            </a:br>
            <a:r>
              <a:rPr lang="pl-PL" sz="2800" i="1" dirty="0" err="1"/>
              <a:t>eye</a:t>
            </a:r>
            <a:r>
              <a:rPr lang="pl-PL" sz="2800" i="1" dirty="0"/>
              <a:t> </a:t>
            </a:r>
            <a:r>
              <a:rPr lang="pl-PL" sz="2800" i="1" dirty="0" err="1"/>
              <a:t>switches</a:t>
            </a:r>
            <a:r>
              <a:rPr lang="pl-PL" sz="2800" i="1" dirty="0"/>
              <a:t> </a:t>
            </a:r>
            <a:endParaRPr lang="pl-PL" sz="2800" i="1" dirty="0" smtClean="0"/>
          </a:p>
          <a:p>
            <a:pPr marL="914400" lvl="1" indent="-457200">
              <a:buFont typeface="+mj-lt"/>
              <a:buAutoNum type="alphaLcPeriod"/>
            </a:pPr>
            <a:r>
              <a:rPr lang="pl-PL" sz="2800" dirty="0" smtClean="0"/>
              <a:t>gesty wykonywane oczami </a:t>
            </a:r>
            <a:br>
              <a:rPr lang="pl-PL" sz="2800" dirty="0" smtClean="0"/>
            </a:br>
            <a:r>
              <a:rPr lang="pl-PL" sz="2800" i="1" dirty="0" err="1" smtClean="0"/>
              <a:t>discrete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gaze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gestures</a:t>
            </a:r>
            <a:endParaRPr lang="pl-PL" sz="2800" dirty="0"/>
          </a:p>
          <a:p>
            <a:pPr marL="914400" lvl="1" indent="-457200">
              <a:buFont typeface="+mj-lt"/>
              <a:buAutoNum type="alphaLcPeriod"/>
            </a:pPr>
            <a:r>
              <a:rPr lang="pl-PL" sz="2800" dirty="0" smtClean="0"/>
              <a:t>ciągłe wprowadzanie tekstu</a:t>
            </a:r>
            <a:br>
              <a:rPr lang="pl-PL" sz="2800" dirty="0" smtClean="0"/>
            </a:br>
            <a:r>
              <a:rPr lang="pl-PL" sz="2800" i="1" dirty="0" err="1" smtClean="0"/>
              <a:t>continuous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gaze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gestures</a:t>
            </a:r>
            <a:r>
              <a:rPr lang="pl-PL" sz="2800" i="1" dirty="0" smtClean="0"/>
              <a:t> / </a:t>
            </a:r>
            <a:r>
              <a:rPr lang="pl-PL" sz="2800" i="1" dirty="0" err="1" smtClean="0"/>
              <a:t>gaze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writing</a:t>
            </a:r>
            <a:endParaRPr lang="pl-PL" sz="2800" i="1" dirty="0" smtClean="0"/>
          </a:p>
          <a:p>
            <a:pPr marL="914400" lvl="1" indent="-457200">
              <a:buFont typeface="+mj-lt"/>
              <a:buAutoNum type="alphaLcPeriod"/>
            </a:pPr>
            <a:endParaRPr lang="pl-PL" sz="2800" i="1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1331640" y="3332018"/>
            <a:ext cx="7616572" cy="218521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Dwa problemy:</a:t>
            </a:r>
          </a:p>
          <a:p>
            <a:pPr marL="342900" indent="-342900">
              <a:buAutoNum type="arabicPeriod"/>
            </a:pPr>
            <a:r>
              <a:rPr lang="pl-PL" sz="2800" dirty="0" smtClean="0">
                <a:solidFill>
                  <a:schemeClr val="bg1"/>
                </a:solidFill>
              </a:rPr>
              <a:t>Wybór litery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(przestrzeń – ruch oka, czas – zatrzymanie przewijania)</a:t>
            </a: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pl-PL" sz="2800" dirty="0" smtClean="0">
                <a:solidFill>
                  <a:schemeClr val="bg1"/>
                </a:solidFill>
              </a:rPr>
              <a:t>Zatwierdzanie litery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i="1" dirty="0" err="1" smtClean="0">
                <a:solidFill>
                  <a:schemeClr val="bg1"/>
                </a:solidFill>
              </a:rPr>
              <a:t>dwell-time</a:t>
            </a:r>
            <a:r>
              <a:rPr lang="pl-PL" sz="2400" dirty="0" smtClean="0">
                <a:solidFill>
                  <a:schemeClr val="bg1"/>
                </a:solidFill>
              </a:rPr>
              <a:t>, mrugnięcie, inny mięsień - przycisk)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331640" y="5661248"/>
            <a:ext cx="7616572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2800" dirty="0" smtClean="0"/>
              <a:t>Używanie myszy komputerowej </a:t>
            </a:r>
            <a:br>
              <a:rPr lang="pl-PL" sz="2800" dirty="0" smtClean="0"/>
            </a:br>
            <a:r>
              <a:rPr lang="pl-PL" sz="2800" dirty="0" smtClean="0"/>
              <a:t>pozbawionej przycisków. Co może być przyciskiem?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333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25020</TotalTime>
  <Words>2388</Words>
  <Application>Microsoft Office PowerPoint</Application>
  <PresentationFormat>Pokaz na ekranie (4:3)</PresentationFormat>
  <Paragraphs>363</Paragraphs>
  <Slides>69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Motyw pakietu Office</vt:lpstr>
      <vt:lpstr>Wprowadzanie tekstu  wzrokiem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Edycja tekstu</vt:lpstr>
      <vt:lpstr>Edycja tekstu</vt:lpstr>
      <vt:lpstr>Prezentacja programu PowerPoint</vt:lpstr>
      <vt:lpstr>Problem</vt:lpstr>
      <vt:lpstr>Problem</vt:lpstr>
      <vt:lpstr>Pomysł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Konkurs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Eyetracking (okulografia)</dc:title>
  <dc:creator>Jacek</dc:creator>
  <cp:lastModifiedBy>Jacek Matulewski</cp:lastModifiedBy>
  <cp:revision>261</cp:revision>
  <dcterms:created xsi:type="dcterms:W3CDTF">2017-02-25T17:52:06Z</dcterms:created>
  <dcterms:modified xsi:type="dcterms:W3CDTF">2019-06-09T22:21:51Z</dcterms:modified>
</cp:coreProperties>
</file>