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304" r:id="rId3"/>
    <p:sldId id="306" r:id="rId4"/>
    <p:sldId id="393" r:id="rId5"/>
    <p:sldId id="394" r:id="rId6"/>
    <p:sldId id="395" r:id="rId7"/>
    <p:sldId id="396" r:id="rId8"/>
    <p:sldId id="397" r:id="rId9"/>
    <p:sldId id="398" r:id="rId10"/>
    <p:sldId id="307" r:id="rId11"/>
    <p:sldId id="314" r:id="rId12"/>
    <p:sldId id="316" r:id="rId13"/>
    <p:sldId id="317" r:id="rId14"/>
    <p:sldId id="318" r:id="rId15"/>
    <p:sldId id="325" r:id="rId16"/>
    <p:sldId id="322" r:id="rId17"/>
    <p:sldId id="319" r:id="rId18"/>
    <p:sldId id="329" r:id="rId19"/>
    <p:sldId id="330" r:id="rId20"/>
    <p:sldId id="331" r:id="rId21"/>
    <p:sldId id="348" r:id="rId22"/>
    <p:sldId id="326" r:id="rId23"/>
    <p:sldId id="328" r:id="rId24"/>
    <p:sldId id="340" r:id="rId25"/>
    <p:sldId id="355" r:id="rId26"/>
    <p:sldId id="356" r:id="rId27"/>
    <p:sldId id="341" r:id="rId28"/>
    <p:sldId id="342" r:id="rId29"/>
    <p:sldId id="343" r:id="rId30"/>
    <p:sldId id="344" r:id="rId31"/>
    <p:sldId id="371" r:id="rId32"/>
    <p:sldId id="339" r:id="rId33"/>
    <p:sldId id="354" r:id="rId34"/>
    <p:sldId id="333" r:id="rId35"/>
    <p:sldId id="332" r:id="rId36"/>
    <p:sldId id="334" r:id="rId37"/>
    <p:sldId id="335" r:id="rId38"/>
    <p:sldId id="336" r:id="rId39"/>
    <p:sldId id="338" r:id="rId40"/>
    <p:sldId id="337" r:id="rId41"/>
    <p:sldId id="349" r:id="rId42"/>
    <p:sldId id="345" r:id="rId43"/>
    <p:sldId id="346" r:id="rId44"/>
    <p:sldId id="347" r:id="rId45"/>
    <p:sldId id="357" r:id="rId46"/>
    <p:sldId id="358" r:id="rId47"/>
    <p:sldId id="399" r:id="rId48"/>
    <p:sldId id="400" r:id="rId49"/>
    <p:sldId id="350" r:id="rId50"/>
    <p:sldId id="372" r:id="rId51"/>
    <p:sldId id="373" r:id="rId52"/>
    <p:sldId id="378" r:id="rId53"/>
    <p:sldId id="379" r:id="rId54"/>
    <p:sldId id="380" r:id="rId55"/>
    <p:sldId id="381" r:id="rId56"/>
    <p:sldId id="385" r:id="rId57"/>
    <p:sldId id="386" r:id="rId58"/>
    <p:sldId id="387" r:id="rId59"/>
    <p:sldId id="388" r:id="rId60"/>
    <p:sldId id="392" r:id="rId61"/>
    <p:sldId id="374" r:id="rId62"/>
    <p:sldId id="360" r:id="rId63"/>
    <p:sldId id="361" r:id="rId64"/>
    <p:sldId id="362" r:id="rId65"/>
    <p:sldId id="363" r:id="rId66"/>
    <p:sldId id="364" r:id="rId67"/>
    <p:sldId id="365" r:id="rId68"/>
    <p:sldId id="366" r:id="rId69"/>
    <p:sldId id="367" r:id="rId7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0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F2D14-D39B-45F0-9D08-33D678C876E7}" type="datetimeFigureOut">
              <a:rPr lang="pl-PL" smtClean="0"/>
              <a:t>2017-03-20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3D362-E65E-4140-86DB-24B6A03657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151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disorders</a:t>
            </a:r>
            <a:r>
              <a:rPr lang="pl-PL" baseline="0" dirty="0" smtClean="0"/>
              <a:t>: </a:t>
            </a:r>
            <a:r>
              <a:rPr lang="pl-PL" baseline="0" dirty="0" err="1" smtClean="0"/>
              <a:t>delayed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speach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developement</a:t>
            </a:r>
            <a:r>
              <a:rPr lang="pl-PL" baseline="0" dirty="0" smtClean="0"/>
              <a:t>, ADHD, </a:t>
            </a:r>
            <a:r>
              <a:rPr lang="pl-PL" baseline="0" dirty="0" err="1" smtClean="0"/>
              <a:t>dislexia</a:t>
            </a:r>
            <a:endParaRPr lang="pl-PL" baseline="0" dirty="0" smtClean="0"/>
          </a:p>
          <a:p>
            <a:r>
              <a:rPr lang="pl-PL" baseline="0" dirty="0" err="1" smtClean="0"/>
              <a:t>Brigthness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size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longiness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pitch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sound</a:t>
            </a:r>
            <a:endParaRPr lang="pl-PL" baseline="0" dirty="0" smtClean="0"/>
          </a:p>
          <a:p>
            <a:endParaRPr lang="pl-PL" baseline="0" dirty="0" smtClean="0"/>
          </a:p>
          <a:p>
            <a:pPr marL="228600" indent="-228600">
              <a:buAutoNum type="arabicPeriod"/>
            </a:pPr>
            <a:r>
              <a:rPr lang="pl-PL" baseline="0" dirty="0" smtClean="0"/>
              <a:t>Wiele badań pokazuje związek między liczbami a </a:t>
            </a:r>
            <a:r>
              <a:rPr lang="pl-PL" baseline="0" dirty="0" err="1" smtClean="0"/>
              <a:t>przetstrzenią</a:t>
            </a:r>
            <a:r>
              <a:rPr lang="pl-PL" baseline="0" dirty="0"/>
              <a:t> </a:t>
            </a:r>
            <a:r>
              <a:rPr lang="pl-PL" baseline="0" dirty="0" smtClean="0"/>
              <a:t>(efekt dystansu, </a:t>
            </a:r>
            <a:r>
              <a:rPr lang="pl-PL" baseline="0" dirty="0" err="1" smtClean="0"/>
              <a:t>efect</a:t>
            </a:r>
            <a:r>
              <a:rPr lang="pl-PL" baseline="0" dirty="0" smtClean="0"/>
              <a:t> SNARC, efekt kolejności (pierwsze – lewy), efekt wielkości (szybciej na małe niż na duże)) – wspólne mózgowe podłoże – płaty ciemieniowe -&gt; SNARC rozwinąć</a:t>
            </a:r>
          </a:p>
          <a:p>
            <a:pPr marL="228600" indent="-228600">
              <a:buAutoNum type="arabicPeriod"/>
            </a:pPr>
            <a:r>
              <a:rPr lang="pl-PL" baseline="0" dirty="0" smtClean="0"/>
              <a:t>Dobrym przykładem jest SNARC – mentalna oś liczbowa</a:t>
            </a:r>
          </a:p>
          <a:p>
            <a:pPr marL="228600" indent="-228600">
              <a:buAutoNum type="arabicPeriod"/>
            </a:pPr>
            <a:r>
              <a:rPr lang="pl-PL" baseline="0" dirty="0" smtClean="0"/>
              <a:t>Dyskalkulia – deficyt – brak osi liczbowej -&gt;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disorders</a:t>
            </a:r>
            <a:r>
              <a:rPr lang="pl-PL" baseline="0" dirty="0" smtClean="0"/>
              <a:t>: </a:t>
            </a:r>
            <a:r>
              <a:rPr lang="pl-PL" baseline="0" dirty="0" err="1" smtClean="0"/>
              <a:t>delayed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speach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developement</a:t>
            </a:r>
            <a:r>
              <a:rPr lang="pl-PL" baseline="0" dirty="0" smtClean="0"/>
              <a:t>, ADHD, </a:t>
            </a:r>
            <a:r>
              <a:rPr lang="pl-PL" baseline="0" dirty="0" err="1" smtClean="0"/>
              <a:t>dislexia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disorders</a:t>
            </a:r>
            <a:r>
              <a:rPr lang="pl-PL" baseline="0" dirty="0" smtClean="0"/>
              <a:t>: </a:t>
            </a:r>
            <a:r>
              <a:rPr lang="pl-PL" baseline="0" dirty="0" err="1" smtClean="0"/>
              <a:t>delayed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speach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developement</a:t>
            </a:r>
            <a:r>
              <a:rPr lang="pl-PL" baseline="0" dirty="0" smtClean="0"/>
              <a:t>, ADHD, </a:t>
            </a:r>
            <a:r>
              <a:rPr lang="pl-PL" baseline="0" dirty="0" err="1" smtClean="0"/>
              <a:t>dislexia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disorders</a:t>
            </a:r>
            <a:r>
              <a:rPr lang="pl-PL" baseline="0" dirty="0" smtClean="0"/>
              <a:t>: </a:t>
            </a:r>
            <a:r>
              <a:rPr lang="pl-PL" baseline="0" dirty="0" err="1" smtClean="0"/>
              <a:t>delayed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speach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developement</a:t>
            </a:r>
            <a:r>
              <a:rPr lang="pl-PL" baseline="0" dirty="0" smtClean="0"/>
              <a:t>, ADHD, </a:t>
            </a:r>
            <a:r>
              <a:rPr lang="pl-PL" baseline="0" dirty="0" err="1" smtClean="0"/>
              <a:t>dislexia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66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disorders</a:t>
            </a:r>
            <a:r>
              <a:rPr lang="pl-PL" baseline="0" dirty="0" smtClean="0"/>
              <a:t>: </a:t>
            </a:r>
            <a:r>
              <a:rPr lang="pl-PL" baseline="0" dirty="0" err="1" smtClean="0"/>
              <a:t>delayed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speach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developement</a:t>
            </a:r>
            <a:r>
              <a:rPr lang="pl-PL" baseline="0" dirty="0" smtClean="0"/>
              <a:t>, ADHD, </a:t>
            </a:r>
            <a:r>
              <a:rPr lang="pl-PL" baseline="0" dirty="0" err="1" smtClean="0"/>
              <a:t>dislexia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disorders</a:t>
            </a:r>
            <a:r>
              <a:rPr lang="pl-PL" baseline="0" dirty="0" smtClean="0"/>
              <a:t>: </a:t>
            </a:r>
            <a:r>
              <a:rPr lang="pl-PL" baseline="0" dirty="0" err="1" smtClean="0"/>
              <a:t>delayed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speach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developement</a:t>
            </a:r>
            <a:r>
              <a:rPr lang="pl-PL" baseline="0" dirty="0" smtClean="0"/>
              <a:t>, ADHD, </a:t>
            </a:r>
            <a:r>
              <a:rPr lang="pl-PL" baseline="0" dirty="0" err="1" smtClean="0"/>
              <a:t>dislexia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disorders</a:t>
            </a:r>
            <a:r>
              <a:rPr lang="pl-PL" baseline="0" dirty="0" smtClean="0"/>
              <a:t>: </a:t>
            </a:r>
            <a:r>
              <a:rPr lang="pl-PL" baseline="0" dirty="0" err="1" smtClean="0"/>
              <a:t>delayed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speach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developement</a:t>
            </a:r>
            <a:r>
              <a:rPr lang="pl-PL" baseline="0" dirty="0" smtClean="0"/>
              <a:t>, ADHD, </a:t>
            </a:r>
            <a:r>
              <a:rPr lang="pl-PL" baseline="0" dirty="0" err="1" smtClean="0"/>
              <a:t>dislexia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69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disorders</a:t>
            </a:r>
            <a:r>
              <a:rPr lang="pl-PL" baseline="0" dirty="0" smtClean="0"/>
              <a:t>: </a:t>
            </a:r>
            <a:r>
              <a:rPr lang="pl-PL" baseline="0" dirty="0" err="1" smtClean="0"/>
              <a:t>delayed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speach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developement</a:t>
            </a:r>
            <a:r>
              <a:rPr lang="pl-PL" baseline="0" dirty="0" smtClean="0"/>
              <a:t>, ADHD, </a:t>
            </a:r>
            <a:r>
              <a:rPr lang="pl-PL" baseline="0" dirty="0" err="1" smtClean="0"/>
              <a:t>dislexia</a:t>
            </a:r>
            <a:endParaRPr lang="pl-PL" baseline="0" dirty="0" smtClean="0"/>
          </a:p>
          <a:p>
            <a:r>
              <a:rPr lang="pl-PL" baseline="0" dirty="0" err="1" smtClean="0"/>
              <a:t>Brigthness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size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longiness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pitch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sound</a:t>
            </a:r>
            <a:endParaRPr lang="pl-PL" baseline="0" dirty="0" smtClean="0"/>
          </a:p>
          <a:p>
            <a:endParaRPr lang="pl-PL" baseline="0" dirty="0" smtClean="0"/>
          </a:p>
          <a:p>
            <a:pPr marL="228600" indent="-228600">
              <a:buAutoNum type="arabicPeriod"/>
            </a:pPr>
            <a:r>
              <a:rPr lang="pl-PL" baseline="0" dirty="0" smtClean="0"/>
              <a:t>Wiele badań pokazuje związek między liczbami a </a:t>
            </a:r>
            <a:r>
              <a:rPr lang="pl-PL" baseline="0" dirty="0" err="1" smtClean="0"/>
              <a:t>przetstrzenią</a:t>
            </a:r>
            <a:r>
              <a:rPr lang="pl-PL" baseline="0" dirty="0"/>
              <a:t> </a:t>
            </a:r>
            <a:r>
              <a:rPr lang="pl-PL" baseline="0" dirty="0" smtClean="0"/>
              <a:t>(efekt dystansu, </a:t>
            </a:r>
            <a:r>
              <a:rPr lang="pl-PL" baseline="0" dirty="0" err="1" smtClean="0"/>
              <a:t>efect</a:t>
            </a:r>
            <a:r>
              <a:rPr lang="pl-PL" baseline="0" dirty="0" smtClean="0"/>
              <a:t> SNARC, efekt kolejności (pierwsze – lewy), efekt wielkości (szybciej na małe niż na duże)) – wspólne mózgowe podłoże – płaty ciemieniowe -&gt; SNARC rozwinąć</a:t>
            </a:r>
          </a:p>
          <a:p>
            <a:pPr marL="228600" indent="-228600">
              <a:buAutoNum type="arabicPeriod"/>
            </a:pPr>
            <a:r>
              <a:rPr lang="pl-PL" baseline="0" dirty="0" smtClean="0"/>
              <a:t>Dobrym przykładem jest SNARC – mentalna oś liczbowa</a:t>
            </a:r>
          </a:p>
          <a:p>
            <a:pPr marL="228600" indent="-228600">
              <a:buAutoNum type="arabicPeriod"/>
            </a:pPr>
            <a:r>
              <a:rPr lang="pl-PL" baseline="0" dirty="0" smtClean="0"/>
              <a:t>Dyskalkulia – deficyt – brak osi liczbowej -&gt;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disorders</a:t>
            </a:r>
            <a:r>
              <a:rPr lang="pl-PL" baseline="0" dirty="0" smtClean="0"/>
              <a:t>: </a:t>
            </a:r>
            <a:r>
              <a:rPr lang="pl-PL" baseline="0" dirty="0" err="1" smtClean="0"/>
              <a:t>delayed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speach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developement</a:t>
            </a:r>
            <a:r>
              <a:rPr lang="pl-PL" baseline="0" dirty="0" smtClean="0"/>
              <a:t>, ADHD, </a:t>
            </a:r>
            <a:r>
              <a:rPr lang="pl-PL" baseline="0" dirty="0" err="1" smtClean="0"/>
              <a:t>dislexia</a:t>
            </a:r>
            <a:endParaRPr lang="pl-PL" baseline="0" dirty="0" smtClean="0"/>
          </a:p>
          <a:p>
            <a:r>
              <a:rPr lang="pl-PL" baseline="0" dirty="0" smtClean="0"/>
              <a:t>!!!!!! Von Aster, </a:t>
            </a:r>
            <a:r>
              <a:rPr lang="pl-PL" baseline="0" dirty="0" err="1" smtClean="0"/>
              <a:t>Rusconi</a:t>
            </a:r>
            <a:r>
              <a:rPr lang="pl-PL" baseline="0" dirty="0" smtClean="0"/>
              <a:t> (SMARC)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disorders</a:t>
            </a:r>
            <a:r>
              <a:rPr lang="pl-PL" baseline="0" dirty="0" smtClean="0"/>
              <a:t>: </a:t>
            </a:r>
            <a:r>
              <a:rPr lang="pl-PL" baseline="0" dirty="0" err="1" smtClean="0"/>
              <a:t>delayed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speach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developement</a:t>
            </a:r>
            <a:r>
              <a:rPr lang="pl-PL" baseline="0" dirty="0" smtClean="0"/>
              <a:t>, ADHD, </a:t>
            </a:r>
            <a:r>
              <a:rPr lang="pl-PL" baseline="0" dirty="0" err="1" smtClean="0"/>
              <a:t>dislexia</a:t>
            </a:r>
            <a:endParaRPr lang="pl-PL" baseline="0" dirty="0" smtClean="0"/>
          </a:p>
          <a:p>
            <a:r>
              <a:rPr lang="pl-PL" baseline="0" dirty="0" smtClean="0"/>
              <a:t>!!!!!! Von Aster, </a:t>
            </a:r>
            <a:r>
              <a:rPr lang="pl-PL" baseline="0" dirty="0" err="1" smtClean="0"/>
              <a:t>Rusconi</a:t>
            </a:r>
            <a:r>
              <a:rPr lang="pl-PL" baseline="0" dirty="0" smtClean="0"/>
              <a:t> (SMARC)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disorders</a:t>
            </a:r>
            <a:r>
              <a:rPr lang="pl-PL" baseline="0" dirty="0" smtClean="0"/>
              <a:t>: </a:t>
            </a:r>
            <a:r>
              <a:rPr lang="pl-PL" baseline="0" dirty="0" err="1" smtClean="0"/>
              <a:t>delayed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speach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developement</a:t>
            </a:r>
            <a:r>
              <a:rPr lang="pl-PL" baseline="0" dirty="0" smtClean="0"/>
              <a:t>, ADHD, </a:t>
            </a:r>
            <a:r>
              <a:rPr lang="pl-PL" baseline="0" dirty="0" err="1" smtClean="0"/>
              <a:t>dislexia</a:t>
            </a:r>
            <a:endParaRPr lang="pl-PL" baseline="0" dirty="0" smtClean="0"/>
          </a:p>
          <a:p>
            <a:r>
              <a:rPr lang="pl-PL" baseline="0" dirty="0" smtClean="0"/>
              <a:t>!!!!!! Von Aster, </a:t>
            </a:r>
            <a:r>
              <a:rPr lang="pl-PL" baseline="0" dirty="0" err="1" smtClean="0"/>
              <a:t>Rusconi</a:t>
            </a:r>
            <a:r>
              <a:rPr lang="pl-PL" baseline="0" dirty="0" smtClean="0"/>
              <a:t> (SMARC)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disorders</a:t>
            </a:r>
            <a:r>
              <a:rPr lang="pl-PL" baseline="0" dirty="0" smtClean="0"/>
              <a:t>: </a:t>
            </a:r>
            <a:r>
              <a:rPr lang="pl-PL" baseline="0" dirty="0" err="1" smtClean="0"/>
              <a:t>delayed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speach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developement</a:t>
            </a:r>
            <a:r>
              <a:rPr lang="pl-PL" baseline="0" dirty="0" smtClean="0"/>
              <a:t>, ADHD, </a:t>
            </a:r>
            <a:r>
              <a:rPr lang="pl-PL" baseline="0" dirty="0" err="1" smtClean="0"/>
              <a:t>dislexia</a:t>
            </a:r>
            <a:endParaRPr lang="pl-PL" baseline="0" dirty="0" smtClean="0"/>
          </a:p>
          <a:p>
            <a:r>
              <a:rPr lang="pl-PL" baseline="0" dirty="0" smtClean="0"/>
              <a:t>!!!!!! Von Aster, </a:t>
            </a:r>
            <a:r>
              <a:rPr lang="pl-PL" baseline="0" dirty="0" err="1" smtClean="0"/>
              <a:t>Rusconi</a:t>
            </a:r>
            <a:r>
              <a:rPr lang="pl-PL" baseline="0" dirty="0" smtClean="0"/>
              <a:t> (SMARC)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disorders</a:t>
            </a:r>
            <a:r>
              <a:rPr lang="pl-PL" baseline="0" dirty="0" smtClean="0"/>
              <a:t>: </a:t>
            </a:r>
            <a:r>
              <a:rPr lang="pl-PL" baseline="0" dirty="0" err="1" smtClean="0"/>
              <a:t>delayed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speach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developement</a:t>
            </a:r>
            <a:r>
              <a:rPr lang="pl-PL" baseline="0" dirty="0" smtClean="0"/>
              <a:t>, ADHD, </a:t>
            </a:r>
            <a:r>
              <a:rPr lang="pl-PL" baseline="0" dirty="0" err="1" smtClean="0"/>
              <a:t>dislexia</a:t>
            </a:r>
            <a:endParaRPr lang="pl-PL" baseline="0" dirty="0" smtClean="0"/>
          </a:p>
          <a:p>
            <a:endParaRPr lang="pl-PL" baseline="0" dirty="0" smtClean="0"/>
          </a:p>
          <a:p>
            <a:r>
              <a:rPr lang="pl-PL" baseline="0" dirty="0" smtClean="0"/>
              <a:t>Zmienne: formaty, strona po której większa, </a:t>
            </a:r>
            <a:r>
              <a:rPr lang="pl-PL" baseline="0" dirty="0" err="1" smtClean="0"/>
              <a:t>distance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effect</a:t>
            </a:r>
            <a:r>
              <a:rPr lang="pl-PL" baseline="0" dirty="0" smtClean="0"/>
              <a:t> + proporcje </a:t>
            </a:r>
            <a:r>
              <a:rPr lang="pl-PL" baseline="0" dirty="0" err="1" smtClean="0"/>
              <a:t>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numerocity</a:t>
            </a:r>
            <a:r>
              <a:rPr lang="pl-PL" baseline="0" dirty="0" smtClean="0"/>
              <a:t> *****************</a:t>
            </a:r>
          </a:p>
          <a:p>
            <a:r>
              <a:rPr lang="pl-PL" baseline="0" dirty="0" smtClean="0"/>
              <a:t>Rozdzielić zadania !******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disorders</a:t>
            </a:r>
            <a:r>
              <a:rPr lang="pl-PL" baseline="0" dirty="0" smtClean="0"/>
              <a:t>: </a:t>
            </a:r>
            <a:r>
              <a:rPr lang="pl-PL" baseline="0" dirty="0" err="1" smtClean="0"/>
              <a:t>delayed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speach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developement</a:t>
            </a:r>
            <a:r>
              <a:rPr lang="pl-PL" baseline="0" dirty="0" smtClean="0"/>
              <a:t>, ADHD, </a:t>
            </a:r>
            <a:r>
              <a:rPr lang="pl-PL" baseline="0" dirty="0" err="1" smtClean="0"/>
              <a:t>dislexia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disorders</a:t>
            </a:r>
            <a:r>
              <a:rPr lang="pl-PL" baseline="0" dirty="0" smtClean="0"/>
              <a:t>: </a:t>
            </a:r>
            <a:r>
              <a:rPr lang="pl-PL" baseline="0" dirty="0" err="1" smtClean="0"/>
              <a:t>delayed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speach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developement</a:t>
            </a:r>
            <a:r>
              <a:rPr lang="pl-PL" baseline="0" dirty="0" smtClean="0"/>
              <a:t>, ADHD, </a:t>
            </a:r>
            <a:r>
              <a:rPr lang="pl-PL" baseline="0" dirty="0" err="1" smtClean="0"/>
              <a:t>dislexia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2017-03-20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13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2017-03-20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292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2017-03-20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50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2017-03-20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39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2017-03-20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78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2017-03-20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34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2017-03-20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57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2017-03-20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05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2017-03-20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487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2017-03-20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73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2017-03-20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29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C814D-817C-465B-928F-32CC4A9958F8}" type="datetimeFigureOut">
              <a:rPr lang="pl-PL" smtClean="0"/>
              <a:t>2017-03-20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400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izyka.umk.pl/~jace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umk.pl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933056"/>
            <a:ext cx="7772400" cy="1470025"/>
          </a:xfrm>
        </p:spPr>
        <p:txBody>
          <a:bodyPr>
            <a:normAutofit/>
          </a:bodyPr>
          <a:lstStyle/>
          <a:p>
            <a:r>
              <a:rPr lang="pl-PL" b="1" dirty="0" err="1" smtClean="0">
                <a:solidFill>
                  <a:srgbClr val="002060"/>
                </a:solidFill>
              </a:rPr>
              <a:t>Eyetracking</a:t>
            </a:r>
            <a:r>
              <a:rPr lang="pl-PL" b="1" dirty="0" smtClean="0">
                <a:solidFill>
                  <a:srgbClr val="002060"/>
                </a:solidFill>
              </a:rPr>
              <a:t> w kontekście diagnozy i terapii dyskalkulii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050142" y="692696"/>
            <a:ext cx="3088538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Jacek Matulewski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Instytut Fizyki, </a:t>
            </a:r>
            <a:r>
              <a:rPr lang="pl-PL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WFAiIS</a:t>
            </a:r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UMK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ICNT, UMK</a:t>
            </a:r>
          </a:p>
          <a:p>
            <a:pPr algn="ctr"/>
            <a:endParaRPr lang="pl-PL" sz="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WWW: </a:t>
            </a:r>
            <a:r>
              <a:rPr lang="pl-PL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http://www.fizyka.umk.pl/~jacek</a:t>
            </a:r>
          </a:p>
          <a:p>
            <a:pPr algn="ctr"/>
            <a:r>
              <a:rPr lang="pl-PL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pl-PL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jacek@fizyka.umk.pl</a:t>
            </a:r>
            <a:endParaRPr lang="pl-PL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Kod Q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792" y="707495"/>
            <a:ext cx="1110863" cy="11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biol.umk.pl/ochr_srod_zam-2/grafika/UMK%20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45" y="588493"/>
            <a:ext cx="1242843" cy="128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4"/>
          <p:cNvSpPr txBox="1"/>
          <p:nvPr/>
        </p:nvSpPr>
        <p:spPr>
          <a:xfrm>
            <a:off x="3739900" y="5949280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semestr letni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780804" y="2284710"/>
            <a:ext cx="3662221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Magda Kmiecik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studentka </a:t>
            </a:r>
            <a:r>
              <a:rPr lang="pl-PL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kognitywistyki</a:t>
            </a:r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WH, UMK</a:t>
            </a:r>
            <a:b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ICNT, UMK</a:t>
            </a:r>
          </a:p>
          <a:p>
            <a:pPr algn="ctr"/>
            <a:endParaRPr lang="pl-PL" sz="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 txBox="1">
            <a:spLocks/>
          </p:cNvSpPr>
          <p:nvPr/>
        </p:nvSpPr>
        <p:spPr>
          <a:xfrm>
            <a:off x="683568" y="253503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Ruchy oczu i oś liczbowa</a:t>
            </a:r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8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Zaznacz liczbę na osi...</a:t>
            </a:r>
            <a:endParaRPr lang="pl-PL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15616" y="6300033"/>
            <a:ext cx="7883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Viersen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in. 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The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added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value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of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eye-tracking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in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diagnostic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discalculia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: a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case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study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Frontiers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in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Psychology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cs typeface="+mn-cs"/>
              </a:rPr>
              <a:t>4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(2013)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843808" y="5373216"/>
            <a:ext cx="294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/>
              <a:t>Strategia: </a:t>
            </a:r>
            <a:r>
              <a:rPr lang="pl-PL" sz="2400" i="1" dirty="0" err="1" smtClean="0"/>
              <a:t>counting-up</a:t>
            </a:r>
            <a:endParaRPr lang="pl-PL" sz="2400" i="1" dirty="0"/>
          </a:p>
        </p:txBody>
      </p:sp>
      <p:grpSp>
        <p:nvGrpSpPr>
          <p:cNvPr id="9" name="Grupa 8"/>
          <p:cNvGrpSpPr/>
          <p:nvPr/>
        </p:nvGrpSpPr>
        <p:grpSpPr>
          <a:xfrm>
            <a:off x="611560" y="2892423"/>
            <a:ext cx="7776864" cy="576064"/>
            <a:chOff x="1043608" y="2060848"/>
            <a:chExt cx="6785665" cy="576064"/>
          </a:xfrm>
        </p:grpSpPr>
        <p:cxnSp>
          <p:nvCxnSpPr>
            <p:cNvPr id="5" name="Łącznik prostoliniowy 4"/>
            <p:cNvCxnSpPr/>
            <p:nvPr/>
          </p:nvCxnSpPr>
          <p:spPr>
            <a:xfrm>
              <a:off x="1043608" y="2348880"/>
              <a:ext cx="676875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oliniowy 7"/>
            <p:cNvCxnSpPr/>
            <p:nvPr/>
          </p:nvCxnSpPr>
          <p:spPr>
            <a:xfrm>
              <a:off x="1043608" y="2060848"/>
              <a:ext cx="0" cy="5760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oliniowy 9"/>
            <p:cNvCxnSpPr/>
            <p:nvPr/>
          </p:nvCxnSpPr>
          <p:spPr>
            <a:xfrm>
              <a:off x="7829273" y="2060848"/>
              <a:ext cx="0" cy="5760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pole tekstowe 10"/>
          <p:cNvSpPr txBox="1"/>
          <p:nvPr/>
        </p:nvSpPr>
        <p:spPr>
          <a:xfrm>
            <a:off x="409035" y="3540495"/>
            <a:ext cx="418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dirty="0"/>
              <a:t>1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8179072" y="3574757"/>
            <a:ext cx="418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dirty="0" smtClean="0"/>
              <a:t>9</a:t>
            </a:r>
            <a:endParaRPr lang="pl-PL" sz="36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601825" y="1465620"/>
            <a:ext cx="5697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dzieci rozwijające się prawidłowo (TD)</a:t>
            </a:r>
            <a:endParaRPr lang="pl-PL" sz="2800" dirty="0">
              <a:solidFill>
                <a:srgbClr val="00B05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100679" y="415082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800" dirty="0" smtClean="0"/>
              <a:t>3</a:t>
            </a:r>
            <a:endParaRPr lang="pl-PL" sz="4800" dirty="0"/>
          </a:p>
        </p:txBody>
      </p:sp>
      <p:sp>
        <p:nvSpPr>
          <p:cNvPr id="14" name="Elipsa 13"/>
          <p:cNvSpPr/>
          <p:nvPr/>
        </p:nvSpPr>
        <p:spPr>
          <a:xfrm>
            <a:off x="3917257" y="4141675"/>
            <a:ext cx="864096" cy="849287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409035" y="2957465"/>
            <a:ext cx="418705" cy="399527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1200967" y="2970510"/>
            <a:ext cx="418705" cy="399527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1750345" y="2706076"/>
            <a:ext cx="949447" cy="938948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/>
          <p:cNvSpPr txBox="1"/>
          <p:nvPr/>
        </p:nvSpPr>
        <p:spPr>
          <a:xfrm>
            <a:off x="1490721" y="5703639"/>
            <a:ext cx="5647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/>
              <a:t>(wynika z rozumienia uporządkowania liczb)</a:t>
            </a:r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415444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4" grpId="0" animBg="1"/>
      <p:bldP spid="16" grpId="0" animBg="1"/>
      <p:bldP spid="18" grpId="0" animBg="1"/>
      <p:bldP spid="19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Zaznacz liczbę na osi...</a:t>
            </a:r>
            <a:endParaRPr lang="pl-PL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15616" y="6300033"/>
            <a:ext cx="7883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Viersen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in. 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The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added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value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of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eye-tracking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in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diagnostic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discalculia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: a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case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study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Frontiers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in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Psychology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cs typeface="+mn-cs"/>
              </a:rPr>
              <a:t>4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(2013)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655391" y="5373216"/>
            <a:ext cx="3318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/>
              <a:t>Strategia: </a:t>
            </a:r>
            <a:r>
              <a:rPr lang="pl-PL" sz="2400" i="1" dirty="0" err="1" smtClean="0"/>
              <a:t>counting</a:t>
            </a:r>
            <a:r>
              <a:rPr lang="pl-PL" sz="2400" i="1" dirty="0" smtClean="0"/>
              <a:t>-down</a:t>
            </a:r>
            <a:endParaRPr lang="pl-PL" sz="2400" i="1" dirty="0"/>
          </a:p>
        </p:txBody>
      </p:sp>
      <p:grpSp>
        <p:nvGrpSpPr>
          <p:cNvPr id="9" name="Grupa 8"/>
          <p:cNvGrpSpPr/>
          <p:nvPr/>
        </p:nvGrpSpPr>
        <p:grpSpPr>
          <a:xfrm>
            <a:off x="611560" y="2892423"/>
            <a:ext cx="7776864" cy="576064"/>
            <a:chOff x="1043608" y="2060848"/>
            <a:chExt cx="6785665" cy="576064"/>
          </a:xfrm>
        </p:grpSpPr>
        <p:cxnSp>
          <p:nvCxnSpPr>
            <p:cNvPr id="5" name="Łącznik prostoliniowy 4"/>
            <p:cNvCxnSpPr/>
            <p:nvPr/>
          </p:nvCxnSpPr>
          <p:spPr>
            <a:xfrm>
              <a:off x="1043608" y="2348880"/>
              <a:ext cx="676875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oliniowy 7"/>
            <p:cNvCxnSpPr/>
            <p:nvPr/>
          </p:nvCxnSpPr>
          <p:spPr>
            <a:xfrm>
              <a:off x="1043608" y="2060848"/>
              <a:ext cx="0" cy="5760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oliniowy 9"/>
            <p:cNvCxnSpPr/>
            <p:nvPr/>
          </p:nvCxnSpPr>
          <p:spPr>
            <a:xfrm>
              <a:off x="7829273" y="2060848"/>
              <a:ext cx="0" cy="5760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pole tekstowe 10"/>
          <p:cNvSpPr txBox="1"/>
          <p:nvPr/>
        </p:nvSpPr>
        <p:spPr>
          <a:xfrm>
            <a:off x="409035" y="3540495"/>
            <a:ext cx="418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dirty="0"/>
              <a:t>1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8179072" y="3574757"/>
            <a:ext cx="418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dirty="0" smtClean="0"/>
              <a:t>9</a:t>
            </a:r>
            <a:endParaRPr lang="pl-PL" sz="36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601818" y="1465620"/>
            <a:ext cx="5697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dzieci </a:t>
            </a:r>
            <a:r>
              <a:rPr lang="pl-PL" sz="2800" dirty="0">
                <a:solidFill>
                  <a:srgbClr val="00B050"/>
                </a:solidFill>
              </a:rPr>
              <a:t>rozwijające się prawidłowo </a:t>
            </a:r>
            <a:r>
              <a:rPr lang="pl-PL" sz="2800" dirty="0" smtClean="0">
                <a:solidFill>
                  <a:srgbClr val="00B050"/>
                </a:solidFill>
              </a:rPr>
              <a:t>(TD)</a:t>
            </a:r>
            <a:endParaRPr lang="pl-PL" sz="2800" dirty="0">
              <a:solidFill>
                <a:srgbClr val="00B05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100679" y="415082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800" dirty="0"/>
              <a:t>8</a:t>
            </a:r>
          </a:p>
        </p:txBody>
      </p:sp>
      <p:sp>
        <p:nvSpPr>
          <p:cNvPr id="14" name="Elipsa 13"/>
          <p:cNvSpPr/>
          <p:nvPr/>
        </p:nvSpPr>
        <p:spPr>
          <a:xfrm>
            <a:off x="3923928" y="4141675"/>
            <a:ext cx="864096" cy="849287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8159687" y="2969723"/>
            <a:ext cx="418705" cy="399527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7092280" y="2710981"/>
            <a:ext cx="949447" cy="938948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1490721" y="5703639"/>
            <a:ext cx="5647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/>
              <a:t>(wynika z rozumienia uporządkowania liczb)</a:t>
            </a:r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398556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4" grpId="0" animBg="1"/>
      <p:bldP spid="16" grpId="0" animBg="1"/>
      <p:bldP spid="19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Zaznacz liczbę na osi...</a:t>
            </a:r>
            <a:endParaRPr lang="pl-PL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15616" y="6300033"/>
            <a:ext cx="7883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Viersen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in. 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The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added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value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of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eye-tracking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in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diagnostic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discalculia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: a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case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study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Frontiers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in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Psychology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cs typeface="+mn-cs"/>
              </a:rPr>
              <a:t>4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(2013)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034887" y="5373216"/>
            <a:ext cx="2559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/>
              <a:t>Strategia: </a:t>
            </a:r>
            <a:r>
              <a:rPr lang="pl-PL" sz="2400" i="1" dirty="0" err="1" smtClean="0"/>
              <a:t>midpoint</a:t>
            </a:r>
            <a:endParaRPr lang="pl-PL" sz="2400" i="1" dirty="0"/>
          </a:p>
        </p:txBody>
      </p:sp>
      <p:grpSp>
        <p:nvGrpSpPr>
          <p:cNvPr id="9" name="Grupa 8"/>
          <p:cNvGrpSpPr/>
          <p:nvPr/>
        </p:nvGrpSpPr>
        <p:grpSpPr>
          <a:xfrm>
            <a:off x="611560" y="2892423"/>
            <a:ext cx="7776864" cy="576064"/>
            <a:chOff x="1043608" y="2060848"/>
            <a:chExt cx="6785665" cy="576064"/>
          </a:xfrm>
        </p:grpSpPr>
        <p:cxnSp>
          <p:nvCxnSpPr>
            <p:cNvPr id="5" name="Łącznik prostoliniowy 4"/>
            <p:cNvCxnSpPr/>
            <p:nvPr/>
          </p:nvCxnSpPr>
          <p:spPr>
            <a:xfrm>
              <a:off x="1043608" y="2348880"/>
              <a:ext cx="676875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oliniowy 7"/>
            <p:cNvCxnSpPr/>
            <p:nvPr/>
          </p:nvCxnSpPr>
          <p:spPr>
            <a:xfrm>
              <a:off x="1043608" y="2060848"/>
              <a:ext cx="0" cy="5760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oliniowy 9"/>
            <p:cNvCxnSpPr/>
            <p:nvPr/>
          </p:nvCxnSpPr>
          <p:spPr>
            <a:xfrm>
              <a:off x="7829273" y="2060848"/>
              <a:ext cx="0" cy="5760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pole tekstowe 10"/>
          <p:cNvSpPr txBox="1"/>
          <p:nvPr/>
        </p:nvSpPr>
        <p:spPr>
          <a:xfrm>
            <a:off x="409035" y="3540495"/>
            <a:ext cx="418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dirty="0"/>
              <a:t>1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8179072" y="3574757"/>
            <a:ext cx="418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dirty="0" smtClean="0"/>
              <a:t>9</a:t>
            </a:r>
            <a:endParaRPr lang="pl-PL" sz="36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601818" y="1465620"/>
            <a:ext cx="5697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dzieci </a:t>
            </a:r>
            <a:r>
              <a:rPr lang="pl-PL" sz="2800" dirty="0">
                <a:solidFill>
                  <a:srgbClr val="00B050"/>
                </a:solidFill>
              </a:rPr>
              <a:t>rozwijające się prawidłowo </a:t>
            </a:r>
            <a:r>
              <a:rPr lang="pl-PL" sz="2800" dirty="0" smtClean="0">
                <a:solidFill>
                  <a:srgbClr val="00B050"/>
                </a:solidFill>
              </a:rPr>
              <a:t>(TD)</a:t>
            </a:r>
            <a:endParaRPr lang="pl-PL" sz="2800" dirty="0">
              <a:solidFill>
                <a:srgbClr val="00B05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100679" y="415082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800" dirty="0"/>
              <a:t>6</a:t>
            </a:r>
          </a:p>
        </p:txBody>
      </p:sp>
      <p:sp>
        <p:nvSpPr>
          <p:cNvPr id="14" name="Elipsa 13"/>
          <p:cNvSpPr/>
          <p:nvPr/>
        </p:nvSpPr>
        <p:spPr>
          <a:xfrm>
            <a:off x="3923928" y="4141675"/>
            <a:ext cx="864096" cy="849287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4146623" y="2957465"/>
            <a:ext cx="418705" cy="399527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4644667" y="2666973"/>
            <a:ext cx="949447" cy="938948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804479" y="5703639"/>
            <a:ext cx="702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/>
              <a:t>(wynika z rozumienia uporządkowania liczb</a:t>
            </a:r>
            <a:r>
              <a:rPr lang="pl-PL" sz="2400" dirty="0" smtClean="0">
                <a:solidFill>
                  <a:srgbClr val="00B050"/>
                </a:solidFill>
              </a:rPr>
              <a:t> + life </a:t>
            </a:r>
            <a:r>
              <a:rPr lang="pl-PL" sz="2400" dirty="0" err="1" smtClean="0">
                <a:solidFill>
                  <a:srgbClr val="00B050"/>
                </a:solidFill>
              </a:rPr>
              <a:t>hacks</a:t>
            </a:r>
            <a:r>
              <a:rPr lang="pl-PL" sz="2400" dirty="0" smtClean="0"/>
              <a:t>)</a:t>
            </a:r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24912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4" grpId="0" animBg="1"/>
      <p:bldP spid="16" grpId="0" animBg="1"/>
      <p:bldP spid="19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Zaznacz liczbę na osi...</a:t>
            </a:r>
            <a:endParaRPr lang="pl-PL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15616" y="6300033"/>
            <a:ext cx="7883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Viersen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in. 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The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added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value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of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eye-tracking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in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diagnostic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discalculia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: a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case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study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Frontiers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in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Psychology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cs typeface="+mn-cs"/>
              </a:rPr>
              <a:t>4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(2013)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60039" y="5373216"/>
            <a:ext cx="8144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/>
              <a:t>Chaotyczne ruchy oczu, nie korzystają z punktów referencyjnych</a:t>
            </a:r>
            <a:endParaRPr lang="pl-PL" sz="2400" i="1" dirty="0"/>
          </a:p>
        </p:txBody>
      </p:sp>
      <p:grpSp>
        <p:nvGrpSpPr>
          <p:cNvPr id="9" name="Grupa 8"/>
          <p:cNvGrpSpPr/>
          <p:nvPr/>
        </p:nvGrpSpPr>
        <p:grpSpPr>
          <a:xfrm>
            <a:off x="611560" y="2892423"/>
            <a:ext cx="7776864" cy="576064"/>
            <a:chOff x="1043608" y="2060848"/>
            <a:chExt cx="6785665" cy="576064"/>
          </a:xfrm>
        </p:grpSpPr>
        <p:cxnSp>
          <p:nvCxnSpPr>
            <p:cNvPr id="5" name="Łącznik prostoliniowy 4"/>
            <p:cNvCxnSpPr/>
            <p:nvPr/>
          </p:nvCxnSpPr>
          <p:spPr>
            <a:xfrm>
              <a:off x="1043608" y="2348880"/>
              <a:ext cx="676875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oliniowy 7"/>
            <p:cNvCxnSpPr/>
            <p:nvPr/>
          </p:nvCxnSpPr>
          <p:spPr>
            <a:xfrm>
              <a:off x="1043608" y="2060848"/>
              <a:ext cx="0" cy="5760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oliniowy 9"/>
            <p:cNvCxnSpPr/>
            <p:nvPr/>
          </p:nvCxnSpPr>
          <p:spPr>
            <a:xfrm>
              <a:off x="7829273" y="2060848"/>
              <a:ext cx="0" cy="5760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pole tekstowe 10"/>
          <p:cNvSpPr txBox="1"/>
          <p:nvPr/>
        </p:nvSpPr>
        <p:spPr>
          <a:xfrm>
            <a:off x="409035" y="3540495"/>
            <a:ext cx="418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dirty="0"/>
              <a:t>1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8179072" y="3574757"/>
            <a:ext cx="418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dirty="0" smtClean="0"/>
              <a:t>9</a:t>
            </a:r>
            <a:endParaRPr lang="pl-PL" sz="36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631525" y="1465620"/>
            <a:ext cx="3637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70C0"/>
                </a:solidFill>
              </a:rPr>
              <a:t>dzieci z dyskalkulią (DD)</a:t>
            </a:r>
            <a:endParaRPr lang="pl-PL" sz="2800" dirty="0">
              <a:solidFill>
                <a:srgbClr val="0070C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100679" y="415082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800" dirty="0"/>
              <a:t>6</a:t>
            </a:r>
          </a:p>
        </p:txBody>
      </p:sp>
      <p:sp>
        <p:nvSpPr>
          <p:cNvPr id="14" name="Elipsa 13"/>
          <p:cNvSpPr/>
          <p:nvPr/>
        </p:nvSpPr>
        <p:spPr>
          <a:xfrm>
            <a:off x="3923928" y="4141675"/>
            <a:ext cx="864096" cy="849287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1092097" y="2957465"/>
            <a:ext cx="418705" cy="399527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2212820" y="2957464"/>
            <a:ext cx="418705" cy="399527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6948264" y="2957463"/>
            <a:ext cx="418705" cy="399527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5197500" y="2957462"/>
            <a:ext cx="418705" cy="399527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Elipsa 20"/>
          <p:cNvSpPr/>
          <p:nvPr/>
        </p:nvSpPr>
        <p:spPr>
          <a:xfrm>
            <a:off x="7956376" y="2957461"/>
            <a:ext cx="418705" cy="399527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Elipsa 21"/>
          <p:cNvSpPr/>
          <p:nvPr/>
        </p:nvSpPr>
        <p:spPr>
          <a:xfrm>
            <a:off x="4974143" y="2957460"/>
            <a:ext cx="418705" cy="399527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2039889" y="5703639"/>
            <a:ext cx="4549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/>
              <a:t>(brak uporządkowania – brak MNL)</a:t>
            </a:r>
            <a:endParaRPr lang="pl-PL" sz="2400" i="1" dirty="0"/>
          </a:p>
        </p:txBody>
      </p:sp>
      <p:sp>
        <p:nvSpPr>
          <p:cNvPr id="24" name="Elipsa 23"/>
          <p:cNvSpPr/>
          <p:nvPr/>
        </p:nvSpPr>
        <p:spPr>
          <a:xfrm>
            <a:off x="4152620" y="4366555"/>
            <a:ext cx="418705" cy="399527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94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Zaznacz liczbę na osi...</a:t>
            </a:r>
            <a:endParaRPr lang="pl-PL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15616" y="6300033"/>
            <a:ext cx="7883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Viersen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in. 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The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added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value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of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eye-tracking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in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diagnostic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discalculia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: a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case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study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Frontiers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in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Psychology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cs typeface="+mn-cs"/>
              </a:rPr>
              <a:t>4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(2013)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282178" y="5085184"/>
            <a:ext cx="4594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/>
              <a:t>Dystrybucja fiksacji na osi liczbowej</a:t>
            </a:r>
            <a:endParaRPr lang="pl-PL" sz="24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00" y="2539095"/>
            <a:ext cx="8233348" cy="22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pole tekstowe 24"/>
          <p:cNvSpPr txBox="1"/>
          <p:nvPr/>
        </p:nvSpPr>
        <p:spPr>
          <a:xfrm>
            <a:off x="967916" y="5487615"/>
            <a:ext cx="7222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/>
              <a:t>„Rozmycie” nie oznacza, że dzieci stają się </a:t>
            </a:r>
            <a:r>
              <a:rPr lang="pl-PL" sz="2400" dirty="0" err="1" smtClean="0"/>
              <a:t>dyskalkuliczne</a:t>
            </a:r>
            <a:endParaRPr lang="pl-PL" sz="2400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808864" y="2354861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 klasa</a:t>
            </a:r>
            <a:endParaRPr lang="pl-PL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4211960" y="234888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</a:t>
            </a:r>
            <a:r>
              <a:rPr lang="pl-PL" dirty="0" smtClean="0"/>
              <a:t> klasa</a:t>
            </a:r>
            <a:endParaRPr lang="pl-PL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6845683" y="234888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3 klasa</a:t>
            </a:r>
            <a:endParaRPr lang="pl-PL" dirty="0"/>
          </a:p>
        </p:txBody>
      </p:sp>
      <p:sp>
        <p:nvSpPr>
          <p:cNvPr id="29" name="pole tekstowe 28"/>
          <p:cNvSpPr txBox="1"/>
          <p:nvPr/>
        </p:nvSpPr>
        <p:spPr>
          <a:xfrm>
            <a:off x="1865656" y="1465620"/>
            <a:ext cx="5697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dzieci </a:t>
            </a:r>
            <a:r>
              <a:rPr lang="pl-PL" sz="2800" dirty="0">
                <a:solidFill>
                  <a:srgbClr val="00B050"/>
                </a:solidFill>
              </a:rPr>
              <a:t>rozwijające się prawidłowo </a:t>
            </a:r>
            <a:r>
              <a:rPr lang="pl-PL" sz="2800" dirty="0" smtClean="0">
                <a:solidFill>
                  <a:srgbClr val="00B050"/>
                </a:solidFill>
              </a:rPr>
              <a:t>(TD)</a:t>
            </a:r>
            <a:endParaRPr lang="pl-PL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5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Trafność (oś 0 – 1000)</a:t>
            </a:r>
            <a:endParaRPr lang="pl-PL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15616" y="6300033"/>
            <a:ext cx="77904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Booth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Siegler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Numerical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Magnitude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Representations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Influence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Arithmetic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Learning 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Child Development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79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(2008)</a:t>
            </a:r>
            <a:endParaRPr lang="pl-PL" altLang="pl-PL" sz="1200" dirty="0" smtClean="0">
              <a:solidFill>
                <a:srgbClr val="000000"/>
              </a:solidFill>
              <a:effectLst/>
              <a:cs typeface="+mn-cs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349474" y="5373216"/>
            <a:ext cx="5930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/>
              <a:t>Dokładność: podane liczby vs. wskazane liczby</a:t>
            </a:r>
            <a:endParaRPr lang="pl-PL" sz="2400" i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865656" y="1465620"/>
            <a:ext cx="5697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dzieci </a:t>
            </a:r>
            <a:r>
              <a:rPr lang="pl-PL" sz="2800" dirty="0">
                <a:solidFill>
                  <a:srgbClr val="00B050"/>
                </a:solidFill>
              </a:rPr>
              <a:t>rozwijające się prawidłowo </a:t>
            </a:r>
            <a:r>
              <a:rPr lang="pl-PL" sz="2800" dirty="0" smtClean="0">
                <a:solidFill>
                  <a:srgbClr val="00B050"/>
                </a:solidFill>
              </a:rPr>
              <a:t>(TD)</a:t>
            </a:r>
            <a:endParaRPr lang="pl-PL" sz="2800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48" y="2092324"/>
            <a:ext cx="8437487" cy="306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Trafność (oś 0 – 1000)</a:t>
            </a:r>
            <a:endParaRPr lang="pl-PL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15616" y="6300033"/>
            <a:ext cx="7883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Viersen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in. 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The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added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value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of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eye-tracking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in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diagnostic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discalculia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: a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case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study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Frontiers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in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Psychology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4 (2013)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349474" y="5373216"/>
            <a:ext cx="5930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/>
              <a:t>Dokładność: podane liczby vs. wskazane liczby</a:t>
            </a:r>
            <a:endParaRPr lang="pl-PL" sz="2400" i="1" dirty="0"/>
          </a:p>
        </p:txBody>
      </p:sp>
      <p:grpSp>
        <p:nvGrpSpPr>
          <p:cNvPr id="4" name="Grupa 3"/>
          <p:cNvGrpSpPr/>
          <p:nvPr/>
        </p:nvGrpSpPr>
        <p:grpSpPr>
          <a:xfrm>
            <a:off x="827584" y="1465620"/>
            <a:ext cx="3426757" cy="3763580"/>
            <a:chOff x="827584" y="1465620"/>
            <a:chExt cx="3426757" cy="3763580"/>
          </a:xfrm>
        </p:grpSpPr>
        <p:sp>
          <p:nvSpPr>
            <p:cNvPr id="12" name="pole tekstowe 11"/>
            <p:cNvSpPr txBox="1"/>
            <p:nvPr/>
          </p:nvSpPr>
          <p:spPr>
            <a:xfrm>
              <a:off x="880708" y="1465620"/>
              <a:ext cx="32027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800" dirty="0" smtClean="0">
                  <a:solidFill>
                    <a:srgbClr val="00B050"/>
                  </a:solidFill>
                </a:rPr>
                <a:t>grupa kontrolna (TD)</a:t>
              </a:r>
              <a:endParaRPr lang="pl-PL" sz="2800" dirty="0">
                <a:solidFill>
                  <a:srgbClr val="00B050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149097"/>
              <a:ext cx="3426757" cy="3080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upa 5"/>
          <p:cNvGrpSpPr/>
          <p:nvPr/>
        </p:nvGrpSpPr>
        <p:grpSpPr>
          <a:xfrm>
            <a:off x="4635732" y="1465620"/>
            <a:ext cx="3896708" cy="3619564"/>
            <a:chOff x="4635732" y="1465620"/>
            <a:chExt cx="3896708" cy="361956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530" y="2149097"/>
              <a:ext cx="3250862" cy="2936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pole tekstowe 19"/>
            <p:cNvSpPr txBox="1"/>
            <p:nvPr/>
          </p:nvSpPr>
          <p:spPr>
            <a:xfrm>
              <a:off x="4635732" y="1465620"/>
              <a:ext cx="38967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800" u="sng" dirty="0" smtClean="0">
                  <a:solidFill>
                    <a:srgbClr val="0070C0"/>
                  </a:solidFill>
                </a:rPr>
                <a:t>dziecko</a:t>
              </a:r>
              <a:r>
                <a:rPr lang="pl-PL" sz="2800" dirty="0" smtClean="0">
                  <a:solidFill>
                    <a:srgbClr val="0070C0"/>
                  </a:solidFill>
                </a:rPr>
                <a:t> z dyskalkulią (DD)</a:t>
              </a:r>
              <a:endParaRPr lang="pl-PL" sz="28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3" name="pole tekstowe 22"/>
          <p:cNvSpPr txBox="1"/>
          <p:nvPr/>
        </p:nvSpPr>
        <p:spPr>
          <a:xfrm>
            <a:off x="3862042" y="5775647"/>
            <a:ext cx="96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/>
              <a:t>9-latki</a:t>
            </a:r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32307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Trafność (oś 0 – 1000)</a:t>
            </a:r>
            <a:endParaRPr lang="pl-PL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15616" y="6300033"/>
            <a:ext cx="79035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Ebersbach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in. 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The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relationship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between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the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shape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of the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mental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number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line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... 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J. of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Exp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. Child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Psychology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99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(2008)</a:t>
            </a:r>
            <a:endParaRPr lang="pl-PL" altLang="pl-PL" sz="1200" dirty="0" smtClean="0">
              <a:solidFill>
                <a:srgbClr val="000000"/>
              </a:solidFill>
              <a:effectLst/>
              <a:cs typeface="+mn-cs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865656" y="1465620"/>
            <a:ext cx="5697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dzieci </a:t>
            </a:r>
            <a:r>
              <a:rPr lang="pl-PL" sz="2800" dirty="0">
                <a:solidFill>
                  <a:srgbClr val="00B050"/>
                </a:solidFill>
              </a:rPr>
              <a:t>rozwijające się prawidłowo </a:t>
            </a:r>
            <a:r>
              <a:rPr lang="pl-PL" sz="2800" dirty="0" smtClean="0">
                <a:solidFill>
                  <a:srgbClr val="00B050"/>
                </a:solidFill>
              </a:rPr>
              <a:t>(TD)</a:t>
            </a:r>
            <a:endParaRPr lang="pl-PL" sz="2800" dirty="0">
              <a:solidFill>
                <a:srgbClr val="00B05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38" y="2132856"/>
            <a:ext cx="4967242" cy="396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42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929002"/>
            <a:ext cx="5472609" cy="423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Trafność (oś 0 – 1000)</a:t>
            </a:r>
            <a:endParaRPr lang="pl-PL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15616" y="6300033"/>
            <a:ext cx="79035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Ebersbach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in. 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The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relationship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between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the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shape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of the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mental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number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line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... 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J. of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Exp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. Child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Psychology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99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(2008)</a:t>
            </a:r>
            <a:endParaRPr lang="pl-PL" altLang="pl-PL" sz="1200" dirty="0" smtClean="0">
              <a:solidFill>
                <a:srgbClr val="000000"/>
              </a:solidFill>
              <a:effectLst/>
              <a:cs typeface="+mn-cs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865656" y="1465620"/>
            <a:ext cx="5697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dzieci </a:t>
            </a:r>
            <a:r>
              <a:rPr lang="pl-PL" sz="2800" dirty="0">
                <a:solidFill>
                  <a:srgbClr val="00B050"/>
                </a:solidFill>
              </a:rPr>
              <a:t>rozwijające się prawidłowo </a:t>
            </a:r>
            <a:r>
              <a:rPr lang="pl-PL" sz="2800" dirty="0" smtClean="0">
                <a:solidFill>
                  <a:srgbClr val="00B050"/>
                </a:solidFill>
              </a:rPr>
              <a:t>(TD)</a:t>
            </a:r>
            <a:endParaRPr lang="pl-PL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7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 txBox="1">
            <a:spLocks/>
          </p:cNvSpPr>
          <p:nvPr/>
        </p:nvSpPr>
        <p:spPr>
          <a:xfrm>
            <a:off x="683568" y="253503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Dyskalkulia rozwojowa</a:t>
            </a:r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Ocena strategii </a:t>
            </a:r>
            <a:r>
              <a:rPr lang="pl-PL" dirty="0" smtClean="0">
                <a:solidFill>
                  <a:srgbClr val="00B0F0"/>
                </a:solidFill>
              </a:rPr>
              <a:t>z danych </a:t>
            </a:r>
            <a:r>
              <a:rPr lang="pl-PL" dirty="0" err="1" smtClean="0">
                <a:solidFill>
                  <a:srgbClr val="00B0F0"/>
                </a:solidFill>
              </a:rPr>
              <a:t>okulogr</a:t>
            </a:r>
            <a:r>
              <a:rPr lang="pl-PL" dirty="0" smtClean="0">
                <a:solidFill>
                  <a:srgbClr val="00B0F0"/>
                </a:solidFill>
              </a:rPr>
              <a:t>.</a:t>
            </a: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00697" y="1465620"/>
            <a:ext cx="8279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grupa kontrolna (TD) </a:t>
            </a:r>
            <a:r>
              <a:rPr lang="pl-PL" sz="2800" dirty="0" smtClean="0"/>
              <a:t>/</a:t>
            </a:r>
            <a:r>
              <a:rPr lang="pl-PL" sz="2800" dirty="0" smtClean="0">
                <a:solidFill>
                  <a:srgbClr val="00B050"/>
                </a:solidFill>
              </a:rPr>
              <a:t> </a:t>
            </a:r>
            <a:r>
              <a:rPr lang="pl-PL" sz="2800" dirty="0" smtClean="0">
                <a:solidFill>
                  <a:srgbClr val="0070C0"/>
                </a:solidFill>
              </a:rPr>
              <a:t>dzieci z trudnościami mat. (MLD)</a:t>
            </a:r>
            <a:endParaRPr lang="pl-PL" sz="2800" dirty="0">
              <a:solidFill>
                <a:srgbClr val="0070C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11560" y="6113616"/>
            <a:ext cx="6552728" cy="483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40452" y="6300033"/>
            <a:ext cx="84960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vant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Noordende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in.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Number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line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estimation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strategies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in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children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with MLD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measured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by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eye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tracking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Psych. Res. 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80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(2016)</a:t>
            </a:r>
            <a:endParaRPr lang="pl-PL" altLang="pl-PL" sz="1200" dirty="0" smtClean="0">
              <a:solidFill>
                <a:srgbClr val="000000"/>
              </a:solidFill>
              <a:effectLst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" y="2327510"/>
            <a:ext cx="8943909" cy="297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95536" y="5445224"/>
            <a:ext cx="8266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/>
              <a:t>dzieci z MLD nieco częściej stosują niewydajne strategie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27796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 txBox="1">
            <a:spLocks/>
          </p:cNvSpPr>
          <p:nvPr/>
        </p:nvSpPr>
        <p:spPr>
          <a:xfrm>
            <a:off x="683568" y="253503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Ruchy oczu i SNA</a:t>
            </a:r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Eyetracker</a:t>
            </a:r>
            <a:r>
              <a:rPr lang="pl-PL" dirty="0" smtClean="0"/>
              <a:t> – MNL, SNARC, OM</a:t>
            </a:r>
            <a:endParaRPr lang="pl-PL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31317" y="6300033"/>
            <a:ext cx="64331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Myachykov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in.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Ocular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drift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along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the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mental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number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line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Psychological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Research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80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(2016)</a:t>
            </a:r>
            <a:endParaRPr lang="pl-PL" altLang="pl-PL" sz="1200" i="1" dirty="0" smtClean="0">
              <a:solidFill>
                <a:srgbClr val="000000"/>
              </a:solidFill>
              <a:effectLst/>
              <a:cs typeface="+mn-cs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45692" y="2204864"/>
            <a:ext cx="77867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/>
              <a:t>Zadanie: sygnalizować pojawienie się 5 (20%) </a:t>
            </a:r>
            <a:br>
              <a:rPr lang="pl-PL" sz="2800" dirty="0" smtClean="0"/>
            </a:br>
            <a:r>
              <a:rPr lang="pl-PL" sz="2800" dirty="0" smtClean="0"/>
              <a:t>przez naciśnięcie przycisku (gwarantuje stałą uwagę)</a:t>
            </a:r>
            <a:endParaRPr lang="pl-PL" sz="28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391958" y="1465620"/>
            <a:ext cx="2117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studenci (TD)</a:t>
            </a:r>
            <a:endParaRPr lang="pl-PL" sz="2800" dirty="0">
              <a:solidFill>
                <a:srgbClr val="00B05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99592" y="3194973"/>
            <a:ext cx="74653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/>
              <a:t>Badany słucha odczytywanych liczb nieparzystych:</a:t>
            </a:r>
            <a:br>
              <a:rPr lang="pl-PL" sz="2800" dirty="0" smtClean="0"/>
            </a:br>
            <a:r>
              <a:rPr lang="pl-PL" sz="2800" dirty="0" smtClean="0"/>
              <a:t>1, 3, 5, 7, 9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939968" y="4203085"/>
            <a:ext cx="70164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/>
              <a:t>Na ekranie znajdował się jedynie punkt fiksacji </a:t>
            </a:r>
            <a:br>
              <a:rPr lang="pl-PL" sz="2800" dirty="0" smtClean="0"/>
            </a:br>
            <a:r>
              <a:rPr lang="pl-PL" sz="2800" dirty="0" smtClean="0"/>
              <a:t>(czarna kropka)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66333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Eyetracker</a:t>
            </a:r>
            <a:r>
              <a:rPr lang="pl-PL" dirty="0" smtClean="0"/>
              <a:t> – MNL, SNARC, OM</a:t>
            </a:r>
            <a:endParaRPr lang="pl-PL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43" y="1556792"/>
            <a:ext cx="3866041" cy="508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wias klamrowy otwierający 2"/>
          <p:cNvSpPr/>
          <p:nvPr/>
        </p:nvSpPr>
        <p:spPr>
          <a:xfrm>
            <a:off x="3641005" y="1700808"/>
            <a:ext cx="648072" cy="15841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301169" y="2204864"/>
            <a:ext cx="119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dźwięk</a:t>
            </a:r>
            <a:endParaRPr lang="pl-PL" sz="2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95536" y="4581128"/>
            <a:ext cx="387445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Automatyczny ruch </a:t>
            </a:r>
            <a:br>
              <a:rPr lang="pl-PL" sz="2800" dirty="0" smtClean="0"/>
            </a:br>
            <a:r>
              <a:rPr lang="pl-PL" sz="2800" dirty="0" smtClean="0"/>
              <a:t>oka</a:t>
            </a:r>
            <a:r>
              <a:rPr lang="pl-PL" sz="2800" dirty="0"/>
              <a:t> </a:t>
            </a:r>
            <a:r>
              <a:rPr lang="pl-PL" sz="2800" dirty="0" smtClean="0"/>
              <a:t>w kierunku zgodnym </a:t>
            </a:r>
            <a:br>
              <a:rPr lang="pl-PL" sz="2800" dirty="0" smtClean="0"/>
            </a:br>
            <a:r>
              <a:rPr lang="pl-PL" sz="2800" dirty="0" smtClean="0"/>
              <a:t>z</a:t>
            </a:r>
            <a:r>
              <a:rPr lang="pl-PL" sz="2800" dirty="0"/>
              <a:t> </a:t>
            </a:r>
            <a:r>
              <a:rPr lang="pl-PL" sz="2800" dirty="0" smtClean="0"/>
              <a:t>wartością </a:t>
            </a:r>
            <a:br>
              <a:rPr lang="pl-PL" sz="2800" dirty="0" smtClean="0"/>
            </a:br>
            <a:r>
              <a:rPr lang="pl-PL" sz="2800" dirty="0" smtClean="0"/>
              <a:t>liczby (por. SNARC)</a:t>
            </a:r>
            <a:endParaRPr lang="pl-PL" sz="2800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205673" y="5808177"/>
            <a:ext cx="17588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Myachykov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in. </a:t>
            </a:r>
            <a:b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Ocular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drift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along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the </a:t>
            </a:r>
            <a:b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mental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number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line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b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Psych. Res. 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80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(2016)</a:t>
            </a:r>
            <a:endParaRPr lang="pl-PL" altLang="pl-PL" sz="1200" i="1" dirty="0" smtClean="0">
              <a:solidFill>
                <a:srgbClr val="000000"/>
              </a:solidFill>
              <a:effectLst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67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Eyetracker</a:t>
            </a:r>
            <a:r>
              <a:rPr lang="pl-PL" dirty="0" smtClean="0"/>
              <a:t> – MNL, SNARC, OM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312820" y="2348880"/>
            <a:ext cx="504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dirty="0" smtClean="0"/>
              <a:t>9</a:t>
            </a:r>
            <a:endParaRPr lang="pl-PL" sz="6600" dirty="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63095"/>
            <a:ext cx="3168352" cy="209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251520" y="1628800"/>
            <a:ext cx="8568952" cy="2448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3" name="Grupa 22"/>
          <p:cNvGrpSpPr/>
          <p:nvPr/>
        </p:nvGrpSpPr>
        <p:grpSpPr>
          <a:xfrm>
            <a:off x="251520" y="4221088"/>
            <a:ext cx="8568952" cy="2448272"/>
            <a:chOff x="251520" y="4221088"/>
            <a:chExt cx="8568952" cy="2448272"/>
          </a:xfrm>
        </p:grpSpPr>
        <p:sp>
          <p:nvSpPr>
            <p:cNvPr id="17" name="Prostokąt 16"/>
            <p:cNvSpPr/>
            <p:nvPr/>
          </p:nvSpPr>
          <p:spPr>
            <a:xfrm>
              <a:off x="251520" y="4221088"/>
              <a:ext cx="8568952" cy="24482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15320" y="4365104"/>
              <a:ext cx="83687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dirty="0" smtClean="0"/>
                <a:t>Podaj dowolne liczby z przedziału 1-30: 1, 24, 17, 6, 20...</a:t>
              </a:r>
              <a:endParaRPr lang="pl-PL" sz="2800" dirty="0"/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6696236" y="5661248"/>
              <a:ext cx="12601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800" dirty="0" err="1" smtClean="0"/>
                <a:t>sakady</a:t>
              </a:r>
              <a:endParaRPr lang="pl-PL" sz="2800" dirty="0"/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415138" y="4869160"/>
              <a:ext cx="834279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dirty="0" smtClean="0"/>
                <a:t>Kierunek i długość </a:t>
              </a:r>
              <a:r>
                <a:rPr lang="pl-PL" sz="2800" dirty="0" err="1" smtClean="0"/>
                <a:t>sakad</a:t>
              </a:r>
              <a:r>
                <a:rPr lang="pl-PL" sz="2800" dirty="0" smtClean="0"/>
                <a:t> poprzedzające wypowiedzenie </a:t>
              </a:r>
              <a:br>
                <a:rPr lang="pl-PL" sz="2800" dirty="0" smtClean="0"/>
              </a:br>
              <a:r>
                <a:rPr lang="pl-PL" sz="2800" dirty="0" smtClean="0"/>
                <a:t>liczb pozwalały przewidzieć ich wartości</a:t>
              </a:r>
              <a:endParaRPr lang="pl-PL" sz="2800" dirty="0"/>
            </a:p>
          </p:txBody>
        </p:sp>
        <p:cxnSp>
          <p:nvCxnSpPr>
            <p:cNvPr id="19" name="Łącznik prosty ze strzałką 18"/>
            <p:cNvCxnSpPr/>
            <p:nvPr/>
          </p:nvCxnSpPr>
          <p:spPr>
            <a:xfrm>
              <a:off x="7524328" y="6381328"/>
              <a:ext cx="86409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ze strzałką 21"/>
            <p:cNvCxnSpPr/>
            <p:nvPr/>
          </p:nvCxnSpPr>
          <p:spPr>
            <a:xfrm flipH="1">
              <a:off x="5508104" y="6381328"/>
              <a:ext cx="165618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648" y="1805051"/>
            <a:ext cx="2872792" cy="209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Prostokąt 23"/>
          <p:cNvSpPr/>
          <p:nvPr/>
        </p:nvSpPr>
        <p:spPr>
          <a:xfrm>
            <a:off x="3419872" y="1700808"/>
            <a:ext cx="360040" cy="2230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436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Eyetracker</a:t>
            </a:r>
            <a:r>
              <a:rPr lang="pl-PL" dirty="0" smtClean="0"/>
              <a:t> – MNL, SNARC, OM</a:t>
            </a:r>
            <a:endParaRPr lang="pl-PL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810" y="2060848"/>
            <a:ext cx="4157574" cy="395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ole tekstowe 17"/>
          <p:cNvSpPr txBox="1"/>
          <p:nvPr/>
        </p:nvSpPr>
        <p:spPr>
          <a:xfrm>
            <a:off x="3391958" y="1465620"/>
            <a:ext cx="2117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studenci (TD)</a:t>
            </a:r>
            <a:endParaRPr lang="pl-PL" sz="2800" dirty="0">
              <a:solidFill>
                <a:srgbClr val="00B05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11560" y="2332037"/>
            <a:ext cx="17413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Liczenie </a:t>
            </a:r>
            <a:br>
              <a:rPr lang="pl-PL" sz="2800" dirty="0" smtClean="0"/>
            </a:br>
            <a:r>
              <a:rPr lang="pl-PL" sz="2800" dirty="0" smtClean="0"/>
              <a:t>do przodu </a:t>
            </a:r>
            <a:br>
              <a:rPr lang="pl-PL" sz="2800" dirty="0" smtClean="0"/>
            </a:br>
            <a:r>
              <a:rPr lang="pl-PL" sz="2800" dirty="0" smtClean="0"/>
              <a:t>i wstecz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407931" y="6300033"/>
            <a:ext cx="7484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Hartmann i in.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Counting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is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a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spatial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process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: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evidence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from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eye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movements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Psychological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Research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80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(2016)</a:t>
            </a:r>
            <a:endParaRPr lang="pl-PL" altLang="pl-PL" sz="1200" i="1" dirty="0" smtClean="0">
              <a:solidFill>
                <a:srgbClr val="000000"/>
              </a:solidFill>
              <a:effectLst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42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Eyetracker</a:t>
            </a:r>
            <a:r>
              <a:rPr lang="pl-PL" dirty="0" smtClean="0"/>
              <a:t> – MNL, SNARC, OM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3391958" y="1465620"/>
            <a:ext cx="2117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studenci (TD)</a:t>
            </a:r>
            <a:endParaRPr lang="pl-PL" sz="2800" dirty="0">
              <a:solidFill>
                <a:srgbClr val="00B05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11560" y="2332037"/>
            <a:ext cx="17413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Liczenie </a:t>
            </a:r>
            <a:br>
              <a:rPr lang="pl-PL" sz="2800" dirty="0" smtClean="0"/>
            </a:br>
            <a:r>
              <a:rPr lang="pl-PL" sz="2800" dirty="0" smtClean="0"/>
              <a:t>do przodu </a:t>
            </a:r>
            <a:br>
              <a:rPr lang="pl-PL" sz="2800" dirty="0" smtClean="0"/>
            </a:br>
            <a:r>
              <a:rPr lang="pl-PL" sz="2800" dirty="0" smtClean="0"/>
              <a:t>i wstecz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407931" y="6300033"/>
            <a:ext cx="7484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Hartmann i in.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Counting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is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a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spatial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process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: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evidence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from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eye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movements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Psychological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Research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80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(2016)</a:t>
            </a:r>
            <a:endParaRPr lang="pl-PL" altLang="pl-PL" sz="1200" i="1" dirty="0" smtClean="0">
              <a:solidFill>
                <a:srgbClr val="000000"/>
              </a:solidFill>
              <a:effectLst/>
              <a:cs typeface="+mn-cs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611560" y="3916213"/>
            <a:ext cx="27901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Oko przesuwa się </a:t>
            </a:r>
            <a:br>
              <a:rPr lang="pl-PL" sz="2800" dirty="0" smtClean="0"/>
            </a:br>
            <a:r>
              <a:rPr lang="pl-PL" sz="2800" dirty="0" smtClean="0"/>
              <a:t>w prawo i do góry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135063"/>
            <a:ext cx="4104456" cy="381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85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Eyetracker</a:t>
            </a:r>
            <a:r>
              <a:rPr lang="pl-PL" dirty="0" smtClean="0"/>
              <a:t> – MNL, SNARC, OM</a:t>
            </a:r>
            <a:endParaRPr lang="pl-PL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15616" y="6300033"/>
            <a:ext cx="7808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Ruganii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in.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Number-space mapping in the newborn chick resembles humans’ mental number line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Science </a:t>
            </a:r>
            <a:r>
              <a:rPr lang="pl-PL" altLang="pl-PL" sz="1200" b="1" dirty="0">
                <a:solidFill>
                  <a:srgbClr val="000000"/>
                </a:solidFill>
                <a:effectLst/>
                <a:cs typeface="+mn-cs"/>
              </a:rPr>
              <a:t>3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0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(2015)</a:t>
            </a:r>
            <a:endParaRPr lang="pl-PL" altLang="pl-PL" sz="1200" i="1" dirty="0" smtClean="0">
              <a:solidFill>
                <a:srgbClr val="000000"/>
              </a:solidFill>
              <a:effectLst/>
              <a:cs typeface="+mn-cs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769789" y="1465620"/>
            <a:ext cx="5361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i="1" dirty="0">
                <a:solidFill>
                  <a:srgbClr val="00B050"/>
                </a:solidFill>
              </a:rPr>
              <a:t>Gallus </a:t>
            </a:r>
            <a:r>
              <a:rPr lang="pl-PL" sz="2800" i="1" dirty="0" err="1">
                <a:solidFill>
                  <a:srgbClr val="00B050"/>
                </a:solidFill>
              </a:rPr>
              <a:t>gallus</a:t>
            </a:r>
            <a:r>
              <a:rPr lang="pl-PL" sz="2800" i="1" dirty="0">
                <a:solidFill>
                  <a:srgbClr val="00B050"/>
                </a:solidFill>
              </a:rPr>
              <a:t> </a:t>
            </a:r>
            <a:r>
              <a:rPr lang="pl-PL" sz="2800" i="1" dirty="0" err="1" smtClean="0">
                <a:solidFill>
                  <a:srgbClr val="00B050"/>
                </a:solidFill>
              </a:rPr>
              <a:t>domesticus</a:t>
            </a:r>
            <a:r>
              <a:rPr lang="pl-PL" sz="2800" i="1" dirty="0" smtClean="0">
                <a:solidFill>
                  <a:srgbClr val="00B050"/>
                </a:solidFill>
              </a:rPr>
              <a:t> </a:t>
            </a:r>
            <a:r>
              <a:rPr lang="pl-PL" sz="2800" dirty="0" smtClean="0">
                <a:solidFill>
                  <a:srgbClr val="00B050"/>
                </a:solidFill>
              </a:rPr>
              <a:t>(3 dniowe)</a:t>
            </a:r>
            <a:endParaRPr lang="pl-PL" sz="2800" dirty="0">
              <a:solidFill>
                <a:srgbClr val="00B050"/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83371"/>
            <a:ext cx="4625975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3740304" y="5517232"/>
            <a:ext cx="1263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Trening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65816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Eyetracker</a:t>
            </a:r>
            <a:r>
              <a:rPr lang="pl-PL" dirty="0" smtClean="0"/>
              <a:t> – MNL, SNARC, OM</a:t>
            </a:r>
            <a:endParaRPr lang="pl-PL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15616" y="6300033"/>
            <a:ext cx="7808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Ruganii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in.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Number-space mapping in the newborn chick resembles humans’ mental number line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Science </a:t>
            </a:r>
            <a:r>
              <a:rPr lang="pl-PL" altLang="pl-PL" sz="1200" b="1" dirty="0">
                <a:solidFill>
                  <a:srgbClr val="000000"/>
                </a:solidFill>
                <a:effectLst/>
                <a:cs typeface="+mn-cs"/>
              </a:rPr>
              <a:t>3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0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(2015)</a:t>
            </a:r>
            <a:endParaRPr lang="pl-PL" altLang="pl-PL" sz="1200" i="1" dirty="0" smtClean="0">
              <a:solidFill>
                <a:srgbClr val="000000"/>
              </a:solidFill>
              <a:effectLst/>
              <a:cs typeface="+mn-cs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769789" y="1465620"/>
            <a:ext cx="5361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i="1" dirty="0">
                <a:solidFill>
                  <a:srgbClr val="00B050"/>
                </a:solidFill>
              </a:rPr>
              <a:t>Gallus </a:t>
            </a:r>
            <a:r>
              <a:rPr lang="pl-PL" sz="2800" i="1" dirty="0" err="1">
                <a:solidFill>
                  <a:srgbClr val="00B050"/>
                </a:solidFill>
              </a:rPr>
              <a:t>gallus</a:t>
            </a:r>
            <a:r>
              <a:rPr lang="pl-PL" sz="2800" i="1" dirty="0">
                <a:solidFill>
                  <a:srgbClr val="00B050"/>
                </a:solidFill>
              </a:rPr>
              <a:t> </a:t>
            </a:r>
            <a:r>
              <a:rPr lang="pl-PL" sz="2800" i="1" dirty="0" err="1" smtClean="0">
                <a:solidFill>
                  <a:srgbClr val="00B050"/>
                </a:solidFill>
              </a:rPr>
              <a:t>domesticus</a:t>
            </a:r>
            <a:r>
              <a:rPr lang="pl-PL" sz="2800" i="1" dirty="0" smtClean="0">
                <a:solidFill>
                  <a:srgbClr val="00B050"/>
                </a:solidFill>
              </a:rPr>
              <a:t> </a:t>
            </a:r>
            <a:r>
              <a:rPr lang="pl-PL" sz="2800" dirty="0" smtClean="0">
                <a:solidFill>
                  <a:srgbClr val="00B050"/>
                </a:solidFill>
              </a:rPr>
              <a:t>(3 dniowe)</a:t>
            </a:r>
            <a:endParaRPr lang="pl-PL" sz="2800" dirty="0">
              <a:solidFill>
                <a:srgbClr val="00B05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990853" y="5517232"/>
            <a:ext cx="762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/>
              <a:t>Test</a:t>
            </a:r>
            <a:endParaRPr lang="pl-PL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4633913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53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Eyetracker</a:t>
            </a:r>
            <a:r>
              <a:rPr lang="pl-PL" dirty="0" smtClean="0"/>
              <a:t> – MNL, SNARC, OM</a:t>
            </a:r>
            <a:endParaRPr lang="pl-PL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15616" y="6300033"/>
            <a:ext cx="7808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Ruganii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in.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Number-space mapping in the newborn chick resembles humans’ mental number line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Science </a:t>
            </a:r>
            <a:r>
              <a:rPr lang="pl-PL" altLang="pl-PL" sz="1200" b="1" dirty="0">
                <a:solidFill>
                  <a:srgbClr val="000000"/>
                </a:solidFill>
                <a:effectLst/>
                <a:cs typeface="+mn-cs"/>
              </a:rPr>
              <a:t>3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0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(2015)</a:t>
            </a:r>
            <a:endParaRPr lang="pl-PL" altLang="pl-PL" sz="1200" i="1" dirty="0" smtClean="0">
              <a:solidFill>
                <a:srgbClr val="000000"/>
              </a:solidFill>
              <a:effectLst/>
              <a:cs typeface="+mn-cs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769789" y="1465620"/>
            <a:ext cx="5361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i="1" dirty="0">
                <a:solidFill>
                  <a:srgbClr val="00B050"/>
                </a:solidFill>
              </a:rPr>
              <a:t>Gallus </a:t>
            </a:r>
            <a:r>
              <a:rPr lang="pl-PL" sz="2800" i="1" dirty="0" err="1">
                <a:solidFill>
                  <a:srgbClr val="00B050"/>
                </a:solidFill>
              </a:rPr>
              <a:t>gallus</a:t>
            </a:r>
            <a:r>
              <a:rPr lang="pl-PL" sz="2800" i="1" dirty="0">
                <a:solidFill>
                  <a:srgbClr val="00B050"/>
                </a:solidFill>
              </a:rPr>
              <a:t> </a:t>
            </a:r>
            <a:r>
              <a:rPr lang="pl-PL" sz="2800" i="1" dirty="0" err="1" smtClean="0">
                <a:solidFill>
                  <a:srgbClr val="00B050"/>
                </a:solidFill>
              </a:rPr>
              <a:t>domesticus</a:t>
            </a:r>
            <a:r>
              <a:rPr lang="pl-PL" sz="2800" i="1" dirty="0" smtClean="0">
                <a:solidFill>
                  <a:srgbClr val="00B050"/>
                </a:solidFill>
              </a:rPr>
              <a:t> </a:t>
            </a:r>
            <a:r>
              <a:rPr lang="pl-PL" sz="2800" dirty="0" smtClean="0">
                <a:solidFill>
                  <a:srgbClr val="00B050"/>
                </a:solidFill>
              </a:rPr>
              <a:t>(3 dniowe)</a:t>
            </a:r>
            <a:endParaRPr lang="pl-PL" sz="2800" dirty="0">
              <a:solidFill>
                <a:srgbClr val="00B05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99245"/>
            <a:ext cx="4633913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3990853" y="5517232"/>
            <a:ext cx="762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/>
              <a:t>Test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20619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Liczby są zwykle prezentowane w przestrzeni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W jednym wymiarze otrzymujemy w ten sposób oś liczbową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pl-PL" sz="2000" dirty="0" smtClean="0">
                <a:solidFill>
                  <a:schemeClr val="tx1"/>
                </a:solidFill>
              </a:rPr>
              <a:t>rysunek</a:t>
            </a:r>
            <a:r>
              <a:rPr lang="en-US" sz="2000" dirty="0" smtClean="0">
                <a:solidFill>
                  <a:schemeClr val="tx1"/>
                </a:solidFill>
              </a:rPr>
              <a:t>).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W ten sposób można przedstawić dowolne wielkości (także w wielu wymiarach).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Oś liczbowa manifestuje </a:t>
            </a:r>
            <a:r>
              <a:rPr lang="pl-PL" sz="2000" b="1" dirty="0" smtClean="0">
                <a:solidFill>
                  <a:schemeClr val="tx1"/>
                </a:solidFill>
              </a:rPr>
              <a:t>porządek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Porządek to fundamentalne pojęcie arytmetyki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pl-PL" sz="2000" dirty="0" smtClean="0">
                <a:solidFill>
                  <a:schemeClr val="tx1"/>
                </a:solidFill>
              </a:rPr>
              <a:t>jako dziedziny matematyki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r>
              <a:rPr lang="pl-PL" sz="2000" dirty="0" smtClean="0">
                <a:solidFill>
                  <a:schemeClr val="tx1"/>
                </a:solidFill>
              </a:rPr>
              <a:t>.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Zdolność porządkowania jest również niezbędna do rozwinięcia umiejętności: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liczenia, porównywania wartości i prostych operacji matematycznych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pl-PL" sz="2000" dirty="0" smtClean="0">
                <a:solidFill>
                  <a:schemeClr val="tx1"/>
                </a:solidFill>
              </a:rPr>
              <a:t>np. +, -</a:t>
            </a:r>
            <a:r>
              <a:rPr lang="en-US" sz="2000" dirty="0" smtClean="0">
                <a:solidFill>
                  <a:schemeClr val="tx1"/>
                </a:solidFill>
              </a:rPr>
              <a:t>).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l"/>
            <a:endParaRPr lang="en-US" sz="700" dirty="0" smtClean="0">
              <a:solidFill>
                <a:schemeClr val="tx1"/>
              </a:solidFill>
            </a:endParaRPr>
          </a:p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Są dowody, że pojęcie osi liczbowej (relacji numeryczno-przestrzennej, SNA)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ma „silną” reprezentację w umyśle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pl-PL" sz="2000" b="1" dirty="0" smtClean="0">
                <a:solidFill>
                  <a:schemeClr val="tx1"/>
                </a:solidFill>
              </a:rPr>
              <a:t>mentalna oś liczbowa</a:t>
            </a:r>
            <a:r>
              <a:rPr lang="pl-PL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(MNL)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smtClean="0">
                <a:solidFill>
                  <a:schemeClr val="tx1"/>
                </a:solidFill>
              </a:rPr>
              <a:t>- </a:t>
            </a:r>
            <a:r>
              <a:rPr lang="pl-PL" sz="2000" dirty="0" err="1" smtClean="0">
                <a:solidFill>
                  <a:srgbClr val="0070C0"/>
                </a:solidFill>
              </a:rPr>
              <a:t>Dehaene</a:t>
            </a:r>
            <a:endParaRPr lang="pl-PL" sz="2000" dirty="0">
              <a:solidFill>
                <a:srgbClr val="0070C0"/>
              </a:solidFill>
            </a:endParaRPr>
          </a:p>
          <a:p>
            <a:pPr algn="l"/>
            <a:endParaRPr lang="pl-PL" sz="7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O jakiej przestrzeni mowa w SNA?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Relacja numeryczno-przestrzenna</a:t>
            </a:r>
            <a:endParaRPr lang="en-US" dirty="0"/>
          </a:p>
        </p:txBody>
      </p:sp>
      <p:pic>
        <p:nvPicPr>
          <p:cNvPr id="7" name="Obraz 6" descr="OśLiczbow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60048"/>
            <a:ext cx="6192688" cy="65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Eyetracker</a:t>
            </a:r>
            <a:r>
              <a:rPr lang="pl-PL" dirty="0" smtClean="0"/>
              <a:t> – MNL, SNARC, OM</a:t>
            </a:r>
            <a:endParaRPr lang="pl-PL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15616" y="6300033"/>
            <a:ext cx="7808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Ruganii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in.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Number-space mapping in the newborn chick resembles humans’ mental number line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Science </a:t>
            </a:r>
            <a:r>
              <a:rPr lang="pl-PL" altLang="pl-PL" sz="1200" b="1" dirty="0">
                <a:solidFill>
                  <a:srgbClr val="000000"/>
                </a:solidFill>
                <a:effectLst/>
                <a:cs typeface="+mn-cs"/>
              </a:rPr>
              <a:t>3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0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(2015)</a:t>
            </a:r>
            <a:endParaRPr lang="pl-PL" altLang="pl-PL" sz="1200" i="1" dirty="0" smtClean="0">
              <a:solidFill>
                <a:srgbClr val="000000"/>
              </a:solidFill>
              <a:effectLst/>
              <a:cs typeface="+mn-cs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769789" y="1465620"/>
            <a:ext cx="5361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i="1" dirty="0">
                <a:solidFill>
                  <a:srgbClr val="00B050"/>
                </a:solidFill>
              </a:rPr>
              <a:t>Gallus </a:t>
            </a:r>
            <a:r>
              <a:rPr lang="pl-PL" sz="2800" i="1" dirty="0" err="1">
                <a:solidFill>
                  <a:srgbClr val="00B050"/>
                </a:solidFill>
              </a:rPr>
              <a:t>gallus</a:t>
            </a:r>
            <a:r>
              <a:rPr lang="pl-PL" sz="2800" i="1" dirty="0">
                <a:solidFill>
                  <a:srgbClr val="00B050"/>
                </a:solidFill>
              </a:rPr>
              <a:t> </a:t>
            </a:r>
            <a:r>
              <a:rPr lang="pl-PL" sz="2800" i="1" dirty="0" err="1" smtClean="0">
                <a:solidFill>
                  <a:srgbClr val="00B050"/>
                </a:solidFill>
              </a:rPr>
              <a:t>domesticus</a:t>
            </a:r>
            <a:r>
              <a:rPr lang="pl-PL" sz="2800" i="1" dirty="0" smtClean="0">
                <a:solidFill>
                  <a:srgbClr val="00B050"/>
                </a:solidFill>
              </a:rPr>
              <a:t> </a:t>
            </a:r>
            <a:r>
              <a:rPr lang="pl-PL" sz="2800" dirty="0" smtClean="0">
                <a:solidFill>
                  <a:srgbClr val="00B050"/>
                </a:solidFill>
              </a:rPr>
              <a:t>(3 dniowe)</a:t>
            </a:r>
            <a:endParaRPr lang="pl-PL" sz="2800" dirty="0">
              <a:solidFill>
                <a:srgbClr val="00B05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55983" y="2276872"/>
            <a:ext cx="7516417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Wyniki dla ENS (</a:t>
            </a:r>
            <a:r>
              <a:rPr lang="pl-PL" sz="2800" dirty="0" err="1" smtClean="0"/>
              <a:t>subitizing</a:t>
            </a:r>
            <a:r>
              <a:rPr lang="pl-PL" sz="2800" dirty="0" smtClean="0"/>
              <a:t>):</a:t>
            </a:r>
          </a:p>
          <a:p>
            <a:r>
              <a:rPr lang="pl-PL" sz="2800" dirty="0" smtClean="0"/>
              <a:t>Trening dla liczby 5</a:t>
            </a:r>
          </a:p>
          <a:p>
            <a:r>
              <a:rPr lang="pl-PL" sz="2800" dirty="0" smtClean="0"/>
              <a:t>Test:</a:t>
            </a:r>
            <a:r>
              <a:rPr lang="pl-PL" sz="2800" dirty="0"/>
              <a:t> </a:t>
            </a:r>
            <a:r>
              <a:rPr lang="pl-PL" sz="2800" dirty="0" smtClean="0"/>
              <a:t>lewa strona dla liczby 2:      70.67% vs 29.33%</a:t>
            </a:r>
          </a:p>
          <a:p>
            <a:r>
              <a:rPr lang="pl-PL" sz="2800" dirty="0" smtClean="0"/>
              <a:t>         prawa strona dla liczby 8:    71% vs 29%</a:t>
            </a:r>
          </a:p>
          <a:p>
            <a:endParaRPr lang="pl-PL" sz="1400" dirty="0"/>
          </a:p>
          <a:p>
            <a:r>
              <a:rPr lang="pl-PL" sz="2800" dirty="0" smtClean="0"/>
              <a:t>Wyniki dla ANS:</a:t>
            </a:r>
          </a:p>
          <a:p>
            <a:r>
              <a:rPr lang="pl-PL" sz="2800" dirty="0" smtClean="0"/>
              <a:t>Trening dla liczby 20</a:t>
            </a:r>
          </a:p>
          <a:p>
            <a:r>
              <a:rPr lang="pl-PL" sz="2800" dirty="0" smtClean="0"/>
              <a:t>Test: lewa strona dla liczby 8:      </a:t>
            </a:r>
            <a:r>
              <a:rPr lang="pl-PL" dirty="0" smtClean="0"/>
              <a:t> </a:t>
            </a:r>
            <a:r>
              <a:rPr lang="pl-PL" sz="2800" dirty="0" smtClean="0"/>
              <a:t>70% vs 30%</a:t>
            </a:r>
          </a:p>
          <a:p>
            <a:r>
              <a:rPr lang="pl-PL" sz="2800" dirty="0"/>
              <a:t> </a:t>
            </a:r>
            <a:r>
              <a:rPr lang="pl-PL" sz="2800" dirty="0" smtClean="0"/>
              <a:t>        prawa strona dla liczby 32:  77.5% vs 22.5%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32544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Eyetracker</a:t>
            </a:r>
            <a:r>
              <a:rPr lang="pl-PL" dirty="0" smtClean="0"/>
              <a:t> – MNL, SNARC, OM</a:t>
            </a:r>
            <a:endParaRPr lang="pl-PL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426564" y="6300032"/>
            <a:ext cx="1321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Wikipedia</a:t>
            </a:r>
            <a:endParaRPr lang="pl-PL" altLang="pl-PL" sz="1200" i="1" dirty="0" smtClean="0">
              <a:solidFill>
                <a:srgbClr val="000000"/>
              </a:solidFill>
              <a:effectLst/>
              <a:cs typeface="+mn-cs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485325" y="1465620"/>
            <a:ext cx="1930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i="1" dirty="0" smtClean="0">
                <a:solidFill>
                  <a:srgbClr val="00B050"/>
                </a:solidFill>
              </a:rPr>
              <a:t>Kluger Hans</a:t>
            </a:r>
            <a:endParaRPr lang="pl-PL" sz="2800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980" y="2132856"/>
            <a:ext cx="466847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430478" y="5517232"/>
            <a:ext cx="8310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/>
              <a:t>Koń odpowiadał poprawnie, o </a:t>
            </a:r>
            <a:r>
              <a:rPr lang="pl-PL" sz="2800" dirty="0"/>
              <a:t>ile treser znał </a:t>
            </a:r>
            <a:r>
              <a:rPr lang="pl-PL" sz="2800" dirty="0" smtClean="0"/>
              <a:t>odpowiedź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4077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Eyetracker</a:t>
            </a:r>
            <a:r>
              <a:rPr lang="pl-PL" dirty="0" smtClean="0"/>
              <a:t> – MNL, SNARC, OM</a:t>
            </a:r>
            <a:endParaRPr lang="pl-PL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249" y="2060848"/>
            <a:ext cx="402615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3391958" y="1465620"/>
            <a:ext cx="2117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studenci (TD)</a:t>
            </a:r>
            <a:endParaRPr lang="pl-PL" sz="2800" dirty="0">
              <a:solidFill>
                <a:srgbClr val="00B050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339752" y="6320353"/>
            <a:ext cx="64700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MCrink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,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Dehaene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in.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Moving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along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the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number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line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.... 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Perception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&amp;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Psycho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physics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cs typeface="+mn-cs"/>
              </a:rPr>
              <a:t>69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(2007)</a:t>
            </a:r>
            <a:endParaRPr lang="pl-PL" altLang="pl-PL" sz="1200" i="1" dirty="0" smtClean="0">
              <a:solidFill>
                <a:srgbClr val="000000"/>
              </a:solidFill>
              <a:effectLst/>
              <a:cs typeface="+mn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20091" y="2132856"/>
            <a:ext cx="35598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Operacje arytmetyczne</a:t>
            </a:r>
            <a:br>
              <a:rPr lang="pl-PL" sz="2800" dirty="0" smtClean="0"/>
            </a:br>
            <a:r>
              <a:rPr lang="pl-PL" sz="2800" dirty="0" smtClean="0"/>
              <a:t>na liczbach (kropki)</a:t>
            </a:r>
            <a:endParaRPr lang="pl-PL" sz="28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22994" y="3142709"/>
            <a:ext cx="288194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Podajemy wynik </a:t>
            </a:r>
            <a:br>
              <a:rPr lang="pl-PL" sz="2800" dirty="0" smtClean="0"/>
            </a:br>
            <a:r>
              <a:rPr lang="pl-PL" sz="2800" dirty="0" smtClean="0"/>
              <a:t>przeszacowany </a:t>
            </a:r>
            <a:br>
              <a:rPr lang="pl-PL" sz="2800" dirty="0" smtClean="0"/>
            </a:br>
            <a:r>
              <a:rPr lang="pl-PL" sz="2800" dirty="0" smtClean="0"/>
              <a:t>przy dodawaniu</a:t>
            </a:r>
          </a:p>
          <a:p>
            <a:r>
              <a:rPr lang="pl-PL" sz="2800" dirty="0" smtClean="0"/>
              <a:t>i niedoszacowany </a:t>
            </a:r>
            <a:br>
              <a:rPr lang="pl-PL" sz="2800" dirty="0" smtClean="0"/>
            </a:br>
            <a:r>
              <a:rPr lang="pl-PL" sz="2800" dirty="0" smtClean="0"/>
              <a:t>przy odejmowaniu</a:t>
            </a:r>
            <a:endParaRPr lang="pl-PL" sz="28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20092" y="5426060"/>
            <a:ext cx="3759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/>
              <a:t>Operational</a:t>
            </a:r>
            <a:r>
              <a:rPr lang="pl-PL" sz="2800" dirty="0" smtClean="0"/>
              <a:t> </a:t>
            </a:r>
            <a:r>
              <a:rPr lang="pl-PL" sz="2800" dirty="0" err="1" smtClean="0"/>
              <a:t>Momentum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87140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Eyetracker</a:t>
            </a:r>
            <a:r>
              <a:rPr lang="pl-PL" dirty="0" smtClean="0"/>
              <a:t> – MNL, SNARC, OM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240923" y="1465620"/>
            <a:ext cx="2419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19-45 latki (TD)</a:t>
            </a:r>
            <a:endParaRPr lang="pl-PL" sz="2800" dirty="0">
              <a:solidFill>
                <a:srgbClr val="00B050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339752" y="6320353"/>
            <a:ext cx="64700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MCrink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,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Dehaene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in.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Moving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along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the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number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line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.... 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Perception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&amp;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Psycho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physics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cs typeface="+mn-cs"/>
              </a:rPr>
              <a:t>69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(2007)</a:t>
            </a:r>
            <a:endParaRPr lang="pl-PL" altLang="pl-PL" sz="1200" i="1" dirty="0" smtClean="0">
              <a:solidFill>
                <a:srgbClr val="000000"/>
              </a:solidFill>
              <a:effectLst/>
              <a:cs typeface="+mn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20091" y="2132856"/>
            <a:ext cx="35598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Operacje arytmetyczne</a:t>
            </a:r>
            <a:br>
              <a:rPr lang="pl-PL" sz="2800" dirty="0" smtClean="0"/>
            </a:br>
            <a:r>
              <a:rPr lang="pl-PL" sz="2800" dirty="0" smtClean="0"/>
              <a:t>na liczbach w pamięci</a:t>
            </a:r>
            <a:br>
              <a:rPr lang="pl-PL" sz="2800" dirty="0" smtClean="0"/>
            </a:br>
            <a:r>
              <a:rPr lang="pl-PL" sz="2800" dirty="0" smtClean="0"/>
              <a:t>przed pustym ekranem</a:t>
            </a:r>
            <a:endParaRPr lang="pl-PL" sz="28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22994" y="3627021"/>
            <a:ext cx="33806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Wynik operacji </a:t>
            </a:r>
            <a:r>
              <a:rPr lang="pl-PL" sz="2800" dirty="0" err="1" smtClean="0"/>
              <a:t>arytm</a:t>
            </a:r>
            <a:r>
              <a:rPr lang="pl-PL" sz="2800" dirty="0" smtClean="0"/>
              <a:t>.</a:t>
            </a:r>
            <a:br>
              <a:rPr lang="pl-PL" sz="2800" dirty="0" smtClean="0"/>
            </a:br>
            <a:r>
              <a:rPr lang="pl-PL" sz="2800" dirty="0" smtClean="0"/>
              <a:t>wypowiadany na głos</a:t>
            </a:r>
            <a:endParaRPr lang="pl-PL" sz="28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090" y="2204864"/>
            <a:ext cx="315529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251520" y="4725144"/>
            <a:ext cx="41380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W danych </a:t>
            </a:r>
            <a:r>
              <a:rPr lang="pl-PL" sz="2800" dirty="0" err="1" smtClean="0"/>
              <a:t>okulograficznych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brak dowodu na OM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63954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 txBox="1">
            <a:spLocks/>
          </p:cNvSpPr>
          <p:nvPr/>
        </p:nvSpPr>
        <p:spPr>
          <a:xfrm>
            <a:off x="683568" y="253503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Ruchy oczu i ENS/ANS</a:t>
            </a:r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Subitizing</a:t>
            </a:r>
            <a:r>
              <a:rPr lang="pl-PL" dirty="0" smtClean="0"/>
              <a:t> (ENS)</a:t>
            </a:r>
            <a:endParaRPr lang="pl-PL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95326" y="6300033"/>
            <a:ext cx="80300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Ceulemans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in. 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To be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or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not to be: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an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infotmative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non-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sy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mbolic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...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J. of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Spetial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Education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and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Rehabilitation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 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cs typeface="+mn-cs"/>
              </a:rPr>
              <a:t>15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(2014)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2397523" y="1465620"/>
            <a:ext cx="4105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niemowlęta 9-msc (N = 25)</a:t>
            </a:r>
            <a:endParaRPr lang="pl-PL" sz="2800" dirty="0">
              <a:solidFill>
                <a:srgbClr val="00B05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51" y="2348880"/>
            <a:ext cx="5015105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02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Subitizing</a:t>
            </a:r>
            <a:r>
              <a:rPr lang="pl-PL" dirty="0" smtClean="0"/>
              <a:t> (ENS)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397523" y="1465620"/>
            <a:ext cx="4105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niemowlęta 9-msc (N = 25)</a:t>
            </a:r>
            <a:endParaRPr lang="pl-PL" sz="2800" dirty="0">
              <a:solidFill>
                <a:srgbClr val="00B050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95326" y="6300033"/>
            <a:ext cx="80300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Ceulemans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in. 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To be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or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not to be: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an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infotmative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non-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sy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mbolic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...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J. of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Spetial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Education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and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Rehabilitation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 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cs typeface="+mn-cs"/>
              </a:rPr>
              <a:t>15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(2014)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216" y="2348880"/>
            <a:ext cx="500904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9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Subitizing</a:t>
            </a:r>
            <a:r>
              <a:rPr lang="pl-PL" dirty="0" smtClean="0"/>
              <a:t> (ENS)</a:t>
            </a:r>
            <a:endParaRPr lang="pl-PL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95326" y="6300033"/>
            <a:ext cx="80300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Ceulemans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in. 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To be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or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not to be: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an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infotmative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non-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sy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mbolic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...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J. of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Spetial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Education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and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Rehabilitation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 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cs typeface="+mn-cs"/>
              </a:rPr>
              <a:t>15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(2014)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2397523" y="1465620"/>
            <a:ext cx="4105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niemowlęta 9-msc (N = 25)</a:t>
            </a:r>
            <a:endParaRPr lang="pl-PL" sz="2800" dirty="0">
              <a:solidFill>
                <a:srgbClr val="00B05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6768752" cy="360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7236296" y="4725144"/>
            <a:ext cx="101502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 smtClean="0"/>
              <a:t>1 vs 4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19550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Subitizing</a:t>
            </a:r>
            <a:r>
              <a:rPr lang="pl-PL" dirty="0" smtClean="0"/>
              <a:t> (ENS)</a:t>
            </a:r>
            <a:endParaRPr lang="pl-PL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95326" y="6300033"/>
            <a:ext cx="80300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Ceulemans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in. 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To be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or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not to be: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an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infotmative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non-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sy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mbolic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...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J. of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Spetial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Education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and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Rehabilitation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 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cs typeface="+mn-cs"/>
              </a:rPr>
              <a:t>15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(2014)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2397523" y="1465620"/>
            <a:ext cx="4105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niemowlęta 9-msc (N = 25)</a:t>
            </a:r>
            <a:endParaRPr lang="pl-PL" sz="2800" dirty="0">
              <a:solidFill>
                <a:srgbClr val="00B05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1"/>
            <a:ext cx="6696744" cy="360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7236296" y="4725144"/>
            <a:ext cx="101502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4</a:t>
            </a:r>
            <a:r>
              <a:rPr lang="pl-PL" sz="2800" dirty="0" smtClean="0"/>
              <a:t> vs 8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77672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Subitizing</a:t>
            </a:r>
            <a:r>
              <a:rPr lang="pl-PL" dirty="0" smtClean="0"/>
              <a:t> (ENS)</a:t>
            </a:r>
            <a:endParaRPr lang="pl-PL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723354" y="6300033"/>
            <a:ext cx="61020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Moeller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in. 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Basic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number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processing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deficits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in DD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Cognitive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Development 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cs typeface="+mn-cs"/>
              </a:rPr>
              <a:t>24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(2009)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47601" y="1465620"/>
            <a:ext cx="7985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dziesięciolatki z gr. kontrolnej (TD) </a:t>
            </a:r>
            <a:r>
              <a:rPr lang="pl-PL" sz="2800" dirty="0" smtClean="0"/>
              <a:t>/</a:t>
            </a:r>
            <a:r>
              <a:rPr lang="pl-PL" sz="2800" dirty="0" smtClean="0">
                <a:solidFill>
                  <a:srgbClr val="00B050"/>
                </a:solidFill>
              </a:rPr>
              <a:t> </a:t>
            </a:r>
            <a:r>
              <a:rPr lang="pl-PL" sz="2800" dirty="0" smtClean="0">
                <a:solidFill>
                  <a:srgbClr val="0070C0"/>
                </a:solidFill>
              </a:rPr>
              <a:t>z dyskalkulią (DD)</a:t>
            </a:r>
            <a:endParaRPr lang="pl-PL" sz="2800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765128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5652120" y="2132856"/>
            <a:ext cx="2682731" cy="37444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854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tytuł 2"/>
          <p:cNvSpPr txBox="1">
            <a:spLocks/>
          </p:cNvSpPr>
          <p:nvPr/>
        </p:nvSpPr>
        <p:spPr>
          <a:xfrm>
            <a:off x="107504" y="1268760"/>
            <a:ext cx="8928992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pl-PL" sz="2000" dirty="0" smtClean="0"/>
              <a:t>Przejaw obecności mentalnej osi liczbowej: efekt </a:t>
            </a:r>
            <a:r>
              <a:rPr lang="en-US" sz="2000" b="1" dirty="0" smtClean="0"/>
              <a:t>SNARC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pl-PL" sz="2000" dirty="0" smtClean="0"/>
              <a:t>ang. </a:t>
            </a:r>
            <a:r>
              <a:rPr lang="en-US" sz="2000" i="1" dirty="0" smtClean="0"/>
              <a:t>Spatial-Numerical Association of Response Codes</a:t>
            </a:r>
            <a:r>
              <a:rPr lang="en-US" sz="2000" dirty="0" smtClean="0"/>
              <a:t>):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pl-PL" sz="2000" dirty="0" smtClean="0"/>
              <a:t>ludzie szybciej reagują na mniejsze liczby lewą dłonią/nogą, </a:t>
            </a:r>
            <a:endParaRPr lang="en-US" sz="2000" dirty="0" smtClean="0"/>
          </a:p>
          <a:p>
            <a:pPr>
              <a:spcBef>
                <a:spcPct val="20000"/>
              </a:spcBef>
            </a:pPr>
            <a:r>
              <a:rPr lang="en-US" sz="2000" dirty="0" smtClean="0"/>
              <a:t>	</a:t>
            </a:r>
            <a:r>
              <a:rPr lang="pl-PL" sz="2000" dirty="0" smtClean="0"/>
              <a:t>a na większe – prawą dłonią/nogą (także po ich skrzyżowaniu).</a:t>
            </a:r>
            <a:endParaRPr lang="en-US" sz="2000" dirty="0" smtClean="0"/>
          </a:p>
          <a:p>
            <a:pPr>
              <a:spcBef>
                <a:spcPct val="20000"/>
              </a:spcBef>
            </a:pPr>
            <a:r>
              <a:rPr lang="pl-PL" sz="2000" dirty="0" smtClean="0"/>
              <a:t>Ten związek jest wyćwiczony</a:t>
            </a:r>
            <a:r>
              <a:rPr lang="en-US" sz="2000" dirty="0" smtClean="0"/>
              <a:t>, </a:t>
            </a:r>
            <a:r>
              <a:rPr lang="pl-PL" sz="2000" b="1" dirty="0" smtClean="0"/>
              <a:t>zależny od kultury</a:t>
            </a:r>
            <a:r>
              <a:rPr lang="en-US" sz="2000" dirty="0" smtClean="0"/>
              <a:t>, </a:t>
            </a:r>
            <a:r>
              <a:rPr lang="pl-PL" sz="2000" dirty="0" smtClean="0"/>
              <a:t>dotyczy głównie liczb</a:t>
            </a:r>
            <a:r>
              <a:rPr lang="en-US" sz="2000" dirty="0" smtClean="0"/>
              <a:t> </a:t>
            </a:r>
            <a:r>
              <a:rPr lang="pl-PL" sz="2000" dirty="0" smtClean="0"/>
              <a:t>z zakresu </a:t>
            </a:r>
            <a:r>
              <a:rPr lang="en-US" sz="2000" b="1" dirty="0" smtClean="0"/>
              <a:t>1-9</a:t>
            </a:r>
            <a:r>
              <a:rPr lang="en-US" sz="200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l-PL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l-PL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l-PL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l-PL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Inne</a:t>
            </a:r>
            <a:r>
              <a:rPr kumimoji="0" lang="pl-PL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lang="pl-PL" sz="2000" dirty="0" smtClean="0"/>
              <a:t>manifestacje</a:t>
            </a:r>
            <a:r>
              <a:rPr kumimoji="0" lang="pl-PL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MNL: efekt dystansu, efekt wielkości</a:t>
            </a: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38980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SNARC</a:t>
            </a:r>
            <a:endParaRPr lang="en-US" dirty="0"/>
          </a:p>
        </p:txBody>
      </p:sp>
      <p:pic>
        <p:nvPicPr>
          <p:cNvPr id="11" name="Picture 2" descr="/Users/grahamshawcross/Documents/blog_drafts/SNARC-effect/Inco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5"/>
            <a:ext cx="2880320" cy="20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251519" y="5238800"/>
            <a:ext cx="8499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http://grahamshawcross.com/2014/02/23/spatial-representation-of-number/usersgrahamshawcrossdocumentsblog_draftssnarc-effectincong-3/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606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Większe liczby (ANS)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584979" y="1465620"/>
            <a:ext cx="3731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i="1" dirty="0">
                <a:solidFill>
                  <a:srgbClr val="00B050"/>
                </a:solidFill>
              </a:rPr>
              <a:t>Gallus </a:t>
            </a:r>
            <a:r>
              <a:rPr lang="pl-PL" sz="2800" i="1" dirty="0" err="1">
                <a:solidFill>
                  <a:srgbClr val="00B050"/>
                </a:solidFill>
              </a:rPr>
              <a:t>gallus</a:t>
            </a:r>
            <a:r>
              <a:rPr lang="pl-PL" sz="2800" i="1" dirty="0">
                <a:solidFill>
                  <a:srgbClr val="00B050"/>
                </a:solidFill>
              </a:rPr>
              <a:t> </a:t>
            </a:r>
            <a:r>
              <a:rPr lang="pl-PL" sz="2800" i="1" dirty="0" err="1">
                <a:solidFill>
                  <a:srgbClr val="00B050"/>
                </a:solidFill>
              </a:rPr>
              <a:t>domesticus</a:t>
            </a:r>
            <a:endParaRPr lang="pl-PL" sz="2800" i="1" dirty="0">
              <a:solidFill>
                <a:srgbClr val="00B050"/>
              </a:solidFill>
            </a:endParaRPr>
          </a:p>
        </p:txBody>
      </p:sp>
      <p:sp>
        <p:nvSpPr>
          <p:cNvPr id="4" name="AutoShape 2" descr="Znalezione obrazy dla zapytania ziar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50" y="3429000"/>
            <a:ext cx="1521952" cy="91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85" y="2708920"/>
            <a:ext cx="1349639" cy="190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93230"/>
            <a:ext cx="3240360" cy="220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08920"/>
            <a:ext cx="23907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08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 txBox="1">
            <a:spLocks/>
          </p:cNvSpPr>
          <p:nvPr/>
        </p:nvSpPr>
        <p:spPr>
          <a:xfrm>
            <a:off x="683568" y="253503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Ruchy oczu i czytanie liczb</a:t>
            </a:r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Interpretacja liczb wielocyfrowych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341109" y="5373216"/>
            <a:ext cx="3946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/>
              <a:t>Strategia: </a:t>
            </a:r>
            <a:r>
              <a:rPr lang="pl-PL" sz="2400" i="1" dirty="0" smtClean="0"/>
              <a:t>całościowa (</a:t>
            </a:r>
            <a:r>
              <a:rPr lang="pl-PL" sz="2400" i="1" dirty="0" err="1" smtClean="0"/>
              <a:t>holistic</a:t>
            </a:r>
            <a:r>
              <a:rPr lang="pl-PL" sz="2400" i="1" dirty="0" smtClean="0"/>
              <a:t>)</a:t>
            </a:r>
            <a:endParaRPr lang="pl-PL" sz="2400" i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601818" y="1465620"/>
            <a:ext cx="5697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dzieci </a:t>
            </a:r>
            <a:r>
              <a:rPr lang="pl-PL" sz="2800" dirty="0">
                <a:solidFill>
                  <a:srgbClr val="00B050"/>
                </a:solidFill>
              </a:rPr>
              <a:t>rozwijające się prawidłowo </a:t>
            </a:r>
            <a:r>
              <a:rPr lang="pl-PL" sz="2800" dirty="0" smtClean="0">
                <a:solidFill>
                  <a:srgbClr val="00B050"/>
                </a:solidFill>
              </a:rPr>
              <a:t>(TD)</a:t>
            </a:r>
            <a:endParaRPr lang="pl-PL" sz="2800" dirty="0">
              <a:solidFill>
                <a:srgbClr val="00B05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3737609" y="3068960"/>
            <a:ext cx="1122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800" dirty="0" smtClean="0"/>
              <a:t>372</a:t>
            </a:r>
            <a:endParaRPr lang="pl-PL" sz="4800" dirty="0"/>
          </a:p>
        </p:txBody>
      </p:sp>
      <p:sp>
        <p:nvSpPr>
          <p:cNvPr id="14" name="Elipsa 13"/>
          <p:cNvSpPr/>
          <p:nvPr/>
        </p:nvSpPr>
        <p:spPr>
          <a:xfrm>
            <a:off x="3635896" y="2841066"/>
            <a:ext cx="1355480" cy="1308014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195736" y="6300033"/>
            <a:ext cx="67448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Moeller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in.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Sequential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or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>
                <a:solidFill>
                  <a:srgbClr val="000000"/>
                </a:solidFill>
                <a:effectLst/>
                <a:cs typeface="+mn-cs"/>
              </a:rPr>
              <a:t>p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arallel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decomposed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processing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of ... 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Q. J.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Exp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.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Psychology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 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cs typeface="+mn-cs"/>
              </a:rPr>
              <a:t>62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(2009)</a:t>
            </a:r>
          </a:p>
        </p:txBody>
      </p:sp>
    </p:spTree>
    <p:extLst>
      <p:ext uri="{BB962C8B-B14F-4D97-AF65-F5344CB8AC3E}">
        <p14:creationId xmlns:p14="http://schemas.microsoft.com/office/powerpoint/2010/main" val="319601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Interpretacja liczb wielocyfrowych</a:t>
            </a:r>
            <a:endParaRPr lang="pl-PL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95736" y="6300033"/>
            <a:ext cx="67448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Moeller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in.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Sequential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or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>
                <a:solidFill>
                  <a:srgbClr val="000000"/>
                </a:solidFill>
                <a:effectLst/>
                <a:cs typeface="+mn-cs"/>
              </a:rPr>
              <a:t>p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arallel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decomposed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processing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of ... 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Q. J.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Exp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.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Psychology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 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cs typeface="+mn-cs"/>
              </a:rPr>
              <a:t>62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(2009)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300492" y="5373216"/>
            <a:ext cx="4028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/>
              <a:t>Strategia: </a:t>
            </a:r>
            <a:r>
              <a:rPr lang="pl-PL" sz="2400" i="1" dirty="0" err="1" smtClean="0"/>
              <a:t>decomposed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parallel</a:t>
            </a:r>
            <a:endParaRPr lang="pl-PL" sz="2400" i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601818" y="1465620"/>
            <a:ext cx="5697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dzieci </a:t>
            </a:r>
            <a:r>
              <a:rPr lang="pl-PL" sz="2800" dirty="0">
                <a:solidFill>
                  <a:srgbClr val="00B050"/>
                </a:solidFill>
              </a:rPr>
              <a:t>rozwijające się prawidłowo </a:t>
            </a:r>
            <a:r>
              <a:rPr lang="pl-PL" sz="2800" dirty="0" smtClean="0">
                <a:solidFill>
                  <a:srgbClr val="00B050"/>
                </a:solidFill>
              </a:rPr>
              <a:t>(TD)</a:t>
            </a:r>
            <a:endParaRPr lang="pl-PL" sz="2800" dirty="0">
              <a:solidFill>
                <a:srgbClr val="00B05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3737609" y="3068960"/>
            <a:ext cx="1122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800" dirty="0" smtClean="0"/>
              <a:t>372</a:t>
            </a:r>
            <a:endParaRPr lang="pl-PL" sz="4800" dirty="0"/>
          </a:p>
        </p:txBody>
      </p:sp>
      <p:sp>
        <p:nvSpPr>
          <p:cNvPr id="14" name="Elipsa 13"/>
          <p:cNvSpPr/>
          <p:nvPr/>
        </p:nvSpPr>
        <p:spPr>
          <a:xfrm>
            <a:off x="3719935" y="3225007"/>
            <a:ext cx="504056" cy="504056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4067944" y="3284984"/>
            <a:ext cx="351656" cy="351656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499992" y="3397188"/>
            <a:ext cx="175828" cy="175828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251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4" grpId="0" animBg="1"/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Interpretacja liczb wielocyfrowych</a:t>
            </a:r>
            <a:endParaRPr lang="pl-PL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95736" y="6300033"/>
            <a:ext cx="67448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Moeller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in.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Sequential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or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>
                <a:solidFill>
                  <a:srgbClr val="000000"/>
                </a:solidFill>
                <a:effectLst/>
                <a:cs typeface="+mn-cs"/>
              </a:rPr>
              <a:t>p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arallel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decomposed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processing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of ... 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Q. J.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Exp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.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Psychology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 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cs typeface="+mn-cs"/>
              </a:rPr>
              <a:t>62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(2009)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125669" y="5373216"/>
            <a:ext cx="4377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/>
              <a:t>Strategia: </a:t>
            </a:r>
            <a:r>
              <a:rPr lang="pl-PL" sz="2400" i="1" dirty="0" err="1" smtClean="0"/>
              <a:t>decomposed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sequential</a:t>
            </a:r>
            <a:endParaRPr lang="pl-PL" sz="2400" i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601818" y="1465620"/>
            <a:ext cx="5697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dzieci </a:t>
            </a:r>
            <a:r>
              <a:rPr lang="pl-PL" sz="2800" dirty="0">
                <a:solidFill>
                  <a:srgbClr val="00B050"/>
                </a:solidFill>
              </a:rPr>
              <a:t>rozwijające się prawidłowo </a:t>
            </a:r>
            <a:r>
              <a:rPr lang="pl-PL" sz="2800" dirty="0" smtClean="0">
                <a:solidFill>
                  <a:srgbClr val="00B050"/>
                </a:solidFill>
              </a:rPr>
              <a:t>(TD)</a:t>
            </a:r>
            <a:endParaRPr lang="pl-PL" sz="2800" dirty="0">
              <a:solidFill>
                <a:srgbClr val="00B05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3737609" y="3068960"/>
            <a:ext cx="1122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800" dirty="0" smtClean="0"/>
              <a:t>372</a:t>
            </a:r>
            <a:endParaRPr lang="pl-PL" sz="4800" dirty="0"/>
          </a:p>
        </p:txBody>
      </p:sp>
      <p:sp>
        <p:nvSpPr>
          <p:cNvPr id="14" name="Elipsa 13"/>
          <p:cNvSpPr/>
          <p:nvPr/>
        </p:nvSpPr>
        <p:spPr>
          <a:xfrm>
            <a:off x="3719935" y="3225007"/>
            <a:ext cx="504056" cy="504056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4283968" y="3284984"/>
            <a:ext cx="156047" cy="192051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828220" y="2564904"/>
            <a:ext cx="175828" cy="175828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131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4" grpId="0" animBg="1"/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 txBox="1">
            <a:spLocks/>
          </p:cNvSpPr>
          <p:nvPr/>
        </p:nvSpPr>
        <p:spPr>
          <a:xfrm>
            <a:off x="683568" y="2132856"/>
            <a:ext cx="7772400" cy="2622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err="1" smtClean="0">
                <a:solidFill>
                  <a:srgbClr val="002060"/>
                </a:solidFill>
              </a:rPr>
              <a:t>Eyetracking</a:t>
            </a:r>
            <a:r>
              <a:rPr lang="pl-PL" b="1" dirty="0" smtClean="0">
                <a:solidFill>
                  <a:srgbClr val="002060"/>
                </a:solidFill>
              </a:rPr>
              <a:t> </a:t>
            </a:r>
            <a:br>
              <a:rPr lang="pl-PL" b="1" dirty="0" smtClean="0">
                <a:solidFill>
                  <a:srgbClr val="002060"/>
                </a:solidFill>
              </a:rPr>
            </a:br>
            <a:r>
              <a:rPr lang="pl-PL" b="1" dirty="0" smtClean="0">
                <a:solidFill>
                  <a:srgbClr val="002060"/>
                </a:solidFill>
              </a:rPr>
              <a:t>i treningi poznawcze</a:t>
            </a:r>
            <a:br>
              <a:rPr lang="pl-PL" b="1" dirty="0" smtClean="0">
                <a:solidFill>
                  <a:srgbClr val="002060"/>
                </a:solidFill>
              </a:rPr>
            </a:br>
            <a:r>
              <a:rPr lang="pl-PL" b="1" dirty="0" smtClean="0">
                <a:solidFill>
                  <a:srgbClr val="002060"/>
                </a:solidFill>
              </a:rPr>
              <a:t>dyskalkulii</a:t>
            </a:r>
            <a:endParaRPr lang="pl-PL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5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 txBox="1">
            <a:spLocks/>
          </p:cNvSpPr>
          <p:nvPr/>
        </p:nvSpPr>
        <p:spPr>
          <a:xfrm>
            <a:off x="683568" y="1340768"/>
            <a:ext cx="7772400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5400" dirty="0" smtClean="0">
                <a:solidFill>
                  <a:srgbClr val="0070C0"/>
                </a:solidFill>
              </a:rPr>
              <a:t>Nie ma takich treningów!</a:t>
            </a:r>
            <a:endParaRPr lang="pl-PL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002060"/>
                </a:solidFill>
              </a:rPr>
              <a:t>Lektura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827584" y="1916827"/>
            <a:ext cx="742664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err="1" smtClean="0">
                <a:solidFill>
                  <a:srgbClr val="002060"/>
                </a:solidFill>
              </a:rPr>
              <a:t>Eyetracking</a:t>
            </a:r>
            <a:r>
              <a:rPr lang="pl-PL" sz="2800" b="1" dirty="0" smtClean="0">
                <a:solidFill>
                  <a:srgbClr val="002060"/>
                </a:solidFill>
              </a:rPr>
              <a:t> + dyskalkulia – artykuł przeglądowy:</a:t>
            </a:r>
          </a:p>
          <a:p>
            <a:endParaRPr lang="pl-PL" sz="1200" dirty="0" smtClean="0"/>
          </a:p>
          <a:p>
            <a:r>
              <a:rPr lang="pl-PL" sz="2800" dirty="0" smtClean="0"/>
              <a:t>J. </a:t>
            </a:r>
            <a:r>
              <a:rPr lang="pl-PL" sz="2800" dirty="0" err="1" smtClean="0"/>
              <a:t>Mock</a:t>
            </a:r>
            <a:r>
              <a:rPr lang="pl-PL" sz="2800" dirty="0" smtClean="0"/>
              <a:t>, S. Huber, E. Klein, K. </a:t>
            </a:r>
            <a:r>
              <a:rPr lang="pl-PL" sz="2800" dirty="0" err="1" smtClean="0"/>
              <a:t>Moeller</a:t>
            </a:r>
            <a:endParaRPr lang="pl-PL" sz="2800" dirty="0" smtClean="0"/>
          </a:p>
          <a:p>
            <a:r>
              <a:rPr lang="pl-PL" sz="2800" i="1" dirty="0" err="1" smtClean="0"/>
              <a:t>Insight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into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numerical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cognition</a:t>
            </a:r>
            <a:r>
              <a:rPr lang="pl-PL" sz="2800" i="1" dirty="0" smtClean="0"/>
              <a:t>: </a:t>
            </a:r>
            <a:r>
              <a:rPr lang="pl-PL" sz="2800" i="1" dirty="0" err="1" smtClean="0"/>
              <a:t>considering</a:t>
            </a:r>
            <a:r>
              <a:rPr lang="pl-PL" sz="2800" i="1" dirty="0" smtClean="0"/>
              <a:t> </a:t>
            </a:r>
            <a:br>
              <a:rPr lang="pl-PL" sz="2800" i="1" dirty="0" smtClean="0"/>
            </a:br>
            <a:r>
              <a:rPr lang="pl-PL" sz="2800" i="1" dirty="0" err="1" smtClean="0"/>
              <a:t>eye-fixations</a:t>
            </a:r>
            <a:r>
              <a:rPr lang="pl-PL" sz="2800" i="1" dirty="0" smtClean="0"/>
              <a:t> in </a:t>
            </a:r>
            <a:r>
              <a:rPr lang="pl-PL" sz="2800" i="1" dirty="0" err="1" smtClean="0"/>
              <a:t>number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processing</a:t>
            </a:r>
            <a:r>
              <a:rPr lang="pl-PL" sz="2800" i="1" dirty="0" smtClean="0"/>
              <a:t> and </a:t>
            </a:r>
            <a:r>
              <a:rPr lang="pl-PL" sz="2800" i="1" dirty="0" err="1" smtClean="0"/>
              <a:t>arithmetic</a:t>
            </a:r>
            <a:endParaRPr lang="pl-PL" sz="2800" i="1" dirty="0" smtClean="0"/>
          </a:p>
          <a:p>
            <a:r>
              <a:rPr lang="pl-PL" sz="2800" dirty="0" err="1" smtClean="0"/>
              <a:t>Psychological</a:t>
            </a:r>
            <a:r>
              <a:rPr lang="pl-PL" sz="2800" dirty="0" smtClean="0"/>
              <a:t> </a:t>
            </a:r>
            <a:r>
              <a:rPr lang="pl-PL" sz="2800" dirty="0" err="1" smtClean="0"/>
              <a:t>Research</a:t>
            </a:r>
            <a:r>
              <a:rPr lang="pl-PL" sz="2800" dirty="0" smtClean="0"/>
              <a:t> (2016) </a:t>
            </a:r>
            <a:r>
              <a:rPr lang="pl-PL" sz="2800" b="1" dirty="0" smtClean="0"/>
              <a:t>80</a:t>
            </a:r>
            <a:r>
              <a:rPr lang="pl-PL" sz="2800" dirty="0" smtClean="0"/>
              <a:t>:334-359</a:t>
            </a:r>
          </a:p>
          <a:p>
            <a:endParaRPr lang="pl-PL" sz="600" dirty="0" smtClean="0"/>
          </a:p>
          <a:p>
            <a:r>
              <a:rPr lang="pl-PL" sz="2800" dirty="0" smtClean="0">
                <a:solidFill>
                  <a:srgbClr val="002060"/>
                </a:solidFill>
              </a:rPr>
              <a:t>DOI: 10.1007/s00426-015-0739-9</a:t>
            </a:r>
          </a:p>
        </p:txBody>
      </p:sp>
    </p:spTree>
    <p:extLst>
      <p:ext uri="{BB962C8B-B14F-4D97-AF65-F5344CB8AC3E}">
        <p14:creationId xmlns:p14="http://schemas.microsoft.com/office/powerpoint/2010/main" val="384111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002060"/>
                </a:solidFill>
              </a:rPr>
              <a:t>Do zapamiętania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115616" y="1772816"/>
            <a:ext cx="717440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pl-PL" sz="2800" dirty="0" err="1" smtClean="0"/>
              <a:t>Eyetracking</a:t>
            </a:r>
            <a:r>
              <a:rPr lang="pl-PL" sz="2800" dirty="0" smtClean="0">
                <a:solidFill>
                  <a:srgbClr val="002060"/>
                </a:solidFill>
              </a:rPr>
              <a:t> pozwala na wgląd </a:t>
            </a:r>
            <a:br>
              <a:rPr lang="pl-PL" sz="2800" dirty="0" smtClean="0">
                <a:solidFill>
                  <a:srgbClr val="002060"/>
                </a:solidFill>
              </a:rPr>
            </a:br>
            <a:r>
              <a:rPr lang="pl-PL" sz="2800" dirty="0" smtClean="0">
                <a:solidFill>
                  <a:srgbClr val="002060"/>
                </a:solidFill>
              </a:rPr>
              <a:t>w procesy poznawcze badanego</a:t>
            </a:r>
            <a:br>
              <a:rPr lang="pl-PL" sz="2800" dirty="0" smtClean="0">
                <a:solidFill>
                  <a:srgbClr val="002060"/>
                </a:solidFill>
              </a:rPr>
            </a:br>
            <a:r>
              <a:rPr lang="pl-PL" sz="2800" dirty="0" smtClean="0">
                <a:solidFill>
                  <a:srgbClr val="002060"/>
                </a:solidFill>
              </a:rPr>
              <a:t>(przedmiot uwagi i głębokość przetwarzania)</a:t>
            </a:r>
            <a:br>
              <a:rPr lang="pl-PL" sz="2800" dirty="0" smtClean="0">
                <a:solidFill>
                  <a:srgbClr val="002060"/>
                </a:solidFill>
              </a:rPr>
            </a:br>
            <a:r>
              <a:rPr lang="pl-PL" sz="2800" dirty="0" smtClean="0">
                <a:solidFill>
                  <a:srgbClr val="002060"/>
                </a:solidFill>
              </a:rPr>
              <a:t>także w przypadku arytmetyki</a:t>
            </a:r>
          </a:p>
          <a:p>
            <a:pPr marL="514350" indent="-514350">
              <a:buAutoNum type="arabicPeriod"/>
            </a:pPr>
            <a:r>
              <a:rPr lang="pl-PL" sz="2800" dirty="0" smtClean="0">
                <a:solidFill>
                  <a:srgbClr val="002060"/>
                </a:solidFill>
              </a:rPr>
              <a:t>Efekty (widoczne w eksperymentach)</a:t>
            </a:r>
            <a:br>
              <a:rPr lang="pl-PL" sz="2800" dirty="0" smtClean="0">
                <a:solidFill>
                  <a:srgbClr val="002060"/>
                </a:solidFill>
              </a:rPr>
            </a:br>
            <a:r>
              <a:rPr lang="pl-PL" sz="2800" dirty="0" smtClean="0">
                <a:solidFill>
                  <a:srgbClr val="002060"/>
                </a:solidFill>
              </a:rPr>
              <a:t>pozwalające na skonstruowanie testów</a:t>
            </a:r>
            <a:br>
              <a:rPr lang="pl-PL" sz="2800" dirty="0" smtClean="0">
                <a:solidFill>
                  <a:srgbClr val="002060"/>
                </a:solidFill>
              </a:rPr>
            </a:br>
            <a:r>
              <a:rPr lang="pl-PL" sz="2800" dirty="0" smtClean="0">
                <a:solidFill>
                  <a:srgbClr val="002060"/>
                </a:solidFill>
              </a:rPr>
              <a:t>diagnostycznych dyskalkulii rozwojowej, </a:t>
            </a:r>
            <a:br>
              <a:rPr lang="pl-PL" sz="2800" dirty="0" smtClean="0">
                <a:solidFill>
                  <a:srgbClr val="002060"/>
                </a:solidFill>
              </a:rPr>
            </a:br>
            <a:r>
              <a:rPr lang="pl-PL" sz="2800" dirty="0" smtClean="0">
                <a:solidFill>
                  <a:srgbClr val="002060"/>
                </a:solidFill>
              </a:rPr>
              <a:t>w których wykorzystywany jest </a:t>
            </a:r>
            <a:r>
              <a:rPr lang="pl-PL" sz="2800" dirty="0" err="1" smtClean="0"/>
              <a:t>eyetracker</a:t>
            </a:r>
            <a:endParaRPr lang="pl-PL" sz="2800" dirty="0" smtClean="0"/>
          </a:p>
          <a:p>
            <a:pPr marL="514350" indent="-514350">
              <a:buAutoNum type="arabicPeriod"/>
            </a:pPr>
            <a:r>
              <a:rPr lang="pl-PL" sz="2800" dirty="0" smtClean="0">
                <a:solidFill>
                  <a:srgbClr val="002060"/>
                </a:solidFill>
              </a:rPr>
              <a:t>Nie ma treningów bazujących </a:t>
            </a:r>
            <a:br>
              <a:rPr lang="pl-PL" sz="2800" dirty="0" smtClean="0">
                <a:solidFill>
                  <a:srgbClr val="002060"/>
                </a:solidFill>
              </a:rPr>
            </a:br>
            <a:r>
              <a:rPr lang="pl-PL" sz="2800" dirty="0" smtClean="0">
                <a:solidFill>
                  <a:srgbClr val="002060"/>
                </a:solidFill>
              </a:rPr>
              <a:t>na wykorzystaniu </a:t>
            </a:r>
            <a:r>
              <a:rPr lang="pl-PL" sz="2800" dirty="0" err="1" smtClean="0"/>
              <a:t>eyetrackera</a:t>
            </a:r>
            <a:endParaRPr lang="pl-PL" sz="2800" dirty="0" smtClean="0"/>
          </a:p>
        </p:txBody>
      </p:sp>
    </p:spTree>
    <p:extLst>
      <p:ext uri="{BB962C8B-B14F-4D97-AF65-F5344CB8AC3E}">
        <p14:creationId xmlns:p14="http://schemas.microsoft.com/office/powerpoint/2010/main" val="365953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 txBox="1">
            <a:spLocks/>
          </p:cNvSpPr>
          <p:nvPr/>
        </p:nvSpPr>
        <p:spPr>
          <a:xfrm>
            <a:off x="683568" y="253503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rgbClr val="00B0F0"/>
                </a:solidFill>
              </a:rPr>
              <a:t>Bonus:</a:t>
            </a:r>
            <a:r>
              <a:rPr lang="pl-PL" b="1" dirty="0" smtClean="0">
                <a:solidFill>
                  <a:srgbClr val="002060"/>
                </a:solidFill>
              </a:rPr>
              <a:t> motoryka</a:t>
            </a:r>
            <a:r>
              <a:rPr lang="pl-PL" b="1" dirty="0" smtClean="0">
                <a:solidFill>
                  <a:srgbClr val="002060"/>
                </a:solidFill>
              </a:rPr>
              <a:t/>
            </a:r>
            <a:br>
              <a:rPr lang="pl-PL" b="1" dirty="0" smtClean="0">
                <a:solidFill>
                  <a:srgbClr val="002060"/>
                </a:solidFill>
              </a:rPr>
            </a:br>
            <a:r>
              <a:rPr lang="pl-PL" b="1" dirty="0" smtClean="0">
                <a:solidFill>
                  <a:srgbClr val="002060"/>
                </a:solidFill>
              </a:rPr>
              <a:t>i zdolności matematyczne</a:t>
            </a:r>
            <a:endParaRPr lang="pl-PL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1080120"/>
          </a:xfrm>
        </p:spPr>
        <p:txBody>
          <a:bodyPr>
            <a:normAutofit/>
          </a:bodyPr>
          <a:lstStyle/>
          <a:p>
            <a:pPr lvl="0" algn="l"/>
            <a:r>
              <a:rPr lang="pl-PL" sz="2000" dirty="0" smtClean="0">
                <a:solidFill>
                  <a:schemeClr val="tx1"/>
                </a:solidFill>
              </a:rPr>
              <a:t>U niektórych dzieci nie dochodzi do wytworzenia mentalnej osi liczbowej.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To prowadzi d</a:t>
            </a:r>
            <a:r>
              <a:rPr lang="en-US" sz="2000" dirty="0" smtClean="0">
                <a:solidFill>
                  <a:schemeClr val="tx1"/>
                </a:solidFill>
              </a:rPr>
              <a:t>o </a:t>
            </a:r>
            <a:r>
              <a:rPr lang="en-US" sz="2000" b="1" dirty="0" err="1" smtClean="0">
                <a:solidFill>
                  <a:schemeClr val="tx1"/>
                </a:solidFill>
              </a:rPr>
              <a:t>dy</a:t>
            </a:r>
            <a:r>
              <a:rPr lang="pl-PL" sz="2000" b="1" dirty="0" err="1" smtClean="0">
                <a:solidFill>
                  <a:schemeClr val="tx1"/>
                </a:solidFill>
              </a:rPr>
              <a:t>sk</a:t>
            </a:r>
            <a:r>
              <a:rPr lang="en-US" sz="2000" b="1" dirty="0" smtClean="0">
                <a:solidFill>
                  <a:schemeClr val="tx1"/>
                </a:solidFill>
              </a:rPr>
              <a:t>al</a:t>
            </a:r>
            <a:r>
              <a:rPr lang="pl-PL" sz="2000" b="1" dirty="0" smtClean="0">
                <a:solidFill>
                  <a:schemeClr val="tx1"/>
                </a:solidFill>
              </a:rPr>
              <a:t>k</a:t>
            </a:r>
            <a:r>
              <a:rPr lang="en-US" sz="2000" b="1" dirty="0" err="1" smtClean="0">
                <a:solidFill>
                  <a:schemeClr val="tx1"/>
                </a:solidFill>
              </a:rPr>
              <a:t>uli</a:t>
            </a:r>
            <a:r>
              <a:rPr lang="pl-PL" sz="2000" b="1" dirty="0" smtClean="0">
                <a:solidFill>
                  <a:schemeClr val="tx1"/>
                </a:solidFill>
              </a:rPr>
              <a:t>i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smtClean="0">
                <a:solidFill>
                  <a:schemeClr val="tx1"/>
                </a:solidFill>
              </a:rPr>
              <a:t>tj. zaburzenia nabywania podstawowych umiejętności 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                                                     matematycznych nie wynikające z obniżonej inteligencji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38980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Dys</a:t>
            </a:r>
            <a:r>
              <a:rPr lang="pl-PL" dirty="0" err="1" smtClean="0"/>
              <a:t>kalkulia</a:t>
            </a:r>
            <a:endParaRPr lang="en-US" dirty="0"/>
          </a:p>
        </p:txBody>
      </p:sp>
      <p:grpSp>
        <p:nvGrpSpPr>
          <p:cNvPr id="9" name="Grupa 8"/>
          <p:cNvGrpSpPr/>
          <p:nvPr/>
        </p:nvGrpSpPr>
        <p:grpSpPr>
          <a:xfrm>
            <a:off x="228709" y="2636912"/>
            <a:ext cx="8910032" cy="4104456"/>
            <a:chOff x="251520" y="2420888"/>
            <a:chExt cx="8910032" cy="4104456"/>
          </a:xfrm>
        </p:grpSpPr>
        <p:pic>
          <p:nvPicPr>
            <p:cNvPr id="5" name="image01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988" y="2420888"/>
              <a:ext cx="7920880" cy="3960440"/>
            </a:xfrm>
            <a:prstGeom prst="rect">
              <a:avLst/>
            </a:prstGeom>
          </p:spPr>
        </p:pic>
        <p:sp>
          <p:nvSpPr>
            <p:cNvPr id="4" name="Prostokąt 3"/>
            <p:cNvSpPr/>
            <p:nvPr/>
          </p:nvSpPr>
          <p:spPr>
            <a:xfrm>
              <a:off x="251520" y="4869160"/>
              <a:ext cx="8083348" cy="1656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pole tekstowe 1"/>
            <p:cNvSpPr txBox="1"/>
            <p:nvPr/>
          </p:nvSpPr>
          <p:spPr>
            <a:xfrm>
              <a:off x="448584" y="4886280"/>
              <a:ext cx="87129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Nieprawidłowość w strukturze mózgu u młodych </a:t>
              </a:r>
              <a:r>
                <a:rPr lang="pl-PL" dirty="0" err="1" smtClean="0"/>
                <a:t>dyskalkulików</a:t>
              </a:r>
              <a:r>
                <a:rPr lang="en-US" dirty="0" smtClean="0"/>
                <a:t> (Butterworth et. al,</a:t>
              </a:r>
              <a:r>
                <a:rPr lang="pl-PL" dirty="0" smtClean="0"/>
                <a:t> </a:t>
              </a:r>
              <a:r>
                <a:rPr lang="en-US" dirty="0" smtClean="0"/>
                <a:t>2011)</a:t>
              </a:r>
              <a:endParaRPr lang="en-US" dirty="0"/>
            </a:p>
          </p:txBody>
        </p:sp>
      </p:grpSp>
      <p:sp>
        <p:nvSpPr>
          <p:cNvPr id="8" name="Podtytuł 2"/>
          <p:cNvSpPr txBox="1">
            <a:spLocks/>
          </p:cNvSpPr>
          <p:nvPr/>
        </p:nvSpPr>
        <p:spPr>
          <a:xfrm>
            <a:off x="107503" y="5802581"/>
            <a:ext cx="892899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Uszkodzenia płatów ciemieniowych (np. w wypadkach) prowadzą do </a:t>
            </a:r>
            <a:r>
              <a:rPr lang="pl-PL" sz="2000" b="1" dirty="0" smtClean="0">
                <a:solidFill>
                  <a:schemeClr val="tx1"/>
                </a:solidFill>
              </a:rPr>
              <a:t>akalkulii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endParaRPr lang="en-US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07504" y="274638"/>
            <a:ext cx="89419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Motoryka i zdolności matematyczne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67544" y="1628800"/>
            <a:ext cx="242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Tramontana i in (1988) :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20309" y="1988840"/>
            <a:ext cx="83161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Dzieci z dobrze rozwiniętymi zdolnościami motorycznymi oddziałują z przedmiotami</a:t>
            </a:r>
            <a:br>
              <a:rPr lang="pl-PL" i="1" dirty="0" smtClean="0"/>
            </a:br>
            <a:r>
              <a:rPr lang="pl-PL" i="1" dirty="0" smtClean="0"/>
              <a:t>w bardziej skuteczny sposób. Wydają się rozumieć relacje przestrzenne, takie jak </a:t>
            </a:r>
            <a:br>
              <a:rPr lang="pl-PL" i="1" dirty="0" smtClean="0"/>
            </a:br>
            <a:r>
              <a:rPr lang="pl-PL" i="1" dirty="0" smtClean="0"/>
              <a:t>symetria i szeregowanie lepiej niż dzieci z gorzej wykształconymi tymi umiejętnościami.</a:t>
            </a:r>
            <a:br>
              <a:rPr lang="pl-PL" i="1" dirty="0" smtClean="0"/>
            </a:br>
            <a:r>
              <a:rPr lang="pl-PL" i="1" dirty="0" smtClean="0"/>
              <a:t>Dysponują lepszą reprezentacją mentalną.</a:t>
            </a:r>
            <a:endParaRPr lang="pl-PL" i="1" dirty="0"/>
          </a:p>
        </p:txBody>
      </p:sp>
      <p:grpSp>
        <p:nvGrpSpPr>
          <p:cNvPr id="14" name="Grupa 13"/>
          <p:cNvGrpSpPr/>
          <p:nvPr/>
        </p:nvGrpSpPr>
        <p:grpSpPr>
          <a:xfrm>
            <a:off x="742726" y="3523074"/>
            <a:ext cx="6709594" cy="369332"/>
            <a:chOff x="611560" y="3892406"/>
            <a:chExt cx="6709594" cy="369332"/>
          </a:xfrm>
        </p:grpSpPr>
        <p:sp>
          <p:nvSpPr>
            <p:cNvPr id="11" name="pole tekstowe 10"/>
            <p:cNvSpPr txBox="1"/>
            <p:nvPr/>
          </p:nvSpPr>
          <p:spPr>
            <a:xfrm>
              <a:off x="611560" y="3892406"/>
              <a:ext cx="67095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r</a:t>
              </a:r>
              <a:r>
                <a:rPr lang="pl-PL" dirty="0" smtClean="0"/>
                <a:t>uch                świadomość przestrzeni               arytmetyka i geometria</a:t>
              </a:r>
            </a:p>
          </p:txBody>
        </p:sp>
        <p:cxnSp>
          <p:nvCxnSpPr>
            <p:cNvPr id="9" name="Łącznik prosty ze strzałką 8"/>
            <p:cNvCxnSpPr/>
            <p:nvPr/>
          </p:nvCxnSpPr>
          <p:spPr>
            <a:xfrm>
              <a:off x="1331640" y="4077072"/>
              <a:ext cx="504056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ze strzałką 12"/>
            <p:cNvCxnSpPr/>
            <p:nvPr/>
          </p:nvCxnSpPr>
          <p:spPr>
            <a:xfrm>
              <a:off x="4283968" y="4067919"/>
              <a:ext cx="504056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ole tekstowe 14"/>
          <p:cNvSpPr txBox="1"/>
          <p:nvPr/>
        </p:nvSpPr>
        <p:spPr>
          <a:xfrm>
            <a:off x="720309" y="4660780"/>
            <a:ext cx="7615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Zdolności motoryczne są dobrym prognostykiem rozwoju w innych dziedzinach </a:t>
            </a:r>
            <a:br>
              <a:rPr lang="pl-PL" i="1" dirty="0" smtClean="0"/>
            </a:br>
            <a:r>
              <a:rPr lang="pl-PL" i="1" dirty="0" smtClean="0"/>
              <a:t>                                                                                                 (w tym w matematyce)</a:t>
            </a:r>
            <a:endParaRPr lang="pl-PL" i="1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61864" y="4269958"/>
            <a:ext cx="201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Reikeras</a:t>
            </a:r>
            <a:r>
              <a:rPr lang="pl-PL" dirty="0" smtClean="0"/>
              <a:t> i in (2015):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720309" y="5373216"/>
            <a:ext cx="558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To odnosi się do dzieci przedszkolnych i wczesnoszkolnych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533508" y="6061938"/>
            <a:ext cx="6504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 smtClean="0">
                <a:solidFill>
                  <a:srgbClr val="002060"/>
                </a:solidFill>
              </a:rPr>
              <a:t>Embodied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</a:rPr>
              <a:t>cognition</a:t>
            </a:r>
            <a:r>
              <a:rPr lang="pl-PL" sz="2800" dirty="0" smtClean="0">
                <a:solidFill>
                  <a:srgbClr val="002060"/>
                </a:solidFill>
              </a:rPr>
              <a:t>, </a:t>
            </a:r>
            <a:r>
              <a:rPr lang="pl-PL" sz="2800" dirty="0" err="1" smtClean="0">
                <a:solidFill>
                  <a:srgbClr val="002060"/>
                </a:solidFill>
              </a:rPr>
              <a:t>embodied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</a:rPr>
              <a:t>numerocity</a:t>
            </a:r>
            <a:endParaRPr lang="pl-PL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0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5" grpId="0"/>
      <p:bldP spid="16" grpId="0"/>
      <p:bldP spid="17" grpId="0"/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07504" y="274638"/>
            <a:ext cx="89419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Motoryka i zdolności matematyczne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252865" y="1465620"/>
            <a:ext cx="4395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norweskie przedszkolaki (TD)</a:t>
            </a:r>
            <a:endParaRPr lang="pl-PL" sz="2800" dirty="0">
              <a:solidFill>
                <a:srgbClr val="00B05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39552" y="2060848"/>
            <a:ext cx="72330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Wyróżnienie trzech grup o różnych zdolnościach </a:t>
            </a:r>
            <a:br>
              <a:rPr lang="pl-PL" sz="2800" dirty="0" smtClean="0"/>
            </a:br>
            <a:r>
              <a:rPr lang="pl-PL" sz="2800" dirty="0" smtClean="0"/>
              <a:t>motorycznych (N = 1093). Każda z grup – 10%·N</a:t>
            </a:r>
            <a:endParaRPr lang="pl-PL" sz="2800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47641"/>
              </p:ext>
            </p:extLst>
          </p:nvPr>
        </p:nvGraphicFramePr>
        <p:xfrm>
          <a:off x="683568" y="3645024"/>
          <a:ext cx="6121844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461"/>
                <a:gridCol w="1530461"/>
                <a:gridCol w="1530461"/>
                <a:gridCol w="1530461"/>
              </a:tblGrid>
              <a:tr h="651586"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Grupa słaba</a:t>
                      </a:r>
                      <a:br>
                        <a:rPr lang="pl-PL" sz="1800" dirty="0" smtClean="0"/>
                      </a:br>
                      <a:r>
                        <a:rPr lang="pl-PL" sz="1800" dirty="0" smtClean="0"/>
                        <a:t>(N</a:t>
                      </a:r>
                      <a:r>
                        <a:rPr lang="pl-PL" sz="1800" baseline="0" dirty="0" smtClean="0"/>
                        <a:t> = 124)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Grupa średnia</a:t>
                      </a:r>
                      <a:br>
                        <a:rPr lang="pl-PL" sz="1800" dirty="0" smtClean="0"/>
                      </a:br>
                      <a:r>
                        <a:rPr lang="pl-PL" sz="1800" dirty="0" smtClean="0"/>
                        <a:t>(N = 174)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Grupa mocna</a:t>
                      </a:r>
                      <a:br>
                        <a:rPr lang="pl-PL" sz="1800" dirty="0" smtClean="0"/>
                      </a:br>
                      <a:r>
                        <a:rPr lang="pl-PL" sz="1800" dirty="0" smtClean="0"/>
                        <a:t>(N = 152)</a:t>
                      </a:r>
                      <a:endParaRPr lang="pl-PL" sz="1800" dirty="0"/>
                    </a:p>
                  </a:txBody>
                  <a:tcPr/>
                </a:tc>
              </a:tr>
              <a:tr h="3834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EYMSC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46.78 (34-50)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57.53 (57-58)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65.78</a:t>
                      </a:r>
                      <a:r>
                        <a:rPr lang="pl-PL" sz="1800" baseline="0" dirty="0" smtClean="0"/>
                        <a:t> (64-69)</a:t>
                      </a:r>
                      <a:endParaRPr lang="pl-PL" sz="1800" dirty="0"/>
                    </a:p>
                  </a:txBody>
                  <a:tcPr/>
                </a:tc>
              </a:tr>
              <a:tr h="383457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MIO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23.58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30.36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36.84</a:t>
                      </a:r>
                      <a:endParaRPr lang="pl-PL" sz="1800" dirty="0"/>
                    </a:p>
                  </a:txBody>
                  <a:tcPr/>
                </a:tc>
              </a:tr>
              <a:tr h="383457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język mat.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4.47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5.57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6.32</a:t>
                      </a:r>
                      <a:endParaRPr lang="pl-PL" sz="1800" dirty="0"/>
                    </a:p>
                  </a:txBody>
                  <a:tcPr/>
                </a:tc>
              </a:tr>
              <a:tr h="383457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rozumowanie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3.71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5.09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6.21</a:t>
                      </a:r>
                      <a:endParaRPr lang="pl-PL" sz="1800" dirty="0"/>
                    </a:p>
                  </a:txBody>
                  <a:tcPr/>
                </a:tc>
              </a:tr>
              <a:tr h="383457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kształty i prz.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4.96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5.90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6.72</a:t>
                      </a:r>
                      <a:endParaRPr lang="pl-PL" sz="1800" dirty="0"/>
                    </a:p>
                  </a:txBody>
                  <a:tcPr/>
                </a:tc>
              </a:tr>
              <a:tr h="383457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Liczenie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3.06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4.11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5.66</a:t>
                      </a:r>
                      <a:endParaRPr lang="pl-PL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pole tekstowe 18"/>
          <p:cNvSpPr txBox="1"/>
          <p:nvPr/>
        </p:nvSpPr>
        <p:spPr>
          <a:xfrm>
            <a:off x="573838" y="2996952"/>
            <a:ext cx="7094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Zbadanie zdolności matematycznych w grupach</a:t>
            </a:r>
            <a:endParaRPr lang="pl-PL" sz="2800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146107" y="5517232"/>
            <a:ext cx="19623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Reikeras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in. </a:t>
            </a:r>
            <a:b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Mathematical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skills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and</a:t>
            </a:r>
            <a:b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motor life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skills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in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toddlers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...</a:t>
            </a:r>
            <a:b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European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Early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Childhood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/>
            </a:r>
            <a:b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Education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Research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Journal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/>
            </a:r>
            <a:b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J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uly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2015</a:t>
            </a:r>
            <a:endParaRPr lang="pl-PL" altLang="pl-PL" sz="1200" i="1" dirty="0" smtClean="0">
              <a:solidFill>
                <a:srgbClr val="000000"/>
              </a:solidFill>
              <a:effectLst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92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07504" y="274638"/>
            <a:ext cx="89419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Motoryka i poczucie liczby</a:t>
            </a:r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395536" y="1772816"/>
            <a:ext cx="7677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Wpływ </a:t>
            </a:r>
            <a:r>
              <a:rPr lang="pl-PL" sz="2800" i="1" dirty="0" smtClean="0"/>
              <a:t>liczb </a:t>
            </a:r>
            <a:r>
              <a:rPr lang="pl-PL" sz="2800" dirty="0" smtClean="0"/>
              <a:t>na postrzeganie </a:t>
            </a:r>
            <a:r>
              <a:rPr lang="pl-PL" sz="2800" i="1" dirty="0" smtClean="0"/>
              <a:t>przestrzeni</a:t>
            </a:r>
            <a:r>
              <a:rPr lang="pl-PL" sz="2800" dirty="0" smtClean="0"/>
              <a:t>: np. SNARC</a:t>
            </a:r>
            <a:endParaRPr lang="pl-PL" sz="2800" dirty="0"/>
          </a:p>
        </p:txBody>
      </p:sp>
      <p:pic>
        <p:nvPicPr>
          <p:cNvPr id="20" name="Picture 2" descr="/Users/grahamshawcross/Documents/blog_drafts/SNARC-effect/Inco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2880320" cy="20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ole tekstowe 20"/>
          <p:cNvSpPr txBox="1"/>
          <p:nvPr/>
        </p:nvSpPr>
        <p:spPr>
          <a:xfrm>
            <a:off x="827584" y="4446713"/>
            <a:ext cx="6260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/>
              <a:t>http://grahamshawcross.com/2014/02/23/spatial-representation-of-number/usersgrahamshawcrossdocumentsblog_draftssnarc-effectincong-3/</a:t>
            </a:r>
            <a:endParaRPr lang="en-US" sz="800" i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95189" y="4922004"/>
            <a:ext cx="8666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Wpływ poruszania ciałem na aktywacje reprezentacji liczb</a:t>
            </a:r>
            <a:endParaRPr lang="pl-PL" sz="2800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395536" y="5354052"/>
            <a:ext cx="8093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002060"/>
                </a:solidFill>
              </a:rPr>
              <a:t>Pozycja ręki (lewa-prawa) wpływa na „losowanie” liczb</a:t>
            </a:r>
            <a:endParaRPr lang="pl-PL" sz="2800" dirty="0">
              <a:solidFill>
                <a:srgbClr val="002060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395536" y="5786100"/>
            <a:ext cx="8189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002060"/>
                </a:solidFill>
              </a:rPr>
              <a:t>Ściągnięcie wzroku w lewo zmniejsza „losowane” liczby</a:t>
            </a:r>
            <a:endParaRPr lang="pl-PL" sz="2800" dirty="0">
              <a:solidFill>
                <a:srgbClr val="002060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395536" y="6218148"/>
            <a:ext cx="2432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002060"/>
                </a:solidFill>
              </a:rPr>
              <a:t>i wiele innych...</a:t>
            </a:r>
            <a:endParaRPr lang="pl-PL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0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  <p:bldP spid="2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07504" y="274638"/>
            <a:ext cx="89419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Motoryka i poczucie liczby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51520" y="2132856"/>
            <a:ext cx="87067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Wpływ poruszania całego ciała (spacerowanie przy ścianie)</a:t>
            </a:r>
          </a:p>
          <a:p>
            <a:r>
              <a:rPr lang="pl-PL" sz="2800" dirty="0" smtClean="0"/>
              <a:t>na „przesunięcie” losowanych liczb (od 1 do 9)</a:t>
            </a:r>
            <a:br>
              <a:rPr lang="pl-PL" sz="2800" dirty="0" smtClean="0"/>
            </a:br>
            <a:r>
              <a:rPr lang="pl-PL" sz="2800" dirty="0" smtClean="0"/>
              <a:t>Badany sam wybieram moment zawrócenia</a:t>
            </a:r>
            <a:endParaRPr lang="pl-PL" sz="28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3391961" y="1465620"/>
            <a:ext cx="2117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studenci (TD)</a:t>
            </a:r>
            <a:endParaRPr lang="pl-PL" sz="28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17" y="3573016"/>
            <a:ext cx="3960440" cy="309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852857" y="6202216"/>
            <a:ext cx="4107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Shaki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Fischer.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Random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walks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on the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mental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/>
            </a:r>
            <a:b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</a:b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number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line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Exp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Brain Res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cs typeface="+mn-cs"/>
              </a:rPr>
              <a:t>232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(2014)</a:t>
            </a:r>
          </a:p>
        </p:txBody>
      </p:sp>
    </p:spTree>
    <p:extLst>
      <p:ext uri="{BB962C8B-B14F-4D97-AF65-F5344CB8AC3E}">
        <p14:creationId xmlns:p14="http://schemas.microsoft.com/office/powerpoint/2010/main" val="117819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07504" y="274638"/>
            <a:ext cx="89419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Motoryka i poczucie liczby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23528" y="2132856"/>
            <a:ext cx="48911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Wysłuchaj liczby od 1 do 1000 </a:t>
            </a:r>
            <a:br>
              <a:rPr lang="pl-PL" sz="2800" dirty="0" smtClean="0"/>
            </a:br>
            <a:r>
              <a:rPr lang="pl-PL" sz="2800" dirty="0" smtClean="0"/>
              <a:t>i zrób zwrot w lewo lub w prawo</a:t>
            </a:r>
            <a:endParaRPr lang="pl-PL" sz="28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3391961" y="1465620"/>
            <a:ext cx="2117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studenci (TD)</a:t>
            </a:r>
            <a:endParaRPr lang="pl-PL" sz="2800" dirty="0">
              <a:solidFill>
                <a:srgbClr val="00B050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852857" y="6202216"/>
            <a:ext cx="4107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Shaki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Fischer.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Random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walks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on the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mental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/>
            </a:r>
            <a:b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</a:b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number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line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Exp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Brain Res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cs typeface="+mn-cs"/>
              </a:rPr>
              <a:t>232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(2014)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464660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6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07504" y="274638"/>
            <a:ext cx="89419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002060"/>
                </a:solidFill>
              </a:rPr>
              <a:t>Trening poczucia liczby via motoryka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67544" y="2132856"/>
            <a:ext cx="825867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Trening:</a:t>
            </a:r>
            <a:r>
              <a:rPr lang="pl-PL" sz="2800" dirty="0" smtClean="0"/>
              <a:t> </a:t>
            </a:r>
            <a:r>
              <a:rPr lang="pl-PL" sz="2800" dirty="0" smtClean="0">
                <a:solidFill>
                  <a:srgbClr val="002060"/>
                </a:solidFill>
              </a:rPr>
              <a:t>wykonywanie zadanej liczby równych kroków</a:t>
            </a:r>
            <a:br>
              <a:rPr lang="pl-PL" sz="2800" dirty="0" smtClean="0">
                <a:solidFill>
                  <a:srgbClr val="002060"/>
                </a:solidFill>
              </a:rPr>
            </a:br>
            <a:r>
              <a:rPr lang="pl-PL" sz="2800" dirty="0" smtClean="0">
                <a:solidFill>
                  <a:srgbClr val="002060"/>
                </a:solidFill>
              </a:rPr>
              <a:t>(do pokazanej linii). Dane zebrane </a:t>
            </a:r>
            <a:r>
              <a:rPr lang="pl-PL" sz="2800" dirty="0" err="1" smtClean="0">
                <a:solidFill>
                  <a:srgbClr val="002060"/>
                </a:solidFill>
              </a:rPr>
              <a:t>Kinectem</a:t>
            </a:r>
            <a:r>
              <a:rPr lang="pl-PL" sz="2800" dirty="0" smtClean="0">
                <a:solidFill>
                  <a:srgbClr val="002060"/>
                </a:solidFill>
              </a:rPr>
              <a:t> (Microsoft)</a:t>
            </a:r>
          </a:p>
          <a:p>
            <a:r>
              <a:rPr lang="pl-PL" sz="2800" b="1" dirty="0" smtClean="0"/>
              <a:t>Kontrola:</a:t>
            </a:r>
            <a:r>
              <a:rPr lang="pl-PL" sz="2800" dirty="0" smtClean="0"/>
              <a:t> narysowanie zadanej liczby linii na tablecie </a:t>
            </a:r>
            <a:br>
              <a:rPr lang="pl-PL" sz="2800" dirty="0" smtClean="0"/>
            </a:br>
            <a:endParaRPr lang="pl-PL" sz="28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688760" y="1465620"/>
            <a:ext cx="3523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dzieci, druga klasa (TD)</a:t>
            </a:r>
            <a:endParaRPr lang="pl-PL" sz="2800" dirty="0">
              <a:solidFill>
                <a:srgbClr val="00B050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236296" y="5854684"/>
            <a:ext cx="17242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Dackerman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in </a:t>
            </a:r>
            <a:b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</a:br>
            <a:r>
              <a:rPr lang="en-US" altLang="pl-PL" sz="1200" i="1" dirty="0" smtClean="0">
                <a:solidFill>
                  <a:srgbClr val="000000"/>
                </a:solidFill>
                <a:effectLst/>
                <a:cs typeface="+mn-cs"/>
              </a:rPr>
              <a:t>Training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the equidistant 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/>
            </a:r>
            <a:b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</a:br>
            <a:r>
              <a:rPr lang="en-US" altLang="pl-PL" sz="1200" i="1" dirty="0" smtClean="0">
                <a:solidFill>
                  <a:srgbClr val="000000"/>
                </a:solidFill>
                <a:effectLst/>
                <a:cs typeface="+mn-cs"/>
              </a:rPr>
              <a:t>principle of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number 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...</a:t>
            </a:r>
            <a:b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</a:b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Cogn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Process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cs typeface="+mn-cs"/>
              </a:rPr>
              <a:t>16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(2016)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60002"/>
            <a:ext cx="4536504" cy="302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431647" y="3575268"/>
            <a:ext cx="34387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6 tygodni w szkole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w </a:t>
            </a:r>
            <a:r>
              <a:rPr lang="pl-PL" sz="2800" dirty="0"/>
              <a:t>sesjach </a:t>
            </a:r>
            <a:r>
              <a:rPr lang="pl-PL" sz="2800" dirty="0" smtClean="0"/>
              <a:t>po 20 minut</a:t>
            </a:r>
            <a:endParaRPr lang="pl-PL" sz="2800" dirty="0"/>
          </a:p>
        </p:txBody>
      </p:sp>
      <p:grpSp>
        <p:nvGrpSpPr>
          <p:cNvPr id="9" name="Grupa 8"/>
          <p:cNvGrpSpPr/>
          <p:nvPr/>
        </p:nvGrpSpPr>
        <p:grpSpPr>
          <a:xfrm>
            <a:off x="2267744" y="4836525"/>
            <a:ext cx="2391772" cy="1184763"/>
            <a:chOff x="2267744" y="4836525"/>
            <a:chExt cx="2391772" cy="1184763"/>
          </a:xfrm>
        </p:grpSpPr>
        <p:sp>
          <p:nvSpPr>
            <p:cNvPr id="7" name="pole tekstowe 6"/>
            <p:cNvSpPr txBox="1"/>
            <p:nvPr/>
          </p:nvSpPr>
          <p:spPr>
            <a:xfrm>
              <a:off x="2267744" y="5682734"/>
              <a:ext cx="13426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 smtClean="0">
                  <a:solidFill>
                    <a:srgbClr val="0070C0"/>
                  </a:solidFill>
                </a:rPr>
                <a:t>Zadania z osią</a:t>
              </a:r>
              <a:endParaRPr lang="pl-PL" sz="1600" dirty="0">
                <a:solidFill>
                  <a:srgbClr val="0070C0"/>
                </a:solidFill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3715027" y="4836525"/>
              <a:ext cx="944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rgbClr val="0070C0"/>
                  </a:solidFill>
                </a:rPr>
                <a:t>+          –</a:t>
              </a:r>
              <a:endParaRPr lang="pl-PL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191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07504" y="274638"/>
            <a:ext cx="89419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002060"/>
                </a:solidFill>
              </a:rPr>
              <a:t>Trening poczucia liczby via motoryka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688760" y="1465620"/>
            <a:ext cx="3523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dzieci, druga klasa (TD)</a:t>
            </a:r>
            <a:endParaRPr lang="pl-PL" sz="2800" dirty="0">
              <a:solidFill>
                <a:srgbClr val="00B050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67544" y="6381328"/>
            <a:ext cx="84929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Fischer i in 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Full-body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Movement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in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Numerical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Trainings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... 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International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Journal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of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Serious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Games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cs typeface="+mn-cs"/>
              </a:rPr>
              <a:t>2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(2015)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87" y="2124075"/>
            <a:ext cx="7195810" cy="335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1403648" y="5524003"/>
            <a:ext cx="1411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zasadniczy </a:t>
            </a:r>
            <a:br>
              <a:rPr lang="pl-PL" dirty="0" smtClean="0"/>
            </a:br>
            <a:r>
              <a:rPr lang="pl-PL" dirty="0" smtClean="0"/>
              <a:t>eksperyment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3514416" y="5517232"/>
            <a:ext cx="1921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to samo zadanie,</a:t>
            </a:r>
            <a:br>
              <a:rPr lang="pl-PL" dirty="0" smtClean="0"/>
            </a:br>
            <a:r>
              <a:rPr lang="pl-PL" dirty="0" smtClean="0"/>
              <a:t>ale bez ruchu ciała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5770716" y="5517232"/>
            <a:ext cx="1972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inne zadanie,</a:t>
            </a:r>
            <a:br>
              <a:rPr lang="pl-PL" dirty="0" smtClean="0"/>
            </a:br>
            <a:r>
              <a:rPr lang="pl-PL" dirty="0" smtClean="0"/>
              <a:t>podobny ruch ciała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38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07504" y="274638"/>
            <a:ext cx="89419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002060"/>
                </a:solidFill>
              </a:rPr>
              <a:t>Trening poczucia liczby via motoryka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688760" y="1465620"/>
            <a:ext cx="3523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dzieci, druga klasa (TD)</a:t>
            </a:r>
            <a:endParaRPr lang="pl-PL" sz="2800" dirty="0">
              <a:solidFill>
                <a:srgbClr val="00B050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67544" y="6381328"/>
            <a:ext cx="84929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Fischer i in 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Full-body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Movement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in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Numerical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Trainings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... 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International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Journal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of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Serious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Games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cs typeface="+mn-cs"/>
              </a:rPr>
              <a:t>2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(2015)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39" y="2276872"/>
            <a:ext cx="7452320" cy="338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5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07504" y="274638"/>
            <a:ext cx="89419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002060"/>
                </a:solidFill>
              </a:rPr>
              <a:t>Trening </a:t>
            </a:r>
            <a:r>
              <a:rPr lang="pl-PL" dirty="0" err="1" smtClean="0">
                <a:solidFill>
                  <a:srgbClr val="002060"/>
                </a:solidFill>
              </a:rPr>
              <a:t>dyskalkulików</a:t>
            </a:r>
            <a:r>
              <a:rPr lang="pl-PL" dirty="0" smtClean="0">
                <a:solidFill>
                  <a:srgbClr val="002060"/>
                </a:solidFill>
              </a:rPr>
              <a:t> via motoryka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67544" y="2132856"/>
            <a:ext cx="82632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Trening:</a:t>
            </a:r>
            <a:r>
              <a:rPr lang="pl-PL" sz="2800" dirty="0" smtClean="0"/>
              <a:t> </a:t>
            </a:r>
            <a:r>
              <a:rPr lang="pl-PL" sz="2800" dirty="0" err="1" smtClean="0">
                <a:solidFill>
                  <a:srgbClr val="002060"/>
                </a:solidFill>
              </a:rPr>
              <a:t>Rescue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</a:rPr>
              <a:t>Calcularis</a:t>
            </a:r>
            <a:r>
              <a:rPr lang="pl-PL" sz="2800" dirty="0" smtClean="0"/>
              <a:t>, wyląduj w odp. miejscu osi</a:t>
            </a:r>
            <a:br>
              <a:rPr lang="pl-PL" sz="2800" dirty="0" smtClean="0"/>
            </a:br>
            <a:r>
              <a:rPr lang="pl-PL" sz="2800" b="1" dirty="0" smtClean="0"/>
              <a:t>Testy:</a:t>
            </a:r>
            <a:r>
              <a:rPr lang="pl-PL" sz="2800" dirty="0" smtClean="0"/>
              <a:t> </a:t>
            </a:r>
            <a:r>
              <a:rPr lang="pl-PL" sz="2800" dirty="0" err="1" smtClean="0"/>
              <a:t>fMRI</a:t>
            </a:r>
            <a:r>
              <a:rPr lang="pl-PL" sz="2800" dirty="0" smtClean="0"/>
              <a:t> z wykrywaniem monotoniczności (np. 3 5 8)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554372" y="1465620"/>
            <a:ext cx="7792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grupa kontrolna (TD)</a:t>
            </a:r>
            <a:r>
              <a:rPr lang="pl-PL" sz="2800" dirty="0" smtClean="0"/>
              <a:t> / </a:t>
            </a:r>
            <a:r>
              <a:rPr lang="pl-PL" sz="2800" dirty="0" err="1" smtClean="0">
                <a:solidFill>
                  <a:srgbClr val="00B0F0"/>
                </a:solidFill>
              </a:rPr>
              <a:t>dyskalkulicy</a:t>
            </a:r>
            <a:r>
              <a:rPr lang="pl-PL" sz="2800" dirty="0" smtClean="0">
                <a:solidFill>
                  <a:srgbClr val="00B0F0"/>
                </a:solidFill>
              </a:rPr>
              <a:t> (DD)</a:t>
            </a:r>
            <a:r>
              <a:rPr lang="pl-PL" sz="2800" dirty="0" smtClean="0"/>
              <a:t>, druga klasa</a:t>
            </a:r>
            <a:endParaRPr lang="pl-PL" sz="2800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948264" y="5854684"/>
            <a:ext cx="20122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Kucian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in </a:t>
            </a:r>
            <a:b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Mental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number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line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training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in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children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with DD</a:t>
            </a:r>
            <a:b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</a:b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NeuroImage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cs typeface="+mn-cs"/>
              </a:rPr>
              <a:t>57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(2011)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5076056" y="3284984"/>
            <a:ext cx="34865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5 dni/tydzień </a:t>
            </a:r>
            <a:r>
              <a:rPr lang="pl-PL" sz="2800" dirty="0"/>
              <a:t>w </a:t>
            </a:r>
            <a:r>
              <a:rPr lang="pl-PL" sz="2800" dirty="0" smtClean="0"/>
              <a:t>domu</a:t>
            </a:r>
            <a:br>
              <a:rPr lang="pl-PL" sz="2800" dirty="0" smtClean="0"/>
            </a:br>
            <a:r>
              <a:rPr lang="pl-PL" sz="2800" dirty="0" smtClean="0"/>
              <a:t>w </a:t>
            </a:r>
            <a:r>
              <a:rPr lang="pl-PL" sz="2800" dirty="0"/>
              <a:t>sesjach </a:t>
            </a:r>
            <a:r>
              <a:rPr lang="pl-PL" sz="2800" dirty="0" smtClean="0"/>
              <a:t>po 15 minut</a:t>
            </a:r>
            <a:endParaRPr lang="pl-PL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4107409" cy="311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07504" y="274638"/>
            <a:ext cx="89419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002060"/>
                </a:solidFill>
              </a:rPr>
              <a:t>Trening </a:t>
            </a:r>
            <a:r>
              <a:rPr lang="pl-PL" dirty="0" err="1" smtClean="0">
                <a:solidFill>
                  <a:srgbClr val="002060"/>
                </a:solidFill>
              </a:rPr>
              <a:t>dyskalkulików</a:t>
            </a:r>
            <a:r>
              <a:rPr lang="pl-PL" dirty="0" smtClean="0">
                <a:solidFill>
                  <a:srgbClr val="002060"/>
                </a:solidFill>
              </a:rPr>
              <a:t> via motoryka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948264" y="5854684"/>
            <a:ext cx="20122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Kucian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in </a:t>
            </a:r>
            <a:b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Mental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number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line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training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in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children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with DD</a:t>
            </a:r>
            <a:b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</a:b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NeuroImage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cs typeface="+mn-cs"/>
              </a:rPr>
              <a:t>57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(2011)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75" y="2204864"/>
            <a:ext cx="4102457" cy="412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4"/>
          <p:cNvSpPr txBox="1"/>
          <p:nvPr/>
        </p:nvSpPr>
        <p:spPr>
          <a:xfrm>
            <a:off x="554372" y="1465620"/>
            <a:ext cx="7792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grupa kontrolna (TD)</a:t>
            </a:r>
            <a:r>
              <a:rPr lang="pl-PL" sz="2800" dirty="0" smtClean="0"/>
              <a:t> / </a:t>
            </a:r>
            <a:r>
              <a:rPr lang="pl-PL" sz="2800" dirty="0" err="1" smtClean="0">
                <a:solidFill>
                  <a:srgbClr val="00B0F0"/>
                </a:solidFill>
              </a:rPr>
              <a:t>dyskalkulicy</a:t>
            </a:r>
            <a:r>
              <a:rPr lang="pl-PL" sz="2800" dirty="0" smtClean="0">
                <a:solidFill>
                  <a:srgbClr val="00B0F0"/>
                </a:solidFill>
              </a:rPr>
              <a:t> (DD)</a:t>
            </a:r>
            <a:r>
              <a:rPr lang="pl-PL" sz="2800" dirty="0" smtClean="0"/>
              <a:t>, druga klasa</a:t>
            </a:r>
            <a:endParaRPr lang="pl-PL" sz="2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018147" y="3068960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00B050"/>
                </a:solidFill>
              </a:rPr>
              <a:t>TD</a:t>
            </a:r>
            <a:endParaRPr lang="pl-PL" sz="2800" dirty="0">
              <a:solidFill>
                <a:srgbClr val="00B05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5018147" y="4941168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00B0F0"/>
                </a:solidFill>
              </a:rPr>
              <a:t>D</a:t>
            </a:r>
            <a:r>
              <a:rPr lang="pl-PL" sz="2800" dirty="0" smtClean="0">
                <a:solidFill>
                  <a:srgbClr val="00B0F0"/>
                </a:solidFill>
              </a:rPr>
              <a:t>D</a:t>
            </a:r>
            <a:endParaRPr lang="pl-PL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9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4869160"/>
            <a:ext cx="8083348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38980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Dys</a:t>
            </a:r>
            <a:r>
              <a:rPr lang="pl-PL" dirty="0" err="1" smtClean="0"/>
              <a:t>kalkulia</a:t>
            </a:r>
            <a:endParaRPr lang="en-US" dirty="0"/>
          </a:p>
        </p:txBody>
      </p:sp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4536504"/>
          </a:xfrm>
        </p:spPr>
        <p:txBody>
          <a:bodyPr>
            <a:normAutofit/>
          </a:bodyPr>
          <a:lstStyle/>
          <a:p>
            <a:pPr lvl="0" algn="l"/>
            <a:r>
              <a:rPr lang="pl-PL" sz="2000" dirty="0" smtClean="0">
                <a:solidFill>
                  <a:schemeClr val="tx1"/>
                </a:solidFill>
              </a:rPr>
              <a:t>Dyskalkulię można rozumieć jako nieprawidłowe wykształcenie poczucia liczby 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(ang. </a:t>
            </a:r>
            <a:r>
              <a:rPr lang="pl-PL" sz="2000" b="1" i="1" dirty="0" err="1" smtClean="0">
                <a:solidFill>
                  <a:schemeClr val="tx1"/>
                </a:solidFill>
              </a:rPr>
              <a:t>number</a:t>
            </a:r>
            <a:r>
              <a:rPr lang="pl-PL" sz="2000" b="1" i="1" dirty="0" smtClean="0">
                <a:solidFill>
                  <a:schemeClr val="tx1"/>
                </a:solidFill>
              </a:rPr>
              <a:t> </a:t>
            </a:r>
            <a:r>
              <a:rPr lang="pl-PL" sz="2000" b="1" i="1" dirty="0" err="1" smtClean="0">
                <a:solidFill>
                  <a:schemeClr val="tx1"/>
                </a:solidFill>
              </a:rPr>
              <a:t>sense</a:t>
            </a:r>
            <a:r>
              <a:rPr lang="pl-PL" sz="2000" dirty="0" smtClean="0">
                <a:solidFill>
                  <a:schemeClr val="tx1"/>
                </a:solidFill>
              </a:rPr>
              <a:t>), czyli intuicyjnego rozumienia liczb, ich wartości, 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związków między nimi i związku z ilością obiektów oraz operacji na liczbach.</a:t>
            </a:r>
          </a:p>
          <a:p>
            <a:pPr lvl="0" algn="l"/>
            <a:endParaRPr lang="pl-PL" sz="2000" dirty="0" smtClean="0">
              <a:solidFill>
                <a:schemeClr val="tx1"/>
              </a:solidFill>
            </a:endParaRPr>
          </a:p>
          <a:p>
            <a:pPr lvl="0" algn="l"/>
            <a:r>
              <a:rPr lang="pl-PL" sz="2000" dirty="0" smtClean="0">
                <a:solidFill>
                  <a:schemeClr val="tx1"/>
                </a:solidFill>
              </a:rPr>
              <a:t>Zwykle wyróżnia się dwa rodzaje poczucia liczby: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/>
                </a:solidFill>
              </a:rPr>
              <a:t>szacowanie (ang. </a:t>
            </a:r>
            <a:r>
              <a:rPr lang="pl-PL" sz="2000" i="1" dirty="0" err="1" smtClean="0">
                <a:solidFill>
                  <a:schemeClr val="tx1"/>
                </a:solidFill>
              </a:rPr>
              <a:t>aproximate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number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sense</a:t>
            </a:r>
            <a:r>
              <a:rPr lang="pl-PL" sz="2000" dirty="0" smtClean="0">
                <a:solidFill>
                  <a:schemeClr val="tx1"/>
                </a:solidFill>
              </a:rPr>
              <a:t>, </a:t>
            </a:r>
            <a:r>
              <a:rPr lang="pl-PL" sz="2000" b="1" dirty="0" smtClean="0">
                <a:solidFill>
                  <a:schemeClr val="tx1"/>
                </a:solidFill>
              </a:rPr>
              <a:t>ANS</a:t>
            </a:r>
            <a:r>
              <a:rPr lang="pl-PL" sz="2000" dirty="0" smtClean="0">
                <a:solidFill>
                  <a:schemeClr val="tx1"/>
                </a:solidFill>
              </a:rPr>
              <a:t>)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na podstawie percepcji i kontekstu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/>
                </a:solidFill>
              </a:rPr>
              <a:t>wartości konkretne (ang. </a:t>
            </a:r>
            <a:r>
              <a:rPr lang="pl-PL" sz="2000" i="1" dirty="0" err="1" smtClean="0">
                <a:solidFill>
                  <a:schemeClr val="tx1"/>
                </a:solidFill>
              </a:rPr>
              <a:t>exact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number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sense</a:t>
            </a:r>
            <a:r>
              <a:rPr lang="pl-PL" sz="2000" dirty="0" smtClean="0">
                <a:solidFill>
                  <a:schemeClr val="tx1"/>
                </a:solidFill>
              </a:rPr>
              <a:t>, </a:t>
            </a:r>
            <a:r>
              <a:rPr lang="pl-PL" sz="2000" b="1" dirty="0" smtClean="0">
                <a:solidFill>
                  <a:schemeClr val="tx1"/>
                </a:solidFill>
              </a:rPr>
              <a:t>ENS</a:t>
            </a:r>
            <a:r>
              <a:rPr lang="pl-PL" sz="2000" dirty="0" smtClean="0">
                <a:solidFill>
                  <a:schemeClr val="tx1"/>
                </a:solidFill>
              </a:rPr>
              <a:t>)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automatyczne zliczanie i automatyczne obliczenia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tx1"/>
              </a:solidFill>
            </a:endParaRPr>
          </a:p>
          <a:p>
            <a:pPr lvl="0" algn="l"/>
            <a:r>
              <a:rPr lang="pl-PL" sz="2000" dirty="0" smtClean="0">
                <a:solidFill>
                  <a:schemeClr val="tx1"/>
                </a:solidFill>
              </a:rPr>
              <a:t>W pewnym zakresie (z wyłączeniem zliczania) poczucie liczby mają także zwierzęta.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endParaRPr lang="en-US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07504" y="274638"/>
            <a:ext cx="89419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002060"/>
                </a:solidFill>
              </a:rPr>
              <a:t>Trening </a:t>
            </a:r>
            <a:r>
              <a:rPr lang="pl-PL" dirty="0" err="1" smtClean="0">
                <a:solidFill>
                  <a:srgbClr val="002060"/>
                </a:solidFill>
              </a:rPr>
              <a:t>dyskalkulików</a:t>
            </a:r>
            <a:r>
              <a:rPr lang="pl-PL" dirty="0" smtClean="0">
                <a:solidFill>
                  <a:srgbClr val="002060"/>
                </a:solidFill>
              </a:rPr>
              <a:t> via motoryka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948264" y="5854684"/>
            <a:ext cx="20122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Kucian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in </a:t>
            </a:r>
            <a:b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Mental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number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line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training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in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cs typeface="+mn-cs"/>
              </a:rPr>
              <a:t>children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with DD</a:t>
            </a:r>
            <a:b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</a:b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NeuroImage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b="1" dirty="0" smtClean="0">
                <a:solidFill>
                  <a:srgbClr val="000000"/>
                </a:solidFill>
                <a:effectLst/>
                <a:cs typeface="+mn-cs"/>
              </a:rPr>
              <a:t>57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(2011)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554372" y="1465620"/>
            <a:ext cx="7792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grupa kontrolna (TD)</a:t>
            </a:r>
            <a:r>
              <a:rPr lang="pl-PL" sz="2800" dirty="0" smtClean="0"/>
              <a:t> / </a:t>
            </a:r>
            <a:r>
              <a:rPr lang="pl-PL" sz="2800" dirty="0" err="1" smtClean="0">
                <a:solidFill>
                  <a:srgbClr val="00B0F0"/>
                </a:solidFill>
              </a:rPr>
              <a:t>dyskalkulicy</a:t>
            </a:r>
            <a:r>
              <a:rPr lang="pl-PL" sz="2800" dirty="0" smtClean="0">
                <a:solidFill>
                  <a:srgbClr val="00B0F0"/>
                </a:solidFill>
              </a:rPr>
              <a:t> (DD)</a:t>
            </a:r>
            <a:r>
              <a:rPr lang="pl-PL" sz="2800" dirty="0" smtClean="0"/>
              <a:t>, druga klasa</a:t>
            </a:r>
            <a:endParaRPr lang="pl-PL" sz="2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018147" y="3068960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00B050"/>
                </a:solidFill>
              </a:rPr>
              <a:t>TD</a:t>
            </a:r>
            <a:endParaRPr lang="pl-PL" sz="2800" dirty="0">
              <a:solidFill>
                <a:srgbClr val="00B05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5018147" y="4941168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00B0F0"/>
                </a:solidFill>
              </a:rPr>
              <a:t>D</a:t>
            </a:r>
            <a:r>
              <a:rPr lang="pl-PL" sz="2800" dirty="0" smtClean="0">
                <a:solidFill>
                  <a:srgbClr val="00B0F0"/>
                </a:solidFill>
              </a:rPr>
              <a:t>D</a:t>
            </a:r>
            <a:endParaRPr lang="pl-PL" sz="2800" dirty="0">
              <a:solidFill>
                <a:srgbClr val="00B0F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84537"/>
            <a:ext cx="3888431" cy="422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12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 txBox="1">
            <a:spLocks/>
          </p:cNvSpPr>
          <p:nvPr/>
        </p:nvSpPr>
        <p:spPr>
          <a:xfrm>
            <a:off x="683568" y="253503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err="1" smtClean="0">
                <a:solidFill>
                  <a:srgbClr val="002060"/>
                </a:solidFill>
              </a:rPr>
              <a:t>Kalkulilo</a:t>
            </a:r>
            <a:endParaRPr lang="pl-PL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268760"/>
            <a:ext cx="8928992" cy="1152128"/>
          </a:xfrm>
        </p:spPr>
        <p:txBody>
          <a:bodyPr>
            <a:normAutofit fontScale="92500"/>
          </a:bodyPr>
          <a:lstStyle/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Głównym celem gry jest stymulacja mózgu sprzyjająca rozwinięciu u dzieci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mentalnej osi liczbowej – podstawy porządkowania, liczenia i operacji arytmetycznych.</a:t>
            </a:r>
          </a:p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Inne podobne: The </a:t>
            </a:r>
            <a:r>
              <a:rPr lang="pl-PL" sz="2000" dirty="0" err="1" smtClean="0">
                <a:solidFill>
                  <a:schemeClr val="tx1"/>
                </a:solidFill>
              </a:rPr>
              <a:t>Number</a:t>
            </a:r>
            <a:r>
              <a:rPr lang="pl-PL" sz="2000" dirty="0" smtClean="0">
                <a:solidFill>
                  <a:schemeClr val="tx1"/>
                </a:solidFill>
              </a:rPr>
              <a:t> Race i The </a:t>
            </a:r>
            <a:r>
              <a:rPr lang="pl-PL" sz="2000" dirty="0" err="1" smtClean="0">
                <a:solidFill>
                  <a:schemeClr val="tx1"/>
                </a:solidFill>
              </a:rPr>
              <a:t>Number</a:t>
            </a:r>
            <a:r>
              <a:rPr lang="pl-PL" sz="2000" dirty="0" smtClean="0">
                <a:solidFill>
                  <a:schemeClr val="tx1"/>
                </a:solidFill>
              </a:rPr>
              <a:t> </a:t>
            </a:r>
            <a:r>
              <a:rPr lang="pl-PL" sz="2000" dirty="0" err="1" smtClean="0">
                <a:solidFill>
                  <a:schemeClr val="tx1"/>
                </a:solidFill>
              </a:rPr>
              <a:t>Catcher</a:t>
            </a:r>
            <a:r>
              <a:rPr lang="pl-PL" sz="2000" dirty="0" smtClean="0">
                <a:solidFill>
                  <a:schemeClr val="tx1"/>
                </a:solidFill>
              </a:rPr>
              <a:t> (grupa </a:t>
            </a:r>
            <a:r>
              <a:rPr lang="pl-PL" sz="2000" dirty="0" err="1" smtClean="0">
                <a:solidFill>
                  <a:schemeClr val="tx1"/>
                </a:solidFill>
              </a:rPr>
              <a:t>Dehaene’a</a:t>
            </a:r>
            <a:r>
              <a:rPr lang="pl-PL" sz="2000" dirty="0" smtClean="0">
                <a:solidFill>
                  <a:schemeClr val="tx1"/>
                </a:solidFill>
              </a:rPr>
              <a:t>)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72008" y="476672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002060"/>
                </a:solidFill>
              </a:rPr>
              <a:t>Trening poznawczy – gra „</a:t>
            </a:r>
            <a:r>
              <a:rPr lang="pl-PL" dirty="0" err="1" smtClean="0">
                <a:solidFill>
                  <a:srgbClr val="002060"/>
                </a:solidFill>
              </a:rPr>
              <a:t>Kalkulilo</a:t>
            </a:r>
            <a:r>
              <a:rPr lang="pl-PL" dirty="0" smtClean="0">
                <a:solidFill>
                  <a:srgbClr val="002060"/>
                </a:solidFill>
              </a:rPr>
              <a:t>”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8674" name="Picture 2" descr="C:\Users\jacek_000\Dropbox\ICNT\ECEM2015\Łukasz\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564904"/>
            <a:ext cx="6861225" cy="3859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96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jacek_000\Dropbox\ICNT\ECEM2015\Łukasz\al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28126" y="2564904"/>
            <a:ext cx="6836204" cy="3859148"/>
          </a:xfrm>
          <a:prstGeom prst="rect">
            <a:avLst/>
          </a:prstGeom>
          <a:noFill/>
        </p:spPr>
      </p:pic>
      <p:sp>
        <p:nvSpPr>
          <p:cNvPr id="8" name="Podtytuł 2"/>
          <p:cNvSpPr txBox="1">
            <a:spLocks/>
          </p:cNvSpPr>
          <p:nvPr/>
        </p:nvSpPr>
        <p:spPr>
          <a:xfrm>
            <a:off x="107504" y="1268760"/>
            <a:ext cx="8928992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Głównym celem gry jest stymulacja mózgu sprzyjająca rozwinięciu u dzieci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mentalnej osi liczbowej – podstawy porządkowania, liczenia i operacji arytmetycznych.</a:t>
            </a:r>
          </a:p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Inne podobne: The </a:t>
            </a:r>
            <a:r>
              <a:rPr lang="pl-PL" sz="2000" dirty="0" err="1" smtClean="0">
                <a:solidFill>
                  <a:schemeClr val="tx1"/>
                </a:solidFill>
              </a:rPr>
              <a:t>Number</a:t>
            </a:r>
            <a:r>
              <a:rPr lang="pl-PL" sz="2000" dirty="0" smtClean="0">
                <a:solidFill>
                  <a:schemeClr val="tx1"/>
                </a:solidFill>
              </a:rPr>
              <a:t> Race i The </a:t>
            </a:r>
            <a:r>
              <a:rPr lang="pl-PL" sz="2000" dirty="0" err="1" smtClean="0">
                <a:solidFill>
                  <a:schemeClr val="tx1"/>
                </a:solidFill>
              </a:rPr>
              <a:t>Number</a:t>
            </a:r>
            <a:r>
              <a:rPr lang="pl-PL" sz="2000" dirty="0" smtClean="0">
                <a:solidFill>
                  <a:schemeClr val="tx1"/>
                </a:solidFill>
              </a:rPr>
              <a:t> </a:t>
            </a:r>
            <a:r>
              <a:rPr lang="pl-PL" sz="2000" dirty="0" err="1" smtClean="0">
                <a:solidFill>
                  <a:schemeClr val="tx1"/>
                </a:solidFill>
              </a:rPr>
              <a:t>Catcher</a:t>
            </a:r>
            <a:r>
              <a:rPr lang="pl-PL" sz="2000" dirty="0" smtClean="0">
                <a:solidFill>
                  <a:schemeClr val="tx1"/>
                </a:solidFill>
              </a:rPr>
              <a:t> (grupa </a:t>
            </a:r>
            <a:r>
              <a:rPr lang="pl-PL" sz="2000" dirty="0" err="1" smtClean="0">
                <a:solidFill>
                  <a:schemeClr val="tx1"/>
                </a:solidFill>
              </a:rPr>
              <a:t>Dehaene’a</a:t>
            </a:r>
            <a:r>
              <a:rPr lang="pl-PL" sz="2000" dirty="0" smtClean="0">
                <a:solidFill>
                  <a:schemeClr val="tx1"/>
                </a:solidFill>
              </a:rPr>
              <a:t>)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72008" y="476672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002060"/>
                </a:solidFill>
              </a:rPr>
              <a:t>Trening poznawczy – gra „</a:t>
            </a:r>
            <a:r>
              <a:rPr lang="pl-PL" dirty="0" err="1" smtClean="0">
                <a:solidFill>
                  <a:srgbClr val="002060"/>
                </a:solidFill>
              </a:rPr>
              <a:t>Kalkulilo</a:t>
            </a:r>
            <a:r>
              <a:rPr lang="pl-PL" dirty="0" smtClean="0">
                <a:solidFill>
                  <a:srgbClr val="002060"/>
                </a:solidFill>
              </a:rPr>
              <a:t>”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jacek_000\Dropbox\ICNT\ECEM2015\Łukasz\al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28126" y="2573796"/>
            <a:ext cx="6836204" cy="3841363"/>
          </a:xfrm>
          <a:prstGeom prst="rect">
            <a:avLst/>
          </a:prstGeom>
          <a:noFill/>
        </p:spPr>
      </p:pic>
      <p:sp>
        <p:nvSpPr>
          <p:cNvPr id="8" name="Podtytuł 2"/>
          <p:cNvSpPr txBox="1">
            <a:spLocks/>
          </p:cNvSpPr>
          <p:nvPr/>
        </p:nvSpPr>
        <p:spPr>
          <a:xfrm>
            <a:off x="107504" y="1268760"/>
            <a:ext cx="8928992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Głównym celem gry jest stymulacja mózgu sprzyjająca rozwinięciu u dzieci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mentalnej osi liczbowej – podstawy porządkowania, liczenia i operacji arytmetycznych.</a:t>
            </a:r>
          </a:p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Inne podobne: The </a:t>
            </a:r>
            <a:r>
              <a:rPr lang="pl-PL" sz="2000" dirty="0" err="1" smtClean="0">
                <a:solidFill>
                  <a:schemeClr val="tx1"/>
                </a:solidFill>
              </a:rPr>
              <a:t>Number</a:t>
            </a:r>
            <a:r>
              <a:rPr lang="pl-PL" sz="2000" dirty="0" smtClean="0">
                <a:solidFill>
                  <a:schemeClr val="tx1"/>
                </a:solidFill>
              </a:rPr>
              <a:t> Race i The </a:t>
            </a:r>
            <a:r>
              <a:rPr lang="pl-PL" sz="2000" dirty="0" err="1" smtClean="0">
                <a:solidFill>
                  <a:schemeClr val="tx1"/>
                </a:solidFill>
              </a:rPr>
              <a:t>Number</a:t>
            </a:r>
            <a:r>
              <a:rPr lang="pl-PL" sz="2000" dirty="0" smtClean="0">
                <a:solidFill>
                  <a:schemeClr val="tx1"/>
                </a:solidFill>
              </a:rPr>
              <a:t> </a:t>
            </a:r>
            <a:r>
              <a:rPr lang="pl-PL" sz="2000" dirty="0" err="1" smtClean="0">
                <a:solidFill>
                  <a:schemeClr val="tx1"/>
                </a:solidFill>
              </a:rPr>
              <a:t>Catcher</a:t>
            </a:r>
            <a:r>
              <a:rPr lang="pl-PL" sz="2000" dirty="0" smtClean="0">
                <a:solidFill>
                  <a:schemeClr val="tx1"/>
                </a:solidFill>
              </a:rPr>
              <a:t> (grupa </a:t>
            </a:r>
            <a:r>
              <a:rPr lang="pl-PL" sz="2000" dirty="0" err="1" smtClean="0">
                <a:solidFill>
                  <a:schemeClr val="tx1"/>
                </a:solidFill>
              </a:rPr>
              <a:t>Dehaene’a</a:t>
            </a:r>
            <a:r>
              <a:rPr lang="pl-PL" sz="2000" dirty="0" smtClean="0">
                <a:solidFill>
                  <a:schemeClr val="tx1"/>
                </a:solidFill>
              </a:rPr>
              <a:t>)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72008" y="476672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002060"/>
                </a:solidFill>
              </a:rPr>
              <a:t>Trening poznawczy – gra „</a:t>
            </a:r>
            <a:r>
              <a:rPr lang="pl-PL" dirty="0" err="1" smtClean="0">
                <a:solidFill>
                  <a:srgbClr val="002060"/>
                </a:solidFill>
              </a:rPr>
              <a:t>Kalkulilo</a:t>
            </a:r>
            <a:r>
              <a:rPr lang="pl-PL" dirty="0" smtClean="0">
                <a:solidFill>
                  <a:srgbClr val="002060"/>
                </a:solidFill>
              </a:rPr>
              <a:t>”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9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jacek_000\Dropbox\ICNT\ECEM2015\Łukasz\al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28127" y="2573796"/>
            <a:ext cx="6836202" cy="3841363"/>
          </a:xfrm>
          <a:prstGeom prst="rect">
            <a:avLst/>
          </a:prstGeom>
          <a:noFill/>
        </p:spPr>
      </p:pic>
      <p:sp>
        <p:nvSpPr>
          <p:cNvPr id="8" name="Podtytuł 2"/>
          <p:cNvSpPr txBox="1">
            <a:spLocks/>
          </p:cNvSpPr>
          <p:nvPr/>
        </p:nvSpPr>
        <p:spPr>
          <a:xfrm>
            <a:off x="107504" y="1268760"/>
            <a:ext cx="8928992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Głównym celem gry jest stymulacja mózgu sprzyjająca rozwinięciu u dzieci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mentalnej osi liczbowej – podstawy porządkowania, liczenia i operacji arytmetycznych.</a:t>
            </a:r>
          </a:p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Inne podobne: The </a:t>
            </a:r>
            <a:r>
              <a:rPr lang="pl-PL" sz="2000" dirty="0" err="1" smtClean="0">
                <a:solidFill>
                  <a:schemeClr val="tx1"/>
                </a:solidFill>
              </a:rPr>
              <a:t>Number</a:t>
            </a:r>
            <a:r>
              <a:rPr lang="pl-PL" sz="2000" dirty="0" smtClean="0">
                <a:solidFill>
                  <a:schemeClr val="tx1"/>
                </a:solidFill>
              </a:rPr>
              <a:t> Race i The </a:t>
            </a:r>
            <a:r>
              <a:rPr lang="pl-PL" sz="2000" dirty="0" err="1" smtClean="0">
                <a:solidFill>
                  <a:schemeClr val="tx1"/>
                </a:solidFill>
              </a:rPr>
              <a:t>Number</a:t>
            </a:r>
            <a:r>
              <a:rPr lang="pl-PL" sz="2000" dirty="0" smtClean="0">
                <a:solidFill>
                  <a:schemeClr val="tx1"/>
                </a:solidFill>
              </a:rPr>
              <a:t> </a:t>
            </a:r>
            <a:r>
              <a:rPr lang="pl-PL" sz="2000" dirty="0" err="1" smtClean="0">
                <a:solidFill>
                  <a:schemeClr val="tx1"/>
                </a:solidFill>
              </a:rPr>
              <a:t>Catcher</a:t>
            </a:r>
            <a:r>
              <a:rPr lang="pl-PL" sz="2000" dirty="0" smtClean="0">
                <a:solidFill>
                  <a:schemeClr val="tx1"/>
                </a:solidFill>
              </a:rPr>
              <a:t> (grupa </a:t>
            </a:r>
            <a:r>
              <a:rPr lang="pl-PL" sz="2000" dirty="0" err="1" smtClean="0">
                <a:solidFill>
                  <a:schemeClr val="tx1"/>
                </a:solidFill>
              </a:rPr>
              <a:t>Dehaene’a</a:t>
            </a:r>
            <a:r>
              <a:rPr lang="pl-PL" sz="2000" dirty="0" smtClean="0">
                <a:solidFill>
                  <a:schemeClr val="tx1"/>
                </a:solidFill>
              </a:rPr>
              <a:t>)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72008" y="476672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002060"/>
                </a:solidFill>
              </a:rPr>
              <a:t>Trening poznawczy – gra „</a:t>
            </a:r>
            <a:r>
              <a:rPr lang="pl-PL" dirty="0" err="1" smtClean="0">
                <a:solidFill>
                  <a:srgbClr val="002060"/>
                </a:solidFill>
              </a:rPr>
              <a:t>Kalkulilo</a:t>
            </a:r>
            <a:r>
              <a:rPr lang="pl-PL" dirty="0" smtClean="0">
                <a:solidFill>
                  <a:srgbClr val="002060"/>
                </a:solidFill>
              </a:rPr>
              <a:t>”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jacek_000\Dropbox\ICNT\ECEM2015\Łukasz\al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43878" y="2573796"/>
            <a:ext cx="6804699" cy="3841363"/>
          </a:xfrm>
          <a:prstGeom prst="rect">
            <a:avLst/>
          </a:prstGeom>
          <a:noFill/>
        </p:spPr>
      </p:pic>
      <p:sp>
        <p:nvSpPr>
          <p:cNvPr id="8" name="Podtytuł 2"/>
          <p:cNvSpPr txBox="1">
            <a:spLocks/>
          </p:cNvSpPr>
          <p:nvPr/>
        </p:nvSpPr>
        <p:spPr>
          <a:xfrm>
            <a:off x="107504" y="1268760"/>
            <a:ext cx="8928992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Głównym celem gry jest stymulacja mózgu sprzyjająca rozwinięciu u dzieci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mentalnej osi liczbowej – podstawy porządkowania, liczenia i operacji arytmetycznych.</a:t>
            </a:r>
          </a:p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Inne podobne: The </a:t>
            </a:r>
            <a:r>
              <a:rPr lang="pl-PL" sz="2000" dirty="0" err="1" smtClean="0">
                <a:solidFill>
                  <a:schemeClr val="tx1"/>
                </a:solidFill>
              </a:rPr>
              <a:t>Number</a:t>
            </a:r>
            <a:r>
              <a:rPr lang="pl-PL" sz="2000" dirty="0" smtClean="0">
                <a:solidFill>
                  <a:schemeClr val="tx1"/>
                </a:solidFill>
              </a:rPr>
              <a:t> Race i The </a:t>
            </a:r>
            <a:r>
              <a:rPr lang="pl-PL" sz="2000" dirty="0" err="1" smtClean="0">
                <a:solidFill>
                  <a:schemeClr val="tx1"/>
                </a:solidFill>
              </a:rPr>
              <a:t>Number</a:t>
            </a:r>
            <a:r>
              <a:rPr lang="pl-PL" sz="2000" dirty="0" smtClean="0">
                <a:solidFill>
                  <a:schemeClr val="tx1"/>
                </a:solidFill>
              </a:rPr>
              <a:t> </a:t>
            </a:r>
            <a:r>
              <a:rPr lang="pl-PL" sz="2000" dirty="0" err="1" smtClean="0">
                <a:solidFill>
                  <a:schemeClr val="tx1"/>
                </a:solidFill>
              </a:rPr>
              <a:t>Catcher</a:t>
            </a:r>
            <a:r>
              <a:rPr lang="pl-PL" sz="2000" dirty="0" smtClean="0">
                <a:solidFill>
                  <a:schemeClr val="tx1"/>
                </a:solidFill>
              </a:rPr>
              <a:t> (grupa </a:t>
            </a:r>
            <a:r>
              <a:rPr lang="pl-PL" sz="2000" dirty="0" err="1" smtClean="0">
                <a:solidFill>
                  <a:schemeClr val="tx1"/>
                </a:solidFill>
              </a:rPr>
              <a:t>Dehaene’a</a:t>
            </a:r>
            <a:r>
              <a:rPr lang="pl-PL" sz="2000" dirty="0" smtClean="0">
                <a:solidFill>
                  <a:schemeClr val="tx1"/>
                </a:solidFill>
              </a:rPr>
              <a:t>)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72008" y="476672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002060"/>
                </a:solidFill>
              </a:rPr>
              <a:t>Trening poznawczy – gra „</a:t>
            </a:r>
            <a:r>
              <a:rPr lang="pl-PL" dirty="0" err="1" smtClean="0">
                <a:solidFill>
                  <a:srgbClr val="002060"/>
                </a:solidFill>
              </a:rPr>
              <a:t>Kalkulilo</a:t>
            </a:r>
            <a:r>
              <a:rPr lang="pl-PL" dirty="0" smtClean="0">
                <a:solidFill>
                  <a:srgbClr val="002060"/>
                </a:solidFill>
              </a:rPr>
              <a:t>”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jacek_000\Dropbox\ICNT\ECEM2015\Łukasz\al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43878" y="2582647"/>
            <a:ext cx="6804699" cy="3823660"/>
          </a:xfrm>
          <a:prstGeom prst="rect">
            <a:avLst/>
          </a:prstGeom>
          <a:noFill/>
        </p:spPr>
      </p:pic>
      <p:sp>
        <p:nvSpPr>
          <p:cNvPr id="8" name="Podtytuł 2"/>
          <p:cNvSpPr txBox="1">
            <a:spLocks/>
          </p:cNvSpPr>
          <p:nvPr/>
        </p:nvSpPr>
        <p:spPr>
          <a:xfrm>
            <a:off x="107504" y="1268760"/>
            <a:ext cx="8928992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Głównym celem gry jest stymulacja mózgu sprzyjająca rozwinięciu u dzieci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mentalnej osi liczbowej – podstawy porządkowania, liczenia i operacji arytmetycznych.</a:t>
            </a:r>
          </a:p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Inne podobne: The </a:t>
            </a:r>
            <a:r>
              <a:rPr lang="pl-PL" sz="2000" dirty="0" err="1" smtClean="0">
                <a:solidFill>
                  <a:schemeClr val="tx1"/>
                </a:solidFill>
              </a:rPr>
              <a:t>Number</a:t>
            </a:r>
            <a:r>
              <a:rPr lang="pl-PL" sz="2000" dirty="0" smtClean="0">
                <a:solidFill>
                  <a:schemeClr val="tx1"/>
                </a:solidFill>
              </a:rPr>
              <a:t> Race i The </a:t>
            </a:r>
            <a:r>
              <a:rPr lang="pl-PL" sz="2000" dirty="0" err="1" smtClean="0">
                <a:solidFill>
                  <a:schemeClr val="tx1"/>
                </a:solidFill>
              </a:rPr>
              <a:t>Number</a:t>
            </a:r>
            <a:r>
              <a:rPr lang="pl-PL" sz="2000" dirty="0" smtClean="0">
                <a:solidFill>
                  <a:schemeClr val="tx1"/>
                </a:solidFill>
              </a:rPr>
              <a:t> </a:t>
            </a:r>
            <a:r>
              <a:rPr lang="pl-PL" sz="2000" dirty="0" err="1" smtClean="0">
                <a:solidFill>
                  <a:schemeClr val="tx1"/>
                </a:solidFill>
              </a:rPr>
              <a:t>Catcher</a:t>
            </a:r>
            <a:r>
              <a:rPr lang="pl-PL" sz="2000" dirty="0" smtClean="0">
                <a:solidFill>
                  <a:schemeClr val="tx1"/>
                </a:solidFill>
              </a:rPr>
              <a:t> (grupa </a:t>
            </a:r>
            <a:r>
              <a:rPr lang="pl-PL" sz="2000" dirty="0" err="1" smtClean="0">
                <a:solidFill>
                  <a:schemeClr val="tx1"/>
                </a:solidFill>
              </a:rPr>
              <a:t>Dehaene’a</a:t>
            </a:r>
            <a:r>
              <a:rPr lang="pl-PL" sz="2000" dirty="0" smtClean="0">
                <a:solidFill>
                  <a:schemeClr val="tx1"/>
                </a:solidFill>
              </a:rPr>
              <a:t>)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72008" y="476672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002060"/>
                </a:solidFill>
              </a:rPr>
              <a:t>Trening poznawczy – gra „</a:t>
            </a:r>
            <a:r>
              <a:rPr lang="pl-PL" dirty="0" err="1" smtClean="0">
                <a:solidFill>
                  <a:srgbClr val="002060"/>
                </a:solidFill>
              </a:rPr>
              <a:t>Kalkulilo</a:t>
            </a:r>
            <a:r>
              <a:rPr lang="pl-PL" dirty="0" smtClean="0">
                <a:solidFill>
                  <a:srgbClr val="002060"/>
                </a:solidFill>
              </a:rPr>
              <a:t>”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jacek_000\Dropbox\ICNT\ECEM2015\Łukasz\al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43878" y="2582647"/>
            <a:ext cx="6804698" cy="3823660"/>
          </a:xfrm>
          <a:prstGeom prst="rect">
            <a:avLst/>
          </a:prstGeom>
          <a:noFill/>
        </p:spPr>
      </p:pic>
      <p:sp>
        <p:nvSpPr>
          <p:cNvPr id="8" name="Podtytuł 2"/>
          <p:cNvSpPr txBox="1">
            <a:spLocks/>
          </p:cNvSpPr>
          <p:nvPr/>
        </p:nvSpPr>
        <p:spPr>
          <a:xfrm>
            <a:off x="107504" y="1268760"/>
            <a:ext cx="8928992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Głównym celem gry jest stymulacja mózgu sprzyjająca rozwinięciu u dzieci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mentalnej osi liczbowej – podstawy porządkowania, liczenia i operacji arytmetycznych.</a:t>
            </a:r>
          </a:p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Inne podobne: The </a:t>
            </a:r>
            <a:r>
              <a:rPr lang="pl-PL" sz="2000" dirty="0" err="1" smtClean="0">
                <a:solidFill>
                  <a:schemeClr val="tx1"/>
                </a:solidFill>
              </a:rPr>
              <a:t>Number</a:t>
            </a:r>
            <a:r>
              <a:rPr lang="pl-PL" sz="2000" dirty="0" smtClean="0">
                <a:solidFill>
                  <a:schemeClr val="tx1"/>
                </a:solidFill>
              </a:rPr>
              <a:t> Race i The </a:t>
            </a:r>
            <a:r>
              <a:rPr lang="pl-PL" sz="2000" dirty="0" err="1" smtClean="0">
                <a:solidFill>
                  <a:schemeClr val="tx1"/>
                </a:solidFill>
              </a:rPr>
              <a:t>Number</a:t>
            </a:r>
            <a:r>
              <a:rPr lang="pl-PL" sz="2000" dirty="0" smtClean="0">
                <a:solidFill>
                  <a:schemeClr val="tx1"/>
                </a:solidFill>
              </a:rPr>
              <a:t> </a:t>
            </a:r>
            <a:r>
              <a:rPr lang="pl-PL" sz="2000" dirty="0" err="1" smtClean="0">
                <a:solidFill>
                  <a:schemeClr val="tx1"/>
                </a:solidFill>
              </a:rPr>
              <a:t>Catcher</a:t>
            </a:r>
            <a:r>
              <a:rPr lang="pl-PL" sz="2000" dirty="0" smtClean="0">
                <a:solidFill>
                  <a:schemeClr val="tx1"/>
                </a:solidFill>
              </a:rPr>
              <a:t> (grupa </a:t>
            </a:r>
            <a:r>
              <a:rPr lang="pl-PL" sz="2000" dirty="0" err="1" smtClean="0">
                <a:solidFill>
                  <a:schemeClr val="tx1"/>
                </a:solidFill>
              </a:rPr>
              <a:t>Dehaene’a</a:t>
            </a:r>
            <a:r>
              <a:rPr lang="pl-PL" sz="2000" dirty="0" smtClean="0">
                <a:solidFill>
                  <a:schemeClr val="tx1"/>
                </a:solidFill>
              </a:rPr>
              <a:t>)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72008" y="476672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002060"/>
                </a:solidFill>
              </a:rPr>
              <a:t>Trening poznawczy – gra „</a:t>
            </a:r>
            <a:r>
              <a:rPr lang="pl-PL" dirty="0" err="1" smtClean="0">
                <a:solidFill>
                  <a:srgbClr val="002060"/>
                </a:solidFill>
              </a:rPr>
              <a:t>Kalkulilo</a:t>
            </a:r>
            <a:r>
              <a:rPr lang="pl-PL" dirty="0" smtClean="0">
                <a:solidFill>
                  <a:srgbClr val="002060"/>
                </a:solidFill>
              </a:rPr>
              <a:t>”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5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N:\www\gamelab\html\galeria\nevad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326" y="1628800"/>
            <a:ext cx="2632787" cy="195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:\www\gamelab\html\galeria\cryst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126" y="1628403"/>
            <a:ext cx="2633322" cy="195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dtytuł 2"/>
          <p:cNvSpPr txBox="1">
            <a:spLocks/>
          </p:cNvSpPr>
          <p:nvPr/>
        </p:nvSpPr>
        <p:spPr>
          <a:xfrm>
            <a:off x="251520" y="4005064"/>
            <a:ext cx="8064896" cy="24482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Kluczowe cechy </a:t>
            </a:r>
            <a:r>
              <a:rPr lang="en-US" sz="2000" b="1" dirty="0" smtClean="0">
                <a:solidFill>
                  <a:schemeClr val="tx1"/>
                </a:solidFill>
              </a:rPr>
              <a:t>/</a:t>
            </a:r>
            <a:r>
              <a:rPr lang="pl-PL" sz="2000" b="1" dirty="0" smtClean="0">
                <a:solidFill>
                  <a:schemeClr val="tx1"/>
                </a:solidFill>
              </a:rPr>
              <a:t> czynniki terapeutyczne</a:t>
            </a:r>
            <a:r>
              <a:rPr lang="en-US" sz="2000" b="1" dirty="0" smtClean="0">
                <a:solidFill>
                  <a:schemeClr val="tx1"/>
                </a:solidFill>
              </a:rPr>
              <a:t>: </a:t>
            </a:r>
            <a:r>
              <a:rPr lang="pl-PL" sz="2000" dirty="0" smtClean="0">
                <a:solidFill>
                  <a:schemeClr val="tx1"/>
                </a:solidFill>
              </a:rPr>
              <a:t/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- oś pozioma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pl-PL" sz="2000" dirty="0" smtClean="0">
                <a:solidFill>
                  <a:schemeClr val="tx1"/>
                </a:solidFill>
              </a:rPr>
              <a:t>sterowanie</a:t>
            </a:r>
            <a:r>
              <a:rPr lang="en-US" sz="2000" dirty="0" smtClean="0">
                <a:solidFill>
                  <a:schemeClr val="tx1"/>
                </a:solidFill>
              </a:rPr>
              <a:t>) </a:t>
            </a:r>
            <a:r>
              <a:rPr lang="pl-PL" sz="2000" dirty="0" smtClean="0">
                <a:solidFill>
                  <a:schemeClr val="tx1"/>
                </a:solidFill>
              </a:rPr>
              <a:t>i oś pionowa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pl-PL" sz="2000" dirty="0" smtClean="0">
                <a:solidFill>
                  <a:schemeClr val="tx1"/>
                </a:solidFill>
              </a:rPr>
              <a:t>efekt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r>
              <a:rPr lang="pl-PL" sz="2000" dirty="0" smtClean="0">
                <a:solidFill>
                  <a:schemeClr val="tx1"/>
                </a:solidFill>
              </a:rPr>
              <a:t/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- opóźnienie między akcją a efektem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- „oś”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pl-PL" sz="2000" dirty="0" smtClean="0">
                <a:solidFill>
                  <a:schemeClr val="tx1"/>
                </a:solidFill>
              </a:rPr>
              <a:t>dźwiękowa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pl-PL" sz="2000" dirty="0" smtClean="0">
                <a:solidFill>
                  <a:schemeClr val="tx1"/>
                </a:solidFill>
              </a:rPr>
              <a:t>efekt </a:t>
            </a:r>
            <a:r>
              <a:rPr lang="en-US" sz="2000" dirty="0" smtClean="0">
                <a:solidFill>
                  <a:schemeClr val="tx1"/>
                </a:solidFill>
              </a:rPr>
              <a:t>SMARC)</a:t>
            </a:r>
            <a:r>
              <a:rPr lang="pl-PL" sz="2000" dirty="0" smtClean="0">
                <a:solidFill>
                  <a:schemeClr val="tx1"/>
                </a:solidFill>
              </a:rPr>
              <a:t> – tony – orientacja pozioma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- </a:t>
            </a:r>
            <a:r>
              <a:rPr lang="pl-PL" sz="2000" b="1" dirty="0" smtClean="0">
                <a:solidFill>
                  <a:schemeClr val="tx1"/>
                </a:solidFill>
              </a:rPr>
              <a:t>akcja, atrakcyjność i grywalizacja</a:t>
            </a:r>
            <a:r>
              <a:rPr lang="pl-PL" sz="2000" dirty="0" smtClean="0">
                <a:solidFill>
                  <a:schemeClr val="tx1"/>
                </a:solidFill>
              </a:rPr>
              <a:t/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- sterowanie wzrokiem (problemy!) </a:t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  </a:t>
            </a:r>
            <a:r>
              <a:rPr lang="pl-PL" sz="1200" dirty="0" smtClean="0">
                <a:solidFill>
                  <a:srgbClr val="002060"/>
                </a:solidFill>
              </a:rPr>
              <a:t> </a:t>
            </a:r>
            <a:r>
              <a:rPr lang="pl-PL" sz="2000" dirty="0" smtClean="0">
                <a:solidFill>
                  <a:srgbClr val="002060"/>
                </a:solidFill>
              </a:rPr>
              <a:t>i sterowanie ciałem (Kinect)</a:t>
            </a:r>
            <a:r>
              <a:rPr lang="pl-PL" sz="2000" u="sng" dirty="0" smtClean="0">
                <a:solidFill>
                  <a:srgbClr val="002060"/>
                </a:solidFill>
              </a:rPr>
              <a:t/>
            </a:r>
            <a:br>
              <a:rPr lang="pl-PL" sz="2000" u="sng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- PC, tablety (iOS), telefony komórkowe</a:t>
            </a:r>
            <a:endParaRPr lang="pl-PL" sz="2000" dirty="0" smtClean="0">
              <a:solidFill>
                <a:schemeClr val="tx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786" y="4434435"/>
            <a:ext cx="3026597" cy="2196056"/>
          </a:xfrm>
          <a:prstGeom prst="rect">
            <a:avLst/>
          </a:prstGeom>
        </p:spPr>
      </p:pic>
      <p:sp>
        <p:nvSpPr>
          <p:cNvPr id="13" name="Tytuł 1"/>
          <p:cNvSpPr txBox="1">
            <a:spLocks/>
          </p:cNvSpPr>
          <p:nvPr/>
        </p:nvSpPr>
        <p:spPr>
          <a:xfrm>
            <a:off x="72008" y="476672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002060"/>
                </a:solidFill>
              </a:rPr>
              <a:t>Trening poznawczy – gra „</a:t>
            </a:r>
            <a:r>
              <a:rPr lang="pl-PL" dirty="0" err="1" smtClean="0">
                <a:solidFill>
                  <a:srgbClr val="002060"/>
                </a:solidFill>
              </a:rPr>
              <a:t>Kalkulilo</a:t>
            </a:r>
            <a:r>
              <a:rPr lang="pl-PL" dirty="0" smtClean="0">
                <a:solidFill>
                  <a:srgbClr val="002060"/>
                </a:solidFill>
              </a:rPr>
              <a:t>”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268760"/>
            <a:ext cx="8928992" cy="5472608"/>
          </a:xfrm>
        </p:spPr>
        <p:txBody>
          <a:bodyPr>
            <a:normAutofit/>
          </a:bodyPr>
          <a:lstStyle/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Definicja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	</a:t>
            </a:r>
            <a:r>
              <a:rPr lang="pl-PL" sz="2000" b="1" dirty="0" smtClean="0">
                <a:solidFill>
                  <a:schemeClr val="tx1"/>
                </a:solidFill>
              </a:rPr>
              <a:t>Dyskalkulia rozwojowa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pl-PL" sz="2000" dirty="0" smtClean="0">
                <a:solidFill>
                  <a:schemeClr val="tx1"/>
                </a:solidFill>
              </a:rPr>
              <a:t>to zaburzenie dziedziczne powodujące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	trudności w nabywaniu umiejętności arytmetycznych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Przyczyna (hipoteza)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pl-PL" sz="2000" b="1" dirty="0" smtClean="0">
                <a:solidFill>
                  <a:schemeClr val="tx1"/>
                </a:solidFill>
              </a:rPr>
              <a:t>Osoby z dyskalkulią nie rozwinęły </a:t>
            </a:r>
            <a:br>
              <a:rPr lang="pl-PL" sz="2000" b="1" dirty="0" smtClean="0">
                <a:solidFill>
                  <a:schemeClr val="tx1"/>
                </a:solidFill>
              </a:rPr>
            </a:br>
            <a:r>
              <a:rPr lang="pl-PL" sz="2000" b="1" dirty="0" smtClean="0">
                <a:solidFill>
                  <a:schemeClr val="tx1"/>
                </a:solidFill>
              </a:rPr>
              <a:t>                typowej reprezentacji</a:t>
            </a:r>
            <a:r>
              <a:rPr lang="pl-PL" sz="2000" b="1" dirty="0">
                <a:solidFill>
                  <a:schemeClr val="tx1"/>
                </a:solidFill>
              </a:rPr>
              <a:t> </a:t>
            </a:r>
            <a:r>
              <a:rPr lang="pl-PL" sz="2000" b="1" dirty="0" smtClean="0">
                <a:solidFill>
                  <a:schemeClr val="tx1"/>
                </a:solidFill>
              </a:rPr>
              <a:t>mentalnej osi liczbowej</a:t>
            </a: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(Butterworth 2005, </a:t>
            </a:r>
            <a:r>
              <a:rPr lang="en-US" sz="2000" dirty="0" err="1" smtClean="0">
                <a:solidFill>
                  <a:schemeClr val="tx1"/>
                </a:solidFill>
              </a:rPr>
              <a:t>Dehaene</a:t>
            </a:r>
            <a:r>
              <a:rPr lang="en-US" sz="2000" dirty="0" smtClean="0">
                <a:solidFill>
                  <a:schemeClr val="tx1"/>
                </a:solidFill>
              </a:rPr>
              <a:t> 1997)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Występowanie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pl-PL" sz="2000" dirty="0" smtClean="0">
                <a:solidFill>
                  <a:schemeClr val="tx1"/>
                </a:solidFill>
              </a:rPr>
              <a:t/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3-10%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pl-PL" sz="2000" dirty="0" smtClean="0">
                <a:solidFill>
                  <a:schemeClr val="tx1"/>
                </a:solidFill>
              </a:rPr>
              <a:t>pokazane w wielu eksperymentach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                </a:t>
            </a:r>
            <a:r>
              <a:rPr lang="pl-PL" sz="2000" dirty="0" smtClean="0">
                <a:solidFill>
                  <a:schemeClr val="tx1"/>
                </a:solidFill>
              </a:rPr>
              <a:t>u </a:t>
            </a:r>
            <a:r>
              <a:rPr lang="en-US" sz="2000" dirty="0" smtClean="0">
                <a:solidFill>
                  <a:schemeClr val="tx1"/>
                </a:solidFill>
              </a:rPr>
              <a:t>30% </a:t>
            </a:r>
            <a:r>
              <a:rPr lang="pl-PL" sz="2000" dirty="0" smtClean="0">
                <a:solidFill>
                  <a:schemeClr val="tx1"/>
                </a:solidFill>
              </a:rPr>
              <a:t>z nich</a:t>
            </a:r>
            <a:r>
              <a:rPr lang="en-US" sz="2000" dirty="0" smtClean="0">
                <a:solidFill>
                  <a:schemeClr val="tx1"/>
                </a:solidFill>
              </a:rPr>
              <a:t> –</a:t>
            </a:r>
            <a:r>
              <a:rPr lang="pl-PL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dy</a:t>
            </a:r>
            <a:r>
              <a:rPr lang="pl-PL" sz="2000" dirty="0" err="1" smtClean="0">
                <a:solidFill>
                  <a:schemeClr val="tx1"/>
                </a:solidFill>
              </a:rPr>
              <a:t>skalkulia</a:t>
            </a:r>
            <a:r>
              <a:rPr lang="pl-PL" sz="2000" dirty="0" smtClean="0">
                <a:solidFill>
                  <a:schemeClr val="tx1"/>
                </a:solidFill>
              </a:rPr>
              <a:t> czysta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pl-PL" sz="2000" dirty="0" smtClean="0">
                <a:solidFill>
                  <a:schemeClr val="tx1"/>
                </a:solidFill>
              </a:rPr>
              <a:t>reszta</a:t>
            </a:r>
            <a:r>
              <a:rPr lang="en-US" sz="2000" dirty="0" smtClean="0">
                <a:solidFill>
                  <a:schemeClr val="tx1"/>
                </a:solidFill>
              </a:rPr>
              <a:t> –</a:t>
            </a:r>
            <a:r>
              <a:rPr lang="pl-PL" sz="2000" dirty="0" smtClean="0">
                <a:solidFill>
                  <a:schemeClr val="tx1"/>
                </a:solidFill>
              </a:rPr>
              <a:t> współwystępująca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1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err="1" smtClean="0">
                <a:solidFill>
                  <a:schemeClr val="tx1"/>
                </a:solidFill>
              </a:rPr>
              <a:t>Diagno</a:t>
            </a:r>
            <a:r>
              <a:rPr lang="pl-PL" sz="2000" dirty="0" smtClean="0">
                <a:solidFill>
                  <a:schemeClr val="tx1"/>
                </a:solidFill>
              </a:rPr>
              <a:t>za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pl-PL" sz="2000" dirty="0" smtClean="0">
                <a:solidFill>
                  <a:schemeClr val="tx1"/>
                </a:solidFill>
              </a:rPr>
              <a:t>inteligencja (w normie lub powyżej)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pl-PL" sz="2000" dirty="0" smtClean="0">
                <a:solidFill>
                  <a:schemeClr val="tx1"/>
                </a:solidFill>
              </a:rPr>
              <a:t>porządkowanie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pl-PL" sz="2000" dirty="0" smtClean="0">
                <a:solidFill>
                  <a:schemeClr val="tx1"/>
                </a:solidFill>
              </a:rPr>
              <a:t>nie tylko liczb</a:t>
            </a:r>
            <a:r>
              <a:rPr lang="en-US" sz="2000" dirty="0" smtClean="0">
                <a:solidFill>
                  <a:schemeClr val="tx1"/>
                </a:solidFill>
              </a:rPr>
              <a:t>),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pl-PL" sz="2000" dirty="0" smtClean="0">
                <a:solidFill>
                  <a:schemeClr val="tx1"/>
                </a:solidFill>
              </a:rPr>
              <a:t>„poczucie liczby” (</a:t>
            </a:r>
            <a:r>
              <a:rPr lang="en-US" sz="2000" dirty="0" smtClean="0">
                <a:solidFill>
                  <a:schemeClr val="tx1"/>
                </a:solidFill>
              </a:rPr>
              <a:t>number sense</a:t>
            </a:r>
            <a:r>
              <a:rPr lang="pl-PL" sz="2000" dirty="0" smtClean="0">
                <a:solidFill>
                  <a:schemeClr val="tx1"/>
                </a:solidFill>
              </a:rPr>
              <a:t>, ENS i ANS)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pl-PL" sz="2000" dirty="0" smtClean="0">
                <a:solidFill>
                  <a:schemeClr val="tx1"/>
                </a:solidFill>
              </a:rPr>
              <a:t>proste operacje arytmetyczne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pl-PL" sz="2000" dirty="0" smtClean="0">
                <a:solidFill>
                  <a:schemeClr val="tx1"/>
                </a:solidFill>
              </a:rPr>
              <a:t>abstrakcyjne i na konkretach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38980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Dyskalkulia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268760"/>
            <a:ext cx="8928992" cy="5472608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Problem: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Ostateczna diagnoza dyskalkulii może być ustalona dopiero u nastolatków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gdy jest praktycznie za późno ma jakąkolwiek skuteczną terapię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pl-PL" sz="2000" dirty="0" smtClean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Wcześniej można orzekać „ryzyko dyskalkulii</a:t>
            </a:r>
            <a:r>
              <a:rPr lang="en-US" sz="2000" dirty="0" smtClean="0">
                <a:solidFill>
                  <a:schemeClr val="tx1"/>
                </a:solidFill>
              </a:rPr>
              <a:t>”</a:t>
            </a:r>
            <a:r>
              <a:rPr lang="pl-PL" sz="2000" dirty="0" smtClean="0">
                <a:solidFill>
                  <a:schemeClr val="tx1"/>
                </a:solidFill>
              </a:rPr>
              <a:t>.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Wówczas można rozpocząć terapię w pierwszych klasach podstawówki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900" dirty="0" smtClean="0">
              <a:solidFill>
                <a:schemeClr val="tx1"/>
              </a:solidFill>
            </a:endParaRPr>
          </a:p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W Polsce (ale nie tylko)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pl-PL" sz="2000" dirty="0" smtClean="0">
                <a:solidFill>
                  <a:schemeClr val="tx1"/>
                </a:solidFill>
              </a:rPr>
              <a:t>nie ma programu przesiewowej diagnozy dyskalkulii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Nasze cele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/>
                </a:solidFill>
              </a:rPr>
              <a:t>stworzyć komputerowy test przesiewowy ryzyka dyskalkulii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</a:rPr>
              <a:t>TPRD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r>
              <a:rPr lang="pl-PL" sz="2000" dirty="0">
                <a:solidFill>
                  <a:schemeClr val="tx1"/>
                </a:solidFill>
              </a:rPr>
              <a:t>,</a:t>
            </a:r>
            <a:r>
              <a:rPr lang="pl-PL" sz="2000" dirty="0" smtClean="0">
                <a:solidFill>
                  <a:schemeClr val="tx1"/>
                </a:solidFill>
              </a:rPr>
              <a:t/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darmowy, ale z ograniczonym dostępem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/>
                </a:solidFill>
              </a:rPr>
              <a:t>stworzyć krótki i intensywny trening poznawczy </a:t>
            </a:r>
            <a:r>
              <a:rPr lang="en-US" sz="2000" dirty="0" smtClean="0">
                <a:solidFill>
                  <a:schemeClr val="tx1"/>
                </a:solidFill>
              </a:rPr>
              <a:t>mental</a:t>
            </a:r>
            <a:r>
              <a:rPr lang="pl-PL" sz="2000" dirty="0" err="1" smtClean="0">
                <a:solidFill>
                  <a:schemeClr val="tx1"/>
                </a:solidFill>
              </a:rPr>
              <a:t>nej</a:t>
            </a:r>
            <a:r>
              <a:rPr lang="pl-PL" sz="2000" dirty="0" smtClean="0">
                <a:solidFill>
                  <a:schemeClr val="tx1"/>
                </a:solidFill>
              </a:rPr>
              <a:t> osi liczbowej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dla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pl-PL" sz="2000" dirty="0" smtClean="0">
                <a:solidFill>
                  <a:schemeClr val="tx1"/>
                </a:solidFill>
              </a:rPr>
              <a:t>dzieci w wieku od </a:t>
            </a:r>
            <a:r>
              <a:rPr lang="en-US" sz="2000" dirty="0" smtClean="0">
                <a:solidFill>
                  <a:schemeClr val="tx1"/>
                </a:solidFill>
              </a:rPr>
              <a:t>6</a:t>
            </a:r>
            <a:r>
              <a:rPr lang="pl-PL" sz="2000" dirty="0" smtClean="0">
                <a:solidFill>
                  <a:schemeClr val="tx1"/>
                </a:solidFill>
              </a:rPr>
              <a:t> do </a:t>
            </a:r>
            <a:r>
              <a:rPr lang="en-US" sz="2000" dirty="0" smtClean="0">
                <a:solidFill>
                  <a:schemeClr val="tx1"/>
                </a:solidFill>
              </a:rPr>
              <a:t>9 </a:t>
            </a:r>
            <a:r>
              <a:rPr lang="pl-PL" sz="2000" dirty="0" smtClean="0">
                <a:solidFill>
                  <a:schemeClr val="tx1"/>
                </a:solidFill>
              </a:rPr>
              <a:t>lat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b="1" dirty="0" err="1" smtClean="0">
                <a:solidFill>
                  <a:schemeClr val="tx1"/>
                </a:solidFill>
              </a:rPr>
              <a:t>Kalkulilo</a:t>
            </a:r>
            <a:r>
              <a:rPr lang="en-US" sz="2000" dirty="0" smtClean="0">
                <a:solidFill>
                  <a:schemeClr val="tx1"/>
                </a:solidFill>
              </a:rPr>
              <a:t>) </a:t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38980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Dyskalkulia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0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3573016"/>
            <a:ext cx="9036496" cy="3284984"/>
          </a:xfrm>
        </p:spPr>
        <p:txBody>
          <a:bodyPr>
            <a:noAutofit/>
          </a:bodyPr>
          <a:lstStyle/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Test składa się z 7 zadań (kilkaset prób )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pl-PL" sz="2000" dirty="0" smtClean="0">
                <a:solidFill>
                  <a:schemeClr val="tx1"/>
                </a:solidFill>
              </a:rPr>
              <a:t>– klawiatura i mysz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Zajmuje około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pl-PL" sz="2000" b="1" dirty="0" smtClean="0">
                <a:solidFill>
                  <a:schemeClr val="tx1"/>
                </a:solidFill>
              </a:rPr>
              <a:t>45</a:t>
            </a:r>
            <a:r>
              <a:rPr lang="en-US" sz="2000" b="1" dirty="0" smtClean="0">
                <a:solidFill>
                  <a:schemeClr val="tx1"/>
                </a:solidFill>
              </a:rPr>
              <a:t> min.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Różne formaty bodźców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pl-PL" sz="2000" dirty="0" smtClean="0">
                <a:solidFill>
                  <a:schemeClr val="tx1"/>
                </a:solidFill>
              </a:rPr>
              <a:t>cyfry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pl-PL" sz="2000" dirty="0" smtClean="0">
                <a:solidFill>
                  <a:schemeClr val="tx1"/>
                </a:solidFill>
              </a:rPr>
              <a:t>uporządkowane i losowo ułożone kropki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1050" b="1" dirty="0" smtClean="0">
              <a:solidFill>
                <a:srgbClr val="002060"/>
              </a:solidFill>
            </a:endParaRPr>
          </a:p>
          <a:p>
            <a:pPr algn="l"/>
            <a:r>
              <a:rPr lang="pl-PL" sz="2000" dirty="0" smtClean="0">
                <a:solidFill>
                  <a:srgbClr val="002060"/>
                </a:solidFill>
              </a:rPr>
              <a:t>P</a:t>
            </a:r>
            <a:r>
              <a:rPr lang="en-US" sz="2000" dirty="0" err="1" smtClean="0">
                <a:solidFill>
                  <a:srgbClr val="002060"/>
                </a:solidFill>
              </a:rPr>
              <a:t>rogram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pl-PL" sz="2000" dirty="0" smtClean="0">
                <a:solidFill>
                  <a:srgbClr val="002060"/>
                </a:solidFill>
              </a:rPr>
              <a:t>może łączyć się z </a:t>
            </a:r>
            <a:r>
              <a:rPr lang="pl-PL" sz="2000" dirty="0" err="1" smtClean="0">
                <a:solidFill>
                  <a:srgbClr val="002060"/>
                </a:solidFill>
              </a:rPr>
              <a:t>okulografem</a:t>
            </a:r>
            <a:r>
              <a:rPr lang="pl-PL" sz="2000" dirty="0" smtClean="0">
                <a:solidFill>
                  <a:srgbClr val="002060"/>
                </a:solidFill>
              </a:rPr>
              <a:t> firmy</a:t>
            </a:r>
            <a:r>
              <a:rPr lang="en-US" sz="2000" dirty="0" smtClean="0">
                <a:solidFill>
                  <a:srgbClr val="002060"/>
                </a:solidFill>
              </a:rPr>
              <a:t> SMI </a:t>
            </a:r>
            <a:r>
              <a:rPr lang="pl-PL" sz="2000" dirty="0">
                <a:solidFill>
                  <a:srgbClr val="002060"/>
                </a:solidFill>
              </a:rPr>
              <a:t/>
            </a:r>
            <a:br>
              <a:rPr lang="pl-PL" sz="2000" dirty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Śledzenie ścieżek spojrzenia, np. podczas liczenia kropek, może być ważną </a:t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informacją diagnostyczną (pozwala ustalić np. strategie liczenia)</a:t>
            </a:r>
            <a:endParaRPr lang="en-US" sz="2000" dirty="0" smtClean="0">
              <a:solidFill>
                <a:srgbClr val="002060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Test jest długi i nudny (jeszcze przed normalizacją) - grywalizacja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38980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</a:t>
            </a:r>
            <a:r>
              <a:rPr lang="pl-PL" dirty="0" err="1" smtClean="0"/>
              <a:t>est</a:t>
            </a:r>
            <a:r>
              <a:rPr lang="pl-PL" dirty="0" smtClean="0"/>
              <a:t> </a:t>
            </a:r>
            <a:r>
              <a:rPr lang="en-US" dirty="0" smtClean="0"/>
              <a:t>P</a:t>
            </a:r>
            <a:r>
              <a:rPr lang="pl-PL" dirty="0" err="1" smtClean="0"/>
              <a:t>rzesiewowy</a:t>
            </a:r>
            <a:r>
              <a:rPr lang="pl-PL" dirty="0" smtClean="0"/>
              <a:t> </a:t>
            </a:r>
            <a:r>
              <a:rPr lang="en-US" dirty="0" smtClean="0"/>
              <a:t>R</a:t>
            </a:r>
            <a:r>
              <a:rPr lang="pl-PL" dirty="0" err="1" smtClean="0"/>
              <a:t>yzyka</a:t>
            </a:r>
            <a:r>
              <a:rPr lang="pl-PL" dirty="0" smtClean="0"/>
              <a:t> </a:t>
            </a:r>
            <a:r>
              <a:rPr lang="en-US" dirty="0" smtClean="0"/>
              <a:t>D</a:t>
            </a:r>
            <a:r>
              <a:rPr lang="pl-PL" dirty="0" err="1" smtClean="0"/>
              <a:t>yskalkulii</a:t>
            </a:r>
            <a:endParaRPr lang="en-US" dirty="0"/>
          </a:p>
        </p:txBody>
      </p:sp>
      <p:grpSp>
        <p:nvGrpSpPr>
          <p:cNvPr id="8" name="Grupa 7"/>
          <p:cNvGrpSpPr/>
          <p:nvPr/>
        </p:nvGrpSpPr>
        <p:grpSpPr>
          <a:xfrm>
            <a:off x="1763688" y="1268760"/>
            <a:ext cx="5616624" cy="2088231"/>
            <a:chOff x="1259632" y="1340768"/>
            <a:chExt cx="6476146" cy="2768909"/>
          </a:xfrm>
        </p:grpSpPr>
        <p:pic>
          <p:nvPicPr>
            <p:cNvPr id="5122" name="Picture 2" descr="N:\www\gamelab\download\tprd_edytor\EXE\TPRD_rysunki\instrukcja_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340768"/>
              <a:ext cx="2952327" cy="1312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N:\www\gamelab\download\tprd_edytor\EXE\TPRD_rysunki\instrukcja_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9529" y="2801931"/>
              <a:ext cx="2942430" cy="1307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5" name="Picture 5" descr="N:\www\gamelab\download\tprd_edytor\EXE\TPRD_rysunki\instrukcja_6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1" y="1340768"/>
              <a:ext cx="3235787" cy="2768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86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20903</TotalTime>
  <Words>2418</Words>
  <Application>Microsoft Office PowerPoint</Application>
  <PresentationFormat>Pokaz na ekranie (4:3)</PresentationFormat>
  <Paragraphs>416</Paragraphs>
  <Slides>69</Slides>
  <Notes>15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69</vt:i4>
      </vt:variant>
    </vt:vector>
  </HeadingPairs>
  <TitlesOfParts>
    <vt:vector size="70" baseType="lpstr">
      <vt:lpstr>Motyw pakietu Office</vt:lpstr>
      <vt:lpstr>Eyetracking w kontekście diagnozy i terapii dyskalkulii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Zaznacz liczbę na osi...</vt:lpstr>
      <vt:lpstr>Zaznacz liczbę na osi...</vt:lpstr>
      <vt:lpstr>Zaznacz liczbę na osi...</vt:lpstr>
      <vt:lpstr>Zaznacz liczbę na osi...</vt:lpstr>
      <vt:lpstr>Zaznacz liczbę na osi...</vt:lpstr>
      <vt:lpstr>Trafność (oś 0 – 1000)</vt:lpstr>
      <vt:lpstr>Trafność (oś 0 – 1000)</vt:lpstr>
      <vt:lpstr>Trafność (oś 0 – 1000)</vt:lpstr>
      <vt:lpstr>Trafność (oś 0 – 1000)</vt:lpstr>
      <vt:lpstr>Ocena strategii z danych okulogr.</vt:lpstr>
      <vt:lpstr>Prezentacja programu PowerPoint</vt:lpstr>
      <vt:lpstr>Eyetracker – MNL, SNARC, OM</vt:lpstr>
      <vt:lpstr>Eyetracker – MNL, SNARC, OM</vt:lpstr>
      <vt:lpstr>Eyetracker – MNL, SNARC, OM</vt:lpstr>
      <vt:lpstr>Eyetracker – MNL, SNARC, OM</vt:lpstr>
      <vt:lpstr>Eyetracker – MNL, SNARC, OM</vt:lpstr>
      <vt:lpstr>Eyetracker – MNL, SNARC, OM</vt:lpstr>
      <vt:lpstr>Eyetracker – MNL, SNARC, OM</vt:lpstr>
      <vt:lpstr>Eyetracker – MNL, SNARC, OM</vt:lpstr>
      <vt:lpstr>Eyetracker – MNL, SNARC, OM</vt:lpstr>
      <vt:lpstr>Eyetracker – MNL, SNARC, OM</vt:lpstr>
      <vt:lpstr>Eyetracker – MNL, SNARC, OM</vt:lpstr>
      <vt:lpstr>Eyetracker – MNL, SNARC, OM</vt:lpstr>
      <vt:lpstr>Prezentacja programu PowerPoint</vt:lpstr>
      <vt:lpstr>Subitizing (ENS)</vt:lpstr>
      <vt:lpstr>Subitizing (ENS)</vt:lpstr>
      <vt:lpstr>Subitizing (ENS)</vt:lpstr>
      <vt:lpstr>Subitizing (ENS)</vt:lpstr>
      <vt:lpstr>Subitizing (ENS)</vt:lpstr>
      <vt:lpstr>Większe liczby (ANS)</vt:lpstr>
      <vt:lpstr>Prezentacja programu PowerPoint</vt:lpstr>
      <vt:lpstr>Interpretacja liczb wielocyfrowych</vt:lpstr>
      <vt:lpstr>Interpretacja liczb wielocyfrowych</vt:lpstr>
      <vt:lpstr>Interpretacja liczb wielocyfrowych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Eyetracking (okulografia)</dc:title>
  <dc:creator>Jacek</dc:creator>
  <cp:lastModifiedBy>Jacek</cp:lastModifiedBy>
  <cp:revision>187</cp:revision>
  <dcterms:created xsi:type="dcterms:W3CDTF">2017-02-25T17:52:06Z</dcterms:created>
  <dcterms:modified xsi:type="dcterms:W3CDTF">2017-03-20T22:10:51Z</dcterms:modified>
</cp:coreProperties>
</file>