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6" r:id="rId2"/>
    <p:sldId id="342" r:id="rId3"/>
    <p:sldId id="346" r:id="rId4"/>
    <p:sldId id="347" r:id="rId5"/>
    <p:sldId id="349" r:id="rId6"/>
    <p:sldId id="378" r:id="rId7"/>
    <p:sldId id="380" r:id="rId8"/>
    <p:sldId id="379" r:id="rId9"/>
    <p:sldId id="344" r:id="rId10"/>
    <p:sldId id="417" r:id="rId11"/>
    <p:sldId id="415" r:id="rId12"/>
    <p:sldId id="416" r:id="rId13"/>
    <p:sldId id="418" r:id="rId14"/>
    <p:sldId id="385" r:id="rId15"/>
    <p:sldId id="388" r:id="rId16"/>
    <p:sldId id="397" r:id="rId17"/>
    <p:sldId id="395" r:id="rId18"/>
    <p:sldId id="396" r:id="rId19"/>
    <p:sldId id="394" r:id="rId20"/>
    <p:sldId id="399" r:id="rId21"/>
    <p:sldId id="400" r:id="rId22"/>
    <p:sldId id="398" r:id="rId23"/>
    <p:sldId id="408" r:id="rId24"/>
    <p:sldId id="420" r:id="rId25"/>
    <p:sldId id="413" r:id="rId26"/>
    <p:sldId id="414" r:id="rId27"/>
    <p:sldId id="393" r:id="rId28"/>
    <p:sldId id="401" r:id="rId29"/>
    <p:sldId id="419" r:id="rId30"/>
    <p:sldId id="402" r:id="rId31"/>
    <p:sldId id="411" r:id="rId32"/>
    <p:sldId id="403" r:id="rId33"/>
    <p:sldId id="404" r:id="rId34"/>
    <p:sldId id="405" r:id="rId35"/>
    <p:sldId id="406" r:id="rId36"/>
    <p:sldId id="407" r:id="rId37"/>
    <p:sldId id="412" r:id="rId38"/>
    <p:sldId id="386" r:id="rId39"/>
    <p:sldId id="343" r:id="rId40"/>
    <p:sldId id="421" r:id="rId41"/>
    <p:sldId id="390" r:id="rId42"/>
    <p:sldId id="391" r:id="rId43"/>
    <p:sldId id="392" r:id="rId44"/>
    <p:sldId id="381" r:id="rId45"/>
    <p:sldId id="383" r:id="rId46"/>
    <p:sldId id="409" r:id="rId47"/>
    <p:sldId id="410" r:id="rId48"/>
    <p:sldId id="377" r:id="rId49"/>
    <p:sldId id="350" r:id="rId50"/>
    <p:sldId id="351" r:id="rId51"/>
    <p:sldId id="352" r:id="rId52"/>
    <p:sldId id="353" r:id="rId53"/>
    <p:sldId id="354" r:id="rId54"/>
    <p:sldId id="355" r:id="rId55"/>
    <p:sldId id="356" r:id="rId56"/>
    <p:sldId id="357" r:id="rId57"/>
    <p:sldId id="358" r:id="rId58"/>
    <p:sldId id="359" r:id="rId59"/>
    <p:sldId id="360" r:id="rId60"/>
    <p:sldId id="361" r:id="rId61"/>
    <p:sldId id="362" r:id="rId62"/>
    <p:sldId id="363" r:id="rId63"/>
    <p:sldId id="364" r:id="rId64"/>
    <p:sldId id="365" r:id="rId65"/>
    <p:sldId id="366" r:id="rId66"/>
    <p:sldId id="367" r:id="rId67"/>
    <p:sldId id="368" r:id="rId68"/>
    <p:sldId id="369" r:id="rId69"/>
    <p:sldId id="370" r:id="rId70"/>
    <p:sldId id="371" r:id="rId71"/>
    <p:sldId id="372" r:id="rId72"/>
    <p:sldId id="373" r:id="rId73"/>
    <p:sldId id="374" r:id="rId74"/>
    <p:sldId id="375" r:id="rId75"/>
    <p:sldId id="376" r:id="rId7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5" d="100"/>
          <a:sy n="85" d="100"/>
        </p:scale>
        <p:origin x="-1301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F2D14-D39B-45F0-9D08-33D678C876E7}" type="datetimeFigureOut">
              <a:rPr lang="pl-PL" smtClean="0"/>
              <a:t>08.01.2024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3D362-E65E-4140-86DB-24B6A03657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151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814D-817C-465B-928F-32CC4A9958F8}" type="datetimeFigureOut">
              <a:rPr lang="pl-PL" smtClean="0"/>
              <a:t>08.01.2024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1DE-09AB-4406-9CFB-798CD21A1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8130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814D-817C-465B-928F-32CC4A9958F8}" type="datetimeFigureOut">
              <a:rPr lang="pl-PL" smtClean="0"/>
              <a:t>08.01.2024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1DE-09AB-4406-9CFB-798CD21A1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2926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814D-817C-465B-928F-32CC4A9958F8}" type="datetimeFigureOut">
              <a:rPr lang="pl-PL" smtClean="0"/>
              <a:t>08.01.2024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1DE-09AB-4406-9CFB-798CD21A1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0509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814D-817C-465B-928F-32CC4A9958F8}" type="datetimeFigureOut">
              <a:rPr lang="pl-PL" smtClean="0"/>
              <a:t>08.01.2024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1DE-09AB-4406-9CFB-798CD21A1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3393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814D-817C-465B-928F-32CC4A9958F8}" type="datetimeFigureOut">
              <a:rPr lang="pl-PL" smtClean="0"/>
              <a:t>08.01.2024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1DE-09AB-4406-9CFB-798CD21A1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2786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814D-817C-465B-928F-32CC4A9958F8}" type="datetimeFigureOut">
              <a:rPr lang="pl-PL" smtClean="0"/>
              <a:t>08.01.2024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1DE-09AB-4406-9CFB-798CD21A1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6348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814D-817C-465B-928F-32CC4A9958F8}" type="datetimeFigureOut">
              <a:rPr lang="pl-PL" smtClean="0"/>
              <a:t>08.01.2024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1DE-09AB-4406-9CFB-798CD21A1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1575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814D-817C-465B-928F-32CC4A9958F8}" type="datetimeFigureOut">
              <a:rPr lang="pl-PL" smtClean="0"/>
              <a:t>08.01.2024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1DE-09AB-4406-9CFB-798CD21A1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2052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814D-817C-465B-928F-32CC4A9958F8}" type="datetimeFigureOut">
              <a:rPr lang="pl-PL" smtClean="0"/>
              <a:t>08.01.2024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1DE-09AB-4406-9CFB-798CD21A1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4877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814D-817C-465B-928F-32CC4A9958F8}" type="datetimeFigureOut">
              <a:rPr lang="pl-PL" smtClean="0"/>
              <a:t>08.01.2024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1DE-09AB-4406-9CFB-798CD21A1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5732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814D-817C-465B-928F-32CC4A9958F8}" type="datetimeFigureOut">
              <a:rPr lang="pl-PL" smtClean="0"/>
              <a:t>08.01.2024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1DE-09AB-4406-9CFB-798CD21A1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1292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C814D-817C-465B-928F-32CC4A9958F8}" type="datetimeFigureOut">
              <a:rPr lang="pl-PL" smtClean="0"/>
              <a:t>08.01.2024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6D1DE-09AB-4406-9CFB-798CD21A1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400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fizyka.umk.pl/~jacek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hyperlink" Target="http://www.umk.pl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EpBa3VzD5xY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microsoft.com/office/2007/relationships/hdphoto" Target="../media/hdphoto1.wdp"/><Relationship Id="rId7" Type="http://schemas.openxmlformats.org/officeDocument/2006/relationships/image" Target="../media/image72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simonwallner.at/ext/fitts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hdphoto" Target="../media/hdphoto1.wdp"/><Relationship Id="rId7" Type="http://schemas.openxmlformats.org/officeDocument/2006/relationships/image" Target="../media/image8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90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4581128"/>
            <a:ext cx="7772400" cy="1470025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002060"/>
                </a:solidFill>
              </a:rPr>
              <a:t>Interakcja wzrokowa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3050142" y="692696"/>
            <a:ext cx="3088538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Jacek Matulewski</a:t>
            </a:r>
          </a:p>
          <a:p>
            <a:pPr algn="ctr"/>
            <a:r>
              <a:rPr lang="pl-P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Instytut Fizyki, </a:t>
            </a:r>
            <a:r>
              <a:rPr lang="pl-PL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WFAiIS</a:t>
            </a:r>
            <a:r>
              <a:rPr lang="pl-P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UMK</a:t>
            </a:r>
          </a:p>
          <a:p>
            <a:pPr algn="ctr"/>
            <a:r>
              <a:rPr lang="pl-P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ICNT, UMK</a:t>
            </a:r>
          </a:p>
          <a:p>
            <a:pPr algn="ctr"/>
            <a:endParaRPr lang="pl-PL" sz="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WWW: </a:t>
            </a:r>
            <a:r>
              <a:rPr lang="pl-PL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http://www.fizyka.umk.pl/~jacek</a:t>
            </a:r>
          </a:p>
          <a:p>
            <a:pPr algn="ctr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E-mail:</a:t>
            </a:r>
            <a:r>
              <a:rPr lang="pl-PL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jacek@fizyka.umk.pl</a:t>
            </a:r>
            <a:endParaRPr lang="pl-PL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Kod QR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792" y="707495"/>
            <a:ext cx="1110863" cy="111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biol.umk.pl/ochr_srod_zam-2/grafika/UMK%20logo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345" y="588493"/>
            <a:ext cx="1242843" cy="128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4"/>
          <p:cNvSpPr txBox="1"/>
          <p:nvPr/>
        </p:nvSpPr>
        <p:spPr>
          <a:xfrm>
            <a:off x="3739900" y="5949280"/>
            <a:ext cx="1877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semestr letni 2019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945" y="2564904"/>
            <a:ext cx="1916931" cy="191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29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err="1"/>
              <a:t>Steering</a:t>
            </a:r>
            <a:r>
              <a:rPr lang="pl-PL" dirty="0"/>
              <a:t> Law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79512" y="2046327"/>
            <a:ext cx="8856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Czas przy ruchu zaplanowaną ścieżką (tunelem, niekoniecznie prostoliniowym) </a:t>
            </a:r>
            <a:br>
              <a:rPr lang="pl-PL" sz="2000" dirty="0"/>
            </a:br>
            <a:r>
              <a:rPr lang="pl-PL" sz="2000" dirty="0"/>
              <a:t>spełnia prawo </a:t>
            </a:r>
            <a:r>
              <a:rPr lang="pl-PL" sz="2000" dirty="0" err="1"/>
              <a:t>Fittsa</a:t>
            </a:r>
            <a:r>
              <a:rPr lang="pl-PL" sz="2000" dirty="0"/>
              <a:t> pomimo innego charakteru zadania </a:t>
            </a:r>
            <a:br>
              <a:rPr lang="pl-PL" sz="2000" dirty="0"/>
            </a:br>
            <a:r>
              <a:rPr lang="pl-PL" sz="2000" dirty="0"/>
              <a:t>(podążanie ścieżką zamiast ruchu wprost do widocznego celu)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51520" y="1412776"/>
            <a:ext cx="86409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r"/>
            <a:r>
              <a:rPr lang="pl-PL" altLang="pl-PL" sz="1200" dirty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Źródło: J. </a:t>
            </a:r>
            <a:r>
              <a:rPr lang="pl-PL" altLang="pl-PL" sz="1200" dirty="0" err="1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Accot</a:t>
            </a:r>
            <a:r>
              <a:rPr lang="pl-PL" altLang="pl-PL" sz="1200" dirty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, S. </a:t>
            </a:r>
            <a:r>
              <a:rPr lang="pl-PL" altLang="pl-PL" sz="1200" dirty="0" err="1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Zhai</a:t>
            </a:r>
            <a:r>
              <a:rPr lang="pl-PL" altLang="pl-PL" sz="1200" dirty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 </a:t>
            </a:r>
            <a:r>
              <a:rPr lang="en-US" altLang="pl-PL" sz="1200" i="1" dirty="0">
                <a:solidFill>
                  <a:srgbClr val="000000"/>
                </a:solidFill>
                <a:effectLst/>
                <a:cs typeface="+mn-cs"/>
              </a:rPr>
              <a:t>Beyond Fitts' Law: Models for Trajectory-Based HCI Tasks</a:t>
            </a:r>
            <a:r>
              <a:rPr lang="pl-PL" altLang="pl-PL" sz="1200" i="1" dirty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 </a:t>
            </a:r>
            <a:br>
              <a:rPr lang="pl-PL" altLang="pl-PL" sz="1200" i="1" dirty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</a:br>
            <a:r>
              <a:rPr lang="en-US" altLang="pl-PL" sz="1200" dirty="0">
                <a:solidFill>
                  <a:srgbClr val="000000"/>
                </a:solidFill>
                <a:effectLst/>
                <a:cs typeface="+mn-cs"/>
              </a:rPr>
              <a:t>Proceedings of the 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Conference </a:t>
            </a:r>
            <a:r>
              <a:rPr lang="en-US" altLang="pl-PL" sz="1200" i="1" dirty="0">
                <a:solidFill>
                  <a:srgbClr val="000000"/>
                </a:solidFill>
                <a:effectLst/>
                <a:cs typeface="+mn-cs"/>
              </a:rPr>
              <a:t>Human Factors in Computing Systems</a:t>
            </a:r>
            <a:r>
              <a:rPr lang="en-US" altLang="pl-PL" sz="1200" dirty="0">
                <a:solidFill>
                  <a:srgbClr val="000000"/>
                </a:solidFill>
                <a:effectLst/>
                <a:cs typeface="+mn-cs"/>
              </a:rPr>
              <a:t>, CHI '97: Looking to the Future, 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Georgia</a:t>
            </a:r>
            <a:r>
              <a:rPr lang="en-US" altLang="pl-PL" sz="1200" dirty="0">
                <a:solidFill>
                  <a:srgbClr val="000000"/>
                </a:solidFill>
                <a:effectLst/>
                <a:cs typeface="+mn-cs"/>
              </a:rPr>
              <a:t>, 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USA</a:t>
            </a:r>
            <a:r>
              <a:rPr lang="en-US" altLang="pl-PL" sz="1200" dirty="0">
                <a:solidFill>
                  <a:srgbClr val="000000"/>
                </a:solidFill>
                <a:effectLst/>
                <a:cs typeface="+mn-cs"/>
              </a:rPr>
              <a:t>, 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March</a:t>
            </a:r>
            <a:r>
              <a:rPr lang="en-US" altLang="pl-PL" sz="1200" dirty="0">
                <a:solidFill>
                  <a:srgbClr val="000000"/>
                </a:solidFill>
                <a:effectLst/>
                <a:cs typeface="+mn-cs"/>
              </a:rPr>
              <a:t> 2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2</a:t>
            </a:r>
            <a:r>
              <a:rPr lang="en-US" altLang="pl-PL" sz="1200" dirty="0">
                <a:solidFill>
                  <a:srgbClr val="000000"/>
                </a:solidFill>
                <a:effectLst/>
                <a:cs typeface="+mn-cs"/>
              </a:rPr>
              <a:t>-2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7</a:t>
            </a:r>
            <a:r>
              <a:rPr lang="en-US" altLang="pl-PL" sz="1200" dirty="0">
                <a:solidFill>
                  <a:srgbClr val="000000"/>
                </a:solidFill>
                <a:effectLst/>
                <a:cs typeface="+mn-cs"/>
              </a:rPr>
              <a:t>, 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1997</a:t>
            </a:r>
          </a:p>
          <a:p>
            <a:pPr algn="r"/>
            <a:r>
              <a:rPr lang="pl-PL" altLang="pl-PL" sz="1200" i="1" dirty="0">
                <a:solidFill>
                  <a:srgbClr val="000000"/>
                </a:solidFill>
                <a:effectLst/>
                <a:cs typeface="+mn-cs"/>
              </a:rPr>
              <a:t>https://www.researchgate.net/publication/221515390_Beyond_Fitts'_Law_Models_for_Trajectory-Based_HCI_Tasks</a:t>
            </a:r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xmlns="" id="{7B2F4224-FF0B-4E85-884C-C76E578C8BF4}"/>
              </a:ext>
            </a:extLst>
          </p:cNvPr>
          <p:cNvGrpSpPr/>
          <p:nvPr/>
        </p:nvGrpSpPr>
        <p:grpSpPr>
          <a:xfrm>
            <a:off x="395535" y="3356992"/>
            <a:ext cx="4094981" cy="3177644"/>
            <a:chOff x="395535" y="3356992"/>
            <a:chExt cx="4094981" cy="31776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pole tekstowe 7">
                  <a:extLst>
                    <a:ext uri="{FF2B5EF4-FFF2-40B4-BE49-F238E27FC236}">
                      <a16:creationId xmlns:a16="http://schemas.microsoft.com/office/drawing/2014/main" xmlns="" id="{88219F66-270C-4E29-BE6E-70AC3FC11179}"/>
                    </a:ext>
                  </a:extLst>
                </p:cNvPr>
                <p:cNvSpPr txBox="1"/>
                <p:nvPr/>
              </p:nvSpPr>
              <p:spPr>
                <a:xfrm>
                  <a:off x="534361" y="5398528"/>
                  <a:ext cx="3817327" cy="7146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pl-PL" b="0" i="1" smtClean="0">
                            <a:latin typeface="Cambria Math"/>
                          </a:rPr>
                          <m:t>𝑇</m:t>
                        </m:r>
                        <m:r>
                          <a:rPr lang="pl-PL" b="0" i="1" smtClean="0">
                            <a:latin typeface="Cambria Math"/>
                          </a:rPr>
                          <m:t>=−1374+391∙</m:t>
                        </m:r>
                        <m:sSub>
                          <m:sSubPr>
                            <m:ctrlPr>
                              <a:rPr lang="pl-PL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pl-PL" b="0" i="1" smtClean="0">
                                <a:latin typeface="Cambria Math"/>
                                <a:ea typeface="Cambria Math"/>
                              </a:rPr>
                              <m:t>𝑙𝑜𝑔</m:t>
                            </m:r>
                          </m:e>
                          <m:sub>
                            <m:r>
                              <a:rPr lang="pl-PL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pl-PL" b="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l-PL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pl-PL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𝐴</m:t>
                                </m:r>
                              </m:num>
                              <m:den>
                                <m:r>
                                  <a:rPr lang="pl-PL" b="0" i="1" smtClean="0">
                                    <a:latin typeface="Cambria Math"/>
                                    <a:ea typeface="Cambria Math"/>
                                  </a:rPr>
                                  <m:t>𝑊</m:t>
                                </m:r>
                              </m:den>
                            </m:f>
                            <m:r>
                              <a:rPr lang="pl-PL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r>
                              <a:rPr lang="pl-PL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lang="pl-PL" dirty="0"/>
                </a:p>
              </p:txBody>
            </p:sp>
          </mc:Choice>
          <mc:Fallback xmlns="">
            <p:sp>
              <p:nvSpPr>
                <p:cNvPr id="8" name="pole tekstowe 7">
                  <a:extLst>
                    <a:ext uri="{FF2B5EF4-FFF2-40B4-BE49-F238E27FC236}">
                      <a16:creationId xmlns:a16="http://schemas.microsoft.com/office/drawing/2014/main" id="{88219F66-270C-4E29-BE6E-70AC3FC111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361" y="5398528"/>
                  <a:ext cx="3817327" cy="71468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l-PL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" name="Obraz 2">
              <a:extLst>
                <a:ext uri="{FF2B5EF4-FFF2-40B4-BE49-F238E27FC236}">
                  <a16:creationId xmlns:a16="http://schemas.microsoft.com/office/drawing/2014/main" xmlns="" id="{A3D54292-B75E-4725-B200-9418A15B1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35" y="3958971"/>
              <a:ext cx="4094981" cy="1238270"/>
            </a:xfrm>
            <a:prstGeom prst="rect">
              <a:avLst/>
            </a:prstGeom>
          </p:spPr>
        </p:pic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xmlns="" id="{6C9C41A0-4102-4E36-A647-E4CCA7BD5124}"/>
                </a:ext>
              </a:extLst>
            </p:cNvPr>
            <p:cNvSpPr txBox="1"/>
            <p:nvPr/>
          </p:nvSpPr>
          <p:spPr>
            <a:xfrm>
              <a:off x="1654123" y="3356992"/>
              <a:ext cx="15778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Eksperyment 1</a:t>
              </a:r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xmlns="" id="{C63D511C-F6AB-4525-A544-5F0C357C8BB6}"/>
                </a:ext>
              </a:extLst>
            </p:cNvPr>
            <p:cNvSpPr txBox="1"/>
            <p:nvPr/>
          </p:nvSpPr>
          <p:spPr>
            <a:xfrm>
              <a:off x="1421880" y="6165304"/>
              <a:ext cx="2042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Zwykłe prawo </a:t>
              </a:r>
              <a:r>
                <a:rPr lang="pl-PL" dirty="0" err="1"/>
                <a:t>Fittsa</a:t>
              </a:r>
              <a:endParaRPr lang="pl-PL" dirty="0"/>
            </a:p>
          </p:txBody>
        </p: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0F8013CD-13CE-4E16-9457-8D3DC114802A}"/>
              </a:ext>
            </a:extLst>
          </p:cNvPr>
          <p:cNvSpPr txBox="1"/>
          <p:nvPr/>
        </p:nvSpPr>
        <p:spPr>
          <a:xfrm>
            <a:off x="174047" y="161852"/>
            <a:ext cx="3893897" cy="40011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</a:rPr>
              <a:t>To nie jest eksperyment wzrokowy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A965F41D-CDAF-47B3-B74E-A57EAFAC5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2314" y="3061990"/>
            <a:ext cx="3917483" cy="330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7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err="1"/>
              <a:t>Steering</a:t>
            </a:r>
            <a:r>
              <a:rPr lang="pl-PL" dirty="0"/>
              <a:t> Law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79512" y="2046327"/>
            <a:ext cx="8856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Czas przy ruchu zaplanowaną ścieżką (tunelem, niekoniecznie prostoliniowym) </a:t>
            </a:r>
            <a:br>
              <a:rPr lang="pl-PL" sz="2000" dirty="0"/>
            </a:br>
            <a:r>
              <a:rPr lang="pl-PL" sz="2000" dirty="0"/>
              <a:t>spełnia prawo </a:t>
            </a:r>
            <a:r>
              <a:rPr lang="pl-PL" sz="2000" dirty="0" err="1"/>
              <a:t>Fittsa</a:t>
            </a:r>
            <a:r>
              <a:rPr lang="pl-PL" sz="2000" dirty="0"/>
              <a:t> pomimo innego charakteru zadania </a:t>
            </a:r>
            <a:br>
              <a:rPr lang="pl-PL" sz="2000" dirty="0"/>
            </a:br>
            <a:r>
              <a:rPr lang="pl-PL" sz="2000" dirty="0"/>
              <a:t>(podążanie ścieżką zamiast ruchu wprost do widocznego celu)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51520" y="1412776"/>
            <a:ext cx="86409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r"/>
            <a:r>
              <a:rPr lang="pl-PL" altLang="pl-PL" sz="1200" dirty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Źródło: J. </a:t>
            </a:r>
            <a:r>
              <a:rPr lang="pl-PL" altLang="pl-PL" sz="1200" dirty="0" err="1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Accot</a:t>
            </a:r>
            <a:r>
              <a:rPr lang="pl-PL" altLang="pl-PL" sz="1200" dirty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, S. </a:t>
            </a:r>
            <a:r>
              <a:rPr lang="pl-PL" altLang="pl-PL" sz="1200" dirty="0" err="1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Zhai</a:t>
            </a:r>
            <a:r>
              <a:rPr lang="pl-PL" altLang="pl-PL" sz="1200" dirty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 </a:t>
            </a:r>
            <a:r>
              <a:rPr lang="en-US" altLang="pl-PL" sz="1200" i="1" dirty="0">
                <a:solidFill>
                  <a:srgbClr val="000000"/>
                </a:solidFill>
                <a:effectLst/>
                <a:cs typeface="+mn-cs"/>
              </a:rPr>
              <a:t>Beyond Fitts' Law: Models for Trajectory-Based HCI Tasks</a:t>
            </a:r>
            <a:r>
              <a:rPr lang="pl-PL" altLang="pl-PL" sz="1200" i="1" dirty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 </a:t>
            </a:r>
            <a:br>
              <a:rPr lang="pl-PL" altLang="pl-PL" sz="1200" i="1" dirty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</a:br>
            <a:r>
              <a:rPr lang="en-US" altLang="pl-PL" sz="1200" dirty="0">
                <a:solidFill>
                  <a:srgbClr val="000000"/>
                </a:solidFill>
                <a:effectLst/>
                <a:cs typeface="+mn-cs"/>
              </a:rPr>
              <a:t>Proceedings of the 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Conference </a:t>
            </a:r>
            <a:r>
              <a:rPr lang="en-US" altLang="pl-PL" sz="1200" i="1" dirty="0">
                <a:solidFill>
                  <a:srgbClr val="000000"/>
                </a:solidFill>
                <a:effectLst/>
                <a:cs typeface="+mn-cs"/>
              </a:rPr>
              <a:t>Human Factors in Computing Systems</a:t>
            </a:r>
            <a:r>
              <a:rPr lang="en-US" altLang="pl-PL" sz="1200" dirty="0">
                <a:solidFill>
                  <a:srgbClr val="000000"/>
                </a:solidFill>
                <a:effectLst/>
                <a:cs typeface="+mn-cs"/>
              </a:rPr>
              <a:t>, CHI '97: Looking to the Future, 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Georgia</a:t>
            </a:r>
            <a:r>
              <a:rPr lang="en-US" altLang="pl-PL" sz="1200" dirty="0">
                <a:solidFill>
                  <a:srgbClr val="000000"/>
                </a:solidFill>
                <a:effectLst/>
                <a:cs typeface="+mn-cs"/>
              </a:rPr>
              <a:t>, 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USA</a:t>
            </a:r>
            <a:r>
              <a:rPr lang="en-US" altLang="pl-PL" sz="1200" dirty="0">
                <a:solidFill>
                  <a:srgbClr val="000000"/>
                </a:solidFill>
                <a:effectLst/>
                <a:cs typeface="+mn-cs"/>
              </a:rPr>
              <a:t>, 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March</a:t>
            </a:r>
            <a:r>
              <a:rPr lang="en-US" altLang="pl-PL" sz="1200" dirty="0">
                <a:solidFill>
                  <a:srgbClr val="000000"/>
                </a:solidFill>
                <a:effectLst/>
                <a:cs typeface="+mn-cs"/>
              </a:rPr>
              <a:t> 2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2</a:t>
            </a:r>
            <a:r>
              <a:rPr lang="en-US" altLang="pl-PL" sz="1200" dirty="0">
                <a:solidFill>
                  <a:srgbClr val="000000"/>
                </a:solidFill>
                <a:effectLst/>
                <a:cs typeface="+mn-cs"/>
              </a:rPr>
              <a:t>-2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7</a:t>
            </a:r>
            <a:r>
              <a:rPr lang="en-US" altLang="pl-PL" sz="1200" dirty="0">
                <a:solidFill>
                  <a:srgbClr val="000000"/>
                </a:solidFill>
                <a:effectLst/>
                <a:cs typeface="+mn-cs"/>
              </a:rPr>
              <a:t>, 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1997</a:t>
            </a:r>
          </a:p>
          <a:p>
            <a:pPr algn="r"/>
            <a:r>
              <a:rPr lang="pl-PL" altLang="pl-PL" sz="1200" i="1" dirty="0">
                <a:solidFill>
                  <a:srgbClr val="000000"/>
                </a:solidFill>
                <a:effectLst/>
                <a:cs typeface="+mn-cs"/>
              </a:rPr>
              <a:t>https://www.researchgate.net/publication/221515390_Beyond_Fitts'_Law_Models_for_Trajectory-Based_HCI_Tasks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0F8013CD-13CE-4E16-9457-8D3DC114802A}"/>
              </a:ext>
            </a:extLst>
          </p:cNvPr>
          <p:cNvSpPr txBox="1"/>
          <p:nvPr/>
        </p:nvSpPr>
        <p:spPr>
          <a:xfrm>
            <a:off x="174047" y="161852"/>
            <a:ext cx="3893897" cy="40011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</a:rPr>
              <a:t>To nie jest eksperyment wzrokowy</a:t>
            </a: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xmlns="" id="{E765B0FA-33B3-4649-9B66-0D831CC2438B}"/>
              </a:ext>
            </a:extLst>
          </p:cNvPr>
          <p:cNvGrpSpPr/>
          <p:nvPr/>
        </p:nvGrpSpPr>
        <p:grpSpPr>
          <a:xfrm>
            <a:off x="539552" y="3356992"/>
            <a:ext cx="3890593" cy="2756218"/>
            <a:chOff x="4776964" y="3356992"/>
            <a:chExt cx="3890593" cy="2756218"/>
          </a:xfrm>
        </p:grpSpPr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xmlns="" id="{7652BF2F-10DF-42F7-B205-5F25CF97C5C0}"/>
                </a:ext>
              </a:extLst>
            </p:cNvPr>
            <p:cNvSpPr txBox="1"/>
            <p:nvPr/>
          </p:nvSpPr>
          <p:spPr>
            <a:xfrm>
              <a:off x="5912075" y="3356992"/>
              <a:ext cx="15778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Eksperyment 3</a:t>
              </a:r>
            </a:p>
          </p:txBody>
        </p:sp>
        <p:pic>
          <p:nvPicPr>
            <p:cNvPr id="9" name="Obraz 8">
              <a:extLst>
                <a:ext uri="{FF2B5EF4-FFF2-40B4-BE49-F238E27FC236}">
                  <a16:creationId xmlns:a16="http://schemas.microsoft.com/office/drawing/2014/main" xmlns="" id="{02C5845E-FAF6-4E65-8A23-D5EFD6910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76964" y="3796011"/>
              <a:ext cx="3848025" cy="146127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pole tekstowe 15">
                  <a:extLst>
                    <a:ext uri="{FF2B5EF4-FFF2-40B4-BE49-F238E27FC236}">
                      <a16:creationId xmlns:a16="http://schemas.microsoft.com/office/drawing/2014/main" xmlns="" id="{C2FBDB49-82FA-4519-B8E5-AFA8CF8B454C}"/>
                    </a:ext>
                  </a:extLst>
                </p:cNvPr>
                <p:cNvSpPr txBox="1"/>
                <p:nvPr/>
              </p:nvSpPr>
              <p:spPr>
                <a:xfrm>
                  <a:off x="4814643" y="5398527"/>
                  <a:ext cx="3852914" cy="7146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pl-PL" b="0" i="1" smtClean="0">
                            <a:latin typeface="Cambria Math"/>
                          </a:rPr>
                          <m:t>𝑇</m:t>
                        </m:r>
                        <m:r>
                          <a:rPr lang="pl-PL" b="0" i="1" smtClean="0">
                            <a:latin typeface="Cambria Math"/>
                          </a:rPr>
                          <m:t>=−532+93∙</m:t>
                        </m:r>
                        <m:f>
                          <m:fPr>
                            <m:ctrlPr>
                              <a:rPr lang="pl-PL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pl-PL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𝐴</m:t>
                            </m:r>
                          </m:num>
                          <m:den>
                            <m:sSub>
                              <m:sSubPr>
                                <m:ctrlPr>
                                  <a:rPr lang="pl-PL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pl-PL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pl-PL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pl-PL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pl-PL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pl-PL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pl-PL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  <m:r>
                          <a:rPr lang="pl-PL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𝑙𝑛</m:t>
                        </m:r>
                        <m:d>
                          <m:dPr>
                            <m:ctrlPr>
                              <a:rPr lang="pl-PL" b="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l-PL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pl-PL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pl-PL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pl-PL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pl-PL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oMath>
                    </m:oMathPara>
                  </a14:m>
                  <a:endParaRPr lang="pl-PL" dirty="0"/>
                </a:p>
              </p:txBody>
            </p:sp>
          </mc:Choice>
          <mc:Fallback xmlns="">
            <p:sp>
              <p:nvSpPr>
                <p:cNvPr id="16" name="pole tekstowe 15">
                  <a:extLst>
                    <a:ext uri="{FF2B5EF4-FFF2-40B4-BE49-F238E27FC236}">
                      <a16:creationId xmlns:a16="http://schemas.microsoft.com/office/drawing/2014/main" id="{C2FBDB49-82FA-4519-B8E5-AFA8CF8B45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4643" y="5398527"/>
                  <a:ext cx="3852914" cy="71468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l-PL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451639C4-6837-44F7-85CE-053E50CBC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425" y="3168657"/>
            <a:ext cx="4016630" cy="314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0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err="1"/>
              <a:t>Steering</a:t>
            </a:r>
            <a:r>
              <a:rPr lang="pl-PL" dirty="0"/>
              <a:t> Law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79512" y="2046327"/>
            <a:ext cx="8856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Czas przy ruchu zaplanowaną ścieżką (tunelem, niekoniecznie prostoliniowym) </a:t>
            </a:r>
            <a:br>
              <a:rPr lang="pl-PL" sz="2000" dirty="0"/>
            </a:br>
            <a:r>
              <a:rPr lang="pl-PL" sz="2000" dirty="0"/>
              <a:t>spełnia prawo </a:t>
            </a:r>
            <a:r>
              <a:rPr lang="pl-PL" sz="2000" dirty="0" err="1"/>
              <a:t>Fittsa</a:t>
            </a:r>
            <a:r>
              <a:rPr lang="pl-PL" sz="2000" dirty="0"/>
              <a:t> pomimo innego charakteru zadania </a:t>
            </a:r>
            <a:br>
              <a:rPr lang="pl-PL" sz="2000" dirty="0"/>
            </a:br>
            <a:r>
              <a:rPr lang="pl-PL" sz="2000" dirty="0"/>
              <a:t>(podążanie ścieżką zamiast ruchu wprost do widocznego celu)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51520" y="1412776"/>
            <a:ext cx="86409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r"/>
            <a:r>
              <a:rPr lang="pl-PL" altLang="pl-PL" sz="1200" dirty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Źródło: J. </a:t>
            </a:r>
            <a:r>
              <a:rPr lang="pl-PL" altLang="pl-PL" sz="1200" dirty="0" err="1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Accot</a:t>
            </a:r>
            <a:r>
              <a:rPr lang="pl-PL" altLang="pl-PL" sz="1200" dirty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, S. </a:t>
            </a:r>
            <a:r>
              <a:rPr lang="pl-PL" altLang="pl-PL" sz="1200" dirty="0" err="1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Zhai</a:t>
            </a:r>
            <a:r>
              <a:rPr lang="pl-PL" altLang="pl-PL" sz="1200" dirty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 </a:t>
            </a:r>
            <a:r>
              <a:rPr lang="en-US" altLang="pl-PL" sz="1200" i="1" dirty="0">
                <a:solidFill>
                  <a:srgbClr val="000000"/>
                </a:solidFill>
                <a:effectLst/>
                <a:cs typeface="+mn-cs"/>
              </a:rPr>
              <a:t>Beyond Fitts' Law: Models for Trajectory-Based HCI Tasks</a:t>
            </a:r>
            <a:r>
              <a:rPr lang="pl-PL" altLang="pl-PL" sz="1200" i="1" dirty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 </a:t>
            </a:r>
            <a:br>
              <a:rPr lang="pl-PL" altLang="pl-PL" sz="1200" i="1" dirty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</a:br>
            <a:r>
              <a:rPr lang="en-US" altLang="pl-PL" sz="1200" dirty="0">
                <a:solidFill>
                  <a:srgbClr val="000000"/>
                </a:solidFill>
                <a:effectLst/>
                <a:cs typeface="+mn-cs"/>
              </a:rPr>
              <a:t>Proceedings of the 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Conference </a:t>
            </a:r>
            <a:r>
              <a:rPr lang="en-US" altLang="pl-PL" sz="1200" i="1" dirty="0">
                <a:solidFill>
                  <a:srgbClr val="000000"/>
                </a:solidFill>
                <a:effectLst/>
                <a:cs typeface="+mn-cs"/>
              </a:rPr>
              <a:t>Human Factors in Computing Systems</a:t>
            </a:r>
            <a:r>
              <a:rPr lang="en-US" altLang="pl-PL" sz="1200" dirty="0">
                <a:solidFill>
                  <a:srgbClr val="000000"/>
                </a:solidFill>
                <a:effectLst/>
                <a:cs typeface="+mn-cs"/>
              </a:rPr>
              <a:t>, CHI '97: Looking to the Future, 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Georgia</a:t>
            </a:r>
            <a:r>
              <a:rPr lang="en-US" altLang="pl-PL" sz="1200" dirty="0">
                <a:solidFill>
                  <a:srgbClr val="000000"/>
                </a:solidFill>
                <a:effectLst/>
                <a:cs typeface="+mn-cs"/>
              </a:rPr>
              <a:t>, 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USA</a:t>
            </a:r>
            <a:r>
              <a:rPr lang="en-US" altLang="pl-PL" sz="1200" dirty="0">
                <a:solidFill>
                  <a:srgbClr val="000000"/>
                </a:solidFill>
                <a:effectLst/>
                <a:cs typeface="+mn-cs"/>
              </a:rPr>
              <a:t>, 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March</a:t>
            </a:r>
            <a:r>
              <a:rPr lang="en-US" altLang="pl-PL" sz="1200" dirty="0">
                <a:solidFill>
                  <a:srgbClr val="000000"/>
                </a:solidFill>
                <a:effectLst/>
                <a:cs typeface="+mn-cs"/>
              </a:rPr>
              <a:t> 2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2</a:t>
            </a:r>
            <a:r>
              <a:rPr lang="en-US" altLang="pl-PL" sz="1200" dirty="0">
                <a:solidFill>
                  <a:srgbClr val="000000"/>
                </a:solidFill>
                <a:effectLst/>
                <a:cs typeface="+mn-cs"/>
              </a:rPr>
              <a:t>-2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7</a:t>
            </a:r>
            <a:r>
              <a:rPr lang="en-US" altLang="pl-PL" sz="1200" dirty="0">
                <a:solidFill>
                  <a:srgbClr val="000000"/>
                </a:solidFill>
                <a:effectLst/>
                <a:cs typeface="+mn-cs"/>
              </a:rPr>
              <a:t>, 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1997</a:t>
            </a:r>
          </a:p>
          <a:p>
            <a:pPr algn="r"/>
            <a:r>
              <a:rPr lang="pl-PL" altLang="pl-PL" sz="1200" i="1" dirty="0">
                <a:solidFill>
                  <a:srgbClr val="000000"/>
                </a:solidFill>
                <a:effectLst/>
                <a:cs typeface="+mn-cs"/>
              </a:rPr>
              <a:t>https://www.researchgate.net/publication/221515390_Beyond_Fitts'_Law_Models_for_Trajectory-Based_HCI_Tasks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xmlns="" id="{88219F66-270C-4E29-BE6E-70AC3FC11179}"/>
                  </a:ext>
                </a:extLst>
              </p:cNvPr>
              <p:cNvSpPr txBox="1"/>
              <p:nvPr/>
            </p:nvSpPr>
            <p:spPr>
              <a:xfrm>
                <a:off x="680993" y="5334486"/>
                <a:ext cx="3530967" cy="9516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pl-PL" b="0" i="1" smtClean="0">
                          <a:latin typeface="Cambria Math"/>
                        </a:rPr>
                        <m:t>=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pl-PL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pl-PL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nary>
                        <m:naryPr>
                          <m:limLoc m:val="undOvr"/>
                          <m:ctrlPr>
                            <a:rPr lang="pl-PL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pl-P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pl-PL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r>
                            <a:rPr lang="pl-P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𝑑𝑠</m:t>
                          </m:r>
                        </m:e>
                      </m:nary>
                      <m:r>
                        <a:rPr lang="pl-PL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l-PL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pl-PL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l-PL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f>
                        <m:fPr>
                          <m:ctrlPr>
                            <a:rPr lang="pl-PL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pl-P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88219F66-270C-4E29-BE6E-70AC3FC11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993" y="5334486"/>
                <a:ext cx="3530967" cy="9516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C9C41A0-4102-4E36-A647-E4CCA7BD5124}"/>
              </a:ext>
            </a:extLst>
          </p:cNvPr>
          <p:cNvSpPr txBox="1"/>
          <p:nvPr/>
        </p:nvSpPr>
        <p:spPr>
          <a:xfrm>
            <a:off x="1286713" y="3429000"/>
            <a:ext cx="231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Ogólne sformułowanie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0F8013CD-13CE-4E16-9457-8D3DC114802A}"/>
              </a:ext>
            </a:extLst>
          </p:cNvPr>
          <p:cNvSpPr txBox="1"/>
          <p:nvPr/>
        </p:nvSpPr>
        <p:spPr>
          <a:xfrm>
            <a:off x="174047" y="161852"/>
            <a:ext cx="3893897" cy="40011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</a:rPr>
              <a:t>To nie jest eksperyment wzrokowy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A158E4CB-90B5-40D0-8984-034A2DC8D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28" y="3771018"/>
            <a:ext cx="3974209" cy="1550673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xmlns="" id="{A8E16444-11F3-43DB-A4E6-DBDE9B2693D5}"/>
              </a:ext>
            </a:extLst>
          </p:cNvPr>
          <p:cNvGrpSpPr/>
          <p:nvPr/>
        </p:nvGrpSpPr>
        <p:grpSpPr>
          <a:xfrm>
            <a:off x="4921322" y="3356992"/>
            <a:ext cx="3559308" cy="3292758"/>
            <a:chOff x="4921322" y="3356992"/>
            <a:chExt cx="3559308" cy="3292758"/>
          </a:xfrm>
        </p:grpSpPr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xmlns="" id="{7652BF2F-10DF-42F7-B205-5F25CF97C5C0}"/>
                </a:ext>
              </a:extLst>
            </p:cNvPr>
            <p:cNvSpPr txBox="1"/>
            <p:nvPr/>
          </p:nvSpPr>
          <p:spPr>
            <a:xfrm>
              <a:off x="5912075" y="3356992"/>
              <a:ext cx="15778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Eksperyment 4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pole tekstowe 15">
                  <a:extLst>
                    <a:ext uri="{FF2B5EF4-FFF2-40B4-BE49-F238E27FC236}">
                      <a16:creationId xmlns:a16="http://schemas.microsoft.com/office/drawing/2014/main" xmlns="" id="{C2FBDB49-82FA-4519-B8E5-AFA8CF8B454C}"/>
                    </a:ext>
                  </a:extLst>
                </p:cNvPr>
                <p:cNvSpPr txBox="1"/>
                <p:nvPr/>
              </p:nvSpPr>
              <p:spPr>
                <a:xfrm>
                  <a:off x="4921322" y="5922563"/>
                  <a:ext cx="3559308" cy="7271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pl-PL" b="0" i="1" smtClean="0">
                            <a:latin typeface="Cambria Math"/>
                          </a:rPr>
                          <m:t>𝑇</m:t>
                        </m:r>
                        <m:r>
                          <a:rPr lang="pl-PL" b="0" i="1" smtClean="0">
                            <a:latin typeface="Cambria Math"/>
                          </a:rPr>
                          <m:t>=115+169∙</m:t>
                        </m:r>
                        <m:nary>
                          <m:naryPr>
                            <m:ctrlPr>
                              <a:rPr lang="pl-PL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l-PL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2</m:t>
                            </m:r>
                            <m:r>
                              <a:rPr lang="pl-PL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b>
                          <m:sup>
                            <m:r>
                              <m:rPr>
                                <m:brk m:alnAt="23"/>
                              </m:rPr>
                              <a:rPr lang="pl-PL" i="1">
                                <a:latin typeface="Cambria Math" panose="02040503050406030204" pitchFamily="18" charset="0"/>
                                <a:ea typeface="Cambria Math"/>
                              </a:rPr>
                              <m:t>2</m:t>
                            </m:r>
                            <m:r>
                              <a:rPr lang="pl-PL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pl-PL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pl-PL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pl-PL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+1)</m:t>
                            </m:r>
                          </m:sup>
                          <m:e>
                            <m:f>
                              <m:fPr>
                                <m:ctrlPr>
                                  <a:rPr lang="pl-PL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pl-PL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𝑑𝑠</m:t>
                                </m:r>
                              </m:num>
                              <m:den>
                                <m:r>
                                  <a:rPr lang="pl-PL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𝑊</m:t>
                                </m:r>
                                <m:r>
                                  <a:rPr lang="pl-PL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(</m:t>
                                </m:r>
                                <m:r>
                                  <a:rPr lang="pl-PL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pl-PL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)</m:t>
                                </m:r>
                              </m:den>
                            </m:f>
                          </m:e>
                        </m:nary>
                      </m:oMath>
                    </m:oMathPara>
                  </a14:m>
                  <a:endParaRPr lang="pl-PL" dirty="0"/>
                </a:p>
              </p:txBody>
            </p:sp>
          </mc:Choice>
          <mc:Fallback xmlns="">
            <p:sp>
              <p:nvSpPr>
                <p:cNvPr id="16" name="pole tekstowe 15">
                  <a:extLst>
                    <a:ext uri="{FF2B5EF4-FFF2-40B4-BE49-F238E27FC236}">
                      <a16:creationId xmlns:a16="http://schemas.microsoft.com/office/drawing/2014/main" id="{C2FBDB49-82FA-4519-B8E5-AFA8CF8B45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1322" y="5922563"/>
                  <a:ext cx="3559308" cy="7271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l-PL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" name="Obraz 2">
              <a:extLst>
                <a:ext uri="{FF2B5EF4-FFF2-40B4-BE49-F238E27FC236}">
                  <a16:creationId xmlns:a16="http://schemas.microsoft.com/office/drawing/2014/main" xmlns="" id="{A841C32D-0B84-4608-A21E-F1EBB851F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6538" y="3796011"/>
              <a:ext cx="2428875" cy="2000250"/>
            </a:xfrm>
            <a:prstGeom prst="rect">
              <a:avLst/>
            </a:prstGeom>
          </p:spPr>
        </p:pic>
      </p:grp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46822CC2-3631-4B15-A39E-7F4C40B16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410" y="3143257"/>
            <a:ext cx="3974209" cy="355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err="1"/>
              <a:t>Steering</a:t>
            </a:r>
            <a:r>
              <a:rPr lang="pl-PL" dirty="0"/>
              <a:t> Law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79512" y="2046327"/>
            <a:ext cx="8856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Czas przy ruchu zaplanowaną ścieżką (tunelem, niekoniecznie prostoliniowym) </a:t>
            </a:r>
            <a:br>
              <a:rPr lang="pl-PL" sz="2000" dirty="0"/>
            </a:br>
            <a:r>
              <a:rPr lang="pl-PL" sz="2000" dirty="0"/>
              <a:t>spełnia prawo </a:t>
            </a:r>
            <a:r>
              <a:rPr lang="pl-PL" sz="2000" dirty="0" err="1"/>
              <a:t>Fittsa</a:t>
            </a:r>
            <a:r>
              <a:rPr lang="pl-PL" sz="2000" dirty="0"/>
              <a:t> pomimo innego charakteru zadania </a:t>
            </a:r>
            <a:br>
              <a:rPr lang="pl-PL" sz="2000" dirty="0"/>
            </a:br>
            <a:r>
              <a:rPr lang="pl-PL" sz="2000" dirty="0"/>
              <a:t>(podążanie ścieżką zamiast ruchu wprost do widocznego celu)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51520" y="1412776"/>
            <a:ext cx="86409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r"/>
            <a:r>
              <a:rPr lang="pl-PL" altLang="pl-PL" sz="1200" dirty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Źródło: J. </a:t>
            </a:r>
            <a:r>
              <a:rPr lang="pl-PL" altLang="pl-PL" sz="1200" dirty="0" err="1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Accot</a:t>
            </a:r>
            <a:r>
              <a:rPr lang="pl-PL" altLang="pl-PL" sz="1200" dirty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, S. </a:t>
            </a:r>
            <a:r>
              <a:rPr lang="pl-PL" altLang="pl-PL" sz="1200" dirty="0" err="1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Zhai</a:t>
            </a:r>
            <a:r>
              <a:rPr lang="pl-PL" altLang="pl-PL" sz="1200" dirty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 </a:t>
            </a:r>
            <a:r>
              <a:rPr lang="en-US" altLang="pl-PL" sz="1200" i="1" dirty="0">
                <a:solidFill>
                  <a:srgbClr val="000000"/>
                </a:solidFill>
                <a:effectLst/>
                <a:cs typeface="+mn-cs"/>
              </a:rPr>
              <a:t>Beyond Fitts' Law: Models for Trajectory-Based HCI Tasks</a:t>
            </a:r>
            <a:r>
              <a:rPr lang="pl-PL" altLang="pl-PL" sz="1200" i="1" dirty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 </a:t>
            </a:r>
            <a:br>
              <a:rPr lang="pl-PL" altLang="pl-PL" sz="1200" i="1" dirty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</a:br>
            <a:r>
              <a:rPr lang="en-US" altLang="pl-PL" sz="1200" dirty="0">
                <a:solidFill>
                  <a:srgbClr val="000000"/>
                </a:solidFill>
                <a:effectLst/>
                <a:cs typeface="+mn-cs"/>
              </a:rPr>
              <a:t>Proceedings of the 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Conference </a:t>
            </a:r>
            <a:r>
              <a:rPr lang="en-US" altLang="pl-PL" sz="1200" i="1" dirty="0">
                <a:solidFill>
                  <a:srgbClr val="000000"/>
                </a:solidFill>
                <a:effectLst/>
                <a:cs typeface="+mn-cs"/>
              </a:rPr>
              <a:t>Human Factors in Computing Systems</a:t>
            </a:r>
            <a:r>
              <a:rPr lang="en-US" altLang="pl-PL" sz="1200" dirty="0">
                <a:solidFill>
                  <a:srgbClr val="000000"/>
                </a:solidFill>
                <a:effectLst/>
                <a:cs typeface="+mn-cs"/>
              </a:rPr>
              <a:t>, CHI '97: Looking to the Future, 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Georgia</a:t>
            </a:r>
            <a:r>
              <a:rPr lang="en-US" altLang="pl-PL" sz="1200" dirty="0">
                <a:solidFill>
                  <a:srgbClr val="000000"/>
                </a:solidFill>
                <a:effectLst/>
                <a:cs typeface="+mn-cs"/>
              </a:rPr>
              <a:t>, 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USA</a:t>
            </a:r>
            <a:r>
              <a:rPr lang="en-US" altLang="pl-PL" sz="1200" dirty="0">
                <a:solidFill>
                  <a:srgbClr val="000000"/>
                </a:solidFill>
                <a:effectLst/>
                <a:cs typeface="+mn-cs"/>
              </a:rPr>
              <a:t>, 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March</a:t>
            </a:r>
            <a:r>
              <a:rPr lang="en-US" altLang="pl-PL" sz="1200" dirty="0">
                <a:solidFill>
                  <a:srgbClr val="000000"/>
                </a:solidFill>
                <a:effectLst/>
                <a:cs typeface="+mn-cs"/>
              </a:rPr>
              <a:t> 2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2</a:t>
            </a:r>
            <a:r>
              <a:rPr lang="en-US" altLang="pl-PL" sz="1200" dirty="0">
                <a:solidFill>
                  <a:srgbClr val="000000"/>
                </a:solidFill>
                <a:effectLst/>
                <a:cs typeface="+mn-cs"/>
              </a:rPr>
              <a:t>-2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7</a:t>
            </a:r>
            <a:r>
              <a:rPr lang="en-US" altLang="pl-PL" sz="1200" dirty="0">
                <a:solidFill>
                  <a:srgbClr val="000000"/>
                </a:solidFill>
                <a:effectLst/>
                <a:cs typeface="+mn-cs"/>
              </a:rPr>
              <a:t>, </a:t>
            </a:r>
            <a:r>
              <a:rPr lang="pl-PL" altLang="pl-PL" sz="1200" dirty="0">
                <a:solidFill>
                  <a:srgbClr val="000000"/>
                </a:solidFill>
                <a:effectLst/>
                <a:cs typeface="+mn-cs"/>
              </a:rPr>
              <a:t>1997</a:t>
            </a:r>
          </a:p>
          <a:p>
            <a:pPr algn="r"/>
            <a:r>
              <a:rPr lang="pl-PL" altLang="pl-PL" sz="1200" i="1" dirty="0">
                <a:solidFill>
                  <a:srgbClr val="000000"/>
                </a:solidFill>
                <a:effectLst/>
                <a:cs typeface="+mn-cs"/>
              </a:rPr>
              <a:t>https://www.researchgate.net/publication/221515390_Beyond_Fitts'_Law_Models_for_Trajectory-Based_HCI_Tasks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C9C41A0-4102-4E36-A647-E4CCA7BD5124}"/>
              </a:ext>
            </a:extLst>
          </p:cNvPr>
          <p:cNvSpPr txBox="1"/>
          <p:nvPr/>
        </p:nvSpPr>
        <p:spPr>
          <a:xfrm>
            <a:off x="1619049" y="3401686"/>
            <a:ext cx="152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Konsekwencje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0F8013CD-13CE-4E16-9457-8D3DC114802A}"/>
              </a:ext>
            </a:extLst>
          </p:cNvPr>
          <p:cNvSpPr txBox="1"/>
          <p:nvPr/>
        </p:nvSpPr>
        <p:spPr>
          <a:xfrm>
            <a:off x="174047" y="161852"/>
            <a:ext cx="3893897" cy="40011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</a:rPr>
              <a:t>To nie jest eksperyment wzrokowy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D816E58B-68E3-45EC-A67A-6EB8EEE33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868257"/>
            <a:ext cx="3431789" cy="2682318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0A6F2D29-916E-40EB-B8D3-7659590E1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513014"/>
            <a:ext cx="4094052" cy="1696402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0446E396-CB4C-4B5B-84A6-43FACE8EE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5301208"/>
            <a:ext cx="3995936" cy="79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2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24136"/>
          </a:xfrm>
        </p:spPr>
        <p:txBody>
          <a:bodyPr>
            <a:normAutofit/>
          </a:bodyPr>
          <a:lstStyle/>
          <a:p>
            <a:r>
              <a:rPr lang="pl-PL" dirty="0"/>
              <a:t>Interakcja wzrokowa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95536" y="1503185"/>
            <a:ext cx="78556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HCI (</a:t>
            </a:r>
            <a:r>
              <a:rPr lang="pl-PL" sz="2000" i="1" dirty="0" err="1"/>
              <a:t>human-computer</a:t>
            </a:r>
            <a:r>
              <a:rPr lang="pl-PL" sz="2000" i="1" dirty="0"/>
              <a:t> </a:t>
            </a:r>
            <a:r>
              <a:rPr lang="pl-PL" sz="2000" i="1" dirty="0" err="1"/>
              <a:t>interaction</a:t>
            </a:r>
            <a:r>
              <a:rPr lang="pl-PL" sz="2000" dirty="0"/>
              <a:t>):</a:t>
            </a:r>
          </a:p>
          <a:p>
            <a:r>
              <a:rPr lang="pl-PL" sz="2000" dirty="0"/>
              <a:t> – projektowanie i badanie urządzeń wejścia/wyjścia</a:t>
            </a:r>
          </a:p>
          <a:p>
            <a:r>
              <a:rPr lang="pl-PL" sz="2000" dirty="0"/>
              <a:t> – projektowanie i badanie GUI</a:t>
            </a:r>
          </a:p>
          <a:p>
            <a:r>
              <a:rPr lang="pl-PL" sz="2000" dirty="0"/>
              <a:t> – każda forma interakcji z systemami komputerowymi</a:t>
            </a:r>
          </a:p>
        </p:txBody>
      </p:sp>
      <p:pic>
        <p:nvPicPr>
          <p:cNvPr id="9218" name="Picture 2" descr="Znalezione obrazy dla zapytania dix h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503185"/>
            <a:ext cx="2292983" cy="286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Znalezione obrazy dla zapytania eye tracking in user experience desig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7" y="1468584"/>
            <a:ext cx="2292982" cy="289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images-na.ssl-images-amazon.com/images/I/51Zh7Uhp-PL._SX367_BO1,204,203,200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8" y="1468584"/>
            <a:ext cx="2292981" cy="289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395536" y="2917393"/>
            <a:ext cx="7855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Mniej typowe urządzenia wejścia:</a:t>
            </a:r>
          </a:p>
          <a:p>
            <a:r>
              <a:rPr lang="pl-PL" sz="2000" dirty="0"/>
              <a:t> – BCI (głównie EEG → wykład Darka Mikołajewskiego)</a:t>
            </a:r>
          </a:p>
          <a:p>
            <a:r>
              <a:rPr lang="pl-PL" sz="2000" dirty="0"/>
              <a:t> – GI (GI z komputerami → użycie </a:t>
            </a:r>
            <a:r>
              <a:rPr lang="pl-PL" sz="2000" dirty="0" err="1"/>
              <a:t>eyetrackera</a:t>
            </a:r>
            <a:r>
              <a:rPr lang="pl-PL" sz="2000" dirty="0"/>
              <a:t>)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395536" y="4077072"/>
            <a:ext cx="7855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Badania w HCI: m.in. User </a:t>
            </a:r>
            <a:r>
              <a:rPr lang="pl-PL" sz="2000" dirty="0" err="1"/>
              <a:t>Experience</a:t>
            </a:r>
            <a:r>
              <a:rPr lang="pl-PL" sz="2000" dirty="0"/>
              <a:t> → UX Design</a:t>
            </a:r>
          </a:p>
          <a:p>
            <a:r>
              <a:rPr lang="pl-PL" sz="2000" dirty="0"/>
              <a:t>Tu </a:t>
            </a:r>
            <a:r>
              <a:rPr lang="pl-PL" sz="2000" dirty="0" err="1"/>
              <a:t>eyetrackery</a:t>
            </a:r>
            <a:r>
              <a:rPr lang="pl-PL" sz="2000" dirty="0"/>
              <a:t> używane jako narzędzie badawcze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395536" y="4941168"/>
            <a:ext cx="78556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Zagadnienie </a:t>
            </a:r>
            <a:r>
              <a:rPr lang="pl-PL" sz="2000" dirty="0">
                <a:solidFill>
                  <a:srgbClr val="0070C0"/>
                </a:solidFill>
              </a:rPr>
              <a:t>interakcji wzrokowej</a:t>
            </a:r>
            <a:r>
              <a:rPr lang="pl-PL" sz="2000" dirty="0"/>
              <a:t> (ang. GI) obejmuje m.in.:</a:t>
            </a:r>
            <a:br>
              <a:rPr lang="pl-PL" sz="2000" dirty="0"/>
            </a:br>
            <a:r>
              <a:rPr lang="pl-PL" sz="2000" dirty="0"/>
              <a:t> – interfejsy wzrokowe → kontrola wzrokowa aplikacji (por. GCAF)</a:t>
            </a:r>
          </a:p>
          <a:p>
            <a:r>
              <a:rPr lang="pl-PL" sz="2000" dirty="0"/>
              <a:t> – wzrokowe wprowadzanie tekstu </a:t>
            </a:r>
            <a:r>
              <a:rPr lang="pl-PL" sz="2000" dirty="0">
                <a:solidFill>
                  <a:schemeClr val="bg1">
                    <a:lumMod val="50000"/>
                  </a:schemeClr>
                </a:solidFill>
              </a:rPr>
              <a:t>– osobny wykład</a:t>
            </a:r>
          </a:p>
          <a:p>
            <a:r>
              <a:rPr lang="pl-PL" sz="2000" dirty="0"/>
              <a:t> – komunikacja piktogramami (tablice wzrokowe)</a:t>
            </a:r>
          </a:p>
          <a:p>
            <a:r>
              <a:rPr lang="pl-PL" sz="2000" dirty="0"/>
              <a:t> – wzrokowe instrumenty muzyczne i inne aplikacja sterowane wzrokowo</a:t>
            </a:r>
            <a:endParaRPr lang="pl-PL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22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24136"/>
          </a:xfrm>
        </p:spPr>
        <p:txBody>
          <a:bodyPr>
            <a:normAutofit/>
          </a:bodyPr>
          <a:lstStyle/>
          <a:p>
            <a:r>
              <a:rPr lang="pl-PL" dirty="0"/>
              <a:t>Interakcja wzrokowa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8762" y="1582048"/>
            <a:ext cx="7855685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W jaki sposób używamy komputera?</a:t>
            </a:r>
          </a:p>
          <a:p>
            <a:r>
              <a:rPr lang="pl-PL" sz="1100" dirty="0"/>
              <a:t/>
            </a:r>
            <a:br>
              <a:rPr lang="pl-PL" sz="1100" dirty="0"/>
            </a:br>
            <a:r>
              <a:rPr lang="pl-PL" sz="2000" b="1" dirty="0"/>
              <a:t>Typowe kontrolki i działania w okienkowym GUI (klawiatura + mysz)</a:t>
            </a:r>
          </a:p>
          <a:p>
            <a:r>
              <a:rPr lang="pl-PL" sz="2000" dirty="0"/>
              <a:t> – inicjacja akcji (wybór/wskazanie i „kliknięcie”) – </a:t>
            </a:r>
            <a:r>
              <a:rPr lang="pl-PL" sz="2000" dirty="0" err="1">
                <a:solidFill>
                  <a:srgbClr val="0070C0"/>
                </a:solidFill>
              </a:rPr>
              <a:t>gaze</a:t>
            </a:r>
            <a:r>
              <a:rPr lang="pl-PL" sz="2000" dirty="0">
                <a:solidFill>
                  <a:srgbClr val="0070C0"/>
                </a:solidFill>
              </a:rPr>
              <a:t> </a:t>
            </a:r>
            <a:r>
              <a:rPr lang="pl-PL" sz="2000" dirty="0" err="1">
                <a:solidFill>
                  <a:srgbClr val="0070C0"/>
                </a:solidFill>
              </a:rPr>
              <a:t>buttons</a:t>
            </a:r>
            <a:endParaRPr lang="pl-PL" sz="2000" dirty="0">
              <a:solidFill>
                <a:srgbClr val="0070C0"/>
              </a:solidFill>
            </a:endParaRPr>
          </a:p>
          <a:p>
            <a:r>
              <a:rPr lang="pl-PL" sz="2000" dirty="0"/>
              <a:t> – kontrola parametrów ciągłych (zwykle suwaki) – </a:t>
            </a:r>
            <a:r>
              <a:rPr lang="pl-PL" sz="2000" dirty="0">
                <a:solidFill>
                  <a:srgbClr val="0070C0"/>
                </a:solidFill>
              </a:rPr>
              <a:t>gest, ew. dwa przyciski</a:t>
            </a:r>
          </a:p>
          <a:p>
            <a:r>
              <a:rPr lang="pl-PL" sz="2000" dirty="0"/>
              <a:t> – czytanie tekstu i obrazu → przewijanie</a:t>
            </a:r>
          </a:p>
          <a:p>
            <a:r>
              <a:rPr lang="pl-PL" sz="2000" dirty="0"/>
              <a:t> – wprowadzenie tekstu (klawiatura i pole edycyjne) – </a:t>
            </a:r>
            <a:r>
              <a:rPr lang="pl-PL" sz="2000" dirty="0">
                <a:solidFill>
                  <a:srgbClr val="0070C0"/>
                </a:solidFill>
              </a:rPr>
              <a:t>SWWT (GTE)</a:t>
            </a:r>
          </a:p>
          <a:p>
            <a:r>
              <a:rPr lang="pl-PL" sz="2000" dirty="0"/>
              <a:t> – edycja tekstu</a:t>
            </a:r>
          </a:p>
          <a:p>
            <a:r>
              <a:rPr lang="pl-PL" sz="2000" dirty="0"/>
              <a:t> – przeciąganie elementów (</a:t>
            </a:r>
            <a:r>
              <a:rPr lang="pl-PL" sz="2000" i="1" dirty="0"/>
              <a:t>drag &amp; drop</a:t>
            </a:r>
            <a:r>
              <a:rPr lang="pl-PL" sz="2000" dirty="0"/>
              <a:t>) → </a:t>
            </a:r>
            <a:r>
              <a:rPr lang="pl-PL" sz="2000" dirty="0">
                <a:solidFill>
                  <a:srgbClr val="0070C0"/>
                </a:solidFill>
              </a:rPr>
              <a:t>użycie schowka</a:t>
            </a: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/>
              <a:t>    3 etapy: złapanie, przeciąganie, upuszczenie (→ inicjacja dwóch akcji)</a:t>
            </a:r>
          </a:p>
          <a:p>
            <a:endParaRPr lang="pl-PL" sz="1100" dirty="0"/>
          </a:p>
          <a:p>
            <a:r>
              <a:rPr lang="pl-PL" sz="2000" dirty="0"/>
              <a:t> – sterowanie w grach (główne lub wspomaganie) </a:t>
            </a:r>
          </a:p>
          <a:p>
            <a:r>
              <a:rPr lang="pl-PL" sz="2000" dirty="0"/>
              <a:t>    duży i aktualny temat → </a:t>
            </a:r>
            <a:r>
              <a:rPr lang="pl-PL" sz="2000" dirty="0" err="1"/>
              <a:t>Tobii</a:t>
            </a:r>
            <a:r>
              <a:rPr lang="pl-PL" sz="2000" dirty="0"/>
              <a:t> Gaming (biznes)</a:t>
            </a:r>
            <a:endParaRPr lang="pl-PL" sz="2000" dirty="0">
              <a:solidFill>
                <a:srgbClr val="0070C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226530" y="5687976"/>
            <a:ext cx="4397953" cy="707886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Budowanie i badanie użyteczności (UX)</a:t>
            </a: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bibliotek/narzędzi do tworzenia aplikacji</a:t>
            </a:r>
          </a:p>
        </p:txBody>
      </p:sp>
    </p:spTree>
    <p:extLst>
      <p:ext uri="{BB962C8B-B14F-4D97-AF65-F5344CB8AC3E}">
        <p14:creationId xmlns:p14="http://schemas.microsoft.com/office/powerpoint/2010/main" val="219050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24136"/>
          </a:xfrm>
        </p:spPr>
        <p:txBody>
          <a:bodyPr>
            <a:normAutofit/>
          </a:bodyPr>
          <a:lstStyle/>
          <a:p>
            <a:r>
              <a:rPr lang="pl-PL" dirty="0"/>
              <a:t>Interakcja wzrokowa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539552" y="1582048"/>
            <a:ext cx="8084931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Złożoność operacji</a:t>
            </a:r>
            <a:r>
              <a:rPr lang="pl-PL" sz="2400" dirty="0"/>
              <a:t> → czas potrzebny na wykonanie operacji:</a:t>
            </a:r>
          </a:p>
          <a:p>
            <a:endParaRPr lang="pl-PL" sz="1100" dirty="0"/>
          </a:p>
          <a:p>
            <a:r>
              <a:rPr lang="pl-PL" sz="2400" dirty="0"/>
              <a:t>Szukanie znanego lub rozpoznawanego elementu</a:t>
            </a:r>
            <a:br>
              <a:rPr lang="pl-PL" sz="2400" dirty="0"/>
            </a:br>
            <a:r>
              <a:rPr lang="pl-PL" sz="2400" dirty="0"/>
              <a:t>w nieznanym menu/liście/grupie elementów</a:t>
            </a:r>
          </a:p>
          <a:p>
            <a:r>
              <a:rPr lang="pl-PL" sz="2000" dirty="0">
                <a:solidFill>
                  <a:srgbClr val="0070C0"/>
                </a:solidFill>
              </a:rPr>
              <a:t>O(N)</a:t>
            </a:r>
            <a:r>
              <a:rPr lang="pl-PL" sz="2000" dirty="0"/>
              <a:t>, zał. N = 10, t = 10</a:t>
            </a:r>
            <a:r>
              <a:rPr lang="pl-PL" sz="2000" dirty="0">
                <a:latin typeface="Symbol" panose="05050102010706020507" pitchFamily="18" charset="2"/>
              </a:rPr>
              <a:t>t, t</a:t>
            </a:r>
            <a:r>
              <a:rPr lang="pl-PL" sz="2000" dirty="0">
                <a:cs typeface="Times New Roman" panose="02020603050405020304" pitchFamily="18" charset="0"/>
              </a:rPr>
              <a:t> – czas na rozpoznanie obiektu (</a:t>
            </a:r>
            <a:r>
              <a:rPr lang="pl-PL" sz="2000" dirty="0" err="1">
                <a:cs typeface="Times New Roman" panose="02020603050405020304" pitchFamily="18" charset="0"/>
              </a:rPr>
              <a:t>sakada</a:t>
            </a:r>
            <a:r>
              <a:rPr lang="pl-PL" sz="2000" dirty="0">
                <a:cs typeface="Times New Roman" panose="02020603050405020304" pitchFamily="18" charset="0"/>
              </a:rPr>
              <a:t> + fiksacja)</a:t>
            </a:r>
            <a:endParaRPr lang="pl-PL" sz="2400" dirty="0">
              <a:cs typeface="Times New Roman" panose="02020603050405020304" pitchFamily="18" charset="0"/>
            </a:endParaRPr>
          </a:p>
          <a:p>
            <a:endParaRPr lang="pl-PL" sz="2400" dirty="0">
              <a:cs typeface="Times New Roman" panose="02020603050405020304" pitchFamily="18" charset="0"/>
            </a:endParaRPr>
          </a:p>
          <a:p>
            <a:r>
              <a:rPr lang="pl-PL" sz="2400" dirty="0">
                <a:cs typeface="Times New Roman" panose="02020603050405020304" pitchFamily="18" charset="0"/>
              </a:rPr>
              <a:t>Szukanie elementu w menu/liście/grupie ułożonej alfabetycznie</a:t>
            </a:r>
          </a:p>
          <a:p>
            <a:r>
              <a:rPr lang="pl-PL" sz="2000" dirty="0">
                <a:solidFill>
                  <a:srgbClr val="0070C0"/>
                </a:solidFill>
              </a:rPr>
              <a:t>O(log</a:t>
            </a:r>
            <a:r>
              <a:rPr lang="pl-PL" sz="2000" baseline="-25000" dirty="0">
                <a:solidFill>
                  <a:srgbClr val="0070C0"/>
                </a:solidFill>
              </a:rPr>
              <a:t>2</a:t>
            </a:r>
            <a:r>
              <a:rPr lang="pl-PL" sz="2000" dirty="0">
                <a:solidFill>
                  <a:srgbClr val="0070C0"/>
                </a:solidFill>
              </a:rPr>
              <a:t>N)</a:t>
            </a:r>
            <a:r>
              <a:rPr lang="pl-PL" sz="2000" dirty="0"/>
              <a:t>, zał. N = 10, t = (log</a:t>
            </a:r>
            <a:r>
              <a:rPr lang="pl-PL" sz="2000" baseline="-25000" dirty="0"/>
              <a:t>2</a:t>
            </a:r>
            <a:r>
              <a:rPr lang="pl-PL" sz="2000" dirty="0"/>
              <a:t>10)</a:t>
            </a:r>
            <a:r>
              <a:rPr lang="pl-PL" sz="2000" dirty="0">
                <a:latin typeface="Symbol" panose="05050102010706020507" pitchFamily="18" charset="2"/>
              </a:rPr>
              <a:t>t</a:t>
            </a:r>
            <a:r>
              <a:rPr lang="pl-PL" sz="2000" dirty="0">
                <a:latin typeface="+mj-lt"/>
              </a:rPr>
              <a:t> = 3.32</a:t>
            </a:r>
            <a:r>
              <a:rPr lang="pl-PL" sz="2000" dirty="0">
                <a:latin typeface="Symbol" panose="05050102010706020507" pitchFamily="18" charset="2"/>
              </a:rPr>
              <a:t>t</a:t>
            </a:r>
          </a:p>
          <a:p>
            <a:endParaRPr lang="pl-PL" sz="2000" dirty="0">
              <a:latin typeface="Symbol" panose="05050102010706020507" pitchFamily="18" charset="2"/>
              <a:cs typeface="Times New Roman" panose="02020603050405020304" pitchFamily="18" charset="0"/>
            </a:endParaRPr>
          </a:p>
          <a:p>
            <a:r>
              <a:rPr lang="pl-PL" sz="2400" dirty="0">
                <a:cs typeface="Times New Roman" panose="02020603050405020304" pitchFamily="18" charset="0"/>
              </a:rPr>
              <a:t>Szukanie elementu w menu/liście/grupie, które dobrze znamy</a:t>
            </a:r>
          </a:p>
          <a:p>
            <a:r>
              <a:rPr lang="pl-PL" sz="2000" dirty="0">
                <a:solidFill>
                  <a:srgbClr val="0070C0"/>
                </a:solidFill>
              </a:rPr>
              <a:t>O(1)</a:t>
            </a:r>
            <a:r>
              <a:rPr lang="pl-PL" sz="2000" dirty="0"/>
              <a:t>, zał. N = 10, t = </a:t>
            </a:r>
            <a:r>
              <a:rPr lang="pl-PL" sz="2000" dirty="0">
                <a:latin typeface="Symbol" panose="05050102010706020507" pitchFamily="18" charset="2"/>
              </a:rPr>
              <a:t>t</a:t>
            </a:r>
          </a:p>
          <a:p>
            <a:endParaRPr lang="pl-PL" sz="2000" dirty="0">
              <a:latin typeface="Symbol" panose="05050102010706020507" pitchFamily="18" charset="2"/>
              <a:cs typeface="Times New Roman" panose="02020603050405020304" pitchFamily="18" charset="0"/>
            </a:endParaRPr>
          </a:p>
          <a:p>
            <a:r>
              <a:rPr lang="pl-PL" sz="2400" dirty="0">
                <a:latin typeface="+mj-lt"/>
                <a:cs typeface="Times New Roman" panose="02020603050405020304" pitchFamily="18" charset="0"/>
              </a:rPr>
              <a:t>Wniosek: nawet do najgorzej zaprojektowanego interfejsu można się przyzwyczaić i wydajnie używać (obciążenie pamięci)</a:t>
            </a:r>
          </a:p>
        </p:txBody>
      </p:sp>
    </p:spTree>
    <p:extLst>
      <p:ext uri="{BB962C8B-B14F-4D97-AF65-F5344CB8AC3E}">
        <p14:creationId xmlns:p14="http://schemas.microsoft.com/office/powerpoint/2010/main" val="28937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24136"/>
          </a:xfrm>
        </p:spPr>
        <p:txBody>
          <a:bodyPr>
            <a:normAutofit/>
          </a:bodyPr>
          <a:lstStyle/>
          <a:p>
            <a:r>
              <a:rPr lang="pl-PL" dirty="0"/>
              <a:t>Interakcja wzrokowa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48762" y="1582048"/>
            <a:ext cx="7927694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Wady </a:t>
            </a:r>
            <a:r>
              <a:rPr lang="pl-PL" sz="2400" b="1" dirty="0" err="1"/>
              <a:t>okulografu</a:t>
            </a:r>
            <a:r>
              <a:rPr lang="pl-PL" sz="2400" b="1" dirty="0"/>
              <a:t> jako narzędzia wskazującego:</a:t>
            </a:r>
          </a:p>
          <a:p>
            <a:endParaRPr lang="pl-PL" sz="1100" b="1" dirty="0"/>
          </a:p>
          <a:p>
            <a:r>
              <a:rPr lang="pl-PL" sz="2400" dirty="0">
                <a:solidFill>
                  <a:srgbClr val="0070C0"/>
                </a:solidFill>
              </a:rPr>
              <a:t>Efekt Midasa</a:t>
            </a:r>
            <a:r>
              <a:rPr lang="pl-PL" sz="2400" dirty="0"/>
              <a:t> – wynik nienaturalnego wykorzystanie wzroku jako narzędzia kontroli, a nie tylko „odbioru danych”</a:t>
            </a:r>
          </a:p>
          <a:p>
            <a:r>
              <a:rPr lang="pl-PL" sz="2400" dirty="0"/>
              <a:t>Użycie dodatkowych przycisków, jeżeli możliwe do „kliknięcia”</a:t>
            </a:r>
          </a:p>
          <a:p>
            <a:endParaRPr lang="pl-PL" sz="1100" dirty="0"/>
          </a:p>
          <a:p>
            <a:r>
              <a:rPr lang="pl-PL" sz="2400" dirty="0">
                <a:solidFill>
                  <a:srgbClr val="0070C0"/>
                </a:solidFill>
              </a:rPr>
              <a:t>Kalibracja</a:t>
            </a:r>
            <a:r>
              <a:rPr lang="pl-PL" sz="2400" dirty="0"/>
              <a:t> – etap przygotowań przed użyciem (zapis par. kal.?), rozkalibrowywanie przy poruszaniu głowy i ciała (dzieci)</a:t>
            </a:r>
          </a:p>
          <a:p>
            <a:r>
              <a:rPr lang="pl-PL" sz="2400" dirty="0"/>
              <a:t>Kalibracji można uniknąć przy śledzeniu niewielu obiektów (dociąganie wyznaczonego miejsca spojrzenia do obiektów)</a:t>
            </a:r>
          </a:p>
          <a:p>
            <a:endParaRPr lang="pl-PL" sz="1100" dirty="0"/>
          </a:p>
          <a:p>
            <a:r>
              <a:rPr lang="pl-PL" sz="2400" dirty="0">
                <a:solidFill>
                  <a:srgbClr val="0070C0"/>
                </a:solidFill>
              </a:rPr>
              <a:t>Szum</a:t>
            </a:r>
            <a:r>
              <a:rPr lang="pl-PL" sz="2400" dirty="0"/>
              <a:t> (fizjologia, technologia) – zmniejszenie precyzji</a:t>
            </a:r>
          </a:p>
          <a:p>
            <a:endParaRPr lang="pl-PL" sz="2400" dirty="0"/>
          </a:p>
          <a:p>
            <a:r>
              <a:rPr lang="pl-PL" sz="2400" dirty="0"/>
              <a:t>Nie wszystko jest możliwe (np. rysowanie → siatka) </a:t>
            </a:r>
          </a:p>
          <a:p>
            <a:r>
              <a:rPr lang="pl-PL" sz="2400" dirty="0"/>
              <a:t>Wzrok wymaga przewodnika (por. gładkie wodzenie, fiksacje)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796D218B-5076-4B29-A864-EEAB7C2781CE}"/>
              </a:ext>
            </a:extLst>
          </p:cNvPr>
          <p:cNvSpPr txBox="1"/>
          <p:nvPr/>
        </p:nvSpPr>
        <p:spPr>
          <a:xfrm>
            <a:off x="2771800" y="4403900"/>
            <a:ext cx="6140715" cy="2215991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Sprytny sposób na unikanie efektu dotyku Midasa</a:t>
            </a:r>
          </a:p>
          <a:p>
            <a:r>
              <a:rPr lang="pl-PL" sz="2000" dirty="0">
                <a:solidFill>
                  <a:schemeClr val="bg1"/>
                </a:solidFill>
              </a:rPr>
              <a:t>Brzuszny i korowy strumień wzrokowy w korze mózgowej (widzenie dla działania vs widzenie dla percepcji) – identyfikacja w czasie rzeczywistym pozwala odróżnić eksplorację od celowego ruchu oczu.</a:t>
            </a:r>
          </a:p>
          <a:p>
            <a:endParaRPr lang="pl-PL" sz="800" dirty="0">
              <a:solidFill>
                <a:schemeClr val="bg1"/>
              </a:solidFill>
            </a:endParaRPr>
          </a:p>
          <a:p>
            <a:r>
              <a:rPr lang="pl-PL" sz="1000" dirty="0" err="1">
                <a:solidFill>
                  <a:schemeClr val="bg1"/>
                </a:solidFill>
              </a:rPr>
              <a:t>Velichkovsky</a:t>
            </a:r>
            <a:r>
              <a:rPr lang="pl-PL" sz="1000" dirty="0">
                <a:solidFill>
                  <a:schemeClr val="bg1"/>
                </a:solidFill>
              </a:rPr>
              <a:t>, B. B., </a:t>
            </a:r>
            <a:r>
              <a:rPr lang="pl-PL" sz="1000" dirty="0" err="1">
                <a:solidFill>
                  <a:schemeClr val="bg1"/>
                </a:solidFill>
              </a:rPr>
              <a:t>Rumyantsev</a:t>
            </a:r>
            <a:r>
              <a:rPr lang="pl-PL" sz="1000" dirty="0">
                <a:solidFill>
                  <a:schemeClr val="bg1"/>
                </a:solidFill>
              </a:rPr>
              <a:t>, M. A., &amp; </a:t>
            </a:r>
            <a:r>
              <a:rPr lang="pl-PL" sz="1000" dirty="0" err="1">
                <a:solidFill>
                  <a:schemeClr val="bg1"/>
                </a:solidFill>
              </a:rPr>
              <a:t>Morozov</a:t>
            </a:r>
            <a:r>
              <a:rPr lang="pl-PL" sz="1000" dirty="0">
                <a:solidFill>
                  <a:schemeClr val="bg1"/>
                </a:solidFill>
              </a:rPr>
              <a:t>, M. A. (2014). </a:t>
            </a:r>
          </a:p>
          <a:p>
            <a:r>
              <a:rPr lang="pl-PL" sz="1000" dirty="0">
                <a:solidFill>
                  <a:schemeClr val="bg1"/>
                </a:solidFill>
              </a:rPr>
              <a:t>New Solution to the Midas </a:t>
            </a:r>
            <a:r>
              <a:rPr lang="pl-PL" sz="1000" dirty="0" err="1">
                <a:solidFill>
                  <a:schemeClr val="bg1"/>
                </a:solidFill>
              </a:rPr>
              <a:t>Touch</a:t>
            </a:r>
            <a:r>
              <a:rPr lang="pl-PL" sz="1000" dirty="0">
                <a:solidFill>
                  <a:schemeClr val="bg1"/>
                </a:solidFill>
              </a:rPr>
              <a:t> Problem: </a:t>
            </a:r>
            <a:r>
              <a:rPr lang="pl-PL" sz="1000" dirty="0" err="1">
                <a:solidFill>
                  <a:schemeClr val="bg1"/>
                </a:solidFill>
              </a:rPr>
              <a:t>Identification</a:t>
            </a:r>
            <a:r>
              <a:rPr lang="pl-PL" sz="1000" dirty="0">
                <a:solidFill>
                  <a:schemeClr val="bg1"/>
                </a:solidFill>
              </a:rPr>
              <a:t> of Visual </a:t>
            </a:r>
            <a:r>
              <a:rPr lang="pl-PL" sz="1000" dirty="0" err="1">
                <a:solidFill>
                  <a:schemeClr val="bg1"/>
                </a:solidFill>
              </a:rPr>
              <a:t>Commands</a:t>
            </a:r>
            <a:r>
              <a:rPr lang="pl-PL" sz="1000" dirty="0">
                <a:solidFill>
                  <a:schemeClr val="bg1"/>
                </a:solidFill>
              </a:rPr>
              <a:t> Via </a:t>
            </a:r>
            <a:r>
              <a:rPr lang="pl-PL" sz="1000" dirty="0" err="1">
                <a:solidFill>
                  <a:schemeClr val="bg1"/>
                </a:solidFill>
              </a:rPr>
              <a:t>Extraction</a:t>
            </a:r>
            <a:r>
              <a:rPr lang="pl-PL" sz="1000" dirty="0">
                <a:solidFill>
                  <a:schemeClr val="bg1"/>
                </a:solidFill>
              </a:rPr>
              <a:t> of </a:t>
            </a:r>
            <a:r>
              <a:rPr lang="pl-PL" sz="1000" dirty="0" err="1">
                <a:solidFill>
                  <a:schemeClr val="bg1"/>
                </a:solidFill>
              </a:rPr>
              <a:t>Focal</a:t>
            </a:r>
            <a:r>
              <a:rPr lang="pl-PL" sz="1000" dirty="0">
                <a:solidFill>
                  <a:schemeClr val="bg1"/>
                </a:solidFill>
              </a:rPr>
              <a:t> </a:t>
            </a:r>
            <a:r>
              <a:rPr lang="pl-PL" sz="1000" dirty="0" err="1">
                <a:solidFill>
                  <a:schemeClr val="bg1"/>
                </a:solidFill>
              </a:rPr>
              <a:t>Fixations</a:t>
            </a:r>
            <a:r>
              <a:rPr lang="pl-PL" sz="1000" dirty="0">
                <a:solidFill>
                  <a:schemeClr val="bg1"/>
                </a:solidFill>
              </a:rPr>
              <a:t>. </a:t>
            </a:r>
          </a:p>
          <a:p>
            <a:r>
              <a:rPr lang="pl-PL" sz="1000" dirty="0">
                <a:solidFill>
                  <a:schemeClr val="bg1"/>
                </a:solidFill>
              </a:rPr>
              <a:t>In </a:t>
            </a:r>
            <a:r>
              <a:rPr lang="pl-PL" sz="1000" i="1" dirty="0" err="1">
                <a:solidFill>
                  <a:schemeClr val="bg1"/>
                </a:solidFill>
              </a:rPr>
              <a:t>Procedia</a:t>
            </a:r>
            <a:r>
              <a:rPr lang="pl-PL" sz="1000" i="1" dirty="0">
                <a:solidFill>
                  <a:schemeClr val="bg1"/>
                </a:solidFill>
              </a:rPr>
              <a:t> </a:t>
            </a:r>
            <a:r>
              <a:rPr lang="pl-PL" sz="1000" i="1" dirty="0" err="1">
                <a:solidFill>
                  <a:schemeClr val="bg1"/>
                </a:solidFill>
              </a:rPr>
              <a:t>Computer</a:t>
            </a:r>
            <a:r>
              <a:rPr lang="pl-PL" sz="1000" i="1" dirty="0">
                <a:solidFill>
                  <a:schemeClr val="bg1"/>
                </a:solidFill>
              </a:rPr>
              <a:t> Science</a:t>
            </a:r>
            <a:r>
              <a:rPr lang="pl-PL" sz="1000" dirty="0">
                <a:solidFill>
                  <a:schemeClr val="bg1"/>
                </a:solidFill>
              </a:rPr>
              <a:t> (Vol. 39, pp. 75–82). https://doi.org/10.1016/j.procs.2014.11.012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5C5D1C40-5549-4AD5-A795-3968FD53BC81}"/>
              </a:ext>
            </a:extLst>
          </p:cNvPr>
          <p:cNvSpPr txBox="1"/>
          <p:nvPr/>
        </p:nvSpPr>
        <p:spPr>
          <a:xfrm>
            <a:off x="2771799" y="3212976"/>
            <a:ext cx="6140715" cy="1015663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Unikanie dotyku Midasa w interakcji wzrokowej</a:t>
            </a:r>
          </a:p>
          <a:p>
            <a:r>
              <a:rPr lang="pl-PL" sz="2000" dirty="0">
                <a:solidFill>
                  <a:schemeClr val="bg1"/>
                </a:solidFill>
              </a:rPr>
              <a:t>Sztuczny ruch oka (</a:t>
            </a:r>
            <a:r>
              <a:rPr lang="pl-PL" sz="2000" i="1" dirty="0" err="1">
                <a:solidFill>
                  <a:schemeClr val="bg1"/>
                </a:solidFill>
              </a:rPr>
              <a:t>dwell-time</a:t>
            </a:r>
            <a:r>
              <a:rPr lang="pl-PL" sz="2000" dirty="0">
                <a:solidFill>
                  <a:schemeClr val="bg1"/>
                </a:solidFill>
              </a:rPr>
              <a:t>, gesty wzrokowej), które łatwo odróżnić od ruchów oka np. podczas eksploracji</a:t>
            </a:r>
            <a:endParaRPr lang="pl-PL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40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24136"/>
          </a:xfrm>
        </p:spPr>
        <p:txBody>
          <a:bodyPr>
            <a:normAutofit/>
          </a:bodyPr>
          <a:lstStyle/>
          <a:p>
            <a:r>
              <a:rPr lang="pl-PL" dirty="0"/>
              <a:t>Interakcja wzrokowa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48762" y="1582048"/>
            <a:ext cx="8395238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/>
              <a:t>Okulograf</a:t>
            </a:r>
            <a:r>
              <a:rPr lang="pl-PL" sz="2400" b="1" dirty="0"/>
              <a:t> w komunikacji </a:t>
            </a:r>
            <a:r>
              <a:rPr lang="pl-PL" sz="2400" b="1" dirty="0" err="1">
                <a:solidFill>
                  <a:srgbClr val="0070C0"/>
                </a:solidFill>
              </a:rPr>
              <a:t>deixis</a:t>
            </a:r>
            <a:r>
              <a:rPr lang="pl-PL" sz="2400" dirty="0"/>
              <a:t> </a:t>
            </a:r>
            <a:br>
              <a:rPr lang="pl-PL" sz="2400" dirty="0"/>
            </a:br>
            <a:r>
              <a:rPr lang="pl-PL" sz="2400" dirty="0"/>
              <a:t>(por. też definicja </a:t>
            </a:r>
            <a:r>
              <a:rPr lang="pl-PL" sz="2400" dirty="0" err="1"/>
              <a:t>ostensywna</a:t>
            </a:r>
            <a:r>
              <a:rPr lang="pl-PL" sz="2400" dirty="0"/>
              <a:t>)</a:t>
            </a:r>
          </a:p>
          <a:p>
            <a:endParaRPr lang="pl-PL" sz="1100" b="1" dirty="0"/>
          </a:p>
          <a:p>
            <a:r>
              <a:rPr lang="pl-PL" sz="2400" dirty="0" err="1"/>
              <a:t>Deixis</a:t>
            </a:r>
            <a:r>
              <a:rPr lang="pl-PL" sz="2400" dirty="0"/>
              <a:t> to komunikacja, w której słowa zależą od aktualnego </a:t>
            </a:r>
            <a:r>
              <a:rPr lang="pl-PL" sz="2400" dirty="0">
                <a:solidFill>
                  <a:srgbClr val="0070C0"/>
                </a:solidFill>
              </a:rPr>
              <a:t>kontekstu</a:t>
            </a:r>
            <a:r>
              <a:rPr lang="pl-PL" sz="2400" dirty="0"/>
              <a:t> (ważna jest relacja przestrzenna i relacja osób).</a:t>
            </a:r>
          </a:p>
          <a:p>
            <a:r>
              <a:rPr lang="pl-PL" sz="2400" dirty="0"/>
              <a:t>Słowa: „ten”, „tamten”, „tutaj”, „tam”, „mój”, „twój”</a:t>
            </a:r>
          </a:p>
          <a:p>
            <a:endParaRPr lang="pl-PL" sz="1100" dirty="0"/>
          </a:p>
          <a:p>
            <a:r>
              <a:rPr lang="pl-PL" sz="2400" dirty="0"/>
              <a:t>ET służy do wskazania kontekstu w komunikacji z komputerem:  spojrzenie wyznacza (wspomaga) wskazanie celu → </a:t>
            </a:r>
            <a:br>
              <a:rPr lang="pl-PL" sz="2400" dirty="0"/>
            </a:br>
            <a:r>
              <a:rPr lang="pl-PL" sz="2400" dirty="0"/>
              <a:t>- pojawiają się dodatkowe informacje (np. w grach)</a:t>
            </a:r>
            <a:br>
              <a:rPr lang="pl-PL" sz="2400" dirty="0"/>
            </a:br>
            <a:r>
              <a:rPr lang="pl-PL" sz="2400" dirty="0"/>
              <a:t>- inicjacja akcji w inny sposób (przycisk, przechylenie głowy)</a:t>
            </a:r>
          </a:p>
          <a:p>
            <a:endParaRPr lang="pl-PL" sz="1100" dirty="0"/>
          </a:p>
          <a:p>
            <a:r>
              <a:rPr lang="pl-PL" sz="2400" dirty="0"/>
              <a:t>Znika problem dotyku Midasa,</a:t>
            </a:r>
          </a:p>
          <a:p>
            <a:r>
              <a:rPr lang="pl-PL" sz="2400" dirty="0"/>
              <a:t>ale potrzebny dodatkowy kanał wejścia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6300192" y="5589240"/>
            <a:ext cx="1929645" cy="1015663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</a:rPr>
              <a:t>Sposób użycia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</a:rPr>
              <a:t>w przypadku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</a:rPr>
              <a:t>osób zdrowych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6178513" y="1700808"/>
            <a:ext cx="27462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100" dirty="0"/>
              <a:t>John D. </a:t>
            </a:r>
            <a:r>
              <a:rPr lang="pl-PL" sz="1100" dirty="0" err="1"/>
              <a:t>Smith</a:t>
            </a:r>
            <a:r>
              <a:rPr lang="pl-PL" sz="1100" dirty="0"/>
              <a:t>, </a:t>
            </a:r>
            <a:r>
              <a:rPr lang="pl-PL" sz="1100" dirty="0" err="1"/>
              <a:t>Roel</a:t>
            </a:r>
            <a:r>
              <a:rPr lang="pl-PL" sz="1100" dirty="0"/>
              <a:t> </a:t>
            </a:r>
            <a:r>
              <a:rPr lang="pl-PL" sz="1100" dirty="0" err="1"/>
              <a:t>Vertegaal</a:t>
            </a:r>
            <a:r>
              <a:rPr lang="pl-PL" sz="1100" dirty="0"/>
              <a:t>, </a:t>
            </a:r>
            <a:r>
              <a:rPr lang="pl-PL" sz="1100" dirty="0" err="1"/>
              <a:t>Changuk</a:t>
            </a:r>
            <a:r>
              <a:rPr lang="pl-PL" sz="1100" dirty="0"/>
              <a:t> </a:t>
            </a:r>
            <a:r>
              <a:rPr lang="pl-PL" sz="1100" dirty="0" err="1"/>
              <a:t>Sohn</a:t>
            </a:r>
            <a:endParaRPr lang="pl-PL" sz="1100" dirty="0"/>
          </a:p>
          <a:p>
            <a:pPr algn="r"/>
            <a:r>
              <a:rPr lang="en-US" sz="1100" dirty="0" err="1"/>
              <a:t>ViewPointer</a:t>
            </a:r>
            <a:r>
              <a:rPr lang="pl-PL" sz="1100" dirty="0"/>
              <a:t> (referencja później)</a:t>
            </a:r>
          </a:p>
        </p:txBody>
      </p:sp>
    </p:spTree>
    <p:extLst>
      <p:ext uri="{BB962C8B-B14F-4D97-AF65-F5344CB8AC3E}">
        <p14:creationId xmlns:p14="http://schemas.microsoft.com/office/powerpoint/2010/main" val="262866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24136"/>
          </a:xfrm>
        </p:spPr>
        <p:txBody>
          <a:bodyPr>
            <a:normAutofit/>
          </a:bodyPr>
          <a:lstStyle/>
          <a:p>
            <a:r>
              <a:rPr lang="pl-PL" dirty="0"/>
              <a:t>Interakcja wzrokowa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30073" y="1412776"/>
            <a:ext cx="7855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Dynamiczny vs statyczny interfejs</a:t>
            </a:r>
            <a:endParaRPr lang="pl-PL" sz="2400" dirty="0">
              <a:solidFill>
                <a:srgbClr val="0070C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11560" y="4797152"/>
            <a:ext cx="54345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100" dirty="0"/>
              <a:t>Emilie </a:t>
            </a:r>
            <a:r>
              <a:rPr lang="pl-PL" sz="1100" dirty="0" err="1"/>
              <a:t>Møllenbach</a:t>
            </a:r>
            <a:r>
              <a:rPr lang="pl-PL" sz="1100" dirty="0"/>
              <a:t>, John Paulin Hansen, Martin </a:t>
            </a:r>
            <a:r>
              <a:rPr lang="pl-PL" sz="1100" dirty="0" err="1"/>
              <a:t>Lillholm</a:t>
            </a:r>
            <a:r>
              <a:rPr lang="pl-PL" sz="1100" dirty="0"/>
              <a:t> </a:t>
            </a:r>
            <a:r>
              <a:rPr lang="en-US" sz="1100" i="1" dirty="0"/>
              <a:t>Eye Movements in Gaze Interaction</a:t>
            </a:r>
            <a:r>
              <a:rPr lang="pl-PL" sz="1100" dirty="0"/>
              <a:t> </a:t>
            </a:r>
          </a:p>
          <a:p>
            <a:pPr algn="r"/>
            <a:r>
              <a:rPr lang="en-US" sz="1100" dirty="0"/>
              <a:t>Journal of Eye Movement Research (2013) 6(2):1, 1-15</a:t>
            </a:r>
            <a:endParaRPr lang="pl-PL" sz="1100" dirty="0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04" y="2132856"/>
            <a:ext cx="3943999" cy="255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611880" y="6021288"/>
            <a:ext cx="5639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Praca, której wstęp należy przeczytać</a:t>
            </a:r>
          </a:p>
          <a:p>
            <a:r>
              <a:rPr lang="pl-PL" i="1" dirty="0"/>
              <a:t>https://bop.unibe.ch/JEMR/article/download/2354/3550/</a:t>
            </a:r>
          </a:p>
        </p:txBody>
      </p:sp>
      <p:sp>
        <p:nvSpPr>
          <p:cNvPr id="8" name="Strzałka w prawo 7"/>
          <p:cNvSpPr/>
          <p:nvPr/>
        </p:nvSpPr>
        <p:spPr>
          <a:xfrm rot="16200000">
            <a:off x="3005826" y="5452866"/>
            <a:ext cx="540060" cy="36004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4676603" y="5463314"/>
            <a:ext cx="44198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/>
              <a:t>Praca mgr. w Lund (promotor </a:t>
            </a:r>
            <a:r>
              <a:rPr lang="pl-PL" sz="1100" dirty="0" err="1"/>
              <a:t>Holmqvist</a:t>
            </a:r>
            <a:r>
              <a:rPr lang="pl-PL" sz="1100" dirty="0"/>
              <a:t> i </a:t>
            </a:r>
            <a:r>
              <a:rPr lang="pl-PL" sz="1100" dirty="0" err="1"/>
              <a:t>Balkenius</a:t>
            </a:r>
            <a:r>
              <a:rPr lang="pl-PL" sz="1100" dirty="0"/>
              <a:t>)</a:t>
            </a:r>
          </a:p>
          <a:p>
            <a:r>
              <a:rPr lang="pl-PL" sz="1100" i="1" dirty="0"/>
              <a:t>http://www.martintall.com/docs/Tall.2008.NeoVisus_GazeInteraction.pdf</a:t>
            </a:r>
          </a:p>
        </p:txBody>
      </p:sp>
      <p:cxnSp>
        <p:nvCxnSpPr>
          <p:cNvPr id="12" name="Łącznik łamany 11"/>
          <p:cNvCxnSpPr/>
          <p:nvPr/>
        </p:nvCxnSpPr>
        <p:spPr>
          <a:xfrm rot="10800000">
            <a:off x="4427984" y="4581128"/>
            <a:ext cx="2808312" cy="882186"/>
          </a:xfrm>
          <a:prstGeom prst="bentConnector3">
            <a:avLst>
              <a:gd name="adj1" fmla="val -1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3995936" y="2215837"/>
            <a:ext cx="3845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Przełącznik (przycisk z dwoma stanami)</a:t>
            </a:r>
          </a:p>
          <a:p>
            <a:r>
              <a:rPr lang="pl-PL" dirty="0"/>
              <a:t>z systemu </a:t>
            </a:r>
            <a:r>
              <a:rPr lang="pl-PL" dirty="0" err="1"/>
              <a:t>NeoVisus</a:t>
            </a:r>
            <a:endParaRPr lang="pl-PL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5076056" y="3208920"/>
            <a:ext cx="3710269" cy="707886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</a:rPr>
              <a:t>Dynamiczny interfejs może być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</a:rPr>
              <a:t>dezorientujący (klawiatura </a:t>
            </a:r>
            <a:r>
              <a:rPr lang="pl-PL" sz="2000" dirty="0" err="1">
                <a:solidFill>
                  <a:schemeClr val="bg1"/>
                </a:solidFill>
              </a:rPr>
              <a:t>Blob</a:t>
            </a:r>
            <a:r>
              <a:rPr lang="pl-PL" sz="20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81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Prawo </a:t>
            </a:r>
            <a:r>
              <a:rPr lang="pl-PL" dirty="0" err="1"/>
              <a:t>Fittsa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16024" y="1398255"/>
            <a:ext cx="903649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Ogólne prawo w interakcji człowiek-maszyna/komputer z 1954 roku: </a:t>
            </a:r>
            <a:br>
              <a:rPr lang="pl-PL" sz="2000" dirty="0"/>
            </a:br>
            <a:r>
              <a:rPr lang="pl-PL" sz="2000" dirty="0">
                <a:solidFill>
                  <a:srgbClr val="0070C0"/>
                </a:solidFill>
              </a:rPr>
              <a:t>czas potrzebny na przesunięcie (np. dłoni lub kursora myszy) </a:t>
            </a:r>
            <a:br>
              <a:rPr lang="pl-PL" sz="2000" dirty="0">
                <a:solidFill>
                  <a:srgbClr val="0070C0"/>
                </a:solidFill>
              </a:rPr>
            </a:br>
            <a:r>
              <a:rPr lang="pl-PL" sz="2000" dirty="0">
                <a:solidFill>
                  <a:srgbClr val="0070C0"/>
                </a:solidFill>
              </a:rPr>
              <a:t>do widocznego celu zależy od:</a:t>
            </a:r>
            <a:br>
              <a:rPr lang="pl-PL" sz="2000" dirty="0">
                <a:solidFill>
                  <a:srgbClr val="0070C0"/>
                </a:solidFill>
              </a:rPr>
            </a:br>
            <a:r>
              <a:rPr lang="pl-PL" sz="2000" dirty="0">
                <a:solidFill>
                  <a:srgbClr val="0070C0"/>
                </a:solidFill>
              </a:rPr>
              <a:t>- rozmiaru celu (im większy, tym szybciej)</a:t>
            </a:r>
          </a:p>
          <a:p>
            <a:r>
              <a:rPr lang="pl-PL" sz="2000" dirty="0">
                <a:solidFill>
                  <a:srgbClr val="0070C0"/>
                </a:solidFill>
              </a:rPr>
              <a:t>- odległości od celu (im dalej, tym dłużej)</a:t>
            </a:r>
          </a:p>
          <a:p>
            <a:endParaRPr lang="pl-PL" sz="1200" dirty="0"/>
          </a:p>
          <a:p>
            <a:r>
              <a:rPr lang="pl-PL" sz="2000" b="1" dirty="0"/>
              <a:t>Lotnictwo</a:t>
            </a:r>
            <a:r>
              <a:rPr lang="pl-PL" sz="2000" dirty="0"/>
              <a:t> - ułożenie „zegarów” i przełączników w kokpicie - </a:t>
            </a:r>
            <a:r>
              <a:rPr lang="pl-PL" sz="2000" b="1" dirty="0"/>
              <a:t>dłonie</a:t>
            </a:r>
            <a:endParaRPr lang="pl-PL" sz="2000" dirty="0"/>
          </a:p>
          <a:p>
            <a:r>
              <a:rPr lang="pl-PL" sz="2000" dirty="0"/>
              <a:t>Komputer/GUI - </a:t>
            </a:r>
            <a:r>
              <a:rPr lang="pl-PL" sz="2000" b="1" dirty="0"/>
              <a:t>mysz komputerowa</a:t>
            </a:r>
            <a:r>
              <a:rPr lang="pl-PL" sz="2000" dirty="0"/>
              <a:t> (np. projektowanie menu Worda)</a:t>
            </a:r>
          </a:p>
        </p:txBody>
      </p:sp>
      <p:pic>
        <p:nvPicPr>
          <p:cNvPr id="3" name="Picture 2" descr="Fitt's Law: Draft of target size W and distance to target 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17032"/>
            <a:ext cx="4896817" cy="367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pole tekstowe 4"/>
              <p:cNvSpPr txBox="1"/>
              <p:nvPr/>
            </p:nvSpPr>
            <p:spPr>
              <a:xfrm>
                <a:off x="872495" y="4149080"/>
                <a:ext cx="1880002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/>
                        </a:rPr>
                        <m:t>𝑀𝑇</m:t>
                      </m:r>
                      <m:r>
                        <a:rPr lang="pl-PL" b="0" i="1" smtClean="0">
                          <a:latin typeface="Cambria Math"/>
                        </a:rPr>
                        <m:t> ~ </m:t>
                      </m:r>
                      <m:sSub>
                        <m:sSubPr>
                          <m:ctrlPr>
                            <a:rPr lang="pl-PL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/>
                              <a:ea typeface="Cambria Math"/>
                            </a:rPr>
                            <m:t>𝑙𝑜𝑔</m:t>
                          </m:r>
                        </m:e>
                        <m:sub>
                          <m:r>
                            <a:rPr lang="pl-PL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pl-PL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l-PL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pl-PL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pl-PL" b="0" i="1" smtClean="0">
                                  <a:latin typeface="Cambria Math"/>
                                  <a:ea typeface="Cambria Math"/>
                                </a:rPr>
                                <m:t>𝐷</m:t>
                              </m:r>
                            </m:num>
                            <m:den>
                              <m:r>
                                <a:rPr lang="pl-PL" b="0" i="1" smtClean="0">
                                  <a:latin typeface="Cambria Math"/>
                                  <a:ea typeface="Cambria Math"/>
                                </a:rPr>
                                <m:t>𝑊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5" name="pole tekstow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95" y="4149080"/>
                <a:ext cx="1880002" cy="71468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pole tekstowe 5"/>
          <p:cNvSpPr txBox="1"/>
          <p:nvPr/>
        </p:nvSpPr>
        <p:spPr>
          <a:xfrm>
            <a:off x="2888719" y="4321755"/>
            <a:ext cx="2496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oryginalna wersja z 1954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683568" y="5061083"/>
            <a:ext cx="3342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/>
              <a:t>MT</a:t>
            </a:r>
            <a:r>
              <a:rPr lang="pl-PL" dirty="0"/>
              <a:t> – średni czas dotarcia do celu</a:t>
            </a:r>
          </a:p>
          <a:p>
            <a:r>
              <a:rPr lang="pl-PL" i="1" dirty="0"/>
              <a:t>D</a:t>
            </a:r>
            <a:r>
              <a:rPr lang="pl-PL" dirty="0"/>
              <a:t> – odległość od środka celu</a:t>
            </a:r>
          </a:p>
          <a:p>
            <a:r>
              <a:rPr lang="pl-PL" i="1" dirty="0"/>
              <a:t>W</a:t>
            </a:r>
            <a:r>
              <a:rPr lang="pl-PL" dirty="0"/>
              <a:t> – rozmiar celu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4922991" y="2281472"/>
            <a:ext cx="3897754" cy="1477328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Uwaga! </a:t>
            </a:r>
            <a:r>
              <a:rPr lang="pl-PL" i="1" dirty="0" err="1">
                <a:solidFill>
                  <a:schemeClr val="bg1"/>
                </a:solidFill>
              </a:rPr>
              <a:t>Fitts</a:t>
            </a:r>
            <a:r>
              <a:rPr lang="pl-PL" i="1" dirty="0">
                <a:solidFill>
                  <a:schemeClr val="bg1"/>
                </a:solidFill>
              </a:rPr>
              <a:t>’ law</a:t>
            </a:r>
            <a:r>
              <a:rPr lang="pl-PL" dirty="0">
                <a:solidFill>
                  <a:schemeClr val="bg1"/>
                </a:solidFill>
              </a:rPr>
              <a:t>, a nie </a:t>
            </a:r>
            <a:r>
              <a:rPr lang="pl-PL" i="1" dirty="0" err="1">
                <a:solidFill>
                  <a:schemeClr val="bg1"/>
                </a:solidFill>
              </a:rPr>
              <a:t>Fitt’s</a:t>
            </a:r>
            <a:r>
              <a:rPr lang="pl-PL" i="1" dirty="0">
                <a:solidFill>
                  <a:schemeClr val="bg1"/>
                </a:solidFill>
              </a:rPr>
              <a:t> law</a:t>
            </a:r>
          </a:p>
          <a:p>
            <a:r>
              <a:rPr lang="pl-PL" dirty="0">
                <a:solidFill>
                  <a:schemeClr val="bg1"/>
                </a:solidFill>
              </a:rPr>
              <a:t>Paul </a:t>
            </a:r>
            <a:r>
              <a:rPr lang="pl-PL" dirty="0" err="1">
                <a:solidFill>
                  <a:schemeClr val="bg1"/>
                </a:solidFill>
              </a:rPr>
              <a:t>Fitts</a:t>
            </a:r>
            <a:r>
              <a:rPr lang="pl-PL" dirty="0">
                <a:solidFill>
                  <a:schemeClr val="bg1"/>
                </a:solidFill>
              </a:rPr>
              <a:t> (psycholog)</a:t>
            </a:r>
          </a:p>
          <a:p>
            <a:r>
              <a:rPr lang="pl-PL" dirty="0">
                <a:solidFill>
                  <a:schemeClr val="bg1"/>
                </a:solidFill>
              </a:rPr>
              <a:t>Badał użycie maszyn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(m.in. linia produkcyjna, telegraf),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b="1" dirty="0">
                <a:solidFill>
                  <a:schemeClr val="bg1"/>
                </a:solidFill>
              </a:rPr>
              <a:t>ergonomia pracy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4922991" y="4049699"/>
            <a:ext cx="3897754" cy="2308324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Analogia do twierdzenia </a:t>
            </a:r>
            <a:r>
              <a:rPr lang="pl-PL" dirty="0" err="1">
                <a:solidFill>
                  <a:schemeClr val="bg1"/>
                </a:solidFill>
              </a:rPr>
              <a:t>Shannona</a:t>
            </a:r>
            <a:r>
              <a:rPr lang="pl-PL" dirty="0">
                <a:solidFill>
                  <a:schemeClr val="bg1"/>
                </a:solidFill>
              </a:rPr>
              <a:t>:</a:t>
            </a:r>
          </a:p>
          <a:p>
            <a:endParaRPr lang="pl-PL" b="1" dirty="0">
              <a:solidFill>
                <a:schemeClr val="bg1"/>
              </a:solidFill>
            </a:endParaRPr>
          </a:p>
          <a:p>
            <a:endParaRPr lang="pl-PL" b="1" dirty="0">
              <a:solidFill>
                <a:schemeClr val="bg1"/>
              </a:solidFill>
            </a:endParaRPr>
          </a:p>
          <a:p>
            <a:endParaRPr lang="pl-PL" b="1" dirty="0">
              <a:solidFill>
                <a:schemeClr val="bg1"/>
              </a:solidFill>
            </a:endParaRPr>
          </a:p>
          <a:p>
            <a:r>
              <a:rPr lang="pl-PL" i="1" dirty="0">
                <a:solidFill>
                  <a:schemeClr val="bg1"/>
                </a:solidFill>
              </a:rPr>
              <a:t>C</a:t>
            </a:r>
            <a:r>
              <a:rPr lang="pl-PL" dirty="0">
                <a:solidFill>
                  <a:schemeClr val="bg1"/>
                </a:solidFill>
              </a:rPr>
              <a:t> – przepustowość kanału </a:t>
            </a:r>
            <a:r>
              <a:rPr lang="pl-PL" dirty="0" err="1">
                <a:solidFill>
                  <a:schemeClr val="bg1"/>
                </a:solidFill>
              </a:rPr>
              <a:t>komunikac</a:t>
            </a:r>
            <a:r>
              <a:rPr lang="pl-PL" dirty="0">
                <a:solidFill>
                  <a:schemeClr val="bg1"/>
                </a:solidFill>
              </a:rPr>
              <a:t>.</a:t>
            </a:r>
          </a:p>
          <a:p>
            <a:r>
              <a:rPr lang="pl-PL" i="1" dirty="0">
                <a:solidFill>
                  <a:schemeClr val="bg1"/>
                </a:solidFill>
              </a:rPr>
              <a:t>S</a:t>
            </a:r>
            <a:r>
              <a:rPr lang="pl-PL" dirty="0">
                <a:solidFill>
                  <a:schemeClr val="bg1"/>
                </a:solidFill>
              </a:rPr>
              <a:t> – moc sygnału</a:t>
            </a:r>
          </a:p>
          <a:p>
            <a:r>
              <a:rPr lang="pl-PL" i="1" dirty="0">
                <a:solidFill>
                  <a:schemeClr val="bg1"/>
                </a:solidFill>
              </a:rPr>
              <a:t>N</a:t>
            </a:r>
            <a:r>
              <a:rPr lang="pl-PL" dirty="0">
                <a:solidFill>
                  <a:schemeClr val="bg1"/>
                </a:solidFill>
              </a:rPr>
              <a:t> – moc szumu</a:t>
            </a:r>
            <a:endParaRPr lang="pl-PL" b="1" dirty="0">
              <a:solidFill>
                <a:schemeClr val="bg1"/>
              </a:solidFill>
            </a:endParaRPr>
          </a:p>
          <a:p>
            <a:r>
              <a:rPr lang="pl-PL" i="1" dirty="0">
                <a:solidFill>
                  <a:schemeClr val="bg1"/>
                </a:solidFill>
              </a:rPr>
              <a:t>S</a:t>
            </a:r>
            <a:r>
              <a:rPr lang="pl-PL" dirty="0">
                <a:solidFill>
                  <a:schemeClr val="bg1"/>
                </a:solidFill>
              </a:rPr>
              <a:t>/</a:t>
            </a:r>
            <a:r>
              <a:rPr lang="pl-PL" i="1" dirty="0">
                <a:solidFill>
                  <a:schemeClr val="bg1"/>
                </a:solidFill>
              </a:rPr>
              <a:t>N</a:t>
            </a:r>
            <a:r>
              <a:rPr lang="pl-PL" dirty="0">
                <a:solidFill>
                  <a:schemeClr val="bg1"/>
                </a:solidFill>
              </a:rPr>
              <a:t> – stosunek sygnału do szumu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ole tekstowe 12"/>
              <p:cNvSpPr txBox="1"/>
              <p:nvPr/>
            </p:nvSpPr>
            <p:spPr>
              <a:xfrm>
                <a:off x="5385108" y="4491846"/>
                <a:ext cx="1970539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𝐶</m:t>
                      </m:r>
                      <m:r>
                        <a:rPr lang="pl-PL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~ </m:t>
                      </m:r>
                      <m:sSub>
                        <m:sSubPr>
                          <m:ctrlPr>
                            <a:rPr lang="pl-PL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𝑙𝑜𝑔</m:t>
                          </m:r>
                        </m:e>
                        <m:sub>
                          <m:r>
                            <a:rPr lang="pl-PL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pl-PL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l-PL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pl-PL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num>
                            <m:den>
                              <m:r>
                                <a:rPr lang="pl-PL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den>
                          </m:f>
                          <m:r>
                            <a:rPr lang="pl-PL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pl-PL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pole tekstow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5108" y="4491846"/>
                <a:ext cx="1970539" cy="7146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93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24136"/>
          </a:xfrm>
        </p:spPr>
        <p:txBody>
          <a:bodyPr>
            <a:normAutofit/>
          </a:bodyPr>
          <a:lstStyle/>
          <a:p>
            <a:r>
              <a:rPr lang="pl-PL" dirty="0"/>
              <a:t>Interakcja wzrokowa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30073" y="1412776"/>
            <a:ext cx="7855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Dynamiczny vs statyczny interfejs</a:t>
            </a:r>
            <a:endParaRPr lang="pl-PL" sz="2400" dirty="0">
              <a:solidFill>
                <a:srgbClr val="0070C0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978025"/>
            <a:ext cx="7006163" cy="260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ole tekstowe 12"/>
          <p:cNvSpPr txBox="1"/>
          <p:nvPr/>
        </p:nvSpPr>
        <p:spPr>
          <a:xfrm>
            <a:off x="730073" y="4665736"/>
            <a:ext cx="3317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Dynamiczne i statyczne </a:t>
            </a:r>
            <a:r>
              <a:rPr lang="pl-PL" dirty="0" err="1"/>
              <a:t>pie</a:t>
            </a:r>
            <a:r>
              <a:rPr lang="pl-PL" dirty="0"/>
              <a:t>-menu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730073" y="5014337"/>
            <a:ext cx="72298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/>
              <a:t>Päivi Majaranta, Niina Majaranta, Gintautas Daunys, Oleg Spakov</a:t>
            </a:r>
            <a:r>
              <a:rPr lang="pl-PL" sz="1100" dirty="0"/>
              <a:t> </a:t>
            </a:r>
            <a:r>
              <a:rPr lang="en-US" sz="1100" dirty="0"/>
              <a:t>Editing by Gaze : Static vs . Dynamic Menus</a:t>
            </a:r>
            <a:r>
              <a:rPr lang="pl-PL" sz="1100" dirty="0"/>
              <a:t> </a:t>
            </a:r>
          </a:p>
          <a:p>
            <a:r>
              <a:rPr lang="en-US" sz="1100" dirty="0"/>
              <a:t>The 5th Conference on Communication by Gaze Interaction – COGAIN 2009: Gaze Interaction For Those Who Want It Most </a:t>
            </a:r>
            <a:endParaRPr lang="pl-PL" sz="1100" dirty="0"/>
          </a:p>
        </p:txBody>
      </p:sp>
      <p:grpSp>
        <p:nvGrpSpPr>
          <p:cNvPr id="16" name="Grupa 15"/>
          <p:cNvGrpSpPr/>
          <p:nvPr/>
        </p:nvGrpSpPr>
        <p:grpSpPr>
          <a:xfrm>
            <a:off x="4897730" y="5661248"/>
            <a:ext cx="3688028" cy="942975"/>
            <a:chOff x="3181913" y="5723975"/>
            <a:chExt cx="3688028" cy="942975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7916" y="5723975"/>
              <a:ext cx="962025" cy="942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pole tekstowe 18"/>
            <p:cNvSpPr txBox="1"/>
            <p:nvPr/>
          </p:nvSpPr>
          <p:spPr>
            <a:xfrm>
              <a:off x="3181913" y="5872296"/>
              <a:ext cx="27260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kołowy pasek postępu</a:t>
              </a:r>
            </a:p>
            <a:p>
              <a:r>
                <a:rPr lang="pl-PL" dirty="0"/>
                <a:t>wokół kursora wzrokowego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1772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24136"/>
          </a:xfrm>
        </p:spPr>
        <p:txBody>
          <a:bodyPr>
            <a:normAutofit/>
          </a:bodyPr>
          <a:lstStyle/>
          <a:p>
            <a:r>
              <a:rPr lang="pl-PL" dirty="0"/>
              <a:t>Interakcja wzrokowa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30073" y="1412776"/>
            <a:ext cx="7855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Dynamiczny vs statyczny interfejs</a:t>
            </a:r>
            <a:endParaRPr lang="pl-PL" sz="2400" dirty="0">
              <a:solidFill>
                <a:srgbClr val="0070C0"/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32856"/>
            <a:ext cx="6567126" cy="410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24136"/>
          </a:xfrm>
        </p:spPr>
        <p:txBody>
          <a:bodyPr>
            <a:normAutofit/>
          </a:bodyPr>
          <a:lstStyle/>
          <a:p>
            <a:r>
              <a:rPr lang="pl-PL" dirty="0"/>
              <a:t>Interakcja wzrokowa</a:t>
            </a:r>
            <a:endParaRPr lang="pl-PL" dirty="0">
              <a:solidFill>
                <a:srgbClr val="0070C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16562"/>
            <a:ext cx="611739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691616" y="6259331"/>
            <a:ext cx="727801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i-FI" sz="1100" dirty="0"/>
              <a:t>Jari Kangas, Oleg Špakov, Päivi Majaranta, Jussi Rantala, Poika Isokoski, and Roope Raisamo </a:t>
            </a:r>
            <a:r>
              <a:rPr lang="pl-PL" sz="1100" i="1" dirty="0" err="1"/>
              <a:t>Defining</a:t>
            </a:r>
            <a:r>
              <a:rPr lang="pl-PL" sz="1100" i="1" dirty="0"/>
              <a:t> </a:t>
            </a:r>
            <a:r>
              <a:rPr lang="pl-PL" sz="1100" i="1" dirty="0" err="1"/>
              <a:t>Gaze</a:t>
            </a:r>
            <a:r>
              <a:rPr lang="pl-PL" sz="1100" i="1" dirty="0"/>
              <a:t> </a:t>
            </a:r>
            <a:r>
              <a:rPr lang="pl-PL" sz="1100" i="1" dirty="0" err="1"/>
              <a:t>Interaction</a:t>
            </a:r>
            <a:r>
              <a:rPr lang="pl-PL" sz="1100" i="1" dirty="0"/>
              <a:t> </a:t>
            </a:r>
            <a:r>
              <a:rPr lang="pl-PL" sz="1100" i="1" dirty="0" err="1"/>
              <a:t>Events</a:t>
            </a:r>
            <a:endParaRPr lang="pl-PL" sz="1100" i="1" dirty="0"/>
          </a:p>
          <a:p>
            <a:pPr algn="r"/>
            <a:r>
              <a:rPr lang="en-US" sz="1100" i="1" dirty="0"/>
              <a:t>Conference: "Gaze Interaction in the Post-WIMP World" Workshop of CHI 2013At: Paris, France</a:t>
            </a:r>
            <a:endParaRPr lang="pl-PL" sz="1100" i="1" dirty="0"/>
          </a:p>
          <a:p>
            <a:pPr algn="r"/>
            <a:r>
              <a:rPr lang="pl-PL" sz="1100" i="1" dirty="0"/>
              <a:t>https://people.uta.fi/~paivi.majaranta/publications/KSM+13.pdf</a:t>
            </a:r>
          </a:p>
        </p:txBody>
      </p:sp>
    </p:spTree>
    <p:extLst>
      <p:ext uri="{BB962C8B-B14F-4D97-AF65-F5344CB8AC3E}">
        <p14:creationId xmlns:p14="http://schemas.microsoft.com/office/powerpoint/2010/main" val="15303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24136"/>
          </a:xfrm>
        </p:spPr>
        <p:txBody>
          <a:bodyPr>
            <a:normAutofit/>
          </a:bodyPr>
          <a:lstStyle/>
          <a:p>
            <a:r>
              <a:rPr lang="pl-PL" dirty="0"/>
              <a:t>Interakcja wzrokowa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474429" y="6141204"/>
            <a:ext cx="449520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100" dirty="0"/>
              <a:t>E. </a:t>
            </a:r>
            <a:r>
              <a:rPr lang="pl-PL" sz="1100" dirty="0" err="1"/>
              <a:t>Møllenbach</a:t>
            </a:r>
            <a:r>
              <a:rPr lang="pl-PL" sz="1100" dirty="0"/>
              <a:t>, J. P. Hansen, M. </a:t>
            </a:r>
            <a:r>
              <a:rPr lang="pl-PL" sz="1100" dirty="0" err="1"/>
              <a:t>Lillholm</a:t>
            </a:r>
            <a:r>
              <a:rPr lang="pl-PL" sz="1100" dirty="0"/>
              <a:t> </a:t>
            </a:r>
            <a:r>
              <a:rPr lang="en-US" sz="1100" i="1" dirty="0"/>
              <a:t>Eye Movements in Gaze Interaction</a:t>
            </a:r>
            <a:endParaRPr lang="pl-PL" sz="1100" i="1" dirty="0"/>
          </a:p>
          <a:p>
            <a:pPr algn="r"/>
            <a:r>
              <a:rPr lang="en-US" sz="1100" dirty="0"/>
              <a:t>Journal of Eye Movement Research (2013) 6(2):1, 1-15</a:t>
            </a:r>
            <a:endParaRPr lang="pl-PL" sz="1100" dirty="0"/>
          </a:p>
          <a:p>
            <a:pPr algn="r"/>
            <a:r>
              <a:rPr lang="pl-PL" sz="1100" i="1" dirty="0"/>
              <a:t>https://bop.unibe.ch/JEMR/article/download/2354/3550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8560319" cy="322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a 13"/>
          <p:cNvGrpSpPr/>
          <p:nvPr/>
        </p:nvGrpSpPr>
        <p:grpSpPr>
          <a:xfrm>
            <a:off x="539552" y="4581129"/>
            <a:ext cx="2356062" cy="2109089"/>
            <a:chOff x="539552" y="4581129"/>
            <a:chExt cx="2356062" cy="210908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5168815"/>
              <a:ext cx="2356062" cy="1521403"/>
            </a:xfrm>
            <a:prstGeom prst="rect">
              <a:avLst/>
            </a:prstGeom>
            <a:noFill/>
            <a:ln w="2540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5" name="Łącznik prosty ze strzałką 4"/>
            <p:cNvCxnSpPr/>
            <p:nvPr/>
          </p:nvCxnSpPr>
          <p:spPr>
            <a:xfrm flipV="1">
              <a:off x="2267744" y="4581129"/>
              <a:ext cx="432048" cy="587686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a 10"/>
          <p:cNvGrpSpPr/>
          <p:nvPr/>
        </p:nvGrpSpPr>
        <p:grpSpPr>
          <a:xfrm>
            <a:off x="1403648" y="1372126"/>
            <a:ext cx="3663760" cy="1696834"/>
            <a:chOff x="1403648" y="1372126"/>
            <a:chExt cx="3663760" cy="1696834"/>
          </a:xfrm>
        </p:grpSpPr>
        <p:sp>
          <p:nvSpPr>
            <p:cNvPr id="9" name="pole tekstowe 8"/>
            <p:cNvSpPr txBox="1"/>
            <p:nvPr/>
          </p:nvSpPr>
          <p:spPr>
            <a:xfrm>
              <a:off x="1403648" y="1372126"/>
              <a:ext cx="3663760" cy="369332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l-PL" dirty="0"/>
                <a:t>Słabe (brak wskazówek wzrokowych)</a:t>
              </a:r>
            </a:p>
          </p:txBody>
        </p:sp>
        <p:cxnSp>
          <p:nvCxnSpPr>
            <p:cNvPr id="13" name="Łącznik prosty ze strzałką 12"/>
            <p:cNvCxnSpPr/>
            <p:nvPr/>
          </p:nvCxnSpPr>
          <p:spPr>
            <a:xfrm flipH="1">
              <a:off x="2699792" y="1741458"/>
              <a:ext cx="13153" cy="1327502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a 19"/>
          <p:cNvGrpSpPr/>
          <p:nvPr/>
        </p:nvGrpSpPr>
        <p:grpSpPr>
          <a:xfrm>
            <a:off x="4211960" y="1399871"/>
            <a:ext cx="3960440" cy="3029513"/>
            <a:chOff x="4211960" y="1399871"/>
            <a:chExt cx="3960440" cy="3029513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1399871"/>
              <a:ext cx="2664296" cy="3029513"/>
            </a:xfrm>
            <a:prstGeom prst="rect">
              <a:avLst/>
            </a:prstGeom>
            <a:noFill/>
            <a:ln w="2540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16" name="Łącznik prosty ze strzałką 15"/>
            <p:cNvCxnSpPr>
              <a:stCxn id="1028" idx="1"/>
            </p:cNvCxnSpPr>
            <p:nvPr/>
          </p:nvCxnSpPr>
          <p:spPr>
            <a:xfrm flipH="1">
              <a:off x="4211960" y="2914628"/>
              <a:ext cx="1296144" cy="1018428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a 20"/>
          <p:cNvGrpSpPr/>
          <p:nvPr/>
        </p:nvGrpSpPr>
        <p:grpSpPr>
          <a:xfrm>
            <a:off x="4211960" y="3645024"/>
            <a:ext cx="3727301" cy="2923664"/>
            <a:chOff x="4211960" y="3645024"/>
            <a:chExt cx="3727301" cy="2923664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3645024"/>
              <a:ext cx="2647181" cy="2923664"/>
            </a:xfrm>
            <a:prstGeom prst="rect">
              <a:avLst/>
            </a:prstGeom>
            <a:noFill/>
            <a:ln w="2540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22" name="Łącznik prosty ze strzałką 21"/>
            <p:cNvCxnSpPr/>
            <p:nvPr/>
          </p:nvCxnSpPr>
          <p:spPr>
            <a:xfrm flipH="1" flipV="1">
              <a:off x="4211960" y="4005064"/>
              <a:ext cx="1080120" cy="869908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a 24"/>
          <p:cNvGrpSpPr/>
          <p:nvPr/>
        </p:nvGrpSpPr>
        <p:grpSpPr>
          <a:xfrm>
            <a:off x="539552" y="2914628"/>
            <a:ext cx="3168352" cy="2926571"/>
            <a:chOff x="539552" y="2914628"/>
            <a:chExt cx="3168352" cy="2926571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2914628"/>
              <a:ext cx="2031331" cy="2926571"/>
            </a:xfrm>
            <a:prstGeom prst="rect">
              <a:avLst/>
            </a:prstGeom>
            <a:noFill/>
            <a:ln w="2540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24" name="Łącznik prosty ze strzałką 23"/>
            <p:cNvCxnSpPr/>
            <p:nvPr/>
          </p:nvCxnSpPr>
          <p:spPr>
            <a:xfrm>
              <a:off x="2570883" y="4581129"/>
              <a:ext cx="1137021" cy="1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a 28"/>
          <p:cNvGrpSpPr/>
          <p:nvPr/>
        </p:nvGrpSpPr>
        <p:grpSpPr>
          <a:xfrm>
            <a:off x="4067952" y="890786"/>
            <a:ext cx="2331492" cy="3549232"/>
            <a:chOff x="4067952" y="890786"/>
            <a:chExt cx="2331492" cy="3549232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952" y="890786"/>
              <a:ext cx="2331492" cy="2178174"/>
            </a:xfrm>
            <a:prstGeom prst="rect">
              <a:avLst/>
            </a:prstGeom>
            <a:noFill/>
            <a:ln w="2540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28" name="Łącznik prosty ze strzałką 27"/>
            <p:cNvCxnSpPr>
              <a:stCxn id="1031" idx="2"/>
            </p:cNvCxnSpPr>
            <p:nvPr/>
          </p:nvCxnSpPr>
          <p:spPr>
            <a:xfrm>
              <a:off x="5233698" y="3068960"/>
              <a:ext cx="0" cy="1371058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3961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>
            <a:off x="528228" y="5445224"/>
            <a:ext cx="44807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Paulus, Y. T., &amp; </a:t>
            </a:r>
            <a:r>
              <a:rPr lang="en-US" sz="1100" dirty="0" err="1"/>
              <a:t>Remijn</a:t>
            </a:r>
            <a:r>
              <a:rPr lang="en-US" sz="1100" dirty="0"/>
              <a:t>, G. B. (2021). </a:t>
            </a:r>
            <a:r>
              <a:rPr lang="en-US" sz="1100" i="1" dirty="0"/>
              <a:t>Usability of various dwell times </a:t>
            </a:r>
            <a:r>
              <a:rPr lang="pl-PL" sz="1100" i="1" dirty="0" smtClean="0"/>
              <a:t/>
            </a:r>
            <a:br>
              <a:rPr lang="pl-PL" sz="1100" i="1" dirty="0" smtClean="0"/>
            </a:br>
            <a:r>
              <a:rPr lang="en-US" sz="1100" i="1" dirty="0" smtClean="0"/>
              <a:t>for </a:t>
            </a:r>
            <a:r>
              <a:rPr lang="en-US" sz="1100" i="1" dirty="0"/>
              <a:t>eye-gaze-based </a:t>
            </a:r>
            <a:r>
              <a:rPr lang="en-US" sz="1100" i="1" dirty="0" smtClean="0"/>
              <a:t>object </a:t>
            </a:r>
            <a:r>
              <a:rPr lang="en-US" sz="1100" i="1" dirty="0"/>
              <a:t>selection with eye </a:t>
            </a:r>
            <a:r>
              <a:rPr lang="en-US" sz="1100" i="1" dirty="0" smtClean="0"/>
              <a:t>tracking.</a:t>
            </a:r>
            <a:r>
              <a:rPr lang="pl-PL" sz="1100" dirty="0"/>
              <a:t> </a:t>
            </a:r>
            <a:r>
              <a:rPr lang="en-US" sz="1100" i="1" dirty="0" smtClean="0"/>
              <a:t>Displays</a:t>
            </a:r>
            <a:r>
              <a:rPr lang="en-US" sz="1100" dirty="0"/>
              <a:t>, </a:t>
            </a:r>
            <a:r>
              <a:rPr lang="en-US" sz="1100" i="1" dirty="0"/>
              <a:t>67</a:t>
            </a:r>
            <a:r>
              <a:rPr lang="en-US" sz="1100" dirty="0"/>
              <a:t>, 101997.</a:t>
            </a:r>
            <a:endParaRPr lang="pl-PL" sz="1100" dirty="0"/>
          </a:p>
        </p:txBody>
      </p:sp>
      <p:pic>
        <p:nvPicPr>
          <p:cNvPr id="1028" name="Picture 4" descr="https://ars.els-cdn.com/content/image/1-s2.0-S0141938221000123-gr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517207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rs.els-cdn.com/content/image/1-s2.0-S0141938221000123-gr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76" y="3121438"/>
            <a:ext cx="5162550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24136"/>
          </a:xfrm>
        </p:spPr>
        <p:txBody>
          <a:bodyPr>
            <a:normAutofit/>
          </a:bodyPr>
          <a:lstStyle/>
          <a:p>
            <a:r>
              <a:rPr lang="pl-PL" dirty="0" smtClean="0"/>
              <a:t>Wygodna długość </a:t>
            </a:r>
            <a:r>
              <a:rPr lang="pl-PL" i="1" dirty="0" err="1" smtClean="0"/>
              <a:t>dwell-time</a:t>
            </a:r>
            <a:endParaRPr lang="pl-PL" i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272" y="2924944"/>
            <a:ext cx="5137770" cy="338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3563888" y="2492896"/>
            <a:ext cx="49017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Użytkownik sam kontroluje czas (klawisze „+” i „-”)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3561275" y="6443119"/>
            <a:ext cx="1024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/>
              <a:t>J. </a:t>
            </a:r>
            <a:r>
              <a:rPr lang="pl-PL" sz="1100" dirty="0" err="1" smtClean="0"/>
              <a:t>Grech</a:t>
            </a:r>
            <a:r>
              <a:rPr lang="pl-PL" sz="1100" dirty="0" smtClean="0"/>
              <a:t> *****</a:t>
            </a:r>
            <a:endParaRPr lang="pl-PL" sz="1100" dirty="0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48E0A61E-1358-40AF-B86E-8301EAA58030}"/>
              </a:ext>
            </a:extLst>
          </p:cNvPr>
          <p:cNvSpPr txBox="1"/>
          <p:nvPr/>
        </p:nvSpPr>
        <p:spPr>
          <a:xfrm>
            <a:off x="3322762" y="1484784"/>
            <a:ext cx="5394466" cy="40011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chemeClr val="bg1"/>
                </a:solidFill>
              </a:rPr>
              <a:t>Dobieranie </a:t>
            </a:r>
            <a:r>
              <a:rPr lang="pl-PL" sz="2000" i="1" dirty="0" err="1" smtClean="0">
                <a:solidFill>
                  <a:schemeClr val="bg1"/>
                </a:solidFill>
              </a:rPr>
              <a:t>dwell-time</a:t>
            </a:r>
            <a:r>
              <a:rPr lang="pl-PL" sz="2000" dirty="0" smtClean="0">
                <a:solidFill>
                  <a:schemeClr val="bg1"/>
                </a:solidFill>
              </a:rPr>
              <a:t> na podstawie liczby błędów</a:t>
            </a:r>
            <a:endParaRPr lang="pl-P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  <p:bldP spid="5" grpId="0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24136"/>
          </a:xfrm>
        </p:spPr>
        <p:txBody>
          <a:bodyPr>
            <a:normAutofit/>
          </a:bodyPr>
          <a:lstStyle/>
          <a:p>
            <a:r>
              <a:rPr lang="pl-PL" dirty="0"/>
              <a:t>Informacja zwrotna (</a:t>
            </a:r>
            <a:r>
              <a:rPr lang="pl-PL" i="1" dirty="0"/>
              <a:t>feedback</a:t>
            </a:r>
            <a:r>
              <a:rPr lang="pl-PL" dirty="0"/>
              <a:t>)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F4E401A8-3A4A-4018-90EB-63D2EA1C780B}"/>
              </a:ext>
            </a:extLst>
          </p:cNvPr>
          <p:cNvSpPr txBox="1"/>
          <p:nvPr/>
        </p:nvSpPr>
        <p:spPr>
          <a:xfrm>
            <a:off x="480187" y="1484784"/>
            <a:ext cx="82793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/>
              <a:t>Informacja zwrotna</a:t>
            </a:r>
            <a:r>
              <a:rPr lang="pl-PL" sz="2400" dirty="0"/>
              <a:t> (ang. </a:t>
            </a:r>
            <a:r>
              <a:rPr lang="pl-PL" sz="2400" i="1" dirty="0"/>
              <a:t>feedback</a:t>
            </a:r>
            <a:r>
              <a:rPr lang="pl-PL" sz="2400" dirty="0"/>
              <a:t>) informuje użytkownika </a:t>
            </a:r>
          </a:p>
          <a:p>
            <a:r>
              <a:rPr lang="pl-PL" sz="2400" dirty="0"/>
              <a:t>o aktualnym </a:t>
            </a:r>
            <a:r>
              <a:rPr lang="pl-PL" sz="2400" b="1" dirty="0">
                <a:solidFill>
                  <a:srgbClr val="00B0F0"/>
                </a:solidFill>
              </a:rPr>
              <a:t>stanie</a:t>
            </a:r>
            <a:r>
              <a:rPr lang="pl-PL" sz="2400" dirty="0"/>
              <a:t> obsługiwanej przez niego aplikacji </a:t>
            </a:r>
          </a:p>
          <a:p>
            <a:r>
              <a:rPr lang="pl-PL" sz="2400" dirty="0"/>
              <a:t>i o </a:t>
            </a:r>
            <a:r>
              <a:rPr lang="pl-PL" sz="2400" b="1" dirty="0">
                <a:solidFill>
                  <a:srgbClr val="00B0F0"/>
                </a:solidFill>
              </a:rPr>
              <a:t>efekcie działań</a:t>
            </a:r>
            <a:r>
              <a:rPr lang="pl-PL" sz="2400" dirty="0"/>
              <a:t> użytkownika (</a:t>
            </a:r>
            <a:r>
              <a:rPr lang="pl-PL" sz="2400" b="1" dirty="0"/>
              <a:t>zasada akcji-reakcji</a:t>
            </a:r>
            <a:r>
              <a:rPr lang="pl-PL" sz="2400" dirty="0"/>
              <a:t>). </a:t>
            </a:r>
          </a:p>
          <a:p>
            <a:r>
              <a:rPr lang="pl-PL" sz="2400" dirty="0"/>
              <a:t>Feedback może być wizualny (ekran) lub głosowy (+ np. wibracje)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E6D74DC3-69B5-4B32-88C8-D071875902FF}"/>
              </a:ext>
            </a:extLst>
          </p:cNvPr>
          <p:cNvSpPr txBox="1"/>
          <p:nvPr/>
        </p:nvSpPr>
        <p:spPr>
          <a:xfrm>
            <a:off x="480187" y="3252755"/>
            <a:ext cx="62199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Majaranta</a:t>
            </a:r>
            <a:r>
              <a:rPr lang="en-US" sz="1000" dirty="0"/>
              <a:t>, P., Scott </a:t>
            </a:r>
            <a:r>
              <a:rPr lang="en-US" sz="1000" dirty="0" err="1"/>
              <a:t>MacKenzie</a:t>
            </a:r>
            <a:r>
              <a:rPr lang="en-US" sz="1000" dirty="0"/>
              <a:t>, I., Aula, A., &amp; </a:t>
            </a:r>
            <a:r>
              <a:rPr lang="en-US" sz="1000" dirty="0" err="1"/>
              <a:t>Räihä</a:t>
            </a:r>
            <a:r>
              <a:rPr lang="en-US" sz="1000" dirty="0"/>
              <a:t>, K.-J. (2006). </a:t>
            </a:r>
            <a:endParaRPr lang="pl-PL" sz="1000" dirty="0"/>
          </a:p>
          <a:p>
            <a:r>
              <a:rPr lang="en-US" sz="1000" dirty="0"/>
              <a:t>Effects of feedback and dwell time on eye typing speed and accuracy. </a:t>
            </a:r>
            <a:endParaRPr lang="pl-PL" sz="1000" dirty="0"/>
          </a:p>
          <a:p>
            <a:r>
              <a:rPr lang="en-US" sz="1000" i="1" dirty="0"/>
              <a:t>Universal Access in the Information Society</a:t>
            </a:r>
            <a:r>
              <a:rPr lang="en-US" sz="1000" dirty="0"/>
              <a:t> Vol. 5, Issue 2, pp. 199–208. https://doi.org/10.1007/s10209-006-0034-z</a:t>
            </a:r>
            <a:endParaRPr lang="pl-PL" sz="1000" dirty="0"/>
          </a:p>
        </p:txBody>
      </p:sp>
      <p:pic>
        <p:nvPicPr>
          <p:cNvPr id="7" name="Picture 2" descr="https://lh5.googleusercontent.com/oxTmC5cOsSMhos_9cQ5QONGuaM5UdBThyryBFzOpyMZrRZWOPFDmiIWfoFIH_hAMHikaQ-G7hycx2xNtb7RFMnMiRj_eUEMr8GADfwrSi-mzQ9qHCcoKF0cTNkO4VdKdSBVoeVUa">
            <a:extLst>
              <a:ext uri="{FF2B5EF4-FFF2-40B4-BE49-F238E27FC236}">
                <a16:creationId xmlns:a16="http://schemas.microsoft.com/office/drawing/2014/main" xmlns="" id="{7C174B03-9412-4981-B13E-F416DDC3A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93790"/>
            <a:ext cx="37909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lh4.googleusercontent.com/vJkyNT8ZaHp8YEYpnxau0ZwO3TW5DyJe3dwb7dV5_T07FTnQ8lHsjsSxid0jSedQLPPP5A6CBQU6DmNT-xauobJxtRk5X-9ilLJtKTkXMYd0f_OZcMAaIUKOg53ov876pr4FxRAz">
            <a:extLst>
              <a:ext uri="{FF2B5EF4-FFF2-40B4-BE49-F238E27FC236}">
                <a16:creationId xmlns:a16="http://schemas.microsoft.com/office/drawing/2014/main" xmlns="" id="{952C6C4B-0EA5-4F26-A16E-764FFFF07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755" y="3933056"/>
            <a:ext cx="3152775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79FF0CAC-89DC-4EC5-A9DD-028BBFDFD0F0}"/>
              </a:ext>
            </a:extLst>
          </p:cNvPr>
          <p:cNvSpPr txBox="1"/>
          <p:nvPr/>
        </p:nvSpPr>
        <p:spPr>
          <a:xfrm>
            <a:off x="467544" y="5746030"/>
            <a:ext cx="3670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Rodzaje sprzężeń zwrotnych</a:t>
            </a:r>
          </a:p>
          <a:p>
            <a:r>
              <a:rPr lang="pl-PL" i="1" dirty="0" err="1"/>
              <a:t>focused</a:t>
            </a:r>
            <a:r>
              <a:rPr lang="pl-PL" dirty="0"/>
              <a:t> = aktywacja wzrokiem</a:t>
            </a:r>
          </a:p>
          <a:p>
            <a:r>
              <a:rPr lang="pl-PL" i="1" dirty="0" err="1"/>
              <a:t>selected</a:t>
            </a:r>
            <a:r>
              <a:rPr lang="pl-PL" dirty="0"/>
              <a:t> = wybrane, minął </a:t>
            </a:r>
            <a:r>
              <a:rPr lang="pl-PL" i="1" dirty="0" err="1"/>
              <a:t>dwell-time</a:t>
            </a:r>
            <a:endParaRPr lang="pl-PL" i="1" dirty="0"/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xmlns="" id="{79F30C9E-5EA5-41DE-9B32-E79D4B25E895}"/>
              </a:ext>
            </a:extLst>
          </p:cNvPr>
          <p:cNvSpPr txBox="1"/>
          <p:nvPr/>
        </p:nvSpPr>
        <p:spPr>
          <a:xfrm>
            <a:off x="5724128" y="5506996"/>
            <a:ext cx="1512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Liczba błędów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xmlns="" id="{48E0A61E-1358-40AF-B86E-8301EAA58030}"/>
              </a:ext>
            </a:extLst>
          </p:cNvPr>
          <p:cNvSpPr txBox="1"/>
          <p:nvPr/>
        </p:nvSpPr>
        <p:spPr>
          <a:xfrm>
            <a:off x="4067944" y="4365104"/>
            <a:ext cx="4824536" cy="707886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P.M. (2006): zwiększenie czasu powtórzenia</a:t>
            </a:r>
          </a:p>
          <a:p>
            <a:r>
              <a:rPr lang="pl-PL" sz="2000" dirty="0">
                <a:solidFill>
                  <a:schemeClr val="bg1"/>
                </a:solidFill>
              </a:rPr>
              <a:t>zmniejsza liczbę błędów niechcianego </a:t>
            </a:r>
            <a:r>
              <a:rPr lang="pl-PL" sz="2000" dirty="0" err="1">
                <a:solidFill>
                  <a:schemeClr val="bg1"/>
                </a:solidFill>
              </a:rPr>
              <a:t>powt</a:t>
            </a:r>
            <a:r>
              <a:rPr lang="pl-PL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xmlns="" id="{949B53EC-F874-4EE5-B08A-FB10AB186662}"/>
              </a:ext>
            </a:extLst>
          </p:cNvPr>
          <p:cNvSpPr txBox="1"/>
          <p:nvPr/>
        </p:nvSpPr>
        <p:spPr>
          <a:xfrm>
            <a:off x="4067944" y="5229780"/>
            <a:ext cx="4824536" cy="1323439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P.M. (2009): system adaptacji czasu aktywacji ze względu na liczbę błędów:</a:t>
            </a:r>
          </a:p>
          <a:p>
            <a:r>
              <a:rPr lang="pl-PL" sz="2000" dirty="0">
                <a:solidFill>
                  <a:schemeClr val="bg1"/>
                </a:solidFill>
              </a:rPr>
              <a:t>Szybkość: 6.9 </a:t>
            </a:r>
            <a:r>
              <a:rPr lang="pl-PL" sz="2000" dirty="0" err="1">
                <a:solidFill>
                  <a:schemeClr val="bg1"/>
                </a:solidFill>
              </a:rPr>
              <a:t>wpm</a:t>
            </a:r>
            <a:r>
              <a:rPr lang="pl-PL" sz="2000" dirty="0">
                <a:solidFill>
                  <a:schemeClr val="bg1"/>
                </a:solidFill>
              </a:rPr>
              <a:t> → 19.9 </a:t>
            </a:r>
            <a:r>
              <a:rPr lang="pl-PL" sz="2000" dirty="0" err="1">
                <a:solidFill>
                  <a:schemeClr val="bg1"/>
                </a:solidFill>
              </a:rPr>
              <a:t>wpm</a:t>
            </a:r>
            <a:endParaRPr lang="pl-PL" sz="2000" dirty="0">
              <a:solidFill>
                <a:schemeClr val="bg1"/>
              </a:solidFill>
            </a:endParaRPr>
          </a:p>
          <a:p>
            <a:r>
              <a:rPr lang="pl-PL" sz="2000" dirty="0">
                <a:solidFill>
                  <a:schemeClr val="bg1"/>
                </a:solidFill>
              </a:rPr>
              <a:t>Liczba błędów: 1.28% → 0.36%</a:t>
            </a:r>
          </a:p>
        </p:txBody>
      </p:sp>
    </p:spTree>
    <p:extLst>
      <p:ext uri="{BB962C8B-B14F-4D97-AF65-F5344CB8AC3E}">
        <p14:creationId xmlns:p14="http://schemas.microsoft.com/office/powerpoint/2010/main" val="99956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24136"/>
          </a:xfrm>
        </p:spPr>
        <p:txBody>
          <a:bodyPr>
            <a:normAutofit/>
          </a:bodyPr>
          <a:lstStyle/>
          <a:p>
            <a:r>
              <a:rPr lang="pl-PL" dirty="0"/>
              <a:t>Informacja zwrotna (</a:t>
            </a:r>
            <a:r>
              <a:rPr lang="pl-PL" i="1" dirty="0"/>
              <a:t>feedback</a:t>
            </a:r>
            <a:r>
              <a:rPr lang="pl-PL" dirty="0"/>
              <a:t>)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EF8746FF-C752-4EA8-8679-AC036DA1B805}"/>
              </a:ext>
            </a:extLst>
          </p:cNvPr>
          <p:cNvSpPr txBox="1"/>
          <p:nvPr/>
        </p:nvSpPr>
        <p:spPr>
          <a:xfrm>
            <a:off x="449421" y="3931854"/>
            <a:ext cx="2233175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sz="2400" dirty="0"/>
              <a:t>Stan nieaktywny</a:t>
            </a:r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6A21CF6C-E136-41F4-98CA-B6B59769EADA}"/>
              </a:ext>
            </a:extLst>
          </p:cNvPr>
          <p:cNvCxnSpPr>
            <a:cxnSpLocks/>
            <a:stCxn id="3" idx="3"/>
            <a:endCxn id="18" idx="1"/>
          </p:cNvCxnSpPr>
          <p:nvPr/>
        </p:nvCxnSpPr>
        <p:spPr>
          <a:xfrm>
            <a:off x="2682596" y="4162687"/>
            <a:ext cx="59326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A90349EC-A336-4096-B748-5BEC235C82DB}"/>
              </a:ext>
            </a:extLst>
          </p:cNvPr>
          <p:cNvSpPr txBox="1"/>
          <p:nvPr/>
        </p:nvSpPr>
        <p:spPr>
          <a:xfrm>
            <a:off x="1231255" y="3169383"/>
            <a:ext cx="3316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>
                <a:solidFill>
                  <a:srgbClr val="002060"/>
                </a:solidFill>
              </a:rPr>
              <a:t>Spojrzenie</a:t>
            </a:r>
          </a:p>
          <a:p>
            <a:pPr algn="ctr"/>
            <a:r>
              <a:rPr lang="pl-PL" dirty="0">
                <a:solidFill>
                  <a:srgbClr val="002060"/>
                </a:solidFill>
              </a:rPr>
              <a:t>(od razu lub z progiem np. 50 ms)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FB9E85D4-A040-42A0-9FE5-7D5DC8C789D0}"/>
              </a:ext>
            </a:extLst>
          </p:cNvPr>
          <p:cNvSpPr txBox="1"/>
          <p:nvPr/>
        </p:nvSpPr>
        <p:spPr>
          <a:xfrm>
            <a:off x="5163937" y="3175081"/>
            <a:ext cx="1736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>
                <a:solidFill>
                  <a:srgbClr val="002060"/>
                </a:solidFill>
              </a:rPr>
              <a:t>przyglądanie się </a:t>
            </a:r>
          </a:p>
          <a:p>
            <a:pPr algn="ctr"/>
            <a:r>
              <a:rPr lang="pl-PL" dirty="0">
                <a:solidFill>
                  <a:srgbClr val="002060"/>
                </a:solidFill>
              </a:rPr>
              <a:t>(t &gt; 1s)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C85C1366-EBCE-4F81-B17C-2D192A367513}"/>
              </a:ext>
            </a:extLst>
          </p:cNvPr>
          <p:cNvSpPr txBox="1"/>
          <p:nvPr/>
        </p:nvSpPr>
        <p:spPr>
          <a:xfrm>
            <a:off x="3275856" y="3931854"/>
            <a:ext cx="2592288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Stan aktywowany</a:t>
            </a:r>
          </a:p>
        </p:txBody>
      </p: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xmlns="" id="{9512D550-7E61-4FA4-B52B-BD4057590765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 flipV="1">
            <a:off x="5868144" y="4160990"/>
            <a:ext cx="466657" cy="169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8D3BDCF4-0F76-4550-AF51-087168168F24}"/>
              </a:ext>
            </a:extLst>
          </p:cNvPr>
          <p:cNvSpPr txBox="1"/>
          <p:nvPr/>
        </p:nvSpPr>
        <p:spPr>
          <a:xfrm>
            <a:off x="6334801" y="3930157"/>
            <a:ext cx="2201995" cy="461665"/>
          </a:xfrm>
          <a:prstGeom prst="rect">
            <a:avLst/>
          </a:prstGeom>
          <a:solidFill>
            <a:schemeClr val="tx2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Reakcja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xmlns="" id="{BF2680D6-046F-4D65-9D9D-1B6C87AEE594}"/>
              </a:ext>
            </a:extLst>
          </p:cNvPr>
          <p:cNvSpPr txBox="1"/>
          <p:nvPr/>
        </p:nvSpPr>
        <p:spPr>
          <a:xfrm>
            <a:off x="480187" y="1484784"/>
            <a:ext cx="74905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/>
              <a:t>Każdy </a:t>
            </a:r>
            <a:r>
              <a:rPr lang="pl-PL" sz="2400" b="1" dirty="0"/>
              <a:t>stan</a:t>
            </a:r>
            <a:r>
              <a:rPr lang="pl-PL" sz="2400" dirty="0"/>
              <a:t> oznaczony jest przez </a:t>
            </a:r>
            <a:r>
              <a:rPr lang="pl-PL" sz="2400" b="1" dirty="0"/>
              <a:t>inny wygląd </a:t>
            </a:r>
            <a:br>
              <a:rPr lang="pl-PL" sz="2400" b="1" dirty="0"/>
            </a:br>
            <a:r>
              <a:rPr lang="pl-PL" sz="2400" dirty="0"/>
              <a:t>(tak samo, jak w zwykłym GUI podczas interakcji z myszką).</a:t>
            </a:r>
          </a:p>
        </p:txBody>
      </p:sp>
      <p:sp>
        <p:nvSpPr>
          <p:cNvPr id="45" name="Dowolny kształt: kształt 44">
            <a:extLst>
              <a:ext uri="{FF2B5EF4-FFF2-40B4-BE49-F238E27FC236}">
                <a16:creationId xmlns:a16="http://schemas.microsoft.com/office/drawing/2014/main" xmlns="" id="{94583D12-219D-4D05-BA3C-1EEC130E70CD}"/>
              </a:ext>
            </a:extLst>
          </p:cNvPr>
          <p:cNvSpPr/>
          <p:nvPr/>
        </p:nvSpPr>
        <p:spPr>
          <a:xfrm>
            <a:off x="1506583" y="4454759"/>
            <a:ext cx="5477691" cy="557371"/>
          </a:xfrm>
          <a:custGeom>
            <a:avLst/>
            <a:gdLst>
              <a:gd name="connsiteX0" fmla="*/ 5477691 w 5477691"/>
              <a:gd name="connsiteY0" fmla="*/ 0 h 557371"/>
              <a:gd name="connsiteX1" fmla="*/ 2812868 w 5477691"/>
              <a:gd name="connsiteY1" fmla="*/ 557348 h 557371"/>
              <a:gd name="connsiteX2" fmla="*/ 0 w 5477691"/>
              <a:gd name="connsiteY2" fmla="*/ 17417 h 55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77691" h="557371">
                <a:moveTo>
                  <a:pt x="5477691" y="0"/>
                </a:moveTo>
                <a:cubicBezTo>
                  <a:pt x="4601753" y="277222"/>
                  <a:pt x="3725816" y="554445"/>
                  <a:pt x="2812868" y="557348"/>
                </a:cubicBezTo>
                <a:cubicBezTo>
                  <a:pt x="1899920" y="560251"/>
                  <a:pt x="949960" y="288834"/>
                  <a:pt x="0" y="17417"/>
                </a:cubicBezTo>
              </a:path>
            </a:pathLst>
          </a:custGeom>
          <a:noFill/>
          <a:ln>
            <a:solidFill>
              <a:srgbClr val="0070C0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61" name="Grupa 60">
            <a:extLst>
              <a:ext uri="{FF2B5EF4-FFF2-40B4-BE49-F238E27FC236}">
                <a16:creationId xmlns:a16="http://schemas.microsoft.com/office/drawing/2014/main" xmlns="" id="{8F2AB19A-16E5-4240-9674-184E0781E4DB}"/>
              </a:ext>
            </a:extLst>
          </p:cNvPr>
          <p:cNvGrpSpPr/>
          <p:nvPr/>
        </p:nvGrpSpPr>
        <p:grpSpPr>
          <a:xfrm>
            <a:off x="1706880" y="4391822"/>
            <a:ext cx="7300265" cy="1485450"/>
            <a:chOff x="1706880" y="4391822"/>
            <a:chExt cx="7300265" cy="1485450"/>
          </a:xfrm>
        </p:grpSpPr>
        <p:cxnSp>
          <p:nvCxnSpPr>
            <p:cNvPr id="21" name="Łącznik prosty ze strzałką 20">
              <a:extLst>
                <a:ext uri="{FF2B5EF4-FFF2-40B4-BE49-F238E27FC236}">
                  <a16:creationId xmlns:a16="http://schemas.microsoft.com/office/drawing/2014/main" xmlns="" id="{9759C869-3F0E-4A28-B597-EC3B6A8C756A}"/>
                </a:ext>
              </a:extLst>
            </p:cNvPr>
            <p:cNvCxnSpPr>
              <a:cxnSpLocks/>
            </p:cNvCxnSpPr>
            <p:nvPr/>
          </p:nvCxnSpPr>
          <p:spPr>
            <a:xfrm>
              <a:off x="7435798" y="4391822"/>
              <a:ext cx="0" cy="62325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pole tekstowe 39">
              <a:extLst>
                <a:ext uri="{FF2B5EF4-FFF2-40B4-BE49-F238E27FC236}">
                  <a16:creationId xmlns:a16="http://schemas.microsoft.com/office/drawing/2014/main" xmlns="" id="{B323EEF9-C66F-4406-A25F-CD212AA6C46B}"/>
                </a:ext>
              </a:extLst>
            </p:cNvPr>
            <p:cNvSpPr txBox="1"/>
            <p:nvPr/>
          </p:nvSpPr>
          <p:spPr>
            <a:xfrm>
              <a:off x="6333786" y="5015072"/>
              <a:ext cx="2201995" cy="46166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400" dirty="0">
                  <a:solidFill>
                    <a:schemeClr val="bg1"/>
                  </a:solidFill>
                </a:rPr>
                <a:t>Niedostępny</a:t>
              </a:r>
            </a:p>
          </p:txBody>
        </p:sp>
        <p:sp>
          <p:nvSpPr>
            <p:cNvPr id="41" name="pole tekstowe 40">
              <a:extLst>
                <a:ext uri="{FF2B5EF4-FFF2-40B4-BE49-F238E27FC236}">
                  <a16:creationId xmlns:a16="http://schemas.microsoft.com/office/drawing/2014/main" xmlns="" id="{589CCB04-1814-451F-A54F-7D9AE89F8E6C}"/>
                </a:ext>
              </a:extLst>
            </p:cNvPr>
            <p:cNvSpPr txBox="1"/>
            <p:nvPr/>
          </p:nvSpPr>
          <p:spPr>
            <a:xfrm>
              <a:off x="5868144" y="5507940"/>
              <a:ext cx="31390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>
                  <a:solidFill>
                    <a:srgbClr val="002060"/>
                  </a:solidFill>
                </a:rPr>
                <a:t>np. okres wykonywania zadania</a:t>
              </a:r>
            </a:p>
          </p:txBody>
        </p:sp>
        <p:sp>
          <p:nvSpPr>
            <p:cNvPr id="46" name="pole tekstowe 45">
              <a:extLst>
                <a:ext uri="{FF2B5EF4-FFF2-40B4-BE49-F238E27FC236}">
                  <a16:creationId xmlns:a16="http://schemas.microsoft.com/office/drawing/2014/main" xmlns="" id="{9EA2140F-8038-45FD-A35E-85D5A9641ACE}"/>
                </a:ext>
              </a:extLst>
            </p:cNvPr>
            <p:cNvSpPr txBox="1"/>
            <p:nvPr/>
          </p:nvSpPr>
          <p:spPr>
            <a:xfrm>
              <a:off x="6921421" y="4459603"/>
              <a:ext cx="48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lub</a:t>
              </a:r>
            </a:p>
          </p:txBody>
        </p:sp>
        <p:sp>
          <p:nvSpPr>
            <p:cNvPr id="47" name="Dowolny kształt: kształt 46">
              <a:extLst>
                <a:ext uri="{FF2B5EF4-FFF2-40B4-BE49-F238E27FC236}">
                  <a16:creationId xmlns:a16="http://schemas.microsoft.com/office/drawing/2014/main" xmlns="" id="{3611BE25-AE92-4908-B032-0BBADCDB4B77}"/>
                </a:ext>
              </a:extLst>
            </p:cNvPr>
            <p:cNvSpPr/>
            <p:nvPr/>
          </p:nvSpPr>
          <p:spPr>
            <a:xfrm>
              <a:off x="1706880" y="4689890"/>
              <a:ext cx="4537166" cy="696686"/>
            </a:xfrm>
            <a:custGeom>
              <a:avLst/>
              <a:gdLst>
                <a:gd name="connsiteX0" fmla="*/ 4537166 w 4537166"/>
                <a:gd name="connsiteY0" fmla="*/ 696686 h 696686"/>
                <a:gd name="connsiteX1" fmla="*/ 1584960 w 4537166"/>
                <a:gd name="connsiteY1" fmla="*/ 487680 h 696686"/>
                <a:gd name="connsiteX2" fmla="*/ 0 w 4537166"/>
                <a:gd name="connsiteY2" fmla="*/ 0 h 69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37166" h="696686">
                  <a:moveTo>
                    <a:pt x="4537166" y="696686"/>
                  </a:moveTo>
                  <a:cubicBezTo>
                    <a:pt x="3439160" y="650240"/>
                    <a:pt x="2341154" y="603794"/>
                    <a:pt x="1584960" y="487680"/>
                  </a:cubicBezTo>
                  <a:cubicBezTo>
                    <a:pt x="828766" y="371566"/>
                    <a:pt x="249646" y="91440"/>
                    <a:pt x="0" y="0"/>
                  </a:cubicBezTo>
                </a:path>
              </a:pathLst>
            </a:custGeom>
            <a:noFill/>
            <a:ln>
              <a:solidFill>
                <a:srgbClr val="0070C0"/>
              </a:solidFill>
              <a:tailEnd type="triangle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52" name="pole tekstowe 51">
            <a:extLst>
              <a:ext uri="{FF2B5EF4-FFF2-40B4-BE49-F238E27FC236}">
                <a16:creationId xmlns:a16="http://schemas.microsoft.com/office/drawing/2014/main" xmlns="" id="{75A14249-E747-42B2-A1E0-F4E018B53ADB}"/>
              </a:ext>
            </a:extLst>
          </p:cNvPr>
          <p:cNvSpPr txBox="1"/>
          <p:nvPr/>
        </p:nvSpPr>
        <p:spPr>
          <a:xfrm>
            <a:off x="4140419" y="4387659"/>
            <a:ext cx="918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 err="1"/>
              <a:t>focused</a:t>
            </a:r>
            <a:endParaRPr lang="pl-PL" i="1" dirty="0"/>
          </a:p>
        </p:txBody>
      </p:sp>
      <p:sp>
        <p:nvSpPr>
          <p:cNvPr id="53" name="pole tekstowe 52">
            <a:extLst>
              <a:ext uri="{FF2B5EF4-FFF2-40B4-BE49-F238E27FC236}">
                <a16:creationId xmlns:a16="http://schemas.microsoft.com/office/drawing/2014/main" xmlns="" id="{C601D815-E484-4681-BD64-7BC12B1E619F}"/>
              </a:ext>
            </a:extLst>
          </p:cNvPr>
          <p:cNvSpPr txBox="1"/>
          <p:nvPr/>
        </p:nvSpPr>
        <p:spPr>
          <a:xfrm>
            <a:off x="7668344" y="3529622"/>
            <a:ext cx="948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 err="1"/>
              <a:t>selected</a:t>
            </a:r>
            <a:endParaRPr lang="pl-PL" i="1" dirty="0"/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xmlns="" id="{8C7CBC30-6276-4E70-A2D6-FF2A78DA661B}"/>
              </a:ext>
            </a:extLst>
          </p:cNvPr>
          <p:cNvSpPr txBox="1"/>
          <p:nvPr/>
        </p:nvSpPr>
        <p:spPr>
          <a:xfrm>
            <a:off x="459013" y="2608497"/>
            <a:ext cx="416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/>
              <a:t>Przykład przycisku wzrokowego:</a:t>
            </a:r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xmlns="" id="{48DA2D6E-7168-4111-8AF6-4D385E1C03F5}"/>
              </a:ext>
            </a:extLst>
          </p:cNvPr>
          <p:cNvSpPr txBox="1"/>
          <p:nvPr/>
        </p:nvSpPr>
        <p:spPr>
          <a:xfrm>
            <a:off x="169742" y="5589240"/>
            <a:ext cx="5338362" cy="1015663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W interakcji wzrokowej warto wyróżnić postęp od stanu aktywowanego do reakcji</a:t>
            </a:r>
          </a:p>
          <a:p>
            <a:r>
              <a:rPr lang="pl-PL" sz="2000" dirty="0">
                <a:solidFill>
                  <a:schemeClr val="bg1"/>
                </a:solidFill>
              </a:rPr>
              <a:t>(np. stopniowa zmiana koloru lub pasek postępu)</a:t>
            </a:r>
          </a:p>
        </p:txBody>
      </p:sp>
      <p:grpSp>
        <p:nvGrpSpPr>
          <p:cNvPr id="60" name="Grupa 59">
            <a:extLst>
              <a:ext uri="{FF2B5EF4-FFF2-40B4-BE49-F238E27FC236}">
                <a16:creationId xmlns:a16="http://schemas.microsoft.com/office/drawing/2014/main" xmlns="" id="{1012D6DC-0B32-4940-AA30-6E8E7F3AEE39}"/>
              </a:ext>
            </a:extLst>
          </p:cNvPr>
          <p:cNvGrpSpPr/>
          <p:nvPr/>
        </p:nvGrpSpPr>
        <p:grpSpPr>
          <a:xfrm>
            <a:off x="3275856" y="3922605"/>
            <a:ext cx="2606606" cy="471472"/>
            <a:chOff x="5868144" y="6093296"/>
            <a:chExt cx="2606606" cy="471472"/>
          </a:xfrm>
        </p:grpSpPr>
        <p:sp>
          <p:nvSpPr>
            <p:cNvPr id="56" name="pole tekstowe 55">
              <a:extLst>
                <a:ext uri="{FF2B5EF4-FFF2-40B4-BE49-F238E27FC236}">
                  <a16:creationId xmlns:a16="http://schemas.microsoft.com/office/drawing/2014/main" xmlns="" id="{F7CD7B54-7279-4ED1-A228-249ACD1EA9BE}"/>
                </a:ext>
              </a:extLst>
            </p:cNvPr>
            <p:cNvSpPr txBox="1"/>
            <p:nvPr/>
          </p:nvSpPr>
          <p:spPr>
            <a:xfrm>
              <a:off x="5876607" y="6103103"/>
              <a:ext cx="2592288" cy="461665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pl-PL" sz="2400" dirty="0"/>
            </a:p>
          </p:txBody>
        </p:sp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xmlns="" id="{2AC1B221-230D-42DC-8CFC-90257B848443}"/>
                </a:ext>
              </a:extLst>
            </p:cNvPr>
            <p:cNvSpPr/>
            <p:nvPr/>
          </p:nvSpPr>
          <p:spPr>
            <a:xfrm>
              <a:off x="5868144" y="6099988"/>
              <a:ext cx="1227590" cy="46166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8" name="pole tekstowe 57">
              <a:extLst>
                <a:ext uri="{FF2B5EF4-FFF2-40B4-BE49-F238E27FC236}">
                  <a16:creationId xmlns:a16="http://schemas.microsoft.com/office/drawing/2014/main" xmlns="" id="{D5A507F3-C294-4911-9827-7F9E5CE4BA22}"/>
                </a:ext>
              </a:extLst>
            </p:cNvPr>
            <p:cNvSpPr txBox="1"/>
            <p:nvPr/>
          </p:nvSpPr>
          <p:spPr>
            <a:xfrm>
              <a:off x="5882462" y="6093296"/>
              <a:ext cx="2592288" cy="461665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400" dirty="0">
                  <a:solidFill>
                    <a:schemeClr val="bg1"/>
                  </a:solidFill>
                </a:rPr>
                <a:t>Stan aktywowany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009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5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683568" y="2204864"/>
            <a:ext cx="79928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Ergonomia:</a:t>
            </a:r>
          </a:p>
          <a:p>
            <a:r>
              <a:rPr lang="pl-PL" sz="2000" dirty="0"/>
              <a:t>1. Prawo </a:t>
            </a:r>
            <a:r>
              <a:rPr lang="pl-PL" sz="2000" dirty="0" err="1"/>
              <a:t>Hicka-Hymana</a:t>
            </a:r>
            <a:r>
              <a:rPr lang="pl-PL" sz="2000" dirty="0"/>
              <a:t> (im większy wybór, tym trudniej zdecydować, czas)</a:t>
            </a:r>
          </a:p>
          <a:p>
            <a:r>
              <a:rPr lang="pl-PL" sz="2000" dirty="0">
                <a:solidFill>
                  <a:srgbClr val="0070C0"/>
                </a:solidFill>
              </a:rPr>
              <a:t>    (liczba pozycji w menu, liczba elementów czułych na wzrok)</a:t>
            </a:r>
          </a:p>
          <a:p>
            <a:r>
              <a:rPr lang="pl-PL" sz="2000" dirty="0"/>
              <a:t>2. Grupowanie elementów, bliskość – czytelna semantyka GUI</a:t>
            </a:r>
          </a:p>
          <a:p>
            <a:r>
              <a:rPr lang="pl-PL" sz="2000" dirty="0"/>
              <a:t>3. Brzytwa Ockhama – uproszczenie GUI (zob. klawiatury)</a:t>
            </a:r>
          </a:p>
          <a:p>
            <a:r>
              <a:rPr lang="pl-PL" sz="2000" dirty="0"/>
              <a:t>     wybór prezentowanych treści i funkcjonalności</a:t>
            </a:r>
          </a:p>
          <a:p>
            <a:r>
              <a:rPr lang="pl-PL" sz="2000" dirty="0"/>
              <a:t>     (por. zasada </a:t>
            </a:r>
            <a:r>
              <a:rPr lang="pl-PL" sz="2000" dirty="0" err="1"/>
              <a:t>Pareto</a:t>
            </a:r>
            <a:r>
              <a:rPr lang="pl-PL" sz="2000" dirty="0"/>
              <a:t>)</a:t>
            </a:r>
          </a:p>
          <a:p>
            <a:r>
              <a:rPr lang="pl-PL" sz="2000" dirty="0"/>
              <a:t>4. Prawo modelu umysłowego (np. katalogi i pliki)</a:t>
            </a:r>
          </a:p>
          <a:p>
            <a:r>
              <a:rPr lang="pl-PL" sz="2000" dirty="0"/>
              <a:t>5. Informacja zwrotna (</a:t>
            </a:r>
            <a:r>
              <a:rPr lang="pl-PL" sz="2000" dirty="0">
                <a:solidFill>
                  <a:srgbClr val="0070C0"/>
                </a:solidFill>
              </a:rPr>
              <a:t>b. ważna w GI</a:t>
            </a:r>
            <a:r>
              <a:rPr lang="pl-PL" sz="2000" dirty="0"/>
              <a:t>)</a:t>
            </a:r>
          </a:p>
        </p:txBody>
      </p:sp>
      <p:grpSp>
        <p:nvGrpSpPr>
          <p:cNvPr id="8" name="Grupa 7"/>
          <p:cNvGrpSpPr/>
          <p:nvPr/>
        </p:nvGrpSpPr>
        <p:grpSpPr>
          <a:xfrm>
            <a:off x="683568" y="1988840"/>
            <a:ext cx="5708614" cy="2997914"/>
            <a:chOff x="683568" y="2015262"/>
            <a:chExt cx="5708614" cy="2997914"/>
          </a:xfrm>
        </p:grpSpPr>
        <p:pic>
          <p:nvPicPr>
            <p:cNvPr id="1331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2329766"/>
              <a:ext cx="4032447" cy="2683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pole tekstowe 6"/>
            <p:cNvSpPr txBox="1"/>
            <p:nvPr/>
          </p:nvSpPr>
          <p:spPr>
            <a:xfrm>
              <a:off x="683568" y="2015262"/>
              <a:ext cx="57086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100" dirty="0"/>
                <a:t>http://zatrzymujeczas.pl/fotografia/231-jak-fotografowac-na-wakacjach-poradnik-dla-amatorow</a:t>
              </a:r>
            </a:p>
          </p:txBody>
        </p:sp>
      </p:grpSp>
      <p:grpSp>
        <p:nvGrpSpPr>
          <p:cNvPr id="10" name="Grupa 9"/>
          <p:cNvGrpSpPr/>
          <p:nvPr/>
        </p:nvGrpSpPr>
        <p:grpSpPr>
          <a:xfrm>
            <a:off x="664273" y="1988840"/>
            <a:ext cx="8228207" cy="2997914"/>
            <a:chOff x="670048" y="2015262"/>
            <a:chExt cx="8228207" cy="2997914"/>
          </a:xfrm>
        </p:grpSpPr>
        <p:pic>
          <p:nvPicPr>
            <p:cNvPr id="13319" name="Picture 7" descr="https://www.projektowaniegraficzne.pl/wp-content/uploads/2011/11/zlota-proporcj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048" y="2329766"/>
              <a:ext cx="8228207" cy="2683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pole tekstowe 8"/>
            <p:cNvSpPr txBox="1"/>
            <p:nvPr/>
          </p:nvSpPr>
          <p:spPr>
            <a:xfrm>
              <a:off x="717738" y="2015262"/>
              <a:ext cx="47933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100" dirty="0"/>
                <a:t>https://www.projektowaniegraficzne.pl/zasady-projektowania-grafiki-i-reklamy/</a:t>
              </a:r>
            </a:p>
          </p:txBody>
        </p: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728192"/>
          </a:xfrm>
        </p:spPr>
        <p:txBody>
          <a:bodyPr>
            <a:normAutofit/>
          </a:bodyPr>
          <a:lstStyle/>
          <a:p>
            <a:r>
              <a:rPr lang="pl-PL" dirty="0"/>
              <a:t>Projektowanie interfejsów</a:t>
            </a:r>
            <a:br>
              <a:rPr lang="pl-PL" dirty="0"/>
            </a:br>
            <a:r>
              <a:rPr lang="pl-PL" dirty="0"/>
              <a:t>(nie tylko do interakcji wzrokowej)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70048" y="5226784"/>
            <a:ext cx="483805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/>
              <a:t>Estetyka:</a:t>
            </a:r>
          </a:p>
          <a:p>
            <a:r>
              <a:rPr lang="pl-PL" sz="2000" dirty="0"/>
              <a:t> – Reguła trójpodziału / cztery mocne punkty</a:t>
            </a:r>
          </a:p>
          <a:p>
            <a:r>
              <a:rPr lang="pl-PL" sz="2000" dirty="0"/>
              <a:t> – Złoty podział</a:t>
            </a:r>
          </a:p>
          <a:p>
            <a:r>
              <a:rPr lang="pl-PL" sz="2000" dirty="0"/>
              <a:t> – Ciąg Fibonacciego (1, 1, 2, 3, 5, 8, 13, …)</a:t>
            </a:r>
          </a:p>
          <a:p>
            <a:endParaRPr lang="pl-PL" sz="2000" dirty="0"/>
          </a:p>
        </p:txBody>
      </p:sp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85" y="2208340"/>
            <a:ext cx="3744416" cy="288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75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izajn na co dzieÅÂ -Â Norman D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84984"/>
            <a:ext cx="235267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728192"/>
          </a:xfrm>
        </p:spPr>
        <p:txBody>
          <a:bodyPr>
            <a:normAutofit/>
          </a:bodyPr>
          <a:lstStyle/>
          <a:p>
            <a:r>
              <a:rPr lang="pl-PL" dirty="0"/>
              <a:t>Projektowanie interfejsów</a:t>
            </a:r>
            <a:br>
              <a:rPr lang="pl-PL" dirty="0"/>
            </a:br>
            <a:r>
              <a:rPr lang="pl-PL" dirty="0"/>
              <a:t>(nie tylko do interakcji wzrokowej)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83568" y="2420888"/>
            <a:ext cx="2657014" cy="1015663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chemeClr val="bg1"/>
                </a:solidFill>
              </a:rPr>
              <a:t>UCD:</a:t>
            </a:r>
            <a:endParaRPr lang="pl-P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model konceptualny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czytelne </a:t>
            </a:r>
            <a:r>
              <a:rPr lang="pl-PL" sz="2000" dirty="0" err="1">
                <a:solidFill>
                  <a:schemeClr val="bg1"/>
                </a:solidFill>
              </a:rPr>
              <a:t>afordancje</a:t>
            </a:r>
            <a:endParaRPr lang="pl-P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91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728192"/>
          </a:xfrm>
        </p:spPr>
        <p:txBody>
          <a:bodyPr>
            <a:normAutofit/>
          </a:bodyPr>
          <a:lstStyle/>
          <a:p>
            <a:r>
              <a:rPr lang="pl-PL" dirty="0"/>
              <a:t>Projektowanie interfejsów</a:t>
            </a:r>
            <a:br>
              <a:rPr lang="pl-PL" dirty="0"/>
            </a:br>
            <a:r>
              <a:rPr lang="pl-PL" dirty="0"/>
              <a:t>(nie tylko do interakcji wzrokowej)</a:t>
            </a:r>
            <a:endParaRPr lang="pl-PL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46" y="2060847"/>
            <a:ext cx="4820804" cy="463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467544" y="5805264"/>
            <a:ext cx="5137824" cy="707886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chemeClr val="bg1"/>
                </a:solidFill>
              </a:rPr>
              <a:t>UX oparte na prawach psychologii </a:t>
            </a:r>
            <a:r>
              <a:rPr lang="pl-PL" sz="2000" dirty="0">
                <a:solidFill>
                  <a:schemeClr val="bg1"/>
                </a:solidFill>
              </a:rPr>
              <a:t>poznawczej:</a:t>
            </a: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https://lawsofux.com/</a:t>
            </a:r>
          </a:p>
        </p:txBody>
      </p:sp>
      <p:pic>
        <p:nvPicPr>
          <p:cNvPr id="1028" name="Picture 4" descr="Prawa UX. Jak psychologia pomaga w projektowaniu lepszych produktów i usług Jon Yablonski - okładka książ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39" y="2060847"/>
            <a:ext cx="2153153" cy="307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Prawo </a:t>
            </a:r>
            <a:r>
              <a:rPr lang="pl-PL" dirty="0" err="1"/>
              <a:t>Fittsa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16024" y="1398255"/>
            <a:ext cx="903649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Ogólne prawo w interakcji człowiek-maszyna/komputer z 1954 roku: </a:t>
            </a:r>
            <a:br>
              <a:rPr lang="pl-PL" sz="2000" dirty="0"/>
            </a:br>
            <a:r>
              <a:rPr lang="pl-PL" sz="2000" dirty="0">
                <a:solidFill>
                  <a:srgbClr val="0070C0"/>
                </a:solidFill>
              </a:rPr>
              <a:t>czas potrzebny na przesunięcie (np. dłoni lub kursora myszy) </a:t>
            </a:r>
            <a:br>
              <a:rPr lang="pl-PL" sz="2000" dirty="0">
                <a:solidFill>
                  <a:srgbClr val="0070C0"/>
                </a:solidFill>
              </a:rPr>
            </a:br>
            <a:r>
              <a:rPr lang="pl-PL" sz="2000" dirty="0">
                <a:solidFill>
                  <a:srgbClr val="0070C0"/>
                </a:solidFill>
              </a:rPr>
              <a:t>do widocznego celu zależy od:</a:t>
            </a:r>
            <a:br>
              <a:rPr lang="pl-PL" sz="2000" dirty="0">
                <a:solidFill>
                  <a:srgbClr val="0070C0"/>
                </a:solidFill>
              </a:rPr>
            </a:br>
            <a:r>
              <a:rPr lang="pl-PL" sz="2000" dirty="0">
                <a:solidFill>
                  <a:srgbClr val="0070C0"/>
                </a:solidFill>
              </a:rPr>
              <a:t>- rozmiaru celu (im większy, tym szybciej)</a:t>
            </a:r>
          </a:p>
          <a:p>
            <a:r>
              <a:rPr lang="pl-PL" sz="2000" dirty="0">
                <a:solidFill>
                  <a:srgbClr val="0070C0"/>
                </a:solidFill>
              </a:rPr>
              <a:t>- odległości od celu (im dalej, tym dłużej)</a:t>
            </a:r>
          </a:p>
          <a:p>
            <a:endParaRPr lang="pl-PL" sz="1200" dirty="0"/>
          </a:p>
          <a:p>
            <a:r>
              <a:rPr lang="pl-PL" sz="2000" b="1" dirty="0"/>
              <a:t>Lotnictwo</a:t>
            </a:r>
            <a:r>
              <a:rPr lang="pl-PL" sz="2000" dirty="0"/>
              <a:t> - ułożenie „zegarów” i przełączników w kokpicie - </a:t>
            </a:r>
            <a:r>
              <a:rPr lang="pl-PL" sz="2000" b="1" dirty="0"/>
              <a:t>dłonie</a:t>
            </a:r>
            <a:endParaRPr lang="pl-PL" sz="2000" dirty="0"/>
          </a:p>
          <a:p>
            <a:r>
              <a:rPr lang="pl-PL" sz="2000" dirty="0"/>
              <a:t>Komputer/GUI - </a:t>
            </a:r>
            <a:r>
              <a:rPr lang="pl-PL" sz="2000" b="1" dirty="0"/>
              <a:t>mysz komputerowa</a:t>
            </a:r>
            <a:r>
              <a:rPr lang="pl-PL" sz="2000" dirty="0"/>
              <a:t> (np. projektowanie menu Worda)</a:t>
            </a:r>
          </a:p>
        </p:txBody>
      </p:sp>
      <p:pic>
        <p:nvPicPr>
          <p:cNvPr id="3" name="Picture 2" descr="Fitt's Law: Draft of target size W and distance to target 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17032"/>
            <a:ext cx="4896817" cy="367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539552" y="5059050"/>
            <a:ext cx="42809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Stałe empiryczne (ograniczenia techniczne):</a:t>
            </a:r>
          </a:p>
          <a:p>
            <a:r>
              <a:rPr lang="pl-PL" dirty="0"/>
              <a:t>   </a:t>
            </a:r>
            <a:r>
              <a:rPr lang="pl-PL" i="1" dirty="0"/>
              <a:t>a</a:t>
            </a:r>
            <a:r>
              <a:rPr lang="pl-PL" dirty="0"/>
              <a:t> – czas startu urządzenia/użytkownika</a:t>
            </a:r>
          </a:p>
          <a:p>
            <a:r>
              <a:rPr lang="pl-PL" dirty="0"/>
              <a:t>   </a:t>
            </a:r>
            <a:r>
              <a:rPr lang="pl-PL" i="1" dirty="0"/>
              <a:t>b</a:t>
            </a:r>
            <a:r>
              <a:rPr lang="pl-PL" dirty="0"/>
              <a:t> – prędkość urządzenia/użytkownika</a:t>
            </a:r>
          </a:p>
          <a:p>
            <a:r>
              <a:rPr lang="pl-PL" dirty="0"/>
              <a:t>   </a:t>
            </a:r>
            <a:r>
              <a:rPr lang="pl-PL" i="1" dirty="0"/>
              <a:t>c</a:t>
            </a:r>
            <a:r>
              <a:rPr lang="pl-PL" dirty="0"/>
              <a:t> – stała opisująca środowisko</a:t>
            </a:r>
          </a:p>
          <a:p>
            <a:r>
              <a:rPr lang="pl-PL" dirty="0"/>
              <a:t>         (0, ½, 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pole tekstowe 8"/>
              <p:cNvSpPr txBox="1"/>
              <p:nvPr/>
            </p:nvSpPr>
            <p:spPr>
              <a:xfrm>
                <a:off x="899592" y="4149080"/>
                <a:ext cx="2983574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/>
                        </a:rPr>
                        <m:t>𝑀𝑇</m:t>
                      </m:r>
                      <m:r>
                        <a:rPr lang="pl-PL" b="0" i="1" smtClean="0">
                          <a:latin typeface="Cambria Math"/>
                        </a:rPr>
                        <m:t>=</m:t>
                      </m:r>
                      <m:r>
                        <a:rPr lang="pl-PL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𝑎</m:t>
                      </m:r>
                      <m:r>
                        <a:rPr lang="pl-PL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+</m:t>
                      </m:r>
                      <m:r>
                        <a:rPr lang="pl-PL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𝑏</m:t>
                      </m:r>
                      <m:r>
                        <a:rPr lang="pl-PL" b="0" i="1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pl-PL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/>
                              <a:ea typeface="Cambria Math"/>
                            </a:rPr>
                            <m:t>𝑙𝑜𝑔</m:t>
                          </m:r>
                        </m:e>
                        <m:sub>
                          <m:r>
                            <a:rPr lang="pl-PL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pl-PL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l-PL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pl-PL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pl-PL" b="0" i="1" smtClean="0">
                                  <a:latin typeface="Cambria Math"/>
                                  <a:ea typeface="Cambria Math"/>
                                </a:rPr>
                                <m:t>𝐷</m:t>
                              </m:r>
                            </m:num>
                            <m:den>
                              <m:r>
                                <a:rPr lang="pl-PL" b="0" i="1" smtClean="0">
                                  <a:latin typeface="Cambria Math"/>
                                  <a:ea typeface="Cambria Math"/>
                                </a:rPr>
                                <m:t>𝑊</m:t>
                              </m:r>
                            </m:den>
                          </m:f>
                          <m:r>
                            <a:rPr lang="pl-PL" b="0" i="1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pl-PL" b="0" i="1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</m:d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9" name="pole tekstow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4149080"/>
                <a:ext cx="2983574" cy="71468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ole tekstowe 6"/>
          <p:cNvSpPr txBox="1"/>
          <p:nvPr/>
        </p:nvSpPr>
        <p:spPr>
          <a:xfrm>
            <a:off x="4734272" y="4008163"/>
            <a:ext cx="2290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 </a:t>
            </a:r>
            <a:r>
              <a:rPr lang="pl-PL" i="1" dirty="0">
                <a:solidFill>
                  <a:srgbClr val="0070C0"/>
                </a:solidFill>
              </a:rPr>
              <a:t>W</a:t>
            </a:r>
            <a:r>
              <a:rPr lang="pl-PL" dirty="0">
                <a:solidFill>
                  <a:srgbClr val="0070C0"/>
                </a:solidFill>
              </a:rPr>
              <a:t> – mierzone wzdłuż </a:t>
            </a:r>
          </a:p>
          <a:p>
            <a:r>
              <a:rPr lang="pl-PL" dirty="0">
                <a:solidFill>
                  <a:srgbClr val="0070C0"/>
                </a:solidFill>
              </a:rPr>
              <a:t>         osi ruchu myszy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9716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67544" y="2125827"/>
            <a:ext cx="8375691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/>
              <a:t>Zasady projektowania interfejsów</a:t>
            </a:r>
            <a:r>
              <a:rPr lang="pl-PL" sz="2000" dirty="0"/>
              <a:t> </a:t>
            </a:r>
            <a:r>
              <a:rPr lang="pl-PL" sz="2000" dirty="0" err="1"/>
              <a:t>Jefa</a:t>
            </a:r>
            <a:r>
              <a:rPr lang="pl-PL" sz="2000" dirty="0"/>
              <a:t> </a:t>
            </a:r>
            <a:r>
              <a:rPr lang="pl-PL" sz="2000" dirty="0" err="1"/>
              <a:t>Raskina</a:t>
            </a:r>
            <a:r>
              <a:rPr lang="pl-PL" sz="2000" dirty="0"/>
              <a:t>:</a:t>
            </a:r>
          </a:p>
          <a:p>
            <a:pPr marL="358775" indent="-358775">
              <a:buAutoNum type="arabicPeriod"/>
            </a:pPr>
            <a:r>
              <a:rPr lang="pl-PL" sz="2000" dirty="0"/>
              <a:t>System nie powinien naruszyć wyników Twojej pracy ani, poprzez bierność, </a:t>
            </a:r>
            <a:br>
              <a:rPr lang="pl-PL" sz="2000" dirty="0"/>
            </a:br>
            <a:r>
              <a:rPr lang="pl-PL" sz="2000" dirty="0"/>
              <a:t>zezwolić, aby została ona naruszona (por. formularze).</a:t>
            </a:r>
          </a:p>
          <a:p>
            <a:pPr marL="358775" indent="-358775">
              <a:buAutoNum type="arabicPeriod"/>
            </a:pPr>
            <a:r>
              <a:rPr lang="pl-PL" sz="2000" dirty="0"/>
              <a:t>W trakcie używania produktu do wykonania zadania, </a:t>
            </a:r>
            <a:br>
              <a:rPr lang="pl-PL" sz="2000" dirty="0"/>
            </a:br>
            <a:r>
              <a:rPr lang="pl-PL" sz="2000" dirty="0"/>
              <a:t>produkt ten powinien tylko pomagać, nigdy </a:t>
            </a:r>
            <a:br>
              <a:rPr lang="pl-PL" sz="2000" dirty="0"/>
            </a:br>
            <a:r>
              <a:rPr lang="pl-PL" sz="2000" dirty="0"/>
              <a:t>przeszkadzać w wykonaniu zadania.</a:t>
            </a:r>
          </a:p>
          <a:p>
            <a:pPr marL="358775" indent="-358775">
              <a:buAutoNum type="arabicPeriod"/>
            </a:pPr>
            <a:r>
              <a:rPr lang="pl-PL" sz="2000" dirty="0"/>
              <a:t>Interfejs powinien być zbliżony do teoretycznego </a:t>
            </a:r>
            <a:br>
              <a:rPr lang="pl-PL" sz="2000" dirty="0"/>
            </a:br>
            <a:r>
              <a:rPr lang="pl-PL" sz="2000" dirty="0"/>
              <a:t>minimum jeśli chodzi o czas potrzebny do </a:t>
            </a:r>
            <a:br>
              <a:rPr lang="pl-PL" sz="2000" dirty="0"/>
            </a:br>
            <a:r>
              <a:rPr lang="pl-PL" sz="2000" dirty="0"/>
              <a:t>wykonania operacji.</a:t>
            </a:r>
          </a:p>
          <a:p>
            <a:pPr marL="358775" indent="-358775">
              <a:buAutoNum type="arabicPeriod"/>
            </a:pPr>
            <a:r>
              <a:rPr lang="pl-PL" sz="2000" dirty="0"/>
              <a:t>Przydatność interfejsu może być oceniona </a:t>
            </a:r>
            <a:br>
              <a:rPr lang="pl-PL" sz="2000" dirty="0"/>
            </a:br>
            <a:r>
              <a:rPr lang="pl-PL" sz="2000" dirty="0"/>
              <a:t>tylko poprzez testowanie (badania UX).</a:t>
            </a:r>
          </a:p>
          <a:p>
            <a:pPr marL="358775" indent="-358775">
              <a:buAutoNum type="arabicPeriod"/>
            </a:pPr>
            <a:r>
              <a:rPr lang="pl-PL" sz="2000" dirty="0"/>
              <a:t>Interfejs powinien być przyjemny w odbiorze </a:t>
            </a:r>
            <a:br>
              <a:rPr lang="pl-PL" sz="2000" dirty="0"/>
            </a:br>
            <a:r>
              <a:rPr lang="pl-PL" sz="2000" dirty="0"/>
              <a:t>i wizualnie atrakcyjny (</a:t>
            </a:r>
            <a:r>
              <a:rPr lang="pl-PL" sz="2000" dirty="0" err="1"/>
              <a:t>last</a:t>
            </a:r>
            <a:r>
              <a:rPr lang="pl-PL" sz="2000" dirty="0"/>
              <a:t>, but not </a:t>
            </a:r>
            <a:r>
              <a:rPr lang="pl-PL" sz="2000" dirty="0" err="1"/>
              <a:t>least</a:t>
            </a:r>
            <a:r>
              <a:rPr lang="pl-PL" sz="2000" dirty="0"/>
              <a:t>)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3745" y="3284984"/>
            <a:ext cx="21336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728192"/>
          </a:xfrm>
        </p:spPr>
        <p:txBody>
          <a:bodyPr>
            <a:normAutofit/>
          </a:bodyPr>
          <a:lstStyle/>
          <a:p>
            <a:r>
              <a:rPr lang="pl-PL" dirty="0"/>
              <a:t>Projektowanie interfejsów</a:t>
            </a:r>
            <a:br>
              <a:rPr lang="pl-PL" dirty="0"/>
            </a:br>
            <a:r>
              <a:rPr lang="pl-PL" dirty="0"/>
              <a:t>(nie tylko do interakcji wzrokowej)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47724" y="6283771"/>
            <a:ext cx="61478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err="1"/>
              <a:t>Jef</a:t>
            </a:r>
            <a:r>
              <a:rPr lang="pl-PL" sz="1100" dirty="0"/>
              <a:t> </a:t>
            </a:r>
            <a:r>
              <a:rPr lang="pl-PL" sz="1100" dirty="0" err="1"/>
              <a:t>Riskin</a:t>
            </a:r>
            <a:r>
              <a:rPr lang="pl-PL" sz="1100" dirty="0"/>
              <a:t> </a:t>
            </a:r>
            <a:r>
              <a:rPr lang="en-US" sz="1100" i="1" dirty="0"/>
              <a:t>The humane interface. New directions for designing</a:t>
            </a:r>
            <a:r>
              <a:rPr lang="pl-PL" sz="1100" i="1" dirty="0"/>
              <a:t> </a:t>
            </a:r>
            <a:r>
              <a:rPr lang="en-US" sz="1100" i="1" dirty="0"/>
              <a:t>interactive systems</a:t>
            </a:r>
            <a:r>
              <a:rPr lang="en-US" sz="1100" dirty="0"/>
              <a:t>, Addison-Wesley, 2000</a:t>
            </a:r>
            <a:endParaRPr lang="pl-PL" sz="1100" dirty="0"/>
          </a:p>
          <a:p>
            <a:r>
              <a:rPr lang="pl-PL" sz="1100" dirty="0"/>
              <a:t>tłum. za: </a:t>
            </a:r>
            <a:r>
              <a:rPr lang="pl-PL" sz="1100" i="1" dirty="0"/>
              <a:t>http://uxbite.com/2012/07/5-zasad-projektowania-interakcji-wg-jefa-raskina/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2339752" y="4133979"/>
            <a:ext cx="6163610" cy="2031325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Prawa robotyki</a:t>
            </a:r>
            <a:r>
              <a:rPr lang="pl-PL" dirty="0">
                <a:solidFill>
                  <a:schemeClr val="bg1"/>
                </a:solidFill>
              </a:rPr>
              <a:t> Isaaka Asimova (etyka robotów):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bg1"/>
                </a:solidFill>
              </a:rPr>
              <a:t>Robot nie może skrzywdzić człowieka, ani przez zaniechanie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działania dopuścić, aby człowiek doznał krzywdy.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bg1"/>
                </a:solidFill>
              </a:rPr>
              <a:t>Robot musi być posłuszny rozkazom człowieka,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chyba że stoją one w sprzeczności z Pierwszym Prawem.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bg1"/>
                </a:solidFill>
              </a:rPr>
              <a:t>Robot musi chronić samego siebie, o ile tylko nie stoi to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w sprzeczności z Pierwszym lub Drugim Prawem.</a:t>
            </a:r>
          </a:p>
        </p:txBody>
      </p:sp>
    </p:spTree>
    <p:extLst>
      <p:ext uri="{BB962C8B-B14F-4D97-AF65-F5344CB8AC3E}">
        <p14:creationId xmlns:p14="http://schemas.microsoft.com/office/powerpoint/2010/main" val="202582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67544" y="2125827"/>
            <a:ext cx="7980839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/>
              <a:t>Zasady projektowania interfejsów</a:t>
            </a:r>
            <a:r>
              <a:rPr lang="pl-PL" sz="2000" dirty="0"/>
              <a:t>:</a:t>
            </a:r>
          </a:p>
          <a:p>
            <a:pPr marL="358775" indent="-358775">
              <a:buAutoNum type="arabicPeriod"/>
            </a:pPr>
            <a:r>
              <a:rPr lang="pl-PL" sz="2000" dirty="0"/>
              <a:t>Użyteczność (</a:t>
            </a:r>
            <a:r>
              <a:rPr lang="pl-PL" sz="2000" i="1" dirty="0" err="1"/>
              <a:t>usefulness</a:t>
            </a:r>
            <a:r>
              <a:rPr lang="pl-PL" sz="2000" dirty="0"/>
              <a:t>) – system powinien umożliwiać </a:t>
            </a:r>
            <a:br>
              <a:rPr lang="pl-PL" sz="2000" dirty="0"/>
            </a:br>
            <a:r>
              <a:rPr lang="pl-PL" sz="2000" dirty="0"/>
              <a:t>wykonanie zadania, do którego został zaprojektowany</a:t>
            </a:r>
          </a:p>
          <a:p>
            <a:pPr marL="358775" indent="-358775">
              <a:buAutoNum type="arabicPeriod"/>
            </a:pPr>
            <a:r>
              <a:rPr lang="pl-PL" sz="2000" dirty="0"/>
              <a:t>Spójność (</a:t>
            </a:r>
            <a:r>
              <a:rPr lang="pl-PL" sz="2000" i="1" dirty="0" err="1"/>
              <a:t>consistency</a:t>
            </a:r>
            <a:r>
              <a:rPr lang="pl-PL" sz="2000" dirty="0"/>
              <a:t>) i standardy projektowania GUI</a:t>
            </a:r>
          </a:p>
          <a:p>
            <a:pPr marL="358775" indent="-358775">
              <a:buAutoNum type="arabicPeriod"/>
            </a:pPr>
            <a:r>
              <a:rPr lang="pl-PL" sz="2000" dirty="0"/>
              <a:t>Prostota (</a:t>
            </a:r>
            <a:r>
              <a:rPr lang="pl-PL" sz="2000" i="1" dirty="0" err="1"/>
              <a:t>simplicity</a:t>
            </a:r>
            <a:r>
              <a:rPr lang="pl-PL" sz="2000" dirty="0"/>
              <a:t>) – system nie powinien wymagać nauki</a:t>
            </a:r>
          </a:p>
          <a:p>
            <a:pPr marL="358775" indent="-358775">
              <a:buAutoNum type="arabicPeriod"/>
            </a:pPr>
            <a:r>
              <a:rPr lang="pl-PL" sz="2000" dirty="0"/>
              <a:t>Komunikacja (</a:t>
            </a:r>
            <a:r>
              <a:rPr lang="pl-PL" sz="2000" i="1" dirty="0" err="1"/>
              <a:t>communication</a:t>
            </a:r>
            <a:r>
              <a:rPr lang="pl-PL" sz="2000" dirty="0"/>
              <a:t>)</a:t>
            </a:r>
            <a:br>
              <a:rPr lang="pl-PL" sz="2000" dirty="0"/>
            </a:br>
            <a:r>
              <a:rPr lang="pl-PL" sz="2000" dirty="0"/>
              <a:t>w tym: </a:t>
            </a:r>
            <a:r>
              <a:rPr lang="pl-PL" sz="2000" i="1" dirty="0"/>
              <a:t>feedback</a:t>
            </a:r>
            <a:r>
              <a:rPr lang="pl-PL" sz="2000" dirty="0"/>
              <a:t>, struktura GUI, sekwencjonowanie czynności, pomoc</a:t>
            </a:r>
          </a:p>
          <a:p>
            <a:pPr marL="358775" indent="-358775">
              <a:buAutoNum type="arabicPeriod"/>
            </a:pPr>
            <a:r>
              <a:rPr lang="pl-PL" sz="2000" dirty="0"/>
              <a:t>Zapobieganie i „wybaczanie” błędów robionych przez użytkownika</a:t>
            </a:r>
          </a:p>
          <a:p>
            <a:pPr marL="358775" indent="-358775">
              <a:buAutoNum type="arabicPeriod"/>
            </a:pPr>
            <a:r>
              <a:rPr lang="pl-PL" sz="2000" dirty="0"/>
              <a:t>Wydajność (</a:t>
            </a:r>
            <a:r>
              <a:rPr lang="pl-PL" sz="2000" i="1" dirty="0" err="1"/>
              <a:t>efficiency</a:t>
            </a:r>
            <a:r>
              <a:rPr lang="pl-PL" sz="2000" dirty="0"/>
              <a:t>) – zadanie nie powinno wymagać wielu czynności</a:t>
            </a:r>
          </a:p>
          <a:p>
            <a:pPr marL="358775" indent="-358775">
              <a:buAutoNum type="arabicPeriod"/>
            </a:pPr>
            <a:r>
              <a:rPr lang="pl-PL" sz="2000" dirty="0"/>
              <a:t>Redukcja obciążenia poznawczego (</a:t>
            </a:r>
            <a:r>
              <a:rPr lang="pl-PL" sz="2000" i="1" dirty="0" err="1"/>
              <a:t>workload</a:t>
            </a:r>
            <a:r>
              <a:rPr lang="pl-PL" sz="2000" i="1" dirty="0"/>
              <a:t> </a:t>
            </a:r>
            <a:r>
              <a:rPr lang="pl-PL" sz="2000" i="1" dirty="0" err="1"/>
              <a:t>reduction</a:t>
            </a:r>
            <a:r>
              <a:rPr lang="pl-PL" sz="2000" dirty="0"/>
              <a:t>)</a:t>
            </a:r>
            <a:br>
              <a:rPr lang="pl-PL" sz="2000" dirty="0"/>
            </a:br>
            <a:r>
              <a:rPr lang="pl-PL" sz="2000" dirty="0"/>
              <a:t>- obsługa programu nie powinna wymagać pełnego skupienia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728192"/>
          </a:xfrm>
        </p:spPr>
        <p:txBody>
          <a:bodyPr>
            <a:normAutofit/>
          </a:bodyPr>
          <a:lstStyle/>
          <a:p>
            <a:r>
              <a:rPr lang="pl-PL" dirty="0"/>
              <a:t>Projektowanie interfejsów</a:t>
            </a:r>
            <a:br>
              <a:rPr lang="pl-PL" dirty="0"/>
            </a:br>
            <a:r>
              <a:rPr lang="pl-PL" dirty="0"/>
              <a:t>(nie tylko do interakcji wzrokowej)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47724" y="6093296"/>
            <a:ext cx="519565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err="1"/>
              <a:t>Constantine</a:t>
            </a:r>
            <a:r>
              <a:rPr lang="pl-PL" sz="1100" dirty="0"/>
              <a:t> &amp; </a:t>
            </a:r>
            <a:r>
              <a:rPr lang="pl-PL" sz="1100" dirty="0" err="1"/>
              <a:t>Lockwood</a:t>
            </a:r>
            <a:r>
              <a:rPr lang="pl-PL" sz="1100" dirty="0"/>
              <a:t>, 1999; Cooper &amp; Reimann, 2003; Gerhardt-</a:t>
            </a:r>
            <a:r>
              <a:rPr lang="pl-PL" sz="1100" dirty="0" err="1"/>
              <a:t>Powals</a:t>
            </a:r>
            <a:r>
              <a:rPr lang="pl-PL" sz="1100" dirty="0"/>
              <a:t>, 1996; </a:t>
            </a:r>
            <a:br>
              <a:rPr lang="pl-PL" sz="1100" dirty="0"/>
            </a:br>
            <a:r>
              <a:rPr lang="pl-PL" sz="1100" dirty="0" err="1"/>
              <a:t>Lidwell</a:t>
            </a:r>
            <a:r>
              <a:rPr lang="pl-PL" sz="1100" dirty="0"/>
              <a:t>, </a:t>
            </a:r>
            <a:r>
              <a:rPr lang="pl-PL" sz="1100" dirty="0" err="1"/>
              <a:t>Holden</a:t>
            </a:r>
            <a:r>
              <a:rPr lang="pl-PL" sz="1100" dirty="0"/>
              <a:t> &amp; Butler, 2003; Nielsen, 1994; </a:t>
            </a:r>
            <a:r>
              <a:rPr lang="pl-PL" sz="1100" dirty="0" err="1"/>
              <a:t>Schneiderman</a:t>
            </a:r>
            <a:r>
              <a:rPr lang="pl-PL" sz="1100" dirty="0"/>
              <a:t>, 1998; </a:t>
            </a:r>
            <a:r>
              <a:rPr lang="pl-PL" sz="1100" dirty="0" err="1"/>
              <a:t>Tognazzini</a:t>
            </a:r>
            <a:r>
              <a:rPr lang="pl-PL" sz="1100" dirty="0"/>
              <a:t>, 2003</a:t>
            </a:r>
          </a:p>
          <a:p>
            <a:r>
              <a:rPr lang="pl-PL" sz="1100" dirty="0"/>
              <a:t>tłum. za: </a:t>
            </a:r>
            <a:r>
              <a:rPr lang="pl-PL" sz="1100" i="1" dirty="0"/>
              <a:t>https://www.usabilitybok.org/principles-for-usable-design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156176" y="5677797"/>
            <a:ext cx="2577717" cy="1015663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</a:rPr>
              <a:t>Standardowy problem projektów interfejsów: </a:t>
            </a:r>
            <a:r>
              <a:rPr lang="pl-PL" sz="2000" i="1" dirty="0" err="1">
                <a:solidFill>
                  <a:schemeClr val="bg1"/>
                </a:solidFill>
              </a:rPr>
              <a:t>novice-expert</a:t>
            </a:r>
            <a:r>
              <a:rPr lang="pl-PL" sz="2000" i="1" dirty="0">
                <a:solidFill>
                  <a:schemeClr val="bg1"/>
                </a:solidFill>
              </a:rPr>
              <a:t> trade-off</a:t>
            </a:r>
          </a:p>
        </p:txBody>
      </p:sp>
    </p:spTree>
    <p:extLst>
      <p:ext uri="{BB962C8B-B14F-4D97-AF65-F5344CB8AC3E}">
        <p14:creationId xmlns:p14="http://schemas.microsoft.com/office/powerpoint/2010/main" val="306003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728192"/>
          </a:xfrm>
        </p:spPr>
        <p:txBody>
          <a:bodyPr>
            <a:normAutofit/>
          </a:bodyPr>
          <a:lstStyle/>
          <a:p>
            <a:r>
              <a:rPr lang="pl-PL" dirty="0"/>
              <a:t>Badania interfejsów</a:t>
            </a:r>
            <a:br>
              <a:rPr lang="pl-PL" dirty="0"/>
            </a:br>
            <a:r>
              <a:rPr lang="pl-PL" i="1" dirty="0"/>
              <a:t>User </a:t>
            </a:r>
            <a:r>
              <a:rPr lang="pl-PL" i="1" dirty="0" err="1"/>
              <a:t>Experience</a:t>
            </a:r>
            <a:r>
              <a:rPr lang="pl-PL" dirty="0"/>
              <a:t> (UX)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67544" y="2060848"/>
            <a:ext cx="677223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/>
              <a:t>Cele badań UX</a:t>
            </a:r>
            <a:r>
              <a:rPr lang="pl-PL" sz="2000" dirty="0"/>
              <a:t>:</a:t>
            </a:r>
          </a:p>
          <a:p>
            <a:pPr marL="358775" indent="-358775">
              <a:buAutoNum type="arabicPeriod"/>
            </a:pPr>
            <a:r>
              <a:rPr lang="pl-PL" sz="2000" dirty="0"/>
              <a:t>Wykrywanie problemów w projekcie (kłopotów z interakcją)</a:t>
            </a:r>
            <a:br>
              <a:rPr lang="pl-PL" sz="2000" dirty="0"/>
            </a:br>
            <a:r>
              <a:rPr lang="pl-PL" sz="2000" dirty="0"/>
              <a:t>lub potencjalnych obszarów do usprawnień</a:t>
            </a:r>
          </a:p>
          <a:p>
            <a:pPr marL="358775" indent="-358775">
              <a:buAutoNum type="arabicPeriod"/>
            </a:pPr>
            <a:r>
              <a:rPr lang="pl-PL" sz="2000" dirty="0"/>
              <a:t>Porównanie użyteczności różnych propozycji</a:t>
            </a:r>
          </a:p>
          <a:p>
            <a:pPr marL="358775" indent="-358775">
              <a:buAutoNum type="arabicPeriod"/>
            </a:pPr>
            <a:r>
              <a:rPr lang="pl-PL" sz="2000" dirty="0"/>
              <a:t>Pomiar satysfakcji, sprawdzenie preferencji użytkowników</a:t>
            </a:r>
          </a:p>
          <a:p>
            <a:pPr marL="358775" indent="-358775">
              <a:buAutoNum type="arabicPeriod"/>
            </a:pPr>
            <a:r>
              <a:rPr lang="pl-PL" sz="2000" dirty="0"/>
              <a:t>Wszystko powyższe dla zmian w projekcie</a:t>
            </a:r>
          </a:p>
          <a:p>
            <a:pPr marL="358775" indent="-358775">
              <a:buAutoNum type="arabicPeriod"/>
            </a:pPr>
            <a:r>
              <a:rPr lang="pl-PL" sz="2000" dirty="0"/>
              <a:t>Sprawdzenie, czy inwestycja w projekt się zwróci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47724" y="6283771"/>
            <a:ext cx="57567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/>
              <a:t>Tom </a:t>
            </a:r>
            <a:r>
              <a:rPr lang="pl-PL" sz="1100" dirty="0" err="1"/>
              <a:t>Tullis</a:t>
            </a:r>
            <a:r>
              <a:rPr lang="pl-PL" sz="1100" dirty="0"/>
              <a:t>, Bill Albert </a:t>
            </a:r>
            <a:r>
              <a:rPr lang="pl-PL" sz="1100" i="1" dirty="0" err="1"/>
              <a:t>Measuring</a:t>
            </a:r>
            <a:r>
              <a:rPr lang="pl-PL" sz="1100" i="1" dirty="0"/>
              <a:t> </a:t>
            </a:r>
            <a:r>
              <a:rPr lang="pl-PL" sz="1100" i="1" dirty="0" err="1"/>
              <a:t>user</a:t>
            </a:r>
            <a:r>
              <a:rPr lang="pl-PL" sz="1100" i="1" dirty="0"/>
              <a:t> </a:t>
            </a:r>
            <a:r>
              <a:rPr lang="pl-PL" sz="1100" i="1" dirty="0" err="1"/>
              <a:t>experience</a:t>
            </a:r>
            <a:r>
              <a:rPr lang="pl-PL" sz="1100" i="1" dirty="0"/>
              <a:t> </a:t>
            </a:r>
            <a:r>
              <a:rPr lang="pl-PL" sz="1100" dirty="0" err="1"/>
              <a:t>Elsevier</a:t>
            </a:r>
            <a:r>
              <a:rPr lang="pl-PL" sz="1100" dirty="0"/>
              <a:t>, Morgan </a:t>
            </a:r>
            <a:r>
              <a:rPr lang="pl-PL" sz="1100" dirty="0" err="1"/>
              <a:t>Kaufmann</a:t>
            </a:r>
            <a:r>
              <a:rPr lang="pl-PL" sz="1100" dirty="0"/>
              <a:t>; 2nd </a:t>
            </a:r>
            <a:r>
              <a:rPr lang="pl-PL" sz="1100" dirty="0" err="1"/>
              <a:t>edition</a:t>
            </a:r>
            <a:r>
              <a:rPr lang="pl-PL" sz="1100" dirty="0"/>
              <a:t> (2013)</a:t>
            </a:r>
          </a:p>
          <a:p>
            <a:r>
              <a:rPr lang="pl-PL" sz="1100" dirty="0"/>
              <a:t>za: Natalia Bednarz </a:t>
            </a:r>
            <a:r>
              <a:rPr lang="pl-PL" sz="1100" i="1" dirty="0"/>
              <a:t>https://www.slideshare.net/symetria/miary-uytecznoci</a:t>
            </a:r>
          </a:p>
        </p:txBody>
      </p:sp>
    </p:spTree>
    <p:extLst>
      <p:ext uri="{BB962C8B-B14F-4D97-AF65-F5344CB8AC3E}">
        <p14:creationId xmlns:p14="http://schemas.microsoft.com/office/powerpoint/2010/main" val="263617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728192"/>
          </a:xfrm>
        </p:spPr>
        <p:txBody>
          <a:bodyPr>
            <a:normAutofit/>
          </a:bodyPr>
          <a:lstStyle/>
          <a:p>
            <a:r>
              <a:rPr lang="pl-PL" dirty="0"/>
              <a:t>Badania interfejsów</a:t>
            </a:r>
            <a:br>
              <a:rPr lang="pl-PL" dirty="0"/>
            </a:br>
            <a:r>
              <a:rPr lang="pl-PL" i="1" dirty="0"/>
              <a:t>User </a:t>
            </a:r>
            <a:r>
              <a:rPr lang="pl-PL" i="1" dirty="0" err="1"/>
              <a:t>Experience</a:t>
            </a:r>
            <a:r>
              <a:rPr lang="pl-PL" dirty="0"/>
              <a:t> (UX)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67544" y="2060848"/>
            <a:ext cx="688650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/>
              <a:t>Na jakie pytania odpowiadają badania UX</a:t>
            </a:r>
            <a:r>
              <a:rPr lang="pl-PL" sz="2000" dirty="0"/>
              <a:t>:</a:t>
            </a:r>
          </a:p>
          <a:p>
            <a:pPr marL="358775" indent="-358775">
              <a:buAutoNum type="arabicPeriod"/>
            </a:pPr>
            <a:r>
              <a:rPr lang="pl-PL" sz="2000" dirty="0"/>
              <a:t>Jak wydajny jest projekt? </a:t>
            </a:r>
            <a:br>
              <a:rPr lang="pl-PL" sz="2000" dirty="0"/>
            </a:br>
            <a:r>
              <a:rPr lang="pl-PL" sz="2000" dirty="0"/>
              <a:t>Pomiar np. czasu użycia proponowanego rozwiązania</a:t>
            </a:r>
          </a:p>
          <a:p>
            <a:pPr marL="358775" indent="-358775">
              <a:buAutoNum type="arabicPeriod"/>
            </a:pPr>
            <a:r>
              <a:rPr lang="pl-PL" sz="2000" dirty="0"/>
              <a:t>Jakie problemy są w projekcie?</a:t>
            </a:r>
            <a:br>
              <a:rPr lang="pl-PL" sz="2000" dirty="0"/>
            </a:br>
            <a:r>
              <a:rPr lang="pl-PL" sz="2000" dirty="0"/>
              <a:t>Błędy, przestoje, pytania zadawane przez osobę badaną</a:t>
            </a:r>
          </a:p>
          <a:p>
            <a:pPr marL="358775" indent="-358775">
              <a:buAutoNum type="arabicPeriod"/>
            </a:pPr>
            <a:r>
              <a:rPr lang="pl-PL" sz="2000" dirty="0"/>
              <a:t>Czy korzystanie z projektu daje satysfakcję?</a:t>
            </a:r>
            <a:br>
              <a:rPr lang="pl-PL" sz="2000" dirty="0"/>
            </a:br>
            <a:r>
              <a:rPr lang="pl-PL" sz="2000" dirty="0"/>
              <a:t>np. SUS</a:t>
            </a:r>
          </a:p>
          <a:p>
            <a:pPr marL="358775" indent="-358775">
              <a:buAutoNum type="arabicPeriod"/>
            </a:pPr>
            <a:r>
              <a:rPr lang="pl-PL" sz="2000" dirty="0"/>
              <a:t>Jak reaguje organizm badanego?</a:t>
            </a:r>
            <a:br>
              <a:rPr lang="pl-PL" sz="2000" dirty="0"/>
            </a:br>
            <a:r>
              <a:rPr lang="pl-PL" sz="2000" dirty="0"/>
              <a:t>np. tętno, oddech, reakcja skórno-galwaniczna (GSR), mimika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47724" y="6283771"/>
            <a:ext cx="57567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/>
              <a:t>Tom </a:t>
            </a:r>
            <a:r>
              <a:rPr lang="pl-PL" sz="1100" dirty="0" err="1"/>
              <a:t>Tullis</a:t>
            </a:r>
            <a:r>
              <a:rPr lang="pl-PL" sz="1100" dirty="0"/>
              <a:t>, Bill Albert </a:t>
            </a:r>
            <a:r>
              <a:rPr lang="pl-PL" sz="1100" i="1" dirty="0" err="1"/>
              <a:t>Measuring</a:t>
            </a:r>
            <a:r>
              <a:rPr lang="pl-PL" sz="1100" i="1" dirty="0"/>
              <a:t> </a:t>
            </a:r>
            <a:r>
              <a:rPr lang="pl-PL" sz="1100" i="1" dirty="0" err="1"/>
              <a:t>user</a:t>
            </a:r>
            <a:r>
              <a:rPr lang="pl-PL" sz="1100" i="1" dirty="0"/>
              <a:t> </a:t>
            </a:r>
            <a:r>
              <a:rPr lang="pl-PL" sz="1100" i="1" dirty="0" err="1"/>
              <a:t>experience</a:t>
            </a:r>
            <a:r>
              <a:rPr lang="pl-PL" sz="1100" i="1" dirty="0"/>
              <a:t> </a:t>
            </a:r>
            <a:r>
              <a:rPr lang="pl-PL" sz="1100" dirty="0" err="1"/>
              <a:t>Elsevier</a:t>
            </a:r>
            <a:r>
              <a:rPr lang="pl-PL" sz="1100" dirty="0"/>
              <a:t>, Morgan </a:t>
            </a:r>
            <a:r>
              <a:rPr lang="pl-PL" sz="1100" dirty="0" err="1"/>
              <a:t>Kaufmann</a:t>
            </a:r>
            <a:r>
              <a:rPr lang="pl-PL" sz="1100" dirty="0"/>
              <a:t>; 2nd </a:t>
            </a:r>
            <a:r>
              <a:rPr lang="pl-PL" sz="1100" dirty="0" err="1"/>
              <a:t>edition</a:t>
            </a:r>
            <a:r>
              <a:rPr lang="pl-PL" sz="1100" dirty="0"/>
              <a:t> (2013)</a:t>
            </a:r>
          </a:p>
          <a:p>
            <a:r>
              <a:rPr lang="pl-PL" sz="1100" dirty="0"/>
              <a:t>za: Natalia Bednarz </a:t>
            </a:r>
            <a:r>
              <a:rPr lang="pl-PL" sz="1100" i="1" dirty="0"/>
              <a:t>https://www.slideshare.net/symetria/miary-uytecznoci</a:t>
            </a:r>
          </a:p>
        </p:txBody>
      </p:sp>
    </p:spTree>
    <p:extLst>
      <p:ext uri="{BB962C8B-B14F-4D97-AF65-F5344CB8AC3E}">
        <p14:creationId xmlns:p14="http://schemas.microsoft.com/office/powerpoint/2010/main" val="397786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728192"/>
          </a:xfrm>
        </p:spPr>
        <p:txBody>
          <a:bodyPr>
            <a:normAutofit/>
          </a:bodyPr>
          <a:lstStyle/>
          <a:p>
            <a:r>
              <a:rPr lang="pl-PL" dirty="0"/>
              <a:t>Badania interfejsów</a:t>
            </a:r>
            <a:br>
              <a:rPr lang="pl-PL" dirty="0"/>
            </a:br>
            <a:r>
              <a:rPr lang="pl-PL" i="1" dirty="0"/>
              <a:t>User </a:t>
            </a:r>
            <a:r>
              <a:rPr lang="pl-PL" i="1" dirty="0" err="1"/>
              <a:t>Experience</a:t>
            </a:r>
            <a:r>
              <a:rPr lang="pl-PL" dirty="0"/>
              <a:t> (UX)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67544" y="2060848"/>
            <a:ext cx="8565678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/>
              <a:t>Miary wydajności:</a:t>
            </a:r>
            <a:endParaRPr lang="pl-PL" sz="2000" dirty="0"/>
          </a:p>
          <a:p>
            <a:pPr marL="358775" indent="-358775">
              <a:buAutoNum type="arabicPeriod"/>
            </a:pPr>
            <a:r>
              <a:rPr lang="pl-PL" sz="2000" dirty="0"/>
              <a:t>Obserwacja zachowania użytkownika-badanego</a:t>
            </a:r>
            <a:br>
              <a:rPr lang="pl-PL" sz="2000" dirty="0"/>
            </a:br>
            <a:r>
              <a:rPr lang="pl-PL" sz="2000" dirty="0"/>
              <a:t>(co się działo?; nie pytamy „dlaczego?”)</a:t>
            </a:r>
          </a:p>
          <a:p>
            <a:pPr marL="358775" indent="-358775">
              <a:buAutoNum type="arabicPeriod"/>
            </a:pPr>
            <a:r>
              <a:rPr lang="pl-PL" sz="2000" dirty="0"/>
              <a:t>Analiza wykonania zadań:</a:t>
            </a:r>
          </a:p>
          <a:p>
            <a:pPr marL="631825" lvl="1" indent="-174625">
              <a:buFontTx/>
              <a:buChar char="-"/>
            </a:pPr>
            <a:r>
              <a:rPr lang="pl-PL" sz="2000" dirty="0"/>
              <a:t>czy wykonane? – tak/nie; podział na podetapy → w jakim stopniu?</a:t>
            </a:r>
          </a:p>
          <a:p>
            <a:pPr marL="631825" lvl="1" indent="-174625">
              <a:buFontTx/>
              <a:buChar char="-"/>
            </a:pPr>
            <a:r>
              <a:rPr lang="pl-PL" sz="2000" dirty="0"/>
              <a:t>w jakim czasie? – zadania mogą mieć presję czasu, ale niekoniecznie</a:t>
            </a:r>
          </a:p>
          <a:p>
            <a:pPr marL="631825" lvl="1" indent="-174625">
              <a:buFontTx/>
              <a:buChar char="-"/>
            </a:pPr>
            <a:r>
              <a:rPr lang="pl-PL" sz="2000" dirty="0"/>
              <a:t>jakie błędy w uzyskanym wyniku? – ile błędów? </a:t>
            </a:r>
            <a:br>
              <a:rPr lang="pl-PL" sz="2000" dirty="0"/>
            </a:br>
            <a:r>
              <a:rPr lang="pl-PL" sz="2000" dirty="0"/>
              <a:t>         jaki procent badanych popełnił dany błąd?</a:t>
            </a:r>
          </a:p>
          <a:p>
            <a:pPr marL="631825" lvl="1" indent="-174625">
              <a:buFontTx/>
              <a:buChar char="-"/>
            </a:pPr>
            <a:r>
              <a:rPr lang="pl-PL" sz="2000" dirty="0"/>
              <a:t>jak trudne było zadanie? – ile kroków pośrednich (miara zależy od zadania)</a:t>
            </a:r>
            <a:br>
              <a:rPr lang="pl-PL" sz="2000" dirty="0"/>
            </a:br>
            <a:r>
              <a:rPr lang="pl-PL" sz="2000" i="1" dirty="0" err="1"/>
              <a:t>lostness</a:t>
            </a:r>
            <a:r>
              <a:rPr lang="pl-PL" sz="2000" dirty="0"/>
              <a:t>: np. labirynt (liczba komórek względem optymalnej liczby)</a:t>
            </a:r>
          </a:p>
          <a:p>
            <a:pPr marL="631825" lvl="1" indent="-174625">
              <a:buFontTx/>
              <a:buChar char="-"/>
            </a:pPr>
            <a:r>
              <a:rPr lang="pl-PL" sz="2000" dirty="0" err="1"/>
              <a:t>nauczalność</a:t>
            </a:r>
            <a:r>
              <a:rPr lang="pl-PL" sz="2000" dirty="0"/>
              <a:t> (</a:t>
            </a:r>
            <a:r>
              <a:rPr lang="pl-PL" sz="2000" i="1" dirty="0" err="1"/>
              <a:t>learnability</a:t>
            </a:r>
            <a:r>
              <a:rPr lang="pl-PL" sz="2000" dirty="0"/>
              <a:t>) </a:t>
            </a:r>
            <a:br>
              <a:rPr lang="pl-PL" sz="2000" dirty="0"/>
            </a:br>
            <a:r>
              <a:rPr lang="pl-PL" sz="2000" dirty="0"/>
              <a:t>        – czy jest poprawa w kolejnych próbach wykonania zadania?</a:t>
            </a:r>
          </a:p>
          <a:p>
            <a:pPr marL="631825" lvl="1" indent="-174625">
              <a:buFontTx/>
              <a:buChar char="-"/>
            </a:pPr>
            <a:r>
              <a:rPr lang="pl-PL" sz="2000" dirty="0"/>
              <a:t>analiza zachowania podczas wykonywania zadania (tu także </a:t>
            </a:r>
            <a:r>
              <a:rPr lang="pl-PL" sz="2000" i="1" dirty="0" err="1"/>
              <a:t>eyetracking</a:t>
            </a:r>
            <a:r>
              <a:rPr lang="pl-PL" sz="2000" dirty="0"/>
              <a:t>)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47724" y="6283771"/>
            <a:ext cx="57567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/>
              <a:t>Tom </a:t>
            </a:r>
            <a:r>
              <a:rPr lang="pl-PL" sz="1100" dirty="0" err="1"/>
              <a:t>Tullis</a:t>
            </a:r>
            <a:r>
              <a:rPr lang="pl-PL" sz="1100" dirty="0"/>
              <a:t>, Bill Albert </a:t>
            </a:r>
            <a:r>
              <a:rPr lang="pl-PL" sz="1100" i="1" dirty="0" err="1"/>
              <a:t>Measuring</a:t>
            </a:r>
            <a:r>
              <a:rPr lang="pl-PL" sz="1100" i="1" dirty="0"/>
              <a:t> </a:t>
            </a:r>
            <a:r>
              <a:rPr lang="pl-PL" sz="1100" i="1" dirty="0" err="1"/>
              <a:t>user</a:t>
            </a:r>
            <a:r>
              <a:rPr lang="pl-PL" sz="1100" i="1" dirty="0"/>
              <a:t> </a:t>
            </a:r>
            <a:r>
              <a:rPr lang="pl-PL" sz="1100" i="1" dirty="0" err="1"/>
              <a:t>experience</a:t>
            </a:r>
            <a:r>
              <a:rPr lang="pl-PL" sz="1100" i="1" dirty="0"/>
              <a:t> </a:t>
            </a:r>
            <a:r>
              <a:rPr lang="pl-PL" sz="1100" dirty="0" err="1"/>
              <a:t>Elsevier</a:t>
            </a:r>
            <a:r>
              <a:rPr lang="pl-PL" sz="1100" dirty="0"/>
              <a:t>, Morgan </a:t>
            </a:r>
            <a:r>
              <a:rPr lang="pl-PL" sz="1100" dirty="0" err="1"/>
              <a:t>Kaufmann</a:t>
            </a:r>
            <a:r>
              <a:rPr lang="pl-PL" sz="1100" dirty="0"/>
              <a:t>; 2nd </a:t>
            </a:r>
            <a:r>
              <a:rPr lang="pl-PL" sz="1100" dirty="0" err="1"/>
              <a:t>edition</a:t>
            </a:r>
            <a:r>
              <a:rPr lang="pl-PL" sz="1100" dirty="0"/>
              <a:t> (2013)</a:t>
            </a:r>
          </a:p>
          <a:p>
            <a:r>
              <a:rPr lang="pl-PL" sz="1100" dirty="0"/>
              <a:t>za: Natalia Bednarz </a:t>
            </a:r>
            <a:r>
              <a:rPr lang="pl-PL" sz="1100" i="1" dirty="0"/>
              <a:t>https://www.slideshare.net/symetria/miary-uytecznoci</a:t>
            </a:r>
          </a:p>
        </p:txBody>
      </p:sp>
    </p:spTree>
    <p:extLst>
      <p:ext uri="{BB962C8B-B14F-4D97-AF65-F5344CB8AC3E}">
        <p14:creationId xmlns:p14="http://schemas.microsoft.com/office/powerpoint/2010/main" val="244061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728192"/>
          </a:xfrm>
        </p:spPr>
        <p:txBody>
          <a:bodyPr>
            <a:normAutofit/>
          </a:bodyPr>
          <a:lstStyle/>
          <a:p>
            <a:r>
              <a:rPr lang="pl-PL" dirty="0"/>
              <a:t>Badania interfejsów</a:t>
            </a:r>
            <a:br>
              <a:rPr lang="pl-PL" dirty="0"/>
            </a:br>
            <a:r>
              <a:rPr lang="pl-PL" i="1" dirty="0"/>
              <a:t>User </a:t>
            </a:r>
            <a:r>
              <a:rPr lang="pl-PL" i="1" dirty="0" err="1"/>
              <a:t>Experience</a:t>
            </a:r>
            <a:r>
              <a:rPr lang="pl-PL" dirty="0"/>
              <a:t> (UX)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67544" y="2060848"/>
            <a:ext cx="860043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/>
              <a:t>System </a:t>
            </a:r>
            <a:r>
              <a:rPr lang="pl-PL" sz="2000" b="1" dirty="0" err="1"/>
              <a:t>Usability</a:t>
            </a:r>
            <a:r>
              <a:rPr lang="pl-PL" sz="2000" b="1" dirty="0"/>
              <a:t> </a:t>
            </a:r>
            <a:r>
              <a:rPr lang="pl-PL" sz="2000" b="1" dirty="0" err="1"/>
              <a:t>Scale</a:t>
            </a:r>
            <a:r>
              <a:rPr lang="pl-PL" sz="2000" b="1" dirty="0"/>
              <a:t> (SUS):</a:t>
            </a:r>
            <a:endParaRPr lang="pl-PL" sz="2000" dirty="0"/>
          </a:p>
          <a:p>
            <a:pPr marL="358775" indent="-358775" fontAlgn="base">
              <a:buAutoNum type="arabicPeriod"/>
            </a:pPr>
            <a:r>
              <a:rPr lang="en-US" sz="2000" dirty="0"/>
              <a:t>I think that I would like to use this system frequently.</a:t>
            </a:r>
            <a:endParaRPr lang="pl-PL" sz="2000" dirty="0"/>
          </a:p>
          <a:p>
            <a:pPr marL="358775" indent="-358775" fontAlgn="base">
              <a:buAutoNum type="arabicPeriod"/>
            </a:pPr>
            <a:r>
              <a:rPr lang="en-US" sz="2000" dirty="0"/>
              <a:t>I found the system unnecessarily complex.</a:t>
            </a:r>
            <a:endParaRPr lang="pl-PL" sz="2000" dirty="0"/>
          </a:p>
          <a:p>
            <a:pPr marL="358775" indent="-358775" fontAlgn="base">
              <a:buAutoNum type="arabicPeriod"/>
            </a:pPr>
            <a:r>
              <a:rPr lang="en-US" sz="2000" dirty="0"/>
              <a:t>I thought the system was easy to use.</a:t>
            </a:r>
            <a:endParaRPr lang="pl-PL" sz="2000" dirty="0"/>
          </a:p>
          <a:p>
            <a:pPr marL="358775" indent="-358775" fontAlgn="base">
              <a:buAutoNum type="arabicPeriod"/>
            </a:pPr>
            <a:r>
              <a:rPr lang="en-US" sz="2000" dirty="0"/>
              <a:t>I think that I would need the support of a technical person </a:t>
            </a:r>
            <a:r>
              <a:rPr lang="pl-PL" sz="2000" dirty="0"/>
              <a:t/>
            </a:r>
            <a:br>
              <a:rPr lang="pl-PL" sz="2000" dirty="0"/>
            </a:br>
            <a:r>
              <a:rPr lang="en-US" sz="2000" dirty="0"/>
              <a:t>to be able to use this system.</a:t>
            </a:r>
            <a:endParaRPr lang="pl-PL" sz="2000" dirty="0"/>
          </a:p>
          <a:p>
            <a:pPr marL="358775" indent="-358775" fontAlgn="base">
              <a:buAutoNum type="arabicPeriod"/>
            </a:pPr>
            <a:r>
              <a:rPr lang="en-US" sz="2000" dirty="0"/>
              <a:t>I found the various functions in this system were well integrated.</a:t>
            </a:r>
            <a:endParaRPr lang="pl-PL" sz="2000" dirty="0"/>
          </a:p>
          <a:p>
            <a:pPr marL="358775" indent="-358775" fontAlgn="base">
              <a:buAutoNum type="arabicPeriod"/>
            </a:pPr>
            <a:r>
              <a:rPr lang="en-US" sz="2000" dirty="0"/>
              <a:t>I thought there was too much inconsistency in this system.</a:t>
            </a:r>
            <a:endParaRPr lang="pl-PL" sz="2000" dirty="0"/>
          </a:p>
          <a:p>
            <a:pPr marL="358775" indent="-358775" fontAlgn="base">
              <a:buAutoNum type="arabicPeriod"/>
            </a:pPr>
            <a:r>
              <a:rPr lang="en-US" sz="2000" dirty="0"/>
              <a:t>I would imagine that most people would learn to use this system very quickly.</a:t>
            </a:r>
            <a:endParaRPr lang="pl-PL" sz="2000" dirty="0"/>
          </a:p>
          <a:p>
            <a:pPr marL="358775" indent="-358775" fontAlgn="base">
              <a:buAutoNum type="arabicPeriod"/>
            </a:pPr>
            <a:r>
              <a:rPr lang="en-US" sz="2000" dirty="0"/>
              <a:t>I found the system very cumbersome to use.</a:t>
            </a:r>
            <a:endParaRPr lang="pl-PL" sz="2000" dirty="0"/>
          </a:p>
          <a:p>
            <a:pPr marL="358775" indent="-358775" fontAlgn="base">
              <a:buAutoNum type="arabicPeriod"/>
            </a:pPr>
            <a:r>
              <a:rPr lang="en-US" sz="2000" dirty="0"/>
              <a:t>I felt very confident using the system.</a:t>
            </a:r>
            <a:endParaRPr lang="pl-PL" sz="2000" dirty="0"/>
          </a:p>
          <a:p>
            <a:pPr marL="358775" indent="-358775" fontAlgn="base">
              <a:buAutoNum type="arabicPeriod"/>
            </a:pPr>
            <a:r>
              <a:rPr lang="en-US" sz="2000" dirty="0"/>
              <a:t>I needed to learn a lot of things before I could get going with this system.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47724" y="6093296"/>
            <a:ext cx="705353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/>
              <a:t>Kwestionariusz stworzony przez </a:t>
            </a:r>
            <a:r>
              <a:rPr lang="pl-PL" sz="1100" b="1" dirty="0"/>
              <a:t>Johna Brooka w 1986</a:t>
            </a:r>
          </a:p>
          <a:p>
            <a:r>
              <a:rPr lang="pl-PL" sz="1100" dirty="0"/>
              <a:t>J. </a:t>
            </a:r>
            <a:r>
              <a:rPr lang="pl-PL" sz="1100" dirty="0" err="1"/>
              <a:t>Brooke</a:t>
            </a:r>
            <a:r>
              <a:rPr lang="pl-PL" sz="1100" dirty="0"/>
              <a:t> (1996) </a:t>
            </a:r>
            <a:r>
              <a:rPr lang="pl-PL" sz="1100" i="1" dirty="0"/>
              <a:t>SUS: a '</a:t>
            </a:r>
            <a:r>
              <a:rPr lang="pl-PL" sz="1100" i="1" dirty="0" err="1"/>
              <a:t>quick</a:t>
            </a:r>
            <a:r>
              <a:rPr lang="pl-PL" sz="1100" i="1" dirty="0"/>
              <a:t> and </a:t>
            </a:r>
            <a:r>
              <a:rPr lang="pl-PL" sz="1100" i="1" dirty="0" err="1"/>
              <a:t>dirty</a:t>
            </a:r>
            <a:r>
              <a:rPr lang="pl-PL" sz="1100" i="1" dirty="0"/>
              <a:t>' </a:t>
            </a:r>
            <a:r>
              <a:rPr lang="pl-PL" sz="1100" i="1" dirty="0" err="1"/>
              <a:t>usability</a:t>
            </a:r>
            <a:r>
              <a:rPr lang="pl-PL" sz="1100" i="1" dirty="0"/>
              <a:t> </a:t>
            </a:r>
            <a:r>
              <a:rPr lang="pl-PL" sz="1100" i="1" dirty="0" err="1"/>
              <a:t>scale</a:t>
            </a:r>
            <a:r>
              <a:rPr lang="pl-PL" sz="1100" dirty="0"/>
              <a:t>. In: Jordan PW, Thomas B, </a:t>
            </a:r>
            <a:r>
              <a:rPr lang="pl-PL" sz="1100" dirty="0" err="1"/>
              <a:t>Weerdmeester</a:t>
            </a:r>
            <a:r>
              <a:rPr lang="pl-PL" sz="1100" dirty="0"/>
              <a:t> BA, </a:t>
            </a:r>
            <a:r>
              <a:rPr lang="pl-PL" sz="1100" dirty="0" err="1"/>
              <a:t>McClelland</a:t>
            </a:r>
            <a:r>
              <a:rPr lang="pl-PL" sz="1100" dirty="0"/>
              <a:t> IL (</a:t>
            </a:r>
            <a:r>
              <a:rPr lang="pl-PL" sz="1100" dirty="0" err="1"/>
              <a:t>eds</a:t>
            </a:r>
            <a:r>
              <a:rPr lang="pl-PL" sz="1100" dirty="0"/>
              <a:t>) </a:t>
            </a:r>
            <a:br>
              <a:rPr lang="pl-PL" sz="1100" dirty="0"/>
            </a:br>
            <a:r>
              <a:rPr lang="pl-PL" sz="1100" i="1" dirty="0" err="1"/>
              <a:t>Usability</a:t>
            </a:r>
            <a:r>
              <a:rPr lang="pl-PL" sz="1100" i="1" dirty="0"/>
              <a:t> </a:t>
            </a:r>
            <a:r>
              <a:rPr lang="pl-PL" sz="1100" i="1" dirty="0" err="1"/>
              <a:t>evaluation</a:t>
            </a:r>
            <a:r>
              <a:rPr lang="pl-PL" sz="1100" i="1" dirty="0"/>
              <a:t> in </a:t>
            </a:r>
            <a:r>
              <a:rPr lang="pl-PL" sz="1100" i="1" dirty="0" err="1"/>
              <a:t>industry</a:t>
            </a:r>
            <a:r>
              <a:rPr lang="pl-PL" sz="1100" dirty="0"/>
              <a:t>. Taylor &amp; Francis, London, </a:t>
            </a:r>
            <a:r>
              <a:rPr lang="pl-PL" sz="1100" dirty="0" err="1"/>
              <a:t>pp</a:t>
            </a:r>
            <a:r>
              <a:rPr lang="pl-PL" sz="1100" dirty="0"/>
              <a:t> 189–194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6300192" y="2780928"/>
            <a:ext cx="2577717" cy="40011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solidFill>
                  <a:schemeClr val="bg1"/>
                </a:solidFill>
              </a:rPr>
              <a:t>Quick</a:t>
            </a:r>
            <a:r>
              <a:rPr lang="pl-PL" sz="2000" dirty="0">
                <a:solidFill>
                  <a:schemeClr val="bg1"/>
                </a:solidFill>
              </a:rPr>
              <a:t> and </a:t>
            </a:r>
            <a:r>
              <a:rPr lang="pl-PL" sz="2000" i="1" dirty="0">
                <a:solidFill>
                  <a:schemeClr val="bg1"/>
                </a:solidFill>
              </a:rPr>
              <a:t>not </a:t>
            </a:r>
            <a:r>
              <a:rPr lang="pl-PL" sz="2000" i="1" dirty="0" err="1">
                <a:solidFill>
                  <a:schemeClr val="bg1"/>
                </a:solidFill>
              </a:rPr>
              <a:t>so</a:t>
            </a:r>
            <a:r>
              <a:rPr lang="pl-PL" sz="2000" dirty="0">
                <a:solidFill>
                  <a:schemeClr val="bg1"/>
                </a:solidFill>
              </a:rPr>
              <a:t> </a:t>
            </a:r>
            <a:r>
              <a:rPr lang="pl-PL" sz="2000" dirty="0" err="1">
                <a:solidFill>
                  <a:schemeClr val="bg1"/>
                </a:solidFill>
              </a:rPr>
              <a:t>dirty</a:t>
            </a:r>
            <a:endParaRPr lang="pl-P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4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728192"/>
          </a:xfrm>
        </p:spPr>
        <p:txBody>
          <a:bodyPr>
            <a:normAutofit/>
          </a:bodyPr>
          <a:lstStyle/>
          <a:p>
            <a:r>
              <a:rPr lang="pl-PL" dirty="0"/>
              <a:t>Badania interfejsów</a:t>
            </a:r>
            <a:br>
              <a:rPr lang="pl-PL" dirty="0"/>
            </a:br>
            <a:r>
              <a:rPr lang="pl-PL" i="1" dirty="0"/>
              <a:t>User </a:t>
            </a:r>
            <a:r>
              <a:rPr lang="pl-PL" i="1" dirty="0" err="1"/>
              <a:t>Experience</a:t>
            </a:r>
            <a:r>
              <a:rPr lang="pl-PL" dirty="0"/>
              <a:t> (UX)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67544" y="2060848"/>
            <a:ext cx="8579913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/>
              <a:t>System </a:t>
            </a:r>
            <a:r>
              <a:rPr lang="pl-PL" sz="2000" b="1" dirty="0" err="1"/>
              <a:t>Usability</a:t>
            </a:r>
            <a:r>
              <a:rPr lang="pl-PL" sz="2000" b="1" dirty="0"/>
              <a:t> </a:t>
            </a:r>
            <a:r>
              <a:rPr lang="pl-PL" sz="2000" b="1" dirty="0" err="1"/>
              <a:t>Scale</a:t>
            </a:r>
            <a:r>
              <a:rPr lang="pl-PL" sz="2000" b="1" dirty="0"/>
              <a:t> (SUS):</a:t>
            </a:r>
            <a:endParaRPr lang="pl-PL" sz="2000" dirty="0"/>
          </a:p>
          <a:p>
            <a:pPr marL="358775" indent="-358775" fontAlgn="base">
              <a:buAutoNum type="arabicPeriod"/>
            </a:pPr>
            <a:r>
              <a:rPr lang="pl-PL" sz="2000" dirty="0"/>
              <a:t>Myślę, że chciałbym często używać tego systemu.</a:t>
            </a:r>
          </a:p>
          <a:p>
            <a:pPr marL="358775" indent="-358775" fontAlgn="base">
              <a:buAutoNum type="arabicPeriod"/>
            </a:pPr>
            <a:r>
              <a:rPr lang="pl-PL" sz="2000" dirty="0"/>
              <a:t>System wydaje mi się niepotrzebnie skomplikowany.</a:t>
            </a:r>
          </a:p>
          <a:p>
            <a:pPr marL="358775" indent="-358775" fontAlgn="base">
              <a:buAutoNum type="arabicPeriod"/>
            </a:pPr>
            <a:r>
              <a:rPr lang="pl-PL" sz="2000" dirty="0"/>
              <a:t>System wydaje mi się łatwy w użyciu.</a:t>
            </a:r>
          </a:p>
          <a:p>
            <a:pPr marL="358775" indent="-358775" fontAlgn="base">
              <a:buAutoNum type="arabicPeriod"/>
            </a:pPr>
            <a:r>
              <a:rPr lang="pl-PL" sz="2000" dirty="0"/>
              <a:t>Myślę, że będę potrzebował wsparcia osoby technicznej,</a:t>
            </a:r>
            <a:br>
              <a:rPr lang="pl-PL" sz="2000" dirty="0"/>
            </a:br>
            <a:r>
              <a:rPr lang="pl-PL" sz="2000" dirty="0"/>
              <a:t>abym mógł używać tego systemu.</a:t>
            </a:r>
          </a:p>
          <a:p>
            <a:pPr marL="358775" indent="-358775" fontAlgn="base">
              <a:buAutoNum type="arabicPeriod"/>
            </a:pPr>
            <a:r>
              <a:rPr lang="pl-PL" sz="2000" dirty="0"/>
              <a:t>Uważam, że różne funkcjonalności w tym systemie są spójne.</a:t>
            </a:r>
          </a:p>
          <a:p>
            <a:pPr marL="358775" indent="-358775" fontAlgn="base">
              <a:buAutoNum type="arabicPeriod"/>
            </a:pPr>
            <a:r>
              <a:rPr lang="pl-PL" sz="2000" dirty="0"/>
              <a:t>Myślę, że jest zbyt wiele niespójnych elementów w tym systemie.</a:t>
            </a:r>
          </a:p>
          <a:p>
            <a:pPr marL="358775" indent="-358775" fontAlgn="base">
              <a:buAutoNum type="arabicPeriod"/>
            </a:pPr>
            <a:r>
              <a:rPr lang="pl-PL" sz="2000" dirty="0"/>
              <a:t>Wyobrażam sobie, że większość osób szybko nauczy się używać tego systemu.</a:t>
            </a:r>
          </a:p>
          <a:p>
            <a:pPr marL="358775" indent="-358775" fontAlgn="base">
              <a:buAutoNum type="arabicPeriod"/>
            </a:pPr>
            <a:r>
              <a:rPr lang="pl-PL" sz="2000" dirty="0"/>
              <a:t>Według mnie system jest niewygodny w użyciu.</a:t>
            </a:r>
          </a:p>
          <a:p>
            <a:pPr marL="358775" indent="-358775" fontAlgn="base">
              <a:buAutoNum type="arabicPeriod"/>
            </a:pPr>
            <a:r>
              <a:rPr lang="pl-PL" sz="2000" dirty="0"/>
              <a:t>Czułem się bardzo pewnie korzystając z systemu.</a:t>
            </a:r>
          </a:p>
          <a:p>
            <a:pPr marL="358775" indent="-358775" fontAlgn="base">
              <a:buAutoNum type="arabicPeriod"/>
            </a:pPr>
            <a:r>
              <a:rPr lang="pl-PL" sz="2000" dirty="0"/>
              <a:t>Musiałem nauczyć się wielu rzeczy, zanim mogłem zacząć pracę </a:t>
            </a:r>
            <a:br>
              <a:rPr lang="pl-PL" sz="2000" dirty="0"/>
            </a:br>
            <a:r>
              <a:rPr lang="pl-PL" sz="2000" dirty="0"/>
              <a:t>z tym systemem.</a:t>
            </a:r>
            <a:endParaRPr lang="en-US" sz="20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47724" y="6093296"/>
            <a:ext cx="487184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/>
              <a:t>Kwestionariusz stworzony przez Johna Brooka w 1986</a:t>
            </a:r>
          </a:p>
          <a:p>
            <a:r>
              <a:rPr lang="pl-PL" sz="1100" i="1" dirty="0"/>
              <a:t>https://www.measuringux.com/SUS.pdf</a:t>
            </a:r>
          </a:p>
          <a:p>
            <a:r>
              <a:rPr lang="pl-PL" sz="1100" i="1" dirty="0"/>
              <a:t>https://www.usability.gov/how-to-and-tools/methods/system-usability-scale.html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4877217" y="2132856"/>
            <a:ext cx="3816424" cy="1015663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Skala </a:t>
            </a:r>
            <a:r>
              <a:rPr lang="pl-PL" sz="2000" dirty="0" err="1">
                <a:solidFill>
                  <a:schemeClr val="bg1"/>
                </a:solidFill>
              </a:rPr>
              <a:t>Likerta</a:t>
            </a:r>
            <a:r>
              <a:rPr lang="pl-PL" sz="2000" dirty="0">
                <a:solidFill>
                  <a:schemeClr val="bg1"/>
                </a:solidFill>
              </a:rPr>
              <a:t>:</a:t>
            </a:r>
          </a:p>
          <a:p>
            <a:r>
              <a:rPr lang="pl-PL" sz="2000" dirty="0">
                <a:solidFill>
                  <a:schemeClr val="bg1"/>
                </a:solidFill>
              </a:rPr>
              <a:t>1 – zdecydowanie się nie zgadzam</a:t>
            </a:r>
          </a:p>
          <a:p>
            <a:r>
              <a:rPr lang="pl-PL" sz="2000" dirty="0">
                <a:solidFill>
                  <a:schemeClr val="bg1"/>
                </a:solidFill>
              </a:rPr>
              <a:t>5 – zdecydowanie się zgadzam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4211960" y="3501008"/>
            <a:ext cx="4487382" cy="2046714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Jeden czynnik – użyteczność (</a:t>
            </a:r>
            <a:r>
              <a:rPr lang="pl-PL" sz="2000" i="1" dirty="0" err="1">
                <a:solidFill>
                  <a:schemeClr val="bg1"/>
                </a:solidFill>
              </a:rPr>
              <a:t>usability</a:t>
            </a:r>
            <a:r>
              <a:rPr lang="pl-PL" sz="2000" dirty="0">
                <a:solidFill>
                  <a:schemeClr val="bg1"/>
                </a:solidFill>
              </a:rPr>
              <a:t>)</a:t>
            </a:r>
          </a:p>
          <a:p>
            <a:r>
              <a:rPr lang="pl-PL" sz="2000" dirty="0">
                <a:solidFill>
                  <a:schemeClr val="bg1"/>
                </a:solidFill>
              </a:rPr>
              <a:t>Od niedawna – </a:t>
            </a:r>
            <a:r>
              <a:rPr lang="pl-PL" sz="2000" i="1" dirty="0" err="1">
                <a:solidFill>
                  <a:schemeClr val="bg1"/>
                </a:solidFill>
              </a:rPr>
              <a:t>usability</a:t>
            </a:r>
            <a:r>
              <a:rPr lang="pl-PL" sz="2000" dirty="0">
                <a:solidFill>
                  <a:schemeClr val="bg1"/>
                </a:solidFill>
              </a:rPr>
              <a:t>, </a:t>
            </a:r>
            <a:r>
              <a:rPr lang="pl-PL" sz="2000" i="1" dirty="0" err="1">
                <a:solidFill>
                  <a:schemeClr val="bg1"/>
                </a:solidFill>
              </a:rPr>
              <a:t>learnability</a:t>
            </a:r>
            <a:r>
              <a:rPr lang="pl-PL" sz="2000" dirty="0">
                <a:solidFill>
                  <a:schemeClr val="bg1"/>
                </a:solidFill>
              </a:rPr>
              <a:t>, </a:t>
            </a: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                            ale skorelowane</a:t>
            </a:r>
          </a:p>
          <a:p>
            <a:endParaRPr lang="pl-PL" sz="800" dirty="0">
              <a:solidFill>
                <a:schemeClr val="bg1"/>
              </a:solidFill>
            </a:endParaRPr>
          </a:p>
          <a:p>
            <a:r>
              <a:rPr lang="en-US" sz="1100" dirty="0">
                <a:solidFill>
                  <a:schemeClr val="bg1"/>
                </a:solidFill>
              </a:rPr>
              <a:t>Lewis, J.R. &amp; </a:t>
            </a:r>
            <a:r>
              <a:rPr lang="en-US" sz="1100" dirty="0" err="1">
                <a:solidFill>
                  <a:schemeClr val="bg1"/>
                </a:solidFill>
              </a:rPr>
              <a:t>Sauro</a:t>
            </a:r>
            <a:r>
              <a:rPr lang="en-US" sz="1100" dirty="0">
                <a:solidFill>
                  <a:schemeClr val="bg1"/>
                </a:solidFill>
              </a:rPr>
              <a:t>, J. (2009). </a:t>
            </a:r>
            <a:r>
              <a:rPr lang="en-US" sz="1100" i="1" dirty="0">
                <a:solidFill>
                  <a:schemeClr val="bg1"/>
                </a:solidFill>
              </a:rPr>
              <a:t>The factor structure of the system usability scale</a:t>
            </a:r>
            <a:r>
              <a:rPr lang="en-US" sz="1100" dirty="0">
                <a:solidFill>
                  <a:schemeClr val="bg1"/>
                </a:solidFill>
              </a:rPr>
              <a:t>. international conference (HCII 2009), San Diego CA, USA</a:t>
            </a:r>
            <a:endParaRPr lang="pl-PL" sz="1100" dirty="0">
              <a:solidFill>
                <a:schemeClr val="bg1"/>
              </a:solidFill>
            </a:endParaRPr>
          </a:p>
          <a:p>
            <a:endParaRPr lang="pl-PL" sz="400" dirty="0">
              <a:solidFill>
                <a:schemeClr val="bg1"/>
              </a:solidFill>
            </a:endParaRPr>
          </a:p>
          <a:p>
            <a:r>
              <a:rPr lang="en-US" sz="1100" dirty="0" err="1">
                <a:solidFill>
                  <a:schemeClr val="bg1"/>
                </a:solidFill>
              </a:rPr>
              <a:t>Borsci</a:t>
            </a:r>
            <a:r>
              <a:rPr lang="en-US" sz="1100" dirty="0">
                <a:solidFill>
                  <a:schemeClr val="bg1"/>
                </a:solidFill>
              </a:rPr>
              <a:t>, S., </a:t>
            </a:r>
            <a:r>
              <a:rPr lang="en-US" sz="1100" dirty="0" err="1">
                <a:solidFill>
                  <a:schemeClr val="bg1"/>
                </a:solidFill>
              </a:rPr>
              <a:t>Federici,S</a:t>
            </a:r>
            <a:r>
              <a:rPr lang="en-US" sz="1100" dirty="0">
                <a:solidFill>
                  <a:schemeClr val="bg1"/>
                </a:solidFill>
              </a:rPr>
              <a:t>., &amp; </a:t>
            </a:r>
            <a:r>
              <a:rPr lang="en-US" sz="1100" dirty="0" err="1">
                <a:solidFill>
                  <a:schemeClr val="bg1"/>
                </a:solidFill>
              </a:rPr>
              <a:t>Lauriola</a:t>
            </a:r>
            <a:r>
              <a:rPr lang="en-US" sz="1100" dirty="0">
                <a:solidFill>
                  <a:schemeClr val="bg1"/>
                </a:solidFill>
              </a:rPr>
              <a:t>, M. (2009). </a:t>
            </a:r>
            <a:r>
              <a:rPr lang="en-US" sz="1100" i="1" dirty="0">
                <a:solidFill>
                  <a:schemeClr val="bg1"/>
                </a:solidFill>
              </a:rPr>
              <a:t>On the dimensionality of the System Usability Scale: a test of alternative measurement models</a:t>
            </a:r>
            <a:r>
              <a:rPr lang="en-US" sz="1100" dirty="0">
                <a:solidFill>
                  <a:schemeClr val="bg1"/>
                </a:solidFill>
              </a:rPr>
              <a:t>. </a:t>
            </a:r>
            <a:r>
              <a:rPr lang="en-US" sz="1100" i="1" dirty="0">
                <a:solidFill>
                  <a:schemeClr val="bg1"/>
                </a:solidFill>
              </a:rPr>
              <a:t>Cognitive Processing</a:t>
            </a:r>
            <a:r>
              <a:rPr lang="en-US" sz="1100" dirty="0">
                <a:solidFill>
                  <a:schemeClr val="bg1"/>
                </a:solidFill>
              </a:rPr>
              <a:t>. </a:t>
            </a:r>
            <a:r>
              <a:rPr lang="en-US" sz="1100" b="1" dirty="0">
                <a:solidFill>
                  <a:schemeClr val="bg1"/>
                </a:solidFill>
              </a:rPr>
              <a:t>10</a:t>
            </a:r>
            <a:r>
              <a:rPr lang="en-US" sz="1100" dirty="0">
                <a:solidFill>
                  <a:schemeClr val="bg1"/>
                </a:solidFill>
              </a:rPr>
              <a:t> (3): 193–197</a:t>
            </a:r>
            <a:endParaRPr lang="pl-PL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0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728192"/>
          </a:xfrm>
        </p:spPr>
        <p:txBody>
          <a:bodyPr>
            <a:normAutofit/>
          </a:bodyPr>
          <a:lstStyle/>
          <a:p>
            <a:r>
              <a:rPr lang="pl-PL" dirty="0"/>
              <a:t>Badania interfejsów</a:t>
            </a:r>
            <a:br>
              <a:rPr lang="pl-PL" dirty="0"/>
            </a:br>
            <a:r>
              <a:rPr lang="pl-PL" i="1" dirty="0"/>
              <a:t>User </a:t>
            </a:r>
            <a:r>
              <a:rPr lang="pl-PL" i="1" dirty="0" err="1"/>
              <a:t>Experience</a:t>
            </a:r>
            <a:r>
              <a:rPr lang="pl-PL" dirty="0"/>
              <a:t> (UX)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67544" y="2060848"/>
            <a:ext cx="3238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/>
              <a:t>System </a:t>
            </a:r>
            <a:r>
              <a:rPr lang="pl-PL" sz="2000" b="1" dirty="0" err="1"/>
              <a:t>Usability</a:t>
            </a:r>
            <a:r>
              <a:rPr lang="pl-PL" sz="2000" b="1" dirty="0"/>
              <a:t> </a:t>
            </a:r>
            <a:r>
              <a:rPr lang="pl-PL" sz="2000" b="1" dirty="0" err="1"/>
              <a:t>Scale</a:t>
            </a:r>
            <a:r>
              <a:rPr lang="pl-PL" sz="2000" b="1" dirty="0"/>
              <a:t> (SUS)</a:t>
            </a:r>
            <a:endParaRPr lang="pl-PL" sz="20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47724" y="6021288"/>
            <a:ext cx="80618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/>
              <a:t>https://measuringu.com/interpret-sus-score/</a:t>
            </a:r>
          </a:p>
          <a:p>
            <a:r>
              <a:rPr lang="pl-PL" sz="1100" dirty="0" err="1"/>
              <a:t>Bangor</a:t>
            </a:r>
            <a:r>
              <a:rPr lang="pl-PL" sz="1100" dirty="0"/>
              <a:t>, Aaron, </a:t>
            </a:r>
            <a:r>
              <a:rPr lang="pl-PL" sz="1100" dirty="0" err="1"/>
              <a:t>Kortum</a:t>
            </a:r>
            <a:r>
              <a:rPr lang="pl-PL" sz="1100" dirty="0"/>
              <a:t>, Philip T. and Miller, James T. (2008). </a:t>
            </a:r>
            <a:r>
              <a:rPr lang="pl-PL" sz="1100" i="1" dirty="0" err="1"/>
              <a:t>An</a:t>
            </a:r>
            <a:r>
              <a:rPr lang="pl-PL" sz="1100" i="1" dirty="0"/>
              <a:t> </a:t>
            </a:r>
            <a:r>
              <a:rPr lang="pl-PL" sz="1100" i="1" dirty="0" err="1"/>
              <a:t>Empirical</a:t>
            </a:r>
            <a:r>
              <a:rPr lang="pl-PL" sz="1100" i="1" dirty="0"/>
              <a:t> Evaluation of the System </a:t>
            </a:r>
            <a:r>
              <a:rPr lang="pl-PL" sz="1100" i="1" dirty="0" err="1"/>
              <a:t>Usability</a:t>
            </a:r>
            <a:r>
              <a:rPr lang="pl-PL" sz="1100" i="1" dirty="0"/>
              <a:t> </a:t>
            </a:r>
            <a:r>
              <a:rPr lang="pl-PL" sz="1100" i="1" dirty="0" err="1"/>
              <a:t>Scale</a:t>
            </a:r>
            <a:r>
              <a:rPr lang="pl-PL" sz="1100" dirty="0"/>
              <a:t>„</a:t>
            </a:r>
            <a:br>
              <a:rPr lang="pl-PL" sz="1100" dirty="0"/>
            </a:br>
            <a:r>
              <a:rPr lang="pl-PL" sz="1100" dirty="0"/>
              <a:t>International </a:t>
            </a:r>
            <a:r>
              <a:rPr lang="pl-PL" sz="1100" dirty="0" err="1"/>
              <a:t>Journal</a:t>
            </a:r>
            <a:r>
              <a:rPr lang="pl-PL" sz="1100" dirty="0"/>
              <a:t> of Human-</a:t>
            </a:r>
            <a:r>
              <a:rPr lang="pl-PL" sz="1100" dirty="0" err="1"/>
              <a:t>Computer</a:t>
            </a:r>
            <a:r>
              <a:rPr lang="pl-PL" sz="1100" dirty="0"/>
              <a:t> </a:t>
            </a:r>
            <a:r>
              <a:rPr lang="pl-PL" sz="1100" dirty="0" err="1"/>
              <a:t>Interaction</a:t>
            </a:r>
            <a:r>
              <a:rPr lang="pl-PL" sz="1100" dirty="0"/>
              <a:t>. </a:t>
            </a:r>
            <a:r>
              <a:rPr lang="pl-PL" sz="1100" b="1" dirty="0"/>
              <a:t>24</a:t>
            </a:r>
            <a:r>
              <a:rPr lang="pl-PL" sz="1100" dirty="0"/>
              <a:t> (6): 574–594</a:t>
            </a:r>
          </a:p>
          <a:p>
            <a:r>
              <a:rPr lang="pl-PL" sz="1100" dirty="0"/>
              <a:t>Sauro, J., &amp; Lewis, J. R (2012). </a:t>
            </a:r>
            <a:r>
              <a:rPr lang="pl-PL" sz="1100" i="1" dirty="0" err="1"/>
              <a:t>Quantifying</a:t>
            </a:r>
            <a:r>
              <a:rPr lang="pl-PL" sz="1100" i="1" dirty="0"/>
              <a:t> the </a:t>
            </a:r>
            <a:r>
              <a:rPr lang="pl-PL" sz="1100" i="1" dirty="0" err="1"/>
              <a:t>user</a:t>
            </a:r>
            <a:r>
              <a:rPr lang="pl-PL" sz="1100" i="1" dirty="0"/>
              <a:t> </a:t>
            </a:r>
            <a:r>
              <a:rPr lang="pl-PL" sz="1100" i="1" dirty="0" err="1"/>
              <a:t>experience</a:t>
            </a:r>
            <a:r>
              <a:rPr lang="pl-PL" sz="1100" i="1" dirty="0"/>
              <a:t>: </a:t>
            </a:r>
            <a:r>
              <a:rPr lang="pl-PL" sz="1100" i="1" dirty="0" err="1"/>
              <a:t>Practical</a:t>
            </a:r>
            <a:r>
              <a:rPr lang="pl-PL" sz="1100" i="1" dirty="0"/>
              <a:t> </a:t>
            </a:r>
            <a:r>
              <a:rPr lang="pl-PL" sz="1100" i="1" dirty="0" err="1"/>
              <a:t>statistics</a:t>
            </a:r>
            <a:r>
              <a:rPr lang="pl-PL" sz="1100" i="1" dirty="0"/>
              <a:t> for </a:t>
            </a:r>
            <a:r>
              <a:rPr lang="pl-PL" sz="1100" i="1" dirty="0" err="1"/>
              <a:t>user</a:t>
            </a:r>
            <a:r>
              <a:rPr lang="pl-PL" sz="1100" i="1" dirty="0"/>
              <a:t> </a:t>
            </a:r>
            <a:r>
              <a:rPr lang="pl-PL" sz="1100" i="1" dirty="0" err="1"/>
              <a:t>research</a:t>
            </a:r>
            <a:r>
              <a:rPr lang="pl-PL" sz="1100" dirty="0"/>
              <a:t>. Morgan </a:t>
            </a:r>
            <a:r>
              <a:rPr lang="pl-PL" sz="1100" dirty="0" err="1"/>
              <a:t>Kaufmann</a:t>
            </a:r>
            <a:r>
              <a:rPr lang="pl-PL" sz="1100" dirty="0"/>
              <a:t>, </a:t>
            </a:r>
            <a:r>
              <a:rPr lang="pl-PL" sz="1100" dirty="0" err="1"/>
              <a:t>Waltham</a:t>
            </a:r>
            <a:r>
              <a:rPr lang="pl-PL" sz="1100" dirty="0"/>
              <a:t> MA, USA</a:t>
            </a:r>
          </a:p>
        </p:txBody>
      </p:sp>
      <p:pic>
        <p:nvPicPr>
          <p:cNvPr id="1026" name="Picture 2" descr="SUS score on a curve with percentiles ranks and gra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24" y="2636912"/>
            <a:ext cx="4984346" cy="335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4432423" y="4077072"/>
            <a:ext cx="4311565" cy="1200329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Wynik SUS to nie procenty → </a:t>
            </a:r>
            <a:r>
              <a:rPr lang="pl-PL" dirty="0" err="1">
                <a:solidFill>
                  <a:schemeClr val="bg1"/>
                </a:solidFill>
              </a:rPr>
              <a:t>percentyle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Zwykle zmiana na oceny: F (&lt;51), D (51-66),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                                             C (67-69),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                                             B (70-80), A (&gt;80)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6372200" y="2460958"/>
            <a:ext cx="172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Skopiować na N:</a:t>
            </a:r>
          </a:p>
        </p:txBody>
      </p:sp>
    </p:spTree>
    <p:extLst>
      <p:ext uri="{BB962C8B-B14F-4D97-AF65-F5344CB8AC3E}">
        <p14:creationId xmlns:p14="http://schemas.microsoft.com/office/powerpoint/2010/main" val="225322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rostokąt 69"/>
          <p:cNvSpPr/>
          <p:nvPr/>
        </p:nvSpPr>
        <p:spPr>
          <a:xfrm>
            <a:off x="683568" y="2567893"/>
            <a:ext cx="360040" cy="1846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60" name="Grupa 59"/>
          <p:cNvGrpSpPr/>
          <p:nvPr/>
        </p:nvGrpSpPr>
        <p:grpSpPr>
          <a:xfrm>
            <a:off x="2318873" y="4581128"/>
            <a:ext cx="6055953" cy="1854907"/>
            <a:chOff x="2318873" y="4581128"/>
            <a:chExt cx="6055953" cy="1854907"/>
          </a:xfrm>
        </p:grpSpPr>
        <p:sp>
          <p:nvSpPr>
            <p:cNvPr id="53" name="Prostokąt 52"/>
            <p:cNvSpPr/>
            <p:nvPr/>
          </p:nvSpPr>
          <p:spPr>
            <a:xfrm>
              <a:off x="2344706" y="4581128"/>
              <a:ext cx="5035605" cy="143648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pole tekstowe 53"/>
            <p:cNvSpPr txBox="1"/>
            <p:nvPr/>
          </p:nvSpPr>
          <p:spPr>
            <a:xfrm>
              <a:off x="2318873" y="6066703"/>
              <a:ext cx="6055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>
                  <a:solidFill>
                    <a:schemeClr val="accent3">
                      <a:lumMod val="50000"/>
                    </a:schemeClr>
                  </a:solidFill>
                </a:rPr>
                <a:t>Oprogramowanie producenta lub własne (przy ograniczeniach)</a:t>
              </a:r>
            </a:p>
          </p:txBody>
        </p:sp>
      </p:grpSp>
      <p:grpSp>
        <p:nvGrpSpPr>
          <p:cNvPr id="49" name="Grupa 48"/>
          <p:cNvGrpSpPr/>
          <p:nvPr/>
        </p:nvGrpSpPr>
        <p:grpSpPr>
          <a:xfrm>
            <a:off x="1358174" y="1976453"/>
            <a:ext cx="5792611" cy="1883798"/>
            <a:chOff x="1430183" y="1829254"/>
            <a:chExt cx="5792611" cy="1883798"/>
          </a:xfrm>
        </p:grpSpPr>
        <p:sp>
          <p:nvSpPr>
            <p:cNvPr id="47" name="Prostokąt 46"/>
            <p:cNvSpPr/>
            <p:nvPr/>
          </p:nvSpPr>
          <p:spPr>
            <a:xfrm>
              <a:off x="1430820" y="2267580"/>
              <a:ext cx="5164034" cy="144547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8" name="pole tekstowe 47"/>
            <p:cNvSpPr txBox="1"/>
            <p:nvPr/>
          </p:nvSpPr>
          <p:spPr>
            <a:xfrm>
              <a:off x="1430183" y="1829254"/>
              <a:ext cx="5792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l-PL" dirty="0" err="1">
                  <a:solidFill>
                    <a:srgbClr val="002060"/>
                  </a:solidFill>
                </a:rPr>
                <a:t>Eyetracker</a:t>
              </a:r>
              <a:r>
                <a:rPr lang="pl-PL" dirty="0">
                  <a:solidFill>
                    <a:srgbClr val="002060"/>
                  </a:solidFill>
                </a:rPr>
                <a:t> i oprogramowanie dostarczone przez producenta</a:t>
              </a:r>
            </a:p>
          </p:txBody>
        </p: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Interakcja wzrokowa vs badania</a:t>
            </a:r>
          </a:p>
        </p:txBody>
      </p:sp>
      <p:sp>
        <p:nvSpPr>
          <p:cNvPr id="21" name="Uśmiechnięta buźka 20"/>
          <p:cNvSpPr/>
          <p:nvPr/>
        </p:nvSpPr>
        <p:spPr>
          <a:xfrm>
            <a:off x="539552" y="2414779"/>
            <a:ext cx="648072" cy="698376"/>
          </a:xfrm>
          <a:prstGeom prst="smileyFac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63" name="Grupa 62"/>
          <p:cNvGrpSpPr/>
          <p:nvPr/>
        </p:nvGrpSpPr>
        <p:grpSpPr>
          <a:xfrm>
            <a:off x="3159416" y="2567893"/>
            <a:ext cx="3005340" cy="369332"/>
            <a:chOff x="3159416" y="2567893"/>
            <a:chExt cx="3005340" cy="369332"/>
          </a:xfrm>
        </p:grpSpPr>
        <p:sp>
          <p:nvSpPr>
            <p:cNvPr id="8" name="pole tekstowe 7"/>
            <p:cNvSpPr txBox="1"/>
            <p:nvPr/>
          </p:nvSpPr>
          <p:spPr>
            <a:xfrm>
              <a:off x="3579946" y="2567893"/>
              <a:ext cx="258481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l-PL" dirty="0"/>
                <a:t>Wykrycie pozycji źrenic(y)</a:t>
              </a:r>
            </a:p>
          </p:txBody>
        </p:sp>
        <p:cxnSp>
          <p:nvCxnSpPr>
            <p:cNvPr id="23" name="Łącznik prosty ze strzałką 22"/>
            <p:cNvCxnSpPr>
              <a:stCxn id="3" idx="3"/>
              <a:endCxn id="8" idx="1"/>
            </p:cNvCxnSpPr>
            <p:nvPr/>
          </p:nvCxnSpPr>
          <p:spPr>
            <a:xfrm flipV="1">
              <a:off x="3159416" y="2752559"/>
              <a:ext cx="420530" cy="1140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upa 63"/>
          <p:cNvGrpSpPr/>
          <p:nvPr/>
        </p:nvGrpSpPr>
        <p:grpSpPr>
          <a:xfrm>
            <a:off x="3431251" y="2937225"/>
            <a:ext cx="2882199" cy="710982"/>
            <a:chOff x="3431251" y="2937225"/>
            <a:chExt cx="2882199" cy="710982"/>
          </a:xfrm>
        </p:grpSpPr>
        <p:sp>
          <p:nvSpPr>
            <p:cNvPr id="10" name="pole tekstowe 9"/>
            <p:cNvSpPr txBox="1"/>
            <p:nvPr/>
          </p:nvSpPr>
          <p:spPr>
            <a:xfrm>
              <a:off x="3431251" y="3278875"/>
              <a:ext cx="288219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l-PL" dirty="0"/>
                <a:t>Obliczenie punktu spojrzenia</a:t>
              </a:r>
            </a:p>
          </p:txBody>
        </p:sp>
        <p:cxnSp>
          <p:nvCxnSpPr>
            <p:cNvPr id="25" name="Łącznik prosty ze strzałką 24"/>
            <p:cNvCxnSpPr>
              <a:stCxn id="8" idx="2"/>
              <a:endCxn id="10" idx="0"/>
            </p:cNvCxnSpPr>
            <p:nvPr/>
          </p:nvCxnSpPr>
          <p:spPr>
            <a:xfrm>
              <a:off x="4872351" y="2937225"/>
              <a:ext cx="0" cy="3416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upa 61"/>
          <p:cNvGrpSpPr/>
          <p:nvPr/>
        </p:nvGrpSpPr>
        <p:grpSpPr>
          <a:xfrm>
            <a:off x="1187624" y="2579301"/>
            <a:ext cx="1971792" cy="369332"/>
            <a:chOff x="1187624" y="2579301"/>
            <a:chExt cx="1971792" cy="369332"/>
          </a:xfrm>
        </p:grpSpPr>
        <p:sp>
          <p:nvSpPr>
            <p:cNvPr id="3" name="pole tekstowe 2"/>
            <p:cNvSpPr txBox="1"/>
            <p:nvPr/>
          </p:nvSpPr>
          <p:spPr>
            <a:xfrm>
              <a:off x="1529996" y="2579301"/>
              <a:ext cx="162942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l-PL" dirty="0"/>
                <a:t>Obraz z kamery</a:t>
              </a:r>
            </a:p>
          </p:txBody>
        </p:sp>
        <p:cxnSp>
          <p:nvCxnSpPr>
            <p:cNvPr id="27" name="Łącznik prosty ze strzałką 26"/>
            <p:cNvCxnSpPr>
              <a:stCxn id="21" idx="6"/>
              <a:endCxn id="3" idx="1"/>
            </p:cNvCxnSpPr>
            <p:nvPr/>
          </p:nvCxnSpPr>
          <p:spPr>
            <a:xfrm>
              <a:off x="1187624" y="2763967"/>
              <a:ext cx="34237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upa 82"/>
          <p:cNvGrpSpPr/>
          <p:nvPr/>
        </p:nvGrpSpPr>
        <p:grpSpPr>
          <a:xfrm>
            <a:off x="539552" y="4005255"/>
            <a:ext cx="6264696" cy="780632"/>
            <a:chOff x="539552" y="4005255"/>
            <a:chExt cx="6264696" cy="780632"/>
          </a:xfrm>
        </p:grpSpPr>
        <p:cxnSp>
          <p:nvCxnSpPr>
            <p:cNvPr id="14" name="Łącznik prostoliniowy 13"/>
            <p:cNvCxnSpPr/>
            <p:nvPr/>
          </p:nvCxnSpPr>
          <p:spPr>
            <a:xfrm>
              <a:off x="539552" y="4374587"/>
              <a:ext cx="626469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pole tekstowe 27"/>
            <p:cNvSpPr txBox="1"/>
            <p:nvPr/>
          </p:nvSpPr>
          <p:spPr>
            <a:xfrm>
              <a:off x="539552" y="4005255"/>
              <a:ext cx="22542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i="1" dirty="0"/>
                <a:t>w czasie rzeczywistym</a:t>
              </a:r>
            </a:p>
          </p:txBody>
        </p:sp>
        <p:sp>
          <p:nvSpPr>
            <p:cNvPr id="29" name="pole tekstowe 28"/>
            <p:cNvSpPr txBox="1"/>
            <p:nvPr/>
          </p:nvSpPr>
          <p:spPr>
            <a:xfrm>
              <a:off x="541438" y="4416555"/>
              <a:ext cx="788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i="1" dirty="0"/>
                <a:t>offline</a:t>
              </a:r>
            </a:p>
          </p:txBody>
        </p:sp>
      </p:grpSp>
      <p:grpSp>
        <p:nvGrpSpPr>
          <p:cNvPr id="65" name="Grupa 64"/>
          <p:cNvGrpSpPr/>
          <p:nvPr/>
        </p:nvGrpSpPr>
        <p:grpSpPr>
          <a:xfrm>
            <a:off x="6313450" y="3140375"/>
            <a:ext cx="2025511" cy="646331"/>
            <a:chOff x="6313450" y="3140375"/>
            <a:chExt cx="2025511" cy="646331"/>
          </a:xfrm>
        </p:grpSpPr>
        <p:sp>
          <p:nvSpPr>
            <p:cNvPr id="30" name="pole tekstowe 29"/>
            <p:cNvSpPr txBox="1"/>
            <p:nvPr/>
          </p:nvSpPr>
          <p:spPr>
            <a:xfrm>
              <a:off x="6732239" y="3140375"/>
              <a:ext cx="1606722" cy="64633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/>
                <a:t>Uproszczona </a:t>
              </a:r>
              <a:br>
                <a:rPr lang="pl-PL" dirty="0"/>
              </a:br>
              <a:r>
                <a:rPr lang="pl-PL" dirty="0"/>
                <a:t>analiza zdarzeń</a:t>
              </a:r>
            </a:p>
          </p:txBody>
        </p:sp>
        <p:cxnSp>
          <p:nvCxnSpPr>
            <p:cNvPr id="32" name="Łącznik prosty ze strzałką 31"/>
            <p:cNvCxnSpPr>
              <a:stCxn id="10" idx="3"/>
              <a:endCxn id="30" idx="1"/>
            </p:cNvCxnSpPr>
            <p:nvPr/>
          </p:nvCxnSpPr>
          <p:spPr>
            <a:xfrm>
              <a:off x="6313450" y="3463541"/>
              <a:ext cx="41878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upa 66"/>
          <p:cNvGrpSpPr/>
          <p:nvPr/>
        </p:nvGrpSpPr>
        <p:grpSpPr>
          <a:xfrm>
            <a:off x="2617534" y="3648207"/>
            <a:ext cx="4509632" cy="1500375"/>
            <a:chOff x="2617534" y="3648207"/>
            <a:chExt cx="4509632" cy="1500375"/>
          </a:xfrm>
        </p:grpSpPr>
        <p:sp>
          <p:nvSpPr>
            <p:cNvPr id="12" name="pole tekstowe 11"/>
            <p:cNvSpPr txBox="1"/>
            <p:nvPr/>
          </p:nvSpPr>
          <p:spPr>
            <a:xfrm>
              <a:off x="2617534" y="4779250"/>
              <a:ext cx="4509632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l-PL" dirty="0"/>
                <a:t>Analiza zdarzeń (fiksacje, </a:t>
              </a:r>
              <a:r>
                <a:rPr lang="pl-PL" dirty="0" err="1"/>
                <a:t>sakady</a:t>
              </a:r>
              <a:r>
                <a:rPr lang="pl-PL" dirty="0"/>
                <a:t>, mrugnięcia)</a:t>
              </a:r>
            </a:p>
          </p:txBody>
        </p:sp>
        <p:cxnSp>
          <p:nvCxnSpPr>
            <p:cNvPr id="43" name="Łącznik prosty ze strzałką 42"/>
            <p:cNvCxnSpPr>
              <a:stCxn id="10" idx="2"/>
              <a:endCxn id="12" idx="0"/>
            </p:cNvCxnSpPr>
            <p:nvPr/>
          </p:nvCxnSpPr>
          <p:spPr>
            <a:xfrm flipH="1">
              <a:off x="4872350" y="3648207"/>
              <a:ext cx="1" cy="113104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upa 67"/>
          <p:cNvGrpSpPr/>
          <p:nvPr/>
        </p:nvGrpSpPr>
        <p:grpSpPr>
          <a:xfrm>
            <a:off x="3355396" y="5148582"/>
            <a:ext cx="3033907" cy="728201"/>
            <a:chOff x="3355396" y="5148582"/>
            <a:chExt cx="3033907" cy="728201"/>
          </a:xfrm>
        </p:grpSpPr>
        <p:sp>
          <p:nvSpPr>
            <p:cNvPr id="15" name="pole tekstowe 14"/>
            <p:cNvSpPr txBox="1"/>
            <p:nvPr/>
          </p:nvSpPr>
          <p:spPr>
            <a:xfrm>
              <a:off x="3355396" y="5507451"/>
              <a:ext cx="303390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l-PL" dirty="0"/>
                <a:t>Monitoring/Diagnoza/Badania</a:t>
              </a:r>
            </a:p>
          </p:txBody>
        </p:sp>
        <p:cxnSp>
          <p:nvCxnSpPr>
            <p:cNvPr id="46" name="Łącznik prosty ze strzałką 45"/>
            <p:cNvCxnSpPr>
              <a:stCxn id="12" idx="2"/>
              <a:endCxn id="15" idx="0"/>
            </p:cNvCxnSpPr>
            <p:nvPr/>
          </p:nvCxnSpPr>
          <p:spPr>
            <a:xfrm>
              <a:off x="4872350" y="5148582"/>
              <a:ext cx="0" cy="35886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upa 81"/>
          <p:cNvGrpSpPr/>
          <p:nvPr/>
        </p:nvGrpSpPr>
        <p:grpSpPr>
          <a:xfrm>
            <a:off x="2186858" y="1340768"/>
            <a:ext cx="5348742" cy="1799607"/>
            <a:chOff x="2186858" y="1340768"/>
            <a:chExt cx="5348742" cy="1799607"/>
          </a:xfrm>
        </p:grpSpPr>
        <p:cxnSp>
          <p:nvCxnSpPr>
            <p:cNvPr id="38" name="Łącznik prostoliniowy 37"/>
            <p:cNvCxnSpPr>
              <a:stCxn id="30" idx="0"/>
            </p:cNvCxnSpPr>
            <p:nvPr/>
          </p:nvCxnSpPr>
          <p:spPr>
            <a:xfrm flipV="1">
              <a:off x="7535600" y="1669450"/>
              <a:ext cx="0" cy="14709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Łącznik prostoliniowy 39"/>
            <p:cNvCxnSpPr>
              <a:endCxn id="71" idx="3"/>
            </p:cNvCxnSpPr>
            <p:nvPr/>
          </p:nvCxnSpPr>
          <p:spPr>
            <a:xfrm flipH="1">
              <a:off x="2186858" y="1669450"/>
              <a:ext cx="5348742" cy="0"/>
            </a:xfrm>
            <a:prstGeom prst="line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pole tekstowe 40"/>
            <p:cNvSpPr txBox="1"/>
            <p:nvPr/>
          </p:nvSpPr>
          <p:spPr>
            <a:xfrm>
              <a:off x="3392811" y="1340768"/>
              <a:ext cx="2959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>
                  <a:solidFill>
                    <a:schemeClr val="accent3">
                      <a:lumMod val="50000"/>
                    </a:schemeClr>
                  </a:solidFill>
                </a:rPr>
                <a:t>sprzężenie zwrotne / kontrola</a:t>
              </a:r>
            </a:p>
          </p:txBody>
        </p:sp>
      </p:grpSp>
      <p:cxnSp>
        <p:nvCxnSpPr>
          <p:cNvPr id="58" name="Łącznik prosty ze strzałką 57"/>
          <p:cNvCxnSpPr>
            <a:endCxn id="21" idx="0"/>
          </p:cNvCxnSpPr>
          <p:nvPr/>
        </p:nvCxnSpPr>
        <p:spPr>
          <a:xfrm>
            <a:off x="863588" y="1854116"/>
            <a:ext cx="0" cy="560663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pole tekstowe 70"/>
          <p:cNvSpPr txBox="1"/>
          <p:nvPr/>
        </p:nvSpPr>
        <p:spPr>
          <a:xfrm>
            <a:off x="251520" y="1484784"/>
            <a:ext cx="193533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pl-PL" dirty="0"/>
              <a:t>Gra / Eksperyment</a:t>
            </a:r>
          </a:p>
        </p:txBody>
      </p:sp>
      <p:sp>
        <p:nvSpPr>
          <p:cNvPr id="84" name="pole tekstowe 83"/>
          <p:cNvSpPr txBox="1"/>
          <p:nvPr/>
        </p:nvSpPr>
        <p:spPr>
          <a:xfrm>
            <a:off x="1741970" y="2924944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25-2500 </a:t>
            </a:r>
            <a:r>
              <a:rPr lang="pl-PL" dirty="0" err="1"/>
              <a:t>Hz</a:t>
            </a:r>
            <a:endParaRPr lang="pl-PL" dirty="0"/>
          </a:p>
        </p:txBody>
      </p:sp>
      <p:pic>
        <p:nvPicPr>
          <p:cNvPr id="18434" name="Picture 2" descr="https://www.researchgate.net/profile/Anwar_Isied/publication/282294180/figure/fig1/AS:283113084211200@1444510827104/Block-diagram-of-the-BCI-work-process_W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828" y="4227371"/>
            <a:ext cx="4696163" cy="2208664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53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8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Dostosowanie (personalizacja)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39552" y="1539032"/>
            <a:ext cx="34563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Każde urządzenie lub aplikacja</a:t>
            </a:r>
          </a:p>
          <a:p>
            <a:r>
              <a:rPr lang="pl-PL" sz="2000" dirty="0"/>
              <a:t>sterowana wzrokiem powinna</a:t>
            </a:r>
          </a:p>
          <a:p>
            <a:r>
              <a:rPr lang="pl-PL" sz="2000" dirty="0"/>
              <a:t>być personalizowana osobno</a:t>
            </a:r>
          </a:p>
          <a:p>
            <a:r>
              <a:rPr lang="pl-PL" sz="2000" dirty="0"/>
              <a:t>do każdego użytkownika.</a:t>
            </a:r>
          </a:p>
          <a:p>
            <a:endParaRPr lang="pl-PL" sz="2000" dirty="0"/>
          </a:p>
          <a:p>
            <a:r>
              <a:rPr lang="pl-PL" sz="2000" dirty="0"/>
              <a:t>1. Dobór sprzętu</a:t>
            </a:r>
          </a:p>
          <a:p>
            <a:r>
              <a:rPr lang="pl-PL" sz="2000" dirty="0"/>
              <a:t>2. Sprzęt – kalibracja</a:t>
            </a:r>
          </a:p>
          <a:p>
            <a:r>
              <a:rPr lang="pl-PL" sz="2000" dirty="0"/>
              <a:t>3. Oprogramowanie </a:t>
            </a:r>
          </a:p>
          <a:p>
            <a:r>
              <a:rPr lang="pl-PL" sz="2000" dirty="0"/>
              <a:t>     – wiele metod kontroli</a:t>
            </a:r>
          </a:p>
          <a:p>
            <a:r>
              <a:rPr lang="pl-PL" sz="2000" dirty="0"/>
              <a:t>     – z wieloma parametrami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924" y="1539032"/>
            <a:ext cx="36893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Prawo </a:t>
            </a:r>
            <a:r>
              <a:rPr lang="pl-PL" dirty="0" err="1"/>
              <a:t>Fittsa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16024" y="1398255"/>
            <a:ext cx="903649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Ogólne prawo w interakcji człowiek-maszyna/komputer z 1954 roku: </a:t>
            </a:r>
            <a:br>
              <a:rPr lang="pl-PL" sz="2000" dirty="0"/>
            </a:br>
            <a:r>
              <a:rPr lang="pl-PL" sz="2000" dirty="0">
                <a:solidFill>
                  <a:srgbClr val="0070C0"/>
                </a:solidFill>
              </a:rPr>
              <a:t>czas potrzebny na przesunięcie (np. dłoni lub kursora myszy) </a:t>
            </a:r>
            <a:br>
              <a:rPr lang="pl-PL" sz="2000" dirty="0">
                <a:solidFill>
                  <a:srgbClr val="0070C0"/>
                </a:solidFill>
              </a:rPr>
            </a:br>
            <a:r>
              <a:rPr lang="pl-PL" sz="2000" dirty="0">
                <a:solidFill>
                  <a:srgbClr val="0070C0"/>
                </a:solidFill>
              </a:rPr>
              <a:t>do widocznego celu zależy od:</a:t>
            </a:r>
            <a:br>
              <a:rPr lang="pl-PL" sz="2000" dirty="0">
                <a:solidFill>
                  <a:srgbClr val="0070C0"/>
                </a:solidFill>
              </a:rPr>
            </a:br>
            <a:r>
              <a:rPr lang="pl-PL" sz="2000" dirty="0">
                <a:solidFill>
                  <a:srgbClr val="0070C0"/>
                </a:solidFill>
              </a:rPr>
              <a:t>- rozmiaru celu (im większy, tym szybciej)</a:t>
            </a:r>
          </a:p>
          <a:p>
            <a:r>
              <a:rPr lang="pl-PL" sz="2000" dirty="0">
                <a:solidFill>
                  <a:srgbClr val="0070C0"/>
                </a:solidFill>
              </a:rPr>
              <a:t>- odległości od celu (im dalej, tym dłużej)</a:t>
            </a:r>
          </a:p>
          <a:p>
            <a:endParaRPr lang="pl-PL" sz="1200" dirty="0"/>
          </a:p>
          <a:p>
            <a:r>
              <a:rPr lang="pl-PL" sz="2000" b="1" dirty="0"/>
              <a:t>Lotnictwo</a:t>
            </a:r>
            <a:r>
              <a:rPr lang="pl-PL" sz="2000" dirty="0"/>
              <a:t> - ułożenie „zegarów” i przełączników w kokpicie - </a:t>
            </a:r>
            <a:r>
              <a:rPr lang="pl-PL" sz="2000" b="1" dirty="0"/>
              <a:t>dłonie</a:t>
            </a:r>
            <a:endParaRPr lang="pl-PL" sz="2000" dirty="0"/>
          </a:p>
          <a:p>
            <a:r>
              <a:rPr lang="pl-PL" sz="2000" dirty="0"/>
              <a:t>Komputer/GUI - </a:t>
            </a:r>
            <a:r>
              <a:rPr lang="pl-PL" sz="2000" b="1" dirty="0"/>
              <a:t>mysz komputerowa</a:t>
            </a:r>
            <a:r>
              <a:rPr lang="pl-PL" sz="2000" dirty="0"/>
              <a:t> (np. projektowanie menu Worda)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pole tekstowe 8"/>
              <p:cNvSpPr txBox="1"/>
              <p:nvPr/>
            </p:nvSpPr>
            <p:spPr>
              <a:xfrm>
                <a:off x="899592" y="4149080"/>
                <a:ext cx="2983574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/>
                        </a:rPr>
                        <m:t>𝑀𝑇</m:t>
                      </m:r>
                      <m:r>
                        <a:rPr lang="pl-PL" b="0" i="1" smtClean="0">
                          <a:latin typeface="Cambria Math"/>
                        </a:rPr>
                        <m:t>=</m:t>
                      </m:r>
                      <m:r>
                        <a:rPr lang="pl-PL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𝑎</m:t>
                      </m:r>
                      <m:r>
                        <a:rPr lang="pl-PL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+</m:t>
                      </m:r>
                      <m:r>
                        <a:rPr lang="pl-PL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𝑏</m:t>
                      </m:r>
                      <m:r>
                        <a:rPr lang="pl-PL" b="0" i="1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pl-PL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/>
                              <a:ea typeface="Cambria Math"/>
                            </a:rPr>
                            <m:t>𝑙𝑜𝑔</m:t>
                          </m:r>
                        </m:e>
                        <m:sub>
                          <m:r>
                            <a:rPr lang="pl-PL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pl-PL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l-PL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pl-PL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pl-PL" b="0" i="1" smtClean="0">
                                  <a:latin typeface="Cambria Math"/>
                                  <a:ea typeface="Cambria Math"/>
                                </a:rPr>
                                <m:t>𝐷</m:t>
                              </m:r>
                            </m:num>
                            <m:den>
                              <m:r>
                                <a:rPr lang="pl-PL" b="0" i="1" smtClean="0">
                                  <a:latin typeface="Cambria Math"/>
                                  <a:ea typeface="Cambria Math"/>
                                </a:rPr>
                                <m:t>𝑊</m:t>
                              </m:r>
                            </m:den>
                          </m:f>
                          <m:r>
                            <a:rPr lang="pl-PL" b="0" i="1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pl-PL" b="0" i="1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</m:d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9" name="pole tekstow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4149080"/>
                <a:ext cx="2983574" cy="71468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as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05064"/>
            <a:ext cx="3535288" cy="235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582471" y="6525344"/>
            <a:ext cx="64059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/>
              <a:t>https://www.interaction-design.org/literature/book/the-glossary-of-human-computer-interaction/fitts-s-law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ole tekstowe 9"/>
              <p:cNvSpPr txBox="1"/>
              <p:nvPr/>
            </p:nvSpPr>
            <p:spPr>
              <a:xfrm>
                <a:off x="2051720" y="4951128"/>
                <a:ext cx="2423356" cy="5068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l-PL" b="0" i="1" smtClean="0">
                        <a:latin typeface="Cambria Math"/>
                      </a:rPr>
                      <m:t>𝐼𝐷</m:t>
                    </m:r>
                    <m:r>
                      <a:rPr lang="pl-PL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pl-PL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/>
                            <a:ea typeface="Cambria Math"/>
                          </a:rPr>
                          <m:t>𝑙𝑜𝑔</m:t>
                        </m:r>
                      </m:e>
                      <m:sub>
                        <m:r>
                          <a:rPr lang="pl-PL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pl-PL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l-PL" b="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pl-PL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  <m:r>
                              <a:rPr lang="pl-PL" b="0" i="1" smtClean="0">
                                <a:latin typeface="Cambria Math"/>
                                <a:ea typeface="Cambria Math"/>
                              </a:rPr>
                              <m:t>𝐷</m:t>
                            </m:r>
                          </m:num>
                          <m:den>
                            <m:r>
                              <a:rPr lang="pl-PL" b="0" i="1" smtClean="0">
                                <a:latin typeface="Cambria Math"/>
                                <a:ea typeface="Cambria Math"/>
                              </a:rPr>
                              <m:t>𝑊</m:t>
                            </m:r>
                          </m:den>
                        </m:f>
                      </m:e>
                    </m:d>
                  </m:oMath>
                </a14:m>
                <a:r>
                  <a:rPr lang="pl-PL" dirty="0"/>
                  <a:t>,   </a:t>
                </a:r>
                <a14:m>
                  <m:oMath xmlns:m="http://schemas.openxmlformats.org/officeDocument/2006/math">
                    <m:r>
                      <a:rPr lang="pl-PL" i="1">
                        <a:latin typeface="Cambria Math"/>
                      </a:rPr>
                      <m:t>𝑐</m:t>
                    </m:r>
                    <m:r>
                      <a:rPr lang="pl-PL" i="1">
                        <a:latin typeface="Cambria Math"/>
                      </a:rPr>
                      <m:t>=0</m:t>
                    </m:r>
                  </m:oMath>
                </a14:m>
                <a:endParaRPr lang="pl-PL" dirty="0"/>
              </a:p>
            </p:txBody>
          </p:sp>
        </mc:Choice>
        <mc:Fallback xmlns="">
          <p:sp>
            <p:nvSpPr>
              <p:cNvPr id="10" name="pole tekstow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4951128"/>
                <a:ext cx="2423356" cy="506870"/>
              </a:xfrm>
              <a:prstGeom prst="rect">
                <a:avLst/>
              </a:prstGeom>
              <a:blipFill rotWithShape="1">
                <a:blip r:embed="rId4"/>
                <a:stretch>
                  <a:fillRect b="-6024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pole tekstowe 10"/>
          <p:cNvSpPr txBox="1"/>
          <p:nvPr/>
        </p:nvSpPr>
        <p:spPr>
          <a:xfrm>
            <a:off x="539551" y="5457998"/>
            <a:ext cx="41044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/>
              <a:t>ID</a:t>
            </a:r>
            <a:r>
              <a:rPr lang="pl-PL" dirty="0"/>
              <a:t> – wskaźnik trudności (</a:t>
            </a:r>
            <a:r>
              <a:rPr lang="pl-PL" i="1" dirty="0"/>
              <a:t>index of </a:t>
            </a:r>
            <a:r>
              <a:rPr lang="pl-PL" i="1" dirty="0" err="1"/>
              <a:t>dificulty</a:t>
            </a:r>
            <a:r>
              <a:rPr lang="pl-PL" dirty="0"/>
              <a:t>)</a:t>
            </a:r>
          </a:p>
          <a:p>
            <a:r>
              <a:rPr lang="pl-PL" dirty="0"/>
              <a:t>        mierzony w bitach</a:t>
            </a:r>
          </a:p>
          <a:p>
            <a:r>
              <a:rPr lang="pl-PL" i="1" dirty="0"/>
              <a:t>IP</a:t>
            </a:r>
            <a:r>
              <a:rPr lang="pl-PL" dirty="0"/>
              <a:t> – wskaźnik wydajności, bity na sekundę</a:t>
            </a:r>
            <a:endParaRPr lang="pl-PL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ole tekstowe 11"/>
              <p:cNvSpPr txBox="1"/>
              <p:nvPr/>
            </p:nvSpPr>
            <p:spPr>
              <a:xfrm>
                <a:off x="899592" y="5027914"/>
                <a:ext cx="11475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l-PL" b="0" i="1" smtClean="0">
                        <a:latin typeface="Cambria Math"/>
                      </a:rPr>
                      <m:t>𝐼𝑃</m:t>
                    </m:r>
                    <m:r>
                      <a:rPr lang="pl-PL" b="0" i="1" smtClean="0">
                        <a:latin typeface="Cambria Math"/>
                      </a:rPr>
                      <m:t>=1/</m:t>
                    </m:r>
                    <m:r>
                      <a:rPr lang="pl-PL" b="0" i="1" smtClean="0">
                        <a:latin typeface="Cambria Math"/>
                        <a:ea typeface="Cambria Math"/>
                      </a:rPr>
                      <m:t>𝑏</m:t>
                    </m:r>
                  </m:oMath>
                </a14:m>
                <a:r>
                  <a:rPr lang="pl-PL" dirty="0"/>
                  <a:t>,</a:t>
                </a:r>
              </a:p>
            </p:txBody>
          </p:sp>
        </mc:Choice>
        <mc:Fallback xmlns="">
          <p:sp>
            <p:nvSpPr>
              <p:cNvPr id="12" name="pole tekstow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5027914"/>
                <a:ext cx="1147558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8333" r="-3723" b="-26667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pole tekstowe 12"/>
          <p:cNvSpPr txBox="1"/>
          <p:nvPr/>
        </p:nvSpPr>
        <p:spPr>
          <a:xfrm>
            <a:off x="3323701" y="3288482"/>
            <a:ext cx="5473806" cy="369332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Mysz: </a:t>
            </a:r>
            <a:r>
              <a:rPr lang="pl-PL" dirty="0">
                <a:solidFill>
                  <a:schemeClr val="bg1"/>
                </a:solidFill>
                <a:hlinkClick r:id="rId6"/>
              </a:rPr>
              <a:t>https://www.youtube.com/watch?v=EpBa3VzD5xY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3323701" y="3813531"/>
            <a:ext cx="5473806" cy="2585323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Ta sama trudność (ta sama wartość ID):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</p:txBody>
      </p:sp>
      <p:grpSp>
        <p:nvGrpSpPr>
          <p:cNvPr id="6" name="Grupa 5"/>
          <p:cNvGrpSpPr/>
          <p:nvPr/>
        </p:nvGrpSpPr>
        <p:grpSpPr>
          <a:xfrm>
            <a:off x="3624191" y="4208649"/>
            <a:ext cx="3505200" cy="1981200"/>
            <a:chOff x="3624191" y="4208649"/>
            <a:chExt cx="3505200" cy="1981200"/>
          </a:xfrm>
        </p:grpSpPr>
        <p:sp>
          <p:nvSpPr>
            <p:cNvPr id="20" name="Oval 2"/>
            <p:cNvSpPr>
              <a:spLocks noChangeArrowheads="1"/>
            </p:cNvSpPr>
            <p:nvPr/>
          </p:nvSpPr>
          <p:spPr bwMode="auto">
            <a:xfrm>
              <a:off x="4462391" y="4894449"/>
              <a:ext cx="609600" cy="6096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CA" altLang="en-US" sz="18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21" name="Line 4"/>
            <p:cNvSpPr>
              <a:spLocks noChangeShapeType="1"/>
            </p:cNvSpPr>
            <p:nvPr/>
          </p:nvSpPr>
          <p:spPr bwMode="auto">
            <a:xfrm>
              <a:off x="3624191" y="5199249"/>
              <a:ext cx="3505200" cy="9906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pl-PL"/>
            </a:p>
          </p:txBody>
        </p:sp>
        <p:sp>
          <p:nvSpPr>
            <p:cNvPr id="22" name="Line 5"/>
            <p:cNvSpPr>
              <a:spLocks noChangeShapeType="1"/>
            </p:cNvSpPr>
            <p:nvPr/>
          </p:nvSpPr>
          <p:spPr bwMode="auto">
            <a:xfrm flipV="1">
              <a:off x="3624191" y="4208649"/>
              <a:ext cx="3505200" cy="9906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pl-PL"/>
            </a:p>
          </p:txBody>
        </p:sp>
      </p:grpSp>
      <p:sp>
        <p:nvSpPr>
          <p:cNvPr id="23" name="Oval 12"/>
          <p:cNvSpPr>
            <a:spLocks noChangeAspect="1" noChangeArrowheads="1"/>
          </p:cNvSpPr>
          <p:nvPr/>
        </p:nvSpPr>
        <p:spPr bwMode="auto">
          <a:xfrm>
            <a:off x="6120907" y="4284849"/>
            <a:ext cx="1828800" cy="1828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CA" altLang="en-US" sz="180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42" y="1220441"/>
            <a:ext cx="4665139" cy="304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Elipsa 23"/>
          <p:cNvSpPr/>
          <p:nvPr/>
        </p:nvSpPr>
        <p:spPr>
          <a:xfrm>
            <a:off x="4067944" y="3573016"/>
            <a:ext cx="407132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Elipsa 24"/>
          <p:cNvSpPr/>
          <p:nvPr/>
        </p:nvSpPr>
        <p:spPr>
          <a:xfrm>
            <a:off x="745618" y="1077950"/>
            <a:ext cx="407132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106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3" grpId="0" animBg="1"/>
      <p:bldP spid="24" grpId="0" animBg="1"/>
      <p:bldP spid="2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Eyetracking w samochodach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39552" y="1516722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Tomasz Budzik, </a:t>
            </a:r>
            <a:r>
              <a:rPr lang="pl-PL" sz="1000" i="1" dirty="0"/>
              <a:t>Obowiązkowe wyposażenie od lipca. Będziesz mieć 6 </a:t>
            </a:r>
            <a:r>
              <a:rPr lang="pl-PL" sz="1000" i="1" dirty="0" smtClean="0"/>
              <a:t>sekund</a:t>
            </a:r>
            <a:r>
              <a:rPr lang="pl-PL" sz="1000" dirty="0" smtClean="0"/>
              <a:t>, WP</a:t>
            </a:r>
            <a:endParaRPr lang="pl-PL" sz="1000" i="1" dirty="0" smtClean="0"/>
          </a:p>
          <a:p>
            <a:r>
              <a:rPr lang="pl-PL" sz="1000" dirty="0" smtClean="0"/>
              <a:t>https</a:t>
            </a:r>
            <a:r>
              <a:rPr lang="pl-PL" sz="1000" dirty="0"/>
              <a:t>://autokult.pl/kierowca-bedzie-miec-6-sekund-obowiazkowe-wyposazenie-od-lipca,6981487678036512a</a:t>
            </a:r>
            <a:endParaRPr lang="pl-PL" sz="10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325842" y="2060848"/>
            <a:ext cx="8710654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/>
              <a:t>Z artykułu:</a:t>
            </a:r>
            <a:endParaRPr lang="pl-PL" sz="1600" dirty="0"/>
          </a:p>
          <a:p>
            <a:r>
              <a:rPr lang="pl-PL" sz="1600" dirty="0" smtClean="0"/>
              <a:t>Systemy </a:t>
            </a:r>
            <a:r>
              <a:rPr lang="pl-PL" sz="1600" dirty="0"/>
              <a:t>mające zapobiegać kolizjom, utrzymujące pojazd w wybranym przez kierowcę pasie ruchu </a:t>
            </a:r>
            <a:endParaRPr lang="pl-PL" sz="1600" dirty="0" smtClean="0"/>
          </a:p>
          <a:p>
            <a:r>
              <a:rPr lang="pl-PL" sz="1600" dirty="0" smtClean="0"/>
              <a:t>czy </a:t>
            </a:r>
            <a:r>
              <a:rPr lang="pl-PL" sz="1600" dirty="0"/>
              <a:t>czarne skrzynki to wymogi, które w imię wzrostu bezpieczeństwa od niedawna narzuciła na </a:t>
            </a:r>
            <a:endParaRPr lang="pl-PL" sz="1600" dirty="0" smtClean="0"/>
          </a:p>
          <a:p>
            <a:r>
              <a:rPr lang="pl-PL" sz="1600" dirty="0" smtClean="0"/>
              <a:t>producentów </a:t>
            </a:r>
            <a:r>
              <a:rPr lang="pl-PL" sz="1600" dirty="0"/>
              <a:t>aut Unia Europejska. Teraz dołącza do nich nowy wymóg. Od 7 lipca 2024 r. nowo </a:t>
            </a:r>
            <a:endParaRPr lang="pl-PL" sz="1600" dirty="0" smtClean="0"/>
          </a:p>
          <a:p>
            <a:r>
              <a:rPr lang="pl-PL" sz="1600" dirty="0" smtClean="0"/>
              <a:t>homologowane </a:t>
            </a:r>
            <a:r>
              <a:rPr lang="pl-PL" sz="1600" dirty="0"/>
              <a:t>samochody osobowe, dostawcze i ciężarowe (kategorie M i N) </a:t>
            </a:r>
            <a:r>
              <a:rPr lang="pl-PL" sz="1600" b="1" dirty="0"/>
              <a:t>będą musiały być </a:t>
            </a:r>
            <a:endParaRPr lang="pl-PL" sz="1600" b="1" dirty="0" smtClean="0"/>
          </a:p>
          <a:p>
            <a:r>
              <a:rPr lang="pl-PL" sz="1600" b="1" dirty="0" smtClean="0"/>
              <a:t>wyposażane </a:t>
            </a:r>
            <a:r>
              <a:rPr lang="pl-PL" sz="1600" b="1" dirty="0"/>
              <a:t>w system ADDW.</a:t>
            </a:r>
            <a:r>
              <a:rPr lang="pl-PL" sz="1600" dirty="0"/>
              <a:t> Od 7 lipca 2026 r. będzie to dotyczyło wszystkich nowych pojazdów </a:t>
            </a:r>
            <a:endParaRPr lang="pl-PL" sz="1600" dirty="0" smtClean="0"/>
          </a:p>
          <a:p>
            <a:r>
              <a:rPr lang="pl-PL" sz="1600" dirty="0" smtClean="0"/>
              <a:t>tych </a:t>
            </a:r>
            <a:r>
              <a:rPr lang="pl-PL" sz="1600" dirty="0"/>
              <a:t>typów.</a:t>
            </a:r>
          </a:p>
          <a:p>
            <a:endParaRPr lang="pl-PL" sz="800" dirty="0" smtClean="0"/>
          </a:p>
          <a:p>
            <a:r>
              <a:rPr lang="pl-PL" sz="1600" dirty="0" smtClean="0"/>
              <a:t>System </a:t>
            </a:r>
            <a:r>
              <a:rPr lang="pl-PL" sz="1600" dirty="0"/>
              <a:t>ADDW, czyli </a:t>
            </a:r>
            <a:r>
              <a:rPr lang="pl-PL" sz="1600" i="1" dirty="0"/>
              <a:t>Advanced Driver </a:t>
            </a:r>
            <a:r>
              <a:rPr lang="pl-PL" sz="1600" i="1" dirty="0" err="1"/>
              <a:t>Distraction</a:t>
            </a:r>
            <a:r>
              <a:rPr lang="pl-PL" sz="1600" i="1" dirty="0"/>
              <a:t> </a:t>
            </a:r>
            <a:r>
              <a:rPr lang="pl-PL" sz="1600" i="1" dirty="0" err="1"/>
              <a:t>Warning</a:t>
            </a:r>
            <a:r>
              <a:rPr lang="pl-PL" sz="1600" dirty="0"/>
              <a:t>, w rozporządzeniu delegowanym Komisji </a:t>
            </a:r>
            <a:endParaRPr lang="pl-PL" sz="1600" dirty="0" smtClean="0"/>
          </a:p>
          <a:p>
            <a:r>
              <a:rPr lang="pl-PL" sz="1600" dirty="0" smtClean="0"/>
              <a:t>Europejskiej</a:t>
            </a:r>
            <a:r>
              <a:rPr lang="pl-PL" sz="1600" dirty="0"/>
              <a:t> do rozporządzenia Parlamentu UE 2019/2144, został zdefiniowany następująco. Jest to </a:t>
            </a:r>
            <a:endParaRPr lang="pl-PL" sz="1600" dirty="0" smtClean="0"/>
          </a:p>
          <a:p>
            <a:r>
              <a:rPr lang="pl-PL" sz="1600" dirty="0" smtClean="0"/>
              <a:t>"</a:t>
            </a:r>
            <a:r>
              <a:rPr lang="pl-PL" sz="1600" dirty="0"/>
              <a:t>układ, który </a:t>
            </a:r>
            <a:r>
              <a:rPr lang="pl-PL" sz="1600" b="1" dirty="0"/>
              <a:t>pomaga kierowcy w utrzymaniu koncentracji uwagi na sytuacji na drodze</a:t>
            </a:r>
            <a:r>
              <a:rPr lang="pl-PL" sz="1600" dirty="0"/>
              <a:t> i ostrzegający </a:t>
            </a:r>
            <a:endParaRPr lang="pl-PL" sz="1600" dirty="0" smtClean="0"/>
          </a:p>
          <a:p>
            <a:r>
              <a:rPr lang="pl-PL" sz="1600" dirty="0" smtClean="0"/>
              <a:t>kierowcę</a:t>
            </a:r>
            <a:r>
              <a:rPr lang="pl-PL" sz="1600" dirty="0"/>
              <a:t>, gdy jego uwaga jest rozproszona. Funkcję tę może spełniać na przykład układ, który jest w </a:t>
            </a:r>
            <a:endParaRPr lang="pl-PL" sz="1600" dirty="0" smtClean="0"/>
          </a:p>
          <a:p>
            <a:r>
              <a:rPr lang="pl-PL" sz="1600" dirty="0" smtClean="0"/>
              <a:t>stanie </a:t>
            </a:r>
            <a:r>
              <a:rPr lang="pl-PL" sz="1600" dirty="0"/>
              <a:t>rozpoznać poziom uwagi wzrokowej, jaki kierowca poświęca sytuacji na drodze, i ostrzegać </a:t>
            </a:r>
            <a:endParaRPr lang="pl-PL" sz="1600" dirty="0" smtClean="0"/>
          </a:p>
          <a:p>
            <a:r>
              <a:rPr lang="pl-PL" sz="1600" dirty="0" smtClean="0"/>
              <a:t>kierowcę</a:t>
            </a:r>
            <a:r>
              <a:rPr lang="pl-PL" sz="1600" dirty="0"/>
              <a:t>, gdy jest on rozproszony</a:t>
            </a:r>
            <a:r>
              <a:rPr lang="pl-PL" sz="1600" dirty="0" smtClean="0"/>
              <a:t>".</a:t>
            </a:r>
          </a:p>
          <a:p>
            <a:endParaRPr lang="pl-PL" sz="800" dirty="0"/>
          </a:p>
          <a:p>
            <a:r>
              <a:rPr lang="pl-PL" sz="1600" dirty="0"/>
              <a:t>W praktyce ADDW to system, który śledzi uwagę kierowcy. Jeśli ten spuszcza wzrok z drogi na dłużej </a:t>
            </a:r>
            <a:endParaRPr lang="pl-PL" sz="1600" dirty="0" smtClean="0"/>
          </a:p>
          <a:p>
            <a:r>
              <a:rPr lang="pl-PL" sz="1600" dirty="0" smtClean="0"/>
              <a:t>niż </a:t>
            </a:r>
            <a:r>
              <a:rPr lang="pl-PL" sz="1600" dirty="0"/>
              <a:t>6 s przy prędkości od 20 do 50 km/h lub na dłużej niż 3,5 s przy prędkości wyższej niż 50 km/h, </a:t>
            </a:r>
            <a:endParaRPr lang="pl-PL" sz="1600" dirty="0" smtClean="0"/>
          </a:p>
          <a:p>
            <a:r>
              <a:rPr lang="pl-PL" sz="1600" dirty="0" smtClean="0"/>
              <a:t>wchodzi </a:t>
            </a:r>
            <a:r>
              <a:rPr lang="pl-PL" sz="1600" dirty="0"/>
              <a:t>do akcji, dyscyplinując człowieka alarmem. A skąd ADDW będzie wiedział, kiedy kierowca </a:t>
            </a:r>
            <a:endParaRPr lang="pl-PL" sz="1600" dirty="0" smtClean="0"/>
          </a:p>
          <a:p>
            <a:r>
              <a:rPr lang="pl-PL" sz="1600" dirty="0" smtClean="0"/>
              <a:t>nie </a:t>
            </a:r>
            <a:r>
              <a:rPr lang="pl-PL" sz="1600" dirty="0"/>
              <a:t>patrzy na drogę? Wszystko zostało określone z matematyczną dokładnością.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183496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/>
          </a:bodyPr>
          <a:lstStyle/>
          <a:p>
            <a:r>
              <a:rPr lang="pl-PL" dirty="0"/>
              <a:t>Użycie interakcji wzrokowej </a:t>
            </a:r>
            <a:br>
              <a:rPr lang="pl-PL" dirty="0"/>
            </a:br>
            <a:r>
              <a:rPr lang="pl-PL" dirty="0"/>
              <a:t>u osób zdrowych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55576" y="1988840"/>
            <a:ext cx="806489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Zajęte ręce – niezależny kanał kontroli </a:t>
            </a:r>
          </a:p>
          <a:p>
            <a:r>
              <a:rPr lang="pl-PL" sz="2000" dirty="0">
                <a:solidFill>
                  <a:srgbClr val="0070C0"/>
                </a:solidFill>
              </a:rPr>
              <a:t>Ale nienaturalny → męczący (chyba że w </a:t>
            </a:r>
            <a:r>
              <a:rPr lang="pl-PL" sz="2000" i="1" dirty="0" err="1">
                <a:solidFill>
                  <a:srgbClr val="0070C0"/>
                </a:solidFill>
              </a:rPr>
              <a:t>deixis</a:t>
            </a:r>
            <a:r>
              <a:rPr lang="pl-PL" sz="2000" dirty="0">
                <a:solidFill>
                  <a:srgbClr val="0070C0"/>
                </a:solidFill>
              </a:rPr>
              <a:t>)</a:t>
            </a:r>
          </a:p>
          <a:p>
            <a:endParaRPr lang="pl-PL" sz="2000" dirty="0"/>
          </a:p>
          <a:p>
            <a:r>
              <a:rPr lang="pl-PL" sz="2000" dirty="0"/>
              <a:t>Wydajność - mięśnie oka są najszybsze w ludzkim ciele</a:t>
            </a:r>
          </a:p>
          <a:p>
            <a:r>
              <a:rPr lang="pl-PL" sz="2000" dirty="0"/>
              <a:t>Co więcej: patrzymy na cel, zanim podejmiemy ruch rąk</a:t>
            </a:r>
          </a:p>
          <a:p>
            <a:r>
              <a:rPr lang="pl-PL" sz="2000" dirty="0">
                <a:solidFill>
                  <a:srgbClr val="0070C0"/>
                </a:solidFill>
              </a:rPr>
              <a:t>Ale konkurencja świadomej kontroli z reakcją na bodźce (też: dotyk Midasa)</a:t>
            </a:r>
          </a:p>
          <a:p>
            <a:endParaRPr lang="pl-PL" sz="2000" dirty="0">
              <a:solidFill>
                <a:srgbClr val="0070C0"/>
              </a:solidFill>
            </a:endParaRPr>
          </a:p>
          <a:p>
            <a:r>
              <a:rPr lang="pl-PL" sz="2000" dirty="0"/>
              <a:t>Ruchy oka nie powodują zmęczenia (tysiące ruchów w ciągu dnia)</a:t>
            </a:r>
          </a:p>
          <a:p>
            <a:r>
              <a:rPr lang="pl-PL" sz="2000" dirty="0"/>
              <a:t>Powtarzalne ruchy w przypadku dużej motoryki – fizyczne zmęczenie</a:t>
            </a:r>
          </a:p>
          <a:p>
            <a:r>
              <a:rPr lang="pl-PL" sz="2000" dirty="0">
                <a:solidFill>
                  <a:srgbClr val="0070C0"/>
                </a:solidFill>
              </a:rPr>
              <a:t>Ale: nie ma zmęczenia (fizycznego), ale jest znużenie (zmęczenie mentalne)</a:t>
            </a:r>
          </a:p>
          <a:p>
            <a:endParaRPr lang="pl-PL" sz="2000" dirty="0"/>
          </a:p>
          <a:p>
            <a:r>
              <a:rPr lang="pl-PL" sz="2000" dirty="0"/>
              <a:t>Rozszerzenie interakcji wzrokowej z ludźmi (choćby wskazywanie rozmówcy)</a:t>
            </a:r>
          </a:p>
          <a:p>
            <a:r>
              <a:rPr lang="pl-PL" sz="2000" dirty="0">
                <a:solidFill>
                  <a:srgbClr val="0070C0"/>
                </a:solidFill>
              </a:rPr>
              <a:t>Ale: ---</a:t>
            </a:r>
            <a:endParaRPr lang="pl-PL" sz="20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3491880" y="6093296"/>
            <a:ext cx="543289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100" dirty="0"/>
              <a:t>John D. </a:t>
            </a:r>
            <a:r>
              <a:rPr lang="pl-PL" sz="1100" dirty="0" err="1"/>
              <a:t>Smith</a:t>
            </a:r>
            <a:r>
              <a:rPr lang="pl-PL" sz="1100" dirty="0"/>
              <a:t>, </a:t>
            </a:r>
            <a:r>
              <a:rPr lang="pl-PL" sz="1100" dirty="0" err="1"/>
              <a:t>Roel</a:t>
            </a:r>
            <a:r>
              <a:rPr lang="pl-PL" sz="1100" dirty="0"/>
              <a:t> </a:t>
            </a:r>
            <a:r>
              <a:rPr lang="pl-PL" sz="1100" dirty="0" err="1"/>
              <a:t>Vertegaal</a:t>
            </a:r>
            <a:r>
              <a:rPr lang="pl-PL" sz="1100" dirty="0"/>
              <a:t>, </a:t>
            </a:r>
            <a:r>
              <a:rPr lang="pl-PL" sz="1100" dirty="0" err="1"/>
              <a:t>Changuk</a:t>
            </a:r>
            <a:r>
              <a:rPr lang="pl-PL" sz="1100" dirty="0"/>
              <a:t> </a:t>
            </a:r>
            <a:r>
              <a:rPr lang="pl-PL" sz="1100" dirty="0" err="1"/>
              <a:t>Sohn</a:t>
            </a:r>
            <a:endParaRPr lang="pl-PL" sz="1100" dirty="0"/>
          </a:p>
          <a:p>
            <a:pPr algn="r"/>
            <a:r>
              <a:rPr lang="en-US" sz="1100" dirty="0" err="1"/>
              <a:t>ViewPointer</a:t>
            </a:r>
            <a:r>
              <a:rPr lang="en-US" sz="1100" dirty="0"/>
              <a:t>: lightweight calibration-free eye tracking for ubiquitous </a:t>
            </a:r>
            <a:r>
              <a:rPr lang="en-US" sz="1100" dirty="0" err="1"/>
              <a:t>handsfree</a:t>
            </a:r>
            <a:r>
              <a:rPr lang="en-US" sz="1100" dirty="0"/>
              <a:t> </a:t>
            </a:r>
            <a:r>
              <a:rPr lang="en-US" sz="1100" dirty="0" err="1"/>
              <a:t>deixis</a:t>
            </a:r>
            <a:endParaRPr lang="en-US" sz="1100" dirty="0"/>
          </a:p>
          <a:p>
            <a:pPr algn="r"/>
            <a:r>
              <a:rPr lang="en-US" sz="1100" dirty="0"/>
              <a:t>Proceedings of the 18th annual ACM symposium on User interface software and technology</a:t>
            </a: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18854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/>
              <a:t>Badanie „</a:t>
            </a:r>
            <a:r>
              <a:rPr lang="pl-PL" dirty="0" err="1"/>
              <a:t>gaze</a:t>
            </a:r>
            <a:r>
              <a:rPr lang="pl-PL" dirty="0"/>
              <a:t> </a:t>
            </a:r>
            <a:r>
              <a:rPr lang="pl-PL" dirty="0" err="1"/>
              <a:t>buttons</a:t>
            </a:r>
            <a:r>
              <a:rPr lang="pl-PL" dirty="0"/>
              <a:t>”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27" y="1772816"/>
            <a:ext cx="7248128" cy="40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5845311" y="6134584"/>
            <a:ext cx="2432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/>
              <a:t>Dwell-time</a:t>
            </a:r>
            <a:r>
              <a:rPr lang="pl-PL" sz="2000" dirty="0"/>
              <a:t> vs fiksacje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95536" y="1988840"/>
            <a:ext cx="1816588" cy="40011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Odciski palców!</a:t>
            </a:r>
          </a:p>
        </p:txBody>
      </p:sp>
    </p:spTree>
    <p:extLst>
      <p:ext uri="{BB962C8B-B14F-4D97-AF65-F5344CB8AC3E}">
        <p14:creationId xmlns:p14="http://schemas.microsoft.com/office/powerpoint/2010/main" val="340967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27" y="1772815"/>
            <a:ext cx="7248128" cy="407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/>
              <a:t>Badanie „</a:t>
            </a:r>
            <a:r>
              <a:rPr lang="pl-PL" dirty="0" err="1"/>
              <a:t>gaze</a:t>
            </a:r>
            <a:r>
              <a:rPr lang="pl-PL" dirty="0"/>
              <a:t> </a:t>
            </a:r>
            <a:r>
              <a:rPr lang="pl-PL" dirty="0" err="1"/>
              <a:t>buttons</a:t>
            </a:r>
            <a:r>
              <a:rPr lang="pl-PL" dirty="0"/>
              <a:t>”</a:t>
            </a:r>
            <a:endParaRPr lang="en-US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307848" y="6125234"/>
            <a:ext cx="6008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/>
              <a:t>Enter</a:t>
            </a:r>
            <a:r>
              <a:rPr lang="pl-PL" sz="2000" dirty="0"/>
              <a:t> &amp; </a:t>
            </a:r>
            <a:r>
              <a:rPr lang="pl-PL" sz="2000" dirty="0" err="1"/>
              <a:t>Leave</a:t>
            </a:r>
            <a:r>
              <a:rPr lang="pl-PL" sz="2000" dirty="0"/>
              <a:t> (kąt wejścia i wyjścia &amp; zmiana prędkości)</a:t>
            </a:r>
          </a:p>
        </p:txBody>
      </p:sp>
    </p:spTree>
    <p:extLst>
      <p:ext uri="{BB962C8B-B14F-4D97-AF65-F5344CB8AC3E}">
        <p14:creationId xmlns:p14="http://schemas.microsoft.com/office/powerpoint/2010/main" val="167202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COGAIN</a:t>
            </a:r>
            <a:endParaRPr lang="pl-PL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9610"/>
            <a:ext cx="8243656" cy="442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7095053" y="6252933"/>
            <a:ext cx="16161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100" dirty="0"/>
              <a:t>https://www.cogain.org/</a:t>
            </a:r>
          </a:p>
        </p:txBody>
      </p:sp>
    </p:spTree>
    <p:extLst>
      <p:ext uri="{BB962C8B-B14F-4D97-AF65-F5344CB8AC3E}">
        <p14:creationId xmlns:p14="http://schemas.microsoft.com/office/powerpoint/2010/main" val="407390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COGAIN</a:t>
            </a:r>
            <a:endParaRPr lang="pl-PL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419610"/>
            <a:ext cx="8243656" cy="442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5961729" y="6252933"/>
            <a:ext cx="2749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100" dirty="0"/>
              <a:t>http://wiki.cogain.org/index.php/Main_Page</a:t>
            </a:r>
          </a:p>
        </p:txBody>
      </p:sp>
    </p:spTree>
    <p:extLst>
      <p:ext uri="{BB962C8B-B14F-4D97-AF65-F5344CB8AC3E}">
        <p14:creationId xmlns:p14="http://schemas.microsoft.com/office/powerpoint/2010/main" val="129896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132856"/>
            <a:ext cx="8229600" cy="2232248"/>
          </a:xfrm>
        </p:spPr>
        <p:txBody>
          <a:bodyPr>
            <a:normAutofit/>
          </a:bodyPr>
          <a:lstStyle/>
          <a:p>
            <a:r>
              <a:rPr lang="pl-PL" dirty="0" err="1"/>
              <a:t>EyeContact</a:t>
            </a:r>
            <a:r>
              <a:rPr lang="pl-PL" dirty="0"/>
              <a:t> (</a:t>
            </a:r>
            <a:r>
              <a:rPr lang="pl-PL" dirty="0" err="1"/>
              <a:t>OKOmunikacja</a:t>
            </a:r>
            <a:r>
              <a:rPr lang="pl-PL" dirty="0"/>
              <a:t>)</a:t>
            </a:r>
            <a:br>
              <a:rPr lang="pl-PL" dirty="0"/>
            </a:br>
            <a:r>
              <a:rPr lang="pl-PL" dirty="0"/>
              <a:t>Komunikator wzrokowy</a:t>
            </a:r>
            <a:endParaRPr lang="pl-PL" dirty="0">
              <a:solidFill>
                <a:srgbClr val="0070C0"/>
              </a:solidFill>
            </a:endParaRPr>
          </a:p>
        </p:txBody>
      </p:sp>
      <p:pic>
        <p:nvPicPr>
          <p:cNvPr id="1026" name="Picture 2" descr="Fundacja ÅwiatÅ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19240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41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err="1"/>
              <a:t>EyeContact</a:t>
            </a:r>
            <a:endParaRPr lang="pl-PL" dirty="0">
              <a:solidFill>
                <a:srgbClr val="0070C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06" y="1566084"/>
            <a:ext cx="3708400" cy="2317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a 9"/>
          <p:cNvGrpSpPr/>
          <p:nvPr/>
        </p:nvGrpSpPr>
        <p:grpSpPr>
          <a:xfrm>
            <a:off x="270966" y="3654316"/>
            <a:ext cx="2855397" cy="945396"/>
            <a:chOff x="179512" y="3501008"/>
            <a:chExt cx="2855397" cy="945396"/>
          </a:xfrm>
        </p:grpSpPr>
        <p:sp>
          <p:nvSpPr>
            <p:cNvPr id="3" name="pole tekstowe 2"/>
            <p:cNvSpPr txBox="1"/>
            <p:nvPr/>
          </p:nvSpPr>
          <p:spPr>
            <a:xfrm>
              <a:off x="179512" y="4077072"/>
              <a:ext cx="2855397" cy="369332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l-PL" dirty="0"/>
                <a:t>Dialog vs Skrzynka odbiorcza</a:t>
              </a:r>
            </a:p>
          </p:txBody>
        </p:sp>
        <p:cxnSp>
          <p:nvCxnSpPr>
            <p:cNvPr id="9" name="Łącznik prosty ze strzałką 8"/>
            <p:cNvCxnSpPr/>
            <p:nvPr/>
          </p:nvCxnSpPr>
          <p:spPr>
            <a:xfrm flipV="1">
              <a:off x="1115616" y="3501008"/>
              <a:ext cx="0" cy="576064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a 11"/>
          <p:cNvGrpSpPr/>
          <p:nvPr/>
        </p:nvGrpSpPr>
        <p:grpSpPr>
          <a:xfrm>
            <a:off x="4231407" y="1556792"/>
            <a:ext cx="2959219" cy="369332"/>
            <a:chOff x="-983638" y="4149080"/>
            <a:chExt cx="2959219" cy="369332"/>
          </a:xfrm>
        </p:grpSpPr>
        <p:sp>
          <p:nvSpPr>
            <p:cNvPr id="13" name="pole tekstowe 12"/>
            <p:cNvSpPr txBox="1"/>
            <p:nvPr/>
          </p:nvSpPr>
          <p:spPr>
            <a:xfrm>
              <a:off x="179512" y="4149080"/>
              <a:ext cx="1796069" cy="369332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l-PL" dirty="0"/>
                <a:t>Pasek opcjonalny</a:t>
              </a:r>
            </a:p>
          </p:txBody>
        </p:sp>
        <p:cxnSp>
          <p:nvCxnSpPr>
            <p:cNvPr id="14" name="Łącznik prosty ze strzałką 13"/>
            <p:cNvCxnSpPr>
              <a:stCxn id="13" idx="1"/>
            </p:cNvCxnSpPr>
            <p:nvPr/>
          </p:nvCxnSpPr>
          <p:spPr>
            <a:xfrm flipH="1">
              <a:off x="-983638" y="4333746"/>
              <a:ext cx="1163150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a 16"/>
          <p:cNvGrpSpPr/>
          <p:nvPr/>
        </p:nvGrpSpPr>
        <p:grpSpPr>
          <a:xfrm>
            <a:off x="4076368" y="3366284"/>
            <a:ext cx="4314269" cy="369332"/>
            <a:chOff x="-1144887" y="4149080"/>
            <a:chExt cx="4314269" cy="369332"/>
          </a:xfrm>
        </p:grpSpPr>
        <p:sp>
          <p:nvSpPr>
            <p:cNvPr id="18" name="pole tekstowe 17"/>
            <p:cNvSpPr txBox="1"/>
            <p:nvPr/>
          </p:nvSpPr>
          <p:spPr>
            <a:xfrm>
              <a:off x="18263" y="4149080"/>
              <a:ext cx="3151119" cy="369332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l-PL" dirty="0"/>
                <a:t>Alternatywnie: zamknięcie oczu</a:t>
              </a:r>
            </a:p>
          </p:txBody>
        </p:sp>
        <p:cxnSp>
          <p:nvCxnSpPr>
            <p:cNvPr id="19" name="Łącznik prosty ze strzałką 18"/>
            <p:cNvCxnSpPr>
              <a:stCxn id="18" idx="1"/>
            </p:cNvCxnSpPr>
            <p:nvPr/>
          </p:nvCxnSpPr>
          <p:spPr>
            <a:xfrm flipH="1">
              <a:off x="-1144887" y="4333746"/>
              <a:ext cx="1163150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31" y="2724959"/>
            <a:ext cx="3708400" cy="2317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56" y="4310871"/>
            <a:ext cx="3708400" cy="2317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60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132856"/>
            <a:ext cx="8229600" cy="2232248"/>
          </a:xfrm>
        </p:spPr>
        <p:txBody>
          <a:bodyPr>
            <a:normAutofit/>
          </a:bodyPr>
          <a:lstStyle/>
          <a:p>
            <a:r>
              <a:rPr lang="pl-PL" dirty="0"/>
              <a:t>Studium przypadku: </a:t>
            </a:r>
            <a:r>
              <a:rPr lang="pl-PL" dirty="0" err="1"/>
              <a:t>MovEye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372200" y="4365104"/>
            <a:ext cx="2009204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/>
              <a:t>Potrzebujemy logo!</a:t>
            </a:r>
          </a:p>
        </p:txBody>
      </p:sp>
    </p:spTree>
    <p:extLst>
      <p:ext uri="{BB962C8B-B14F-4D97-AF65-F5344CB8AC3E}">
        <p14:creationId xmlns:p14="http://schemas.microsoft.com/office/powerpoint/2010/main" val="247656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Motivation</a:t>
            </a:r>
          </a:p>
        </p:txBody>
      </p:sp>
      <p:grpSp>
        <p:nvGrpSpPr>
          <p:cNvPr id="61" name="Grupa 6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66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err="1">
                  <a:solidFill>
                    <a:schemeClr val="bg1"/>
                  </a:solidFill>
                </a:rPr>
                <a:t>MovEye</a:t>
              </a:r>
              <a:r>
                <a:rPr lang="pl-PL" sz="1800" dirty="0">
                  <a:solidFill>
                    <a:schemeClr val="bg1"/>
                  </a:solidFill>
                </a:rPr>
                <a:t>: </a:t>
              </a:r>
              <a:r>
                <a:rPr lang="en-US" sz="1800" dirty="0">
                  <a:solidFill>
                    <a:schemeClr val="bg1"/>
                  </a:solidFill>
                </a:rPr>
                <a:t>Gaze </a:t>
              </a:r>
              <a:r>
                <a:rPr lang="pl-PL" sz="1800" dirty="0">
                  <a:solidFill>
                    <a:schemeClr val="bg1"/>
                  </a:solidFill>
                </a:rPr>
                <a:t>Control of Movie Playback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pic>
          <p:nvPicPr>
            <p:cNvPr id="69" name="Obraz 68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sp>
        <p:nvSpPr>
          <p:cNvPr id="5" name="pole tekstowe 4"/>
          <p:cNvSpPr txBox="1"/>
          <p:nvPr/>
        </p:nvSpPr>
        <p:spPr>
          <a:xfrm>
            <a:off x="375558" y="1844824"/>
            <a:ext cx="1730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Typical scenario: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7" y="2242983"/>
            <a:ext cx="1944216" cy="1050802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24" y="2255194"/>
            <a:ext cx="1824068" cy="1026039"/>
          </a:xfrm>
          <a:prstGeom prst="rect">
            <a:avLst/>
          </a:prstGeom>
        </p:spPr>
      </p:pic>
      <p:sp>
        <p:nvSpPr>
          <p:cNvPr id="16" name="pole tekstowe 15"/>
          <p:cNvSpPr txBox="1"/>
          <p:nvPr/>
        </p:nvSpPr>
        <p:spPr>
          <a:xfrm>
            <a:off x="703044" y="3326451"/>
            <a:ext cx="1551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traffic collision</a:t>
            </a:r>
          </a:p>
        </p:txBody>
      </p:sp>
      <p:sp>
        <p:nvSpPr>
          <p:cNvPr id="50" name="pole tekstowe 49"/>
          <p:cNvSpPr txBox="1"/>
          <p:nvPr/>
        </p:nvSpPr>
        <p:spPr>
          <a:xfrm>
            <a:off x="3154612" y="3367489"/>
            <a:ext cx="69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coma</a:t>
            </a:r>
          </a:p>
        </p:txBody>
      </p:sp>
      <p:sp>
        <p:nvSpPr>
          <p:cNvPr id="51" name="pole tekstowe 50"/>
          <p:cNvSpPr txBox="1"/>
          <p:nvPr/>
        </p:nvSpPr>
        <p:spPr>
          <a:xfrm>
            <a:off x="5009214" y="3362705"/>
            <a:ext cx="954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awaking</a:t>
            </a: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99" y="2242981"/>
            <a:ext cx="1999117" cy="1038251"/>
          </a:xfrm>
          <a:prstGeom prst="rect">
            <a:avLst/>
          </a:prstGeom>
        </p:spPr>
      </p:pic>
      <p:sp>
        <p:nvSpPr>
          <p:cNvPr id="55" name="pole tekstowe 54"/>
          <p:cNvSpPr txBox="1"/>
          <p:nvPr/>
        </p:nvSpPr>
        <p:spPr>
          <a:xfrm>
            <a:off x="6765178" y="3377226"/>
            <a:ext cx="1446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rehabilitation</a:t>
            </a: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36" y="2246569"/>
            <a:ext cx="1536103" cy="1026038"/>
          </a:xfrm>
          <a:prstGeom prst="rect">
            <a:avLst/>
          </a:prstGeom>
        </p:spPr>
      </p:pic>
      <p:grpSp>
        <p:nvGrpSpPr>
          <p:cNvPr id="22" name="Grupa 21"/>
          <p:cNvGrpSpPr/>
          <p:nvPr/>
        </p:nvGrpSpPr>
        <p:grpSpPr>
          <a:xfrm>
            <a:off x="419495" y="4233862"/>
            <a:ext cx="7423633" cy="1787426"/>
            <a:chOff x="419495" y="4233862"/>
            <a:chExt cx="7423633" cy="1787426"/>
          </a:xfrm>
        </p:grpSpPr>
        <p:sp>
          <p:nvSpPr>
            <p:cNvPr id="4" name="pole tekstowe 3"/>
            <p:cNvSpPr txBox="1"/>
            <p:nvPr/>
          </p:nvSpPr>
          <p:spPr>
            <a:xfrm>
              <a:off x="2987824" y="5097958"/>
              <a:ext cx="48553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Two goals:</a:t>
              </a:r>
            </a:p>
            <a:p>
              <a:r>
                <a:rPr lang="en-US" dirty="0">
                  <a:solidFill>
                    <a:srgbClr val="002060"/>
                  </a:solidFill>
                </a:rPr>
                <a:t>    to provide the stimuli</a:t>
              </a:r>
            </a:p>
            <a:p>
              <a:r>
                <a:rPr lang="en-US" dirty="0">
                  <a:solidFill>
                    <a:srgbClr val="002060"/>
                  </a:solidFill>
                </a:rPr>
                <a:t>    to bring back the control over the environment</a:t>
              </a:r>
            </a:p>
          </p:txBody>
        </p:sp>
        <p:pic>
          <p:nvPicPr>
            <p:cNvPr id="56" name="Obraz 5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495" y="4305870"/>
              <a:ext cx="2470617" cy="1650245"/>
            </a:xfrm>
            <a:prstGeom prst="rect">
              <a:avLst/>
            </a:prstGeom>
          </p:spPr>
        </p:pic>
        <p:sp>
          <p:nvSpPr>
            <p:cNvPr id="19" name="pole tekstowe 18"/>
            <p:cNvSpPr txBox="1"/>
            <p:nvPr/>
          </p:nvSpPr>
          <p:spPr>
            <a:xfrm>
              <a:off x="2987824" y="4233862"/>
              <a:ext cx="33175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relatively short periods of activity</a:t>
              </a:r>
            </a:p>
            <a:p>
              <a:r>
                <a:rPr lang="en-US" dirty="0"/>
                <a:t>long periods of inactive bed rest</a:t>
              </a:r>
            </a:p>
          </p:txBody>
        </p:sp>
      </p:grpSp>
      <p:sp>
        <p:nvSpPr>
          <p:cNvPr id="20" name="pole tekstowe 19"/>
          <p:cNvSpPr txBox="1"/>
          <p:nvPr/>
        </p:nvSpPr>
        <p:spPr>
          <a:xfrm>
            <a:off x="5940152" y="6536814"/>
            <a:ext cx="30764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/>
              <a:t>Źródła grafik: Nowości, Gazeta, Fundacja „Światło”</a:t>
            </a:r>
          </a:p>
        </p:txBody>
      </p:sp>
    </p:spTree>
    <p:extLst>
      <p:ext uri="{BB962C8B-B14F-4D97-AF65-F5344CB8AC3E}">
        <p14:creationId xmlns:p14="http://schemas.microsoft.com/office/powerpoint/2010/main" val="420065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i="1" dirty="0" err="1"/>
              <a:t>Tapping</a:t>
            </a:r>
            <a:r>
              <a:rPr lang="pl-PL" i="1" dirty="0"/>
              <a:t> </a:t>
            </a:r>
            <a:r>
              <a:rPr lang="pl-PL" i="1" dirty="0" err="1"/>
              <a:t>task</a:t>
            </a:r>
            <a:endParaRPr lang="pl-PL" i="1" dirty="0">
              <a:solidFill>
                <a:srgbClr val="0070C0"/>
              </a:solidFill>
            </a:endParaRPr>
          </a:p>
        </p:txBody>
      </p:sp>
      <p:pic>
        <p:nvPicPr>
          <p:cNvPr id="13" name="Picture 2" descr="C:\Users\mjm\Desktop\tapping-wor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74966"/>
            <a:ext cx="6271028" cy="476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Łuk 6"/>
          <p:cNvSpPr/>
          <p:nvPr/>
        </p:nvSpPr>
        <p:spPr>
          <a:xfrm rot="17390294">
            <a:off x="2334874" y="2131349"/>
            <a:ext cx="2962083" cy="2931064"/>
          </a:xfrm>
          <a:prstGeom prst="arc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/>
          <p:cNvSpPr txBox="1"/>
          <p:nvPr/>
        </p:nvSpPr>
        <p:spPr>
          <a:xfrm>
            <a:off x="3820031" y="1495514"/>
            <a:ext cx="5093317" cy="369332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50 lat odtwarzania eksperymentu → waga problemu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3820031" y="2015469"/>
            <a:ext cx="4800417" cy="369332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Obecnie częściej wersja „one </a:t>
            </a:r>
            <a:r>
              <a:rPr lang="pl-PL" dirty="0" err="1">
                <a:solidFill>
                  <a:schemeClr val="bg1"/>
                </a:solidFill>
              </a:rPr>
              <a:t>shot</a:t>
            </a:r>
            <a:r>
              <a:rPr lang="pl-PL" dirty="0">
                <a:solidFill>
                  <a:schemeClr val="bg1"/>
                </a:solidFill>
              </a:rPr>
              <a:t>” (jak na filmie)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3820031" y="4221088"/>
            <a:ext cx="4141070" cy="369332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W domu: </a:t>
            </a:r>
            <a:r>
              <a:rPr lang="pl-PL" dirty="0">
                <a:solidFill>
                  <a:schemeClr val="bg1"/>
                </a:solidFill>
                <a:hlinkClick r:id="rId3"/>
              </a:rPr>
              <a:t>http://simonwallner.at/ext/fitts/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848725" y="6361527"/>
            <a:ext cx="47772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/>
              <a:t>Z oryginalnej pracy </a:t>
            </a:r>
            <a:r>
              <a:rPr lang="pl-PL" sz="1100" dirty="0" err="1"/>
              <a:t>Fittsa</a:t>
            </a:r>
            <a:r>
              <a:rPr lang="pl-PL" sz="1100" dirty="0"/>
              <a:t> (1954) [za:] https://www.yorku.ca/mack/phd-ch2.html</a:t>
            </a:r>
          </a:p>
        </p:txBody>
      </p:sp>
    </p:spTree>
    <p:extLst>
      <p:ext uri="{BB962C8B-B14F-4D97-AF65-F5344CB8AC3E}">
        <p14:creationId xmlns:p14="http://schemas.microsoft.com/office/powerpoint/2010/main" val="317912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YouTube – an infinite source of </a:t>
            </a:r>
            <a:r>
              <a:rPr lang="pl-PL" dirty="0" err="1"/>
              <a:t>stimuli</a:t>
            </a:r>
            <a:endParaRPr lang="en-US" dirty="0"/>
          </a:p>
        </p:txBody>
      </p:sp>
      <p:grpSp>
        <p:nvGrpSpPr>
          <p:cNvPr id="61" name="Grupa 6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66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err="1">
                  <a:solidFill>
                    <a:schemeClr val="bg1"/>
                  </a:solidFill>
                </a:rPr>
                <a:t>MovEye</a:t>
              </a:r>
              <a:r>
                <a:rPr lang="pl-PL" sz="1800" dirty="0">
                  <a:solidFill>
                    <a:schemeClr val="bg1"/>
                  </a:solidFill>
                </a:rPr>
                <a:t>: </a:t>
              </a:r>
              <a:r>
                <a:rPr lang="en-US" sz="1800" dirty="0">
                  <a:solidFill>
                    <a:schemeClr val="bg1"/>
                  </a:solidFill>
                </a:rPr>
                <a:t>Gaze </a:t>
              </a:r>
              <a:r>
                <a:rPr lang="pl-PL" sz="1800" dirty="0">
                  <a:solidFill>
                    <a:schemeClr val="bg1"/>
                  </a:solidFill>
                </a:rPr>
                <a:t>Control of Movie Playback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pic>
          <p:nvPicPr>
            <p:cNvPr id="69" name="Obraz 68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17" y="1628800"/>
            <a:ext cx="7227563" cy="489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6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upa 6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66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>
                  <a:solidFill>
                    <a:schemeClr val="bg1"/>
                  </a:solidFill>
                </a:rPr>
                <a:t>Jacek Matulewski – </a:t>
              </a:r>
              <a:r>
                <a:rPr lang="en-US" sz="1800" dirty="0" err="1">
                  <a:solidFill>
                    <a:schemeClr val="bg1"/>
                  </a:solidFill>
                </a:rPr>
                <a:t>MovEye</a:t>
              </a:r>
              <a:r>
                <a:rPr lang="en-US" sz="1800" dirty="0">
                  <a:solidFill>
                    <a:schemeClr val="bg1"/>
                  </a:solidFill>
                </a:rPr>
                <a:t>: Gaze Control of Movie Playback</a:t>
              </a:r>
            </a:p>
          </p:txBody>
        </p:sp>
        <p:pic>
          <p:nvPicPr>
            <p:cNvPr id="69" name="Obraz 68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sp>
        <p:nvSpPr>
          <p:cNvPr id="7" name="pole tekstowe 6"/>
          <p:cNvSpPr txBox="1"/>
          <p:nvPr/>
        </p:nvSpPr>
        <p:spPr>
          <a:xfrm>
            <a:off x="323528" y="1844824"/>
            <a:ext cx="6310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 is no </a:t>
            </a:r>
            <a:r>
              <a:rPr lang="pl-PL" dirty="0"/>
              <a:t>YouTube Player </a:t>
            </a:r>
            <a:r>
              <a:rPr lang="en-US" dirty="0"/>
              <a:t>API for Windows desktop applications!</a:t>
            </a:r>
          </a:p>
          <a:p>
            <a:r>
              <a:rPr lang="en-US" dirty="0"/>
              <a:t>(only for web pages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IFrame</a:t>
            </a:r>
            <a:r>
              <a:rPr lang="en-US" dirty="0"/>
              <a:t>), Android and iOS)</a:t>
            </a:r>
          </a:p>
        </p:txBody>
      </p:sp>
      <p:sp>
        <p:nvSpPr>
          <p:cNvPr id="15" name="Tytuł 1"/>
          <p:cNvSpPr txBox="1">
            <a:spLocks/>
          </p:cNvSpPr>
          <p:nvPr/>
        </p:nvSpPr>
        <p:spPr>
          <a:xfrm>
            <a:off x="457200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YouTube - technical issue</a:t>
            </a:r>
          </a:p>
        </p:txBody>
      </p:sp>
      <p:grpSp>
        <p:nvGrpSpPr>
          <p:cNvPr id="12" name="Grupa 11"/>
          <p:cNvGrpSpPr/>
          <p:nvPr/>
        </p:nvGrpSpPr>
        <p:grpSpPr>
          <a:xfrm>
            <a:off x="323528" y="2915652"/>
            <a:ext cx="3744415" cy="3304195"/>
            <a:chOff x="323528" y="2915652"/>
            <a:chExt cx="3744415" cy="3304195"/>
          </a:xfrm>
        </p:grpSpPr>
        <p:sp>
          <p:nvSpPr>
            <p:cNvPr id="8" name="pole tekstowe 7"/>
            <p:cNvSpPr txBox="1"/>
            <p:nvPr/>
          </p:nvSpPr>
          <p:spPr>
            <a:xfrm>
              <a:off x="323528" y="2915652"/>
              <a:ext cx="14192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Workaround: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586" y="3356992"/>
              <a:ext cx="3651357" cy="238562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pole tekstowe 9"/>
            <p:cNvSpPr txBox="1"/>
            <p:nvPr/>
          </p:nvSpPr>
          <p:spPr>
            <a:xfrm>
              <a:off x="618358" y="5850515"/>
              <a:ext cx="32478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simple web page with JS scripts</a:t>
              </a:r>
            </a:p>
          </p:txBody>
        </p:sp>
      </p:grpSp>
      <p:grpSp>
        <p:nvGrpSpPr>
          <p:cNvPr id="13" name="Grupa 12"/>
          <p:cNvGrpSpPr/>
          <p:nvPr/>
        </p:nvGrpSpPr>
        <p:grpSpPr>
          <a:xfrm>
            <a:off x="4431214" y="3354861"/>
            <a:ext cx="4249241" cy="2859770"/>
            <a:chOff x="4431214" y="3354861"/>
            <a:chExt cx="4249241" cy="285977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9810" y="3354861"/>
              <a:ext cx="3952028" cy="2385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pole tekstowe 16"/>
            <p:cNvSpPr txBox="1"/>
            <p:nvPr/>
          </p:nvSpPr>
          <p:spPr>
            <a:xfrm>
              <a:off x="4431214" y="5845299"/>
              <a:ext cx="4249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desktop app with web the browser control</a:t>
              </a:r>
            </a:p>
          </p:txBody>
        </p:sp>
      </p:grpSp>
      <p:cxnSp>
        <p:nvCxnSpPr>
          <p:cNvPr id="4" name="Łącznik prosty ze strzałką 3"/>
          <p:cNvCxnSpPr/>
          <p:nvPr/>
        </p:nvCxnSpPr>
        <p:spPr>
          <a:xfrm flipV="1">
            <a:off x="3851920" y="4221088"/>
            <a:ext cx="2016224" cy="2160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27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/>
              <a:t>Design / Architecture</a:t>
            </a:r>
            <a:endParaRPr lang="en-US" dirty="0"/>
          </a:p>
        </p:txBody>
      </p:sp>
      <p:grpSp>
        <p:nvGrpSpPr>
          <p:cNvPr id="61" name="Grupa 6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66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>
                  <a:solidFill>
                    <a:schemeClr val="bg1"/>
                  </a:solidFill>
                </a:rPr>
                <a:t>Jacek Matulewski – </a:t>
              </a:r>
              <a:r>
                <a:rPr lang="pl-PL" sz="1800" dirty="0" err="1">
                  <a:solidFill>
                    <a:schemeClr val="bg1"/>
                  </a:solidFill>
                </a:rPr>
                <a:t>MovEye</a:t>
              </a:r>
              <a:r>
                <a:rPr lang="pl-PL" sz="1800" dirty="0">
                  <a:solidFill>
                    <a:schemeClr val="bg1"/>
                  </a:solidFill>
                </a:rPr>
                <a:t>: </a:t>
              </a:r>
              <a:r>
                <a:rPr lang="en-US" sz="1800" dirty="0">
                  <a:solidFill>
                    <a:schemeClr val="bg1"/>
                  </a:solidFill>
                </a:rPr>
                <a:t>Gaze </a:t>
              </a:r>
              <a:r>
                <a:rPr lang="pl-PL" sz="1800" dirty="0">
                  <a:solidFill>
                    <a:schemeClr val="bg1"/>
                  </a:solidFill>
                </a:rPr>
                <a:t>Control of Movie Playback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pic>
          <p:nvPicPr>
            <p:cNvPr id="69" name="Obraz 68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grpSp>
        <p:nvGrpSpPr>
          <p:cNvPr id="5" name="Grupa 4"/>
          <p:cNvGrpSpPr/>
          <p:nvPr/>
        </p:nvGrpSpPr>
        <p:grpSpPr>
          <a:xfrm>
            <a:off x="899592" y="4077072"/>
            <a:ext cx="4248472" cy="864096"/>
            <a:chOff x="1043608" y="5301208"/>
            <a:chExt cx="4248472" cy="864096"/>
          </a:xfrm>
        </p:grpSpPr>
        <p:sp>
          <p:nvSpPr>
            <p:cNvPr id="4" name="Prostokąt 3"/>
            <p:cNvSpPr/>
            <p:nvPr/>
          </p:nvSpPr>
          <p:spPr>
            <a:xfrm>
              <a:off x="1043608" y="5301208"/>
              <a:ext cx="4248472" cy="8640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" name="pole tekstowe 2"/>
            <p:cNvSpPr txBox="1"/>
            <p:nvPr/>
          </p:nvSpPr>
          <p:spPr>
            <a:xfrm>
              <a:off x="1527170" y="5548590"/>
              <a:ext cx="3281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Web </a:t>
              </a:r>
              <a:r>
                <a:rPr lang="pl-PL" dirty="0" err="1"/>
                <a:t>browser</a:t>
              </a:r>
              <a:r>
                <a:rPr lang="pl-PL" dirty="0"/>
                <a:t> + YouTube Data API</a:t>
              </a:r>
            </a:p>
          </p:txBody>
        </p:sp>
      </p:grpSp>
      <p:grpSp>
        <p:nvGrpSpPr>
          <p:cNvPr id="13" name="Grupa 12"/>
          <p:cNvGrpSpPr/>
          <p:nvPr/>
        </p:nvGrpSpPr>
        <p:grpSpPr>
          <a:xfrm>
            <a:off x="899592" y="3068960"/>
            <a:ext cx="4248472" cy="864096"/>
            <a:chOff x="1043608" y="5301208"/>
            <a:chExt cx="4248472" cy="864096"/>
          </a:xfrm>
        </p:grpSpPr>
        <p:sp>
          <p:nvSpPr>
            <p:cNvPr id="14" name="Prostokąt 13"/>
            <p:cNvSpPr/>
            <p:nvPr/>
          </p:nvSpPr>
          <p:spPr>
            <a:xfrm>
              <a:off x="1043608" y="5301208"/>
              <a:ext cx="4248472" cy="8640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1187943" y="5548590"/>
              <a:ext cx="40321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 err="1"/>
                <a:t>Eyetracker</a:t>
              </a:r>
              <a:r>
                <a:rPr lang="pl-PL" dirty="0"/>
                <a:t> + </a:t>
              </a:r>
              <a:r>
                <a:rPr lang="pl-PL" dirty="0" err="1"/>
                <a:t>Dwell-time</a:t>
              </a:r>
              <a:r>
                <a:rPr lang="pl-PL" dirty="0"/>
                <a:t> regions manager</a:t>
              </a:r>
            </a:p>
          </p:txBody>
        </p:sp>
      </p:grpSp>
      <p:grpSp>
        <p:nvGrpSpPr>
          <p:cNvPr id="16" name="Grupa 15"/>
          <p:cNvGrpSpPr/>
          <p:nvPr/>
        </p:nvGrpSpPr>
        <p:grpSpPr>
          <a:xfrm>
            <a:off x="5652120" y="4077072"/>
            <a:ext cx="2736302" cy="864096"/>
            <a:chOff x="1043608" y="5301208"/>
            <a:chExt cx="4248472" cy="864096"/>
          </a:xfrm>
        </p:grpSpPr>
        <p:sp>
          <p:nvSpPr>
            <p:cNvPr id="17" name="Prostokąt 16"/>
            <p:cNvSpPr/>
            <p:nvPr/>
          </p:nvSpPr>
          <p:spPr>
            <a:xfrm>
              <a:off x="1043608" y="5301208"/>
              <a:ext cx="4248472" cy="864096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1527171" y="5548590"/>
              <a:ext cx="2903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err="1"/>
                <a:t>IEyetracker</a:t>
              </a:r>
              <a:r>
                <a:rPr lang="pl-PL" dirty="0"/>
                <a:t> </a:t>
              </a:r>
              <a:r>
                <a:rPr lang="pl-PL" dirty="0" err="1"/>
                <a:t>library</a:t>
              </a:r>
              <a:endParaRPr lang="pl-PL" dirty="0"/>
            </a:p>
          </p:txBody>
        </p:sp>
      </p:grpSp>
      <p:cxnSp>
        <p:nvCxnSpPr>
          <p:cNvPr id="9" name="Łącznik prostoliniowy 8"/>
          <p:cNvCxnSpPr/>
          <p:nvPr/>
        </p:nvCxnSpPr>
        <p:spPr>
          <a:xfrm>
            <a:off x="5389966" y="1916832"/>
            <a:ext cx="0" cy="44644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a 20"/>
          <p:cNvGrpSpPr/>
          <p:nvPr/>
        </p:nvGrpSpPr>
        <p:grpSpPr>
          <a:xfrm>
            <a:off x="5652120" y="5085184"/>
            <a:ext cx="936104" cy="864096"/>
            <a:chOff x="1043608" y="5301208"/>
            <a:chExt cx="4248472" cy="864096"/>
          </a:xfrm>
        </p:grpSpPr>
        <p:sp>
          <p:nvSpPr>
            <p:cNvPr id="22" name="Prostokąt 21"/>
            <p:cNvSpPr/>
            <p:nvPr/>
          </p:nvSpPr>
          <p:spPr>
            <a:xfrm>
              <a:off x="1043608" y="5301208"/>
              <a:ext cx="4248472" cy="864096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pole tekstowe 22"/>
            <p:cNvSpPr txBox="1"/>
            <p:nvPr/>
          </p:nvSpPr>
          <p:spPr>
            <a:xfrm>
              <a:off x="1910063" y="5548590"/>
              <a:ext cx="2704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/>
                <a:t>SMI</a:t>
              </a:r>
            </a:p>
          </p:txBody>
        </p:sp>
      </p:grpSp>
      <p:grpSp>
        <p:nvGrpSpPr>
          <p:cNvPr id="24" name="Grupa 23"/>
          <p:cNvGrpSpPr/>
          <p:nvPr/>
        </p:nvGrpSpPr>
        <p:grpSpPr>
          <a:xfrm>
            <a:off x="6660232" y="5085184"/>
            <a:ext cx="1008112" cy="864096"/>
            <a:chOff x="561407" y="5301208"/>
            <a:chExt cx="4248472" cy="864096"/>
          </a:xfrm>
        </p:grpSpPr>
        <p:sp>
          <p:nvSpPr>
            <p:cNvPr id="25" name="Prostokąt 24"/>
            <p:cNvSpPr/>
            <p:nvPr/>
          </p:nvSpPr>
          <p:spPr>
            <a:xfrm>
              <a:off x="561407" y="5301208"/>
              <a:ext cx="4248472" cy="864096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ole tekstowe 25"/>
            <p:cNvSpPr txBox="1"/>
            <p:nvPr/>
          </p:nvSpPr>
          <p:spPr>
            <a:xfrm>
              <a:off x="1471794" y="5548590"/>
              <a:ext cx="2637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 err="1"/>
                <a:t>Tobii</a:t>
              </a:r>
              <a:endParaRPr lang="pl-PL" dirty="0"/>
            </a:p>
          </p:txBody>
        </p:sp>
      </p:grpSp>
      <p:grpSp>
        <p:nvGrpSpPr>
          <p:cNvPr id="27" name="Grupa 26"/>
          <p:cNvGrpSpPr/>
          <p:nvPr/>
        </p:nvGrpSpPr>
        <p:grpSpPr>
          <a:xfrm>
            <a:off x="7763440" y="5085184"/>
            <a:ext cx="624984" cy="864096"/>
            <a:chOff x="561407" y="5301208"/>
            <a:chExt cx="4248472" cy="864096"/>
          </a:xfrm>
        </p:grpSpPr>
        <p:sp>
          <p:nvSpPr>
            <p:cNvPr id="28" name="Prostokąt 27"/>
            <p:cNvSpPr/>
            <p:nvPr/>
          </p:nvSpPr>
          <p:spPr>
            <a:xfrm>
              <a:off x="561407" y="5301208"/>
              <a:ext cx="4248472" cy="864096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/>
            <p:cNvSpPr txBox="1"/>
            <p:nvPr/>
          </p:nvSpPr>
          <p:spPr>
            <a:xfrm>
              <a:off x="1623430" y="5548590"/>
              <a:ext cx="2334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/>
                <a:t>…</a:t>
              </a:r>
            </a:p>
          </p:txBody>
        </p:sp>
      </p:grpSp>
      <p:grpSp>
        <p:nvGrpSpPr>
          <p:cNvPr id="30" name="Grupa 29"/>
          <p:cNvGrpSpPr/>
          <p:nvPr/>
        </p:nvGrpSpPr>
        <p:grpSpPr>
          <a:xfrm>
            <a:off x="899591" y="2060848"/>
            <a:ext cx="1440160" cy="864096"/>
            <a:chOff x="1043608" y="5301208"/>
            <a:chExt cx="4248472" cy="864096"/>
          </a:xfrm>
        </p:grpSpPr>
        <p:sp>
          <p:nvSpPr>
            <p:cNvPr id="31" name="Prostokąt 30"/>
            <p:cNvSpPr/>
            <p:nvPr/>
          </p:nvSpPr>
          <p:spPr>
            <a:xfrm>
              <a:off x="1043608" y="5301208"/>
              <a:ext cx="4248472" cy="8640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pole tekstowe 31"/>
            <p:cNvSpPr txBox="1"/>
            <p:nvPr/>
          </p:nvSpPr>
          <p:spPr>
            <a:xfrm>
              <a:off x="1468458" y="5548590"/>
              <a:ext cx="3574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 err="1"/>
                <a:t>Dwell-time</a:t>
              </a:r>
              <a:endParaRPr lang="pl-PL" dirty="0"/>
            </a:p>
          </p:txBody>
        </p:sp>
      </p:grpSp>
      <p:grpSp>
        <p:nvGrpSpPr>
          <p:cNvPr id="33" name="Grupa 32"/>
          <p:cNvGrpSpPr/>
          <p:nvPr/>
        </p:nvGrpSpPr>
        <p:grpSpPr>
          <a:xfrm>
            <a:off x="2464905" y="2072274"/>
            <a:ext cx="1440160" cy="864096"/>
            <a:chOff x="1043608" y="5301208"/>
            <a:chExt cx="4248472" cy="864096"/>
          </a:xfrm>
        </p:grpSpPr>
        <p:sp>
          <p:nvSpPr>
            <p:cNvPr id="34" name="Prostokąt 33"/>
            <p:cNvSpPr/>
            <p:nvPr/>
          </p:nvSpPr>
          <p:spPr>
            <a:xfrm>
              <a:off x="1043608" y="5301208"/>
              <a:ext cx="4248472" cy="8640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5" name="pole tekstowe 34"/>
            <p:cNvSpPr txBox="1"/>
            <p:nvPr/>
          </p:nvSpPr>
          <p:spPr>
            <a:xfrm>
              <a:off x="1759756" y="5548590"/>
              <a:ext cx="2992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 err="1"/>
                <a:t>Gestures</a:t>
              </a:r>
              <a:endParaRPr lang="pl-PL" dirty="0"/>
            </a:p>
          </p:txBody>
        </p:sp>
      </p:grpSp>
      <p:grpSp>
        <p:nvGrpSpPr>
          <p:cNvPr id="36" name="Grupa 35"/>
          <p:cNvGrpSpPr/>
          <p:nvPr/>
        </p:nvGrpSpPr>
        <p:grpSpPr>
          <a:xfrm>
            <a:off x="4057465" y="2072274"/>
            <a:ext cx="1090599" cy="864096"/>
            <a:chOff x="1043608" y="5301208"/>
            <a:chExt cx="4248472" cy="864096"/>
          </a:xfrm>
        </p:grpSpPr>
        <p:sp>
          <p:nvSpPr>
            <p:cNvPr id="37" name="Prostokąt 36"/>
            <p:cNvSpPr/>
            <p:nvPr/>
          </p:nvSpPr>
          <p:spPr>
            <a:xfrm>
              <a:off x="1043608" y="5301208"/>
              <a:ext cx="4248472" cy="8640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8" name="pole tekstowe 37"/>
            <p:cNvSpPr txBox="1"/>
            <p:nvPr/>
          </p:nvSpPr>
          <p:spPr>
            <a:xfrm>
              <a:off x="2586990" y="5548590"/>
              <a:ext cx="1337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/>
                <a:t>…</a:t>
              </a:r>
            </a:p>
          </p:txBody>
        </p:sp>
      </p:grpSp>
      <p:grpSp>
        <p:nvGrpSpPr>
          <p:cNvPr id="39" name="Grupa 38"/>
          <p:cNvGrpSpPr/>
          <p:nvPr/>
        </p:nvGrpSpPr>
        <p:grpSpPr>
          <a:xfrm>
            <a:off x="5649490" y="3068960"/>
            <a:ext cx="2736301" cy="864096"/>
            <a:chOff x="1043608" y="5301208"/>
            <a:chExt cx="4248472" cy="864096"/>
          </a:xfrm>
        </p:grpSpPr>
        <p:sp>
          <p:nvSpPr>
            <p:cNvPr id="40" name="Prostokąt 39"/>
            <p:cNvSpPr/>
            <p:nvPr/>
          </p:nvSpPr>
          <p:spPr>
            <a:xfrm>
              <a:off x="1043608" y="5301208"/>
              <a:ext cx="4248472" cy="864096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pole tekstowe 40"/>
            <p:cNvSpPr txBox="1"/>
            <p:nvPr/>
          </p:nvSpPr>
          <p:spPr>
            <a:xfrm>
              <a:off x="1344111" y="5498068"/>
              <a:ext cx="37810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Runtime </a:t>
              </a:r>
              <a:r>
                <a:rPr lang="pl-PL" sz="1400" dirty="0" err="1"/>
                <a:t>analysis</a:t>
              </a:r>
              <a:r>
                <a:rPr lang="pl-PL" sz="1400" dirty="0"/>
                <a:t> </a:t>
              </a:r>
              <a:r>
                <a:rPr lang="pl-PL" sz="1400" dirty="0" err="1"/>
                <a:t>library</a:t>
              </a:r>
              <a:r>
                <a:rPr lang="pl-PL" sz="1400" dirty="0"/>
                <a:t>, </a:t>
              </a:r>
            </a:p>
            <a:p>
              <a:r>
                <a:rPr lang="pl-PL" sz="1400" dirty="0" err="1"/>
                <a:t>dwell-time</a:t>
              </a:r>
              <a:r>
                <a:rPr lang="pl-PL" sz="1400" dirty="0"/>
                <a:t> regions manager, …</a:t>
              </a:r>
            </a:p>
          </p:txBody>
        </p:sp>
      </p:grpSp>
      <p:grpSp>
        <p:nvGrpSpPr>
          <p:cNvPr id="42" name="Grupa 41"/>
          <p:cNvGrpSpPr/>
          <p:nvPr/>
        </p:nvGrpSpPr>
        <p:grpSpPr>
          <a:xfrm>
            <a:off x="899591" y="5445224"/>
            <a:ext cx="4248472" cy="864096"/>
            <a:chOff x="1043608" y="5301208"/>
            <a:chExt cx="4248472" cy="864096"/>
          </a:xfrm>
        </p:grpSpPr>
        <p:sp>
          <p:nvSpPr>
            <p:cNvPr id="43" name="Prostokąt 42"/>
            <p:cNvSpPr/>
            <p:nvPr/>
          </p:nvSpPr>
          <p:spPr>
            <a:xfrm>
              <a:off x="1043608" y="5301208"/>
              <a:ext cx="4248472" cy="864096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4" name="pole tekstowe 43"/>
            <p:cNvSpPr txBox="1"/>
            <p:nvPr/>
          </p:nvSpPr>
          <p:spPr>
            <a:xfrm>
              <a:off x="1527170" y="5548590"/>
              <a:ext cx="3075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Web </a:t>
              </a:r>
              <a:r>
                <a:rPr lang="pl-PL" dirty="0" err="1"/>
                <a:t>page</a:t>
              </a:r>
              <a:r>
                <a:rPr lang="pl-PL" dirty="0"/>
                <a:t> with YouTube </a:t>
              </a:r>
              <a:r>
                <a:rPr lang="pl-PL" dirty="0" err="1"/>
                <a:t>player</a:t>
              </a:r>
              <a:endParaRPr lang="pl-PL" dirty="0"/>
            </a:p>
          </p:txBody>
        </p:sp>
      </p:grpSp>
      <p:cxnSp>
        <p:nvCxnSpPr>
          <p:cNvPr id="11" name="Łącznik prostoliniowy 10"/>
          <p:cNvCxnSpPr/>
          <p:nvPr/>
        </p:nvCxnSpPr>
        <p:spPr>
          <a:xfrm flipH="1">
            <a:off x="611560" y="5157192"/>
            <a:ext cx="47784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90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Problem</a:t>
            </a:r>
          </a:p>
        </p:txBody>
      </p:sp>
      <p:grpSp>
        <p:nvGrpSpPr>
          <p:cNvPr id="61" name="Grupa 6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66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>
                  <a:solidFill>
                    <a:schemeClr val="bg1"/>
                  </a:solidFill>
                </a:rPr>
                <a:t>Jacek Matulewski – </a:t>
              </a:r>
              <a:r>
                <a:rPr lang="en-US" sz="1800" dirty="0" err="1">
                  <a:solidFill>
                    <a:schemeClr val="bg1"/>
                  </a:solidFill>
                </a:rPr>
                <a:t>MovEye</a:t>
              </a:r>
              <a:r>
                <a:rPr lang="en-US" sz="1800" dirty="0">
                  <a:solidFill>
                    <a:schemeClr val="bg1"/>
                  </a:solidFill>
                </a:rPr>
                <a:t>: Gaze Control of Movie Playback</a:t>
              </a:r>
            </a:p>
          </p:txBody>
        </p:sp>
        <p:pic>
          <p:nvPicPr>
            <p:cNvPr id="69" name="Obraz 68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sp>
        <p:nvSpPr>
          <p:cNvPr id="7" name="pole tekstowe 6"/>
          <p:cNvSpPr txBox="1"/>
          <p:nvPr/>
        </p:nvSpPr>
        <p:spPr>
          <a:xfrm>
            <a:off x="529303" y="1693395"/>
            <a:ext cx="72429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How </a:t>
            </a:r>
            <a:r>
              <a:rPr lang="pl-PL" sz="2800" dirty="0">
                <a:solidFill>
                  <a:srgbClr val="0070C0"/>
                </a:solidFill>
              </a:rPr>
              <a:t>to</a:t>
            </a:r>
            <a:r>
              <a:rPr lang="en-US" sz="2800" dirty="0">
                <a:solidFill>
                  <a:srgbClr val="0070C0"/>
                </a:solidFill>
              </a:rPr>
              <a:t> enable </a:t>
            </a:r>
            <a:r>
              <a:rPr lang="pl-PL" sz="2800" dirty="0">
                <a:solidFill>
                  <a:srgbClr val="0070C0"/>
                </a:solidFill>
              </a:rPr>
              <a:t>(</a:t>
            </a:r>
            <a:r>
              <a:rPr lang="en-US" sz="2800" dirty="0">
                <a:solidFill>
                  <a:srgbClr val="0070C0"/>
                </a:solidFill>
              </a:rPr>
              <a:t>simultaneous</a:t>
            </a:r>
            <a:r>
              <a:rPr lang="pl-PL" sz="2800" dirty="0">
                <a:solidFill>
                  <a:srgbClr val="0070C0"/>
                </a:solidFill>
              </a:rPr>
              <a:t>)</a:t>
            </a:r>
            <a:r>
              <a:rPr lang="en-US" sz="2800" dirty="0">
                <a:solidFill>
                  <a:srgbClr val="0070C0"/>
                </a:solidFill>
              </a:rPr>
              <a:t> control</a:t>
            </a:r>
            <a:r>
              <a:rPr lang="pl-PL" sz="2800" dirty="0">
                <a:solidFill>
                  <a:srgbClr val="0070C0"/>
                </a:solidFill>
              </a:rPr>
              <a:t> by </a:t>
            </a:r>
            <a:r>
              <a:rPr lang="pl-PL" sz="2800" dirty="0" err="1">
                <a:solidFill>
                  <a:srgbClr val="0070C0"/>
                </a:solidFill>
              </a:rPr>
              <a:t>gaze</a:t>
            </a:r>
            <a:r>
              <a:rPr lang="en-US" sz="2800" dirty="0">
                <a:solidFill>
                  <a:srgbClr val="0070C0"/>
                </a:solidFill>
              </a:rPr>
              <a:t/>
            </a:r>
            <a:br>
              <a:rPr lang="en-US" sz="2800" dirty="0">
                <a:solidFill>
                  <a:srgbClr val="0070C0"/>
                </a:solidFill>
              </a:rPr>
            </a:br>
            <a:r>
              <a:rPr lang="en-US" sz="2800" dirty="0">
                <a:solidFill>
                  <a:srgbClr val="0070C0"/>
                </a:solidFill>
              </a:rPr>
              <a:t>of </a:t>
            </a:r>
            <a:r>
              <a:rPr lang="pl-PL" sz="2800" dirty="0">
                <a:solidFill>
                  <a:srgbClr val="0070C0"/>
                </a:solidFill>
              </a:rPr>
              <a:t>one </a:t>
            </a:r>
            <a:r>
              <a:rPr lang="pl-PL" sz="2800" dirty="0" err="1">
                <a:solidFill>
                  <a:srgbClr val="0070C0"/>
                </a:solidFill>
              </a:rPr>
              <a:t>binary</a:t>
            </a:r>
            <a:r>
              <a:rPr lang="pl-PL" sz="2800" dirty="0">
                <a:solidFill>
                  <a:srgbClr val="0070C0"/>
                </a:solidFill>
              </a:rPr>
              <a:t> and </a:t>
            </a:r>
            <a:r>
              <a:rPr lang="en-US" sz="2800" dirty="0">
                <a:solidFill>
                  <a:srgbClr val="0070C0"/>
                </a:solidFill>
              </a:rPr>
              <a:t>three continuous parameters</a:t>
            </a:r>
            <a:r>
              <a:rPr lang="pl-PL" sz="2800" dirty="0">
                <a:solidFill>
                  <a:srgbClr val="0070C0"/>
                </a:solidFill>
              </a:rPr>
              <a:t>?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04732" y="5786100"/>
            <a:ext cx="4067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err="1"/>
              <a:t>Dwell-time</a:t>
            </a:r>
            <a:r>
              <a:rPr lang="pl-PL" sz="2800" dirty="0"/>
              <a:t> = </a:t>
            </a:r>
            <a:r>
              <a:rPr lang="pl-PL" sz="2800" dirty="0" err="1"/>
              <a:t>discretization</a:t>
            </a:r>
            <a:endParaRPr lang="pl-PL" sz="2800" dirty="0"/>
          </a:p>
        </p:txBody>
      </p:sp>
      <p:sp>
        <p:nvSpPr>
          <p:cNvPr id="48" name="pole tekstowe 47"/>
          <p:cNvSpPr txBox="1"/>
          <p:nvPr/>
        </p:nvSpPr>
        <p:spPr>
          <a:xfrm>
            <a:off x="502876" y="6218148"/>
            <a:ext cx="1641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err="1">
                <a:solidFill>
                  <a:srgbClr val="002060"/>
                </a:solidFill>
              </a:rPr>
              <a:t>Gestures</a:t>
            </a:r>
            <a:r>
              <a:rPr lang="pl-PL" sz="2800" dirty="0">
                <a:solidFill>
                  <a:srgbClr val="002060"/>
                </a:solidFill>
              </a:rPr>
              <a:t>?</a:t>
            </a:r>
          </a:p>
        </p:txBody>
      </p:sp>
      <p:grpSp>
        <p:nvGrpSpPr>
          <p:cNvPr id="56" name="Grupa 55"/>
          <p:cNvGrpSpPr/>
          <p:nvPr/>
        </p:nvGrpSpPr>
        <p:grpSpPr>
          <a:xfrm>
            <a:off x="48887" y="2924944"/>
            <a:ext cx="8792445" cy="2701015"/>
            <a:chOff x="48887" y="2924944"/>
            <a:chExt cx="8792445" cy="2701015"/>
          </a:xfrm>
        </p:grpSpPr>
        <p:sp>
          <p:nvSpPr>
            <p:cNvPr id="6" name="pole tekstowe 5"/>
            <p:cNvSpPr txBox="1"/>
            <p:nvPr/>
          </p:nvSpPr>
          <p:spPr>
            <a:xfrm>
              <a:off x="2175029" y="3922331"/>
              <a:ext cx="59105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time (rewind and fast forward), 0-100%</a:t>
              </a:r>
            </a:p>
          </p:txBody>
        </p:sp>
        <p:sp>
          <p:nvSpPr>
            <p:cNvPr id="45" name="pole tekstowe 44"/>
            <p:cNvSpPr txBox="1"/>
            <p:nvPr/>
          </p:nvSpPr>
          <p:spPr>
            <a:xfrm>
              <a:off x="2175028" y="4440636"/>
              <a:ext cx="22812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volume, 0-100</a:t>
              </a:r>
            </a:p>
          </p:txBody>
        </p:sp>
        <p:sp>
          <p:nvSpPr>
            <p:cNvPr id="46" name="pole tekstowe 45"/>
            <p:cNvSpPr txBox="1"/>
            <p:nvPr/>
          </p:nvSpPr>
          <p:spPr>
            <a:xfrm>
              <a:off x="2155335" y="4992401"/>
              <a:ext cx="66859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brightness, 100 levels (</a:t>
              </a:r>
              <a:r>
                <a:rPr lang="en-US" sz="2800" dirty="0" err="1"/>
                <a:t>inhomog</a:t>
              </a:r>
              <a:r>
                <a:rPr lang="pl-PL" sz="2800" dirty="0"/>
                <a:t>.</a:t>
              </a:r>
              <a:r>
                <a:rPr lang="en-US" sz="2800" dirty="0"/>
                <a:t> distributed)</a:t>
              </a:r>
            </a:p>
          </p:txBody>
        </p:sp>
        <p:sp>
          <p:nvSpPr>
            <p:cNvPr id="47" name="pole tekstowe 46"/>
            <p:cNvSpPr txBox="1"/>
            <p:nvPr/>
          </p:nvSpPr>
          <p:spPr>
            <a:xfrm>
              <a:off x="531159" y="2924944"/>
              <a:ext cx="35546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Controlled parameters:</a:t>
              </a:r>
            </a:p>
          </p:txBody>
        </p:sp>
        <p:grpSp>
          <p:nvGrpSpPr>
            <p:cNvPr id="20" name="Grupa 19"/>
            <p:cNvGrpSpPr/>
            <p:nvPr/>
          </p:nvGrpSpPr>
          <p:grpSpPr>
            <a:xfrm>
              <a:off x="133049" y="3919338"/>
              <a:ext cx="2494735" cy="599565"/>
              <a:chOff x="6609141" y="3260414"/>
              <a:chExt cx="2745320" cy="708049"/>
            </a:xfrm>
          </p:grpSpPr>
          <p:pic>
            <p:nvPicPr>
              <p:cNvPr id="12" name="Obraz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9141" y="3265331"/>
                <a:ext cx="2109396" cy="703132"/>
              </a:xfrm>
              <a:prstGeom prst="rect">
                <a:avLst/>
              </a:prstGeom>
            </p:spPr>
          </p:pic>
          <p:pic>
            <p:nvPicPr>
              <p:cNvPr id="19" name="Obraz 1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6296" y="3260414"/>
                <a:ext cx="2118165" cy="706055"/>
              </a:xfrm>
              <a:prstGeom prst="rect">
                <a:avLst/>
              </a:prstGeom>
            </p:spPr>
          </p:pic>
        </p:grpSp>
        <p:grpSp>
          <p:nvGrpSpPr>
            <p:cNvPr id="53" name="Grupa 52"/>
            <p:cNvGrpSpPr/>
            <p:nvPr/>
          </p:nvGrpSpPr>
          <p:grpSpPr>
            <a:xfrm>
              <a:off x="133049" y="4454258"/>
              <a:ext cx="2494735" cy="611495"/>
              <a:chOff x="133049" y="3878194"/>
              <a:chExt cx="2796242" cy="740003"/>
            </a:xfrm>
          </p:grpSpPr>
          <p:pic>
            <p:nvPicPr>
              <p:cNvPr id="49" name="Obraz 4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049" y="3893980"/>
                <a:ext cx="2125299" cy="708433"/>
              </a:xfrm>
              <a:prstGeom prst="rect">
                <a:avLst/>
              </a:prstGeom>
            </p:spPr>
          </p:pic>
          <p:pic>
            <p:nvPicPr>
              <p:cNvPr id="50" name="Obraz 4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281" y="3878194"/>
                <a:ext cx="2220010" cy="740003"/>
              </a:xfrm>
              <a:prstGeom prst="rect">
                <a:avLst/>
              </a:prstGeom>
            </p:spPr>
          </p:pic>
        </p:grpSp>
        <p:grpSp>
          <p:nvGrpSpPr>
            <p:cNvPr id="54" name="Grupa 53"/>
            <p:cNvGrpSpPr/>
            <p:nvPr/>
          </p:nvGrpSpPr>
          <p:grpSpPr>
            <a:xfrm>
              <a:off x="48887" y="5002449"/>
              <a:ext cx="2556466" cy="623510"/>
              <a:chOff x="41888" y="4451158"/>
              <a:chExt cx="2899167" cy="765200"/>
            </a:xfrm>
          </p:grpSpPr>
          <p:pic>
            <p:nvPicPr>
              <p:cNvPr id="51" name="Obraz 50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888" y="4451158"/>
                <a:ext cx="2295600" cy="765200"/>
              </a:xfrm>
              <a:prstGeom prst="rect">
                <a:avLst/>
              </a:prstGeom>
            </p:spPr>
          </p:pic>
          <p:pic>
            <p:nvPicPr>
              <p:cNvPr id="52" name="Obraz 51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1943" y="4464323"/>
                <a:ext cx="2219112" cy="739704"/>
              </a:xfrm>
              <a:prstGeom prst="rect">
                <a:avLst/>
              </a:prstGeom>
            </p:spPr>
          </p:pic>
        </p:grpSp>
        <p:sp>
          <p:nvSpPr>
            <p:cNvPr id="58" name="pole tekstowe 57"/>
            <p:cNvSpPr txBox="1"/>
            <p:nvPr/>
          </p:nvSpPr>
          <p:spPr>
            <a:xfrm>
              <a:off x="2175029" y="3409836"/>
              <a:ext cx="17906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800" dirty="0" err="1"/>
                <a:t>play</a:t>
              </a:r>
              <a:r>
                <a:rPr lang="pl-PL" sz="2800" dirty="0"/>
                <a:t>/</a:t>
              </a:r>
              <a:r>
                <a:rPr lang="pl-PL" sz="2800" dirty="0" err="1"/>
                <a:t>pause</a:t>
              </a:r>
              <a:endParaRPr lang="en-US" sz="2800" dirty="0"/>
            </a:p>
          </p:txBody>
        </p:sp>
        <p:pic>
          <p:nvPicPr>
            <p:cNvPr id="55" name="Obraz 5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528" y="3392601"/>
              <a:ext cx="1837390" cy="612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739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err="1"/>
              <a:t>Long</a:t>
            </a:r>
            <a:r>
              <a:rPr lang="pl-PL" dirty="0"/>
              <a:t>-term </a:t>
            </a:r>
            <a:r>
              <a:rPr lang="pl-PL" dirty="0" err="1"/>
              <a:t>goal</a:t>
            </a:r>
            <a:endParaRPr lang="en-US" dirty="0"/>
          </a:p>
        </p:txBody>
      </p:sp>
      <p:grpSp>
        <p:nvGrpSpPr>
          <p:cNvPr id="61" name="Grupa 6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66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>
                  <a:solidFill>
                    <a:schemeClr val="bg1"/>
                  </a:solidFill>
                </a:rPr>
                <a:t>Jacek Matulewski – </a:t>
              </a:r>
              <a:r>
                <a:rPr lang="en-US" sz="1800" dirty="0" err="1">
                  <a:solidFill>
                    <a:schemeClr val="bg1"/>
                  </a:solidFill>
                </a:rPr>
                <a:t>MovEye</a:t>
              </a:r>
              <a:r>
                <a:rPr lang="en-US" sz="1800" dirty="0">
                  <a:solidFill>
                    <a:schemeClr val="bg1"/>
                  </a:solidFill>
                </a:rPr>
                <a:t>: Gaze Control of Movie Playback</a:t>
              </a:r>
            </a:p>
          </p:txBody>
        </p:sp>
        <p:pic>
          <p:nvPicPr>
            <p:cNvPr id="69" name="Obraz 68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sp>
        <p:nvSpPr>
          <p:cNvPr id="7" name="pole tekstowe 6"/>
          <p:cNvSpPr txBox="1"/>
          <p:nvPr/>
        </p:nvSpPr>
        <p:spPr>
          <a:xfrm>
            <a:off x="789799" y="1785005"/>
            <a:ext cx="711374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Prepare the </a:t>
            </a:r>
            <a:r>
              <a:rPr lang="en-US" sz="3600" dirty="0" err="1">
                <a:solidFill>
                  <a:srgbClr val="0070C0"/>
                </a:solidFill>
              </a:rPr>
              <a:t>librar</a:t>
            </a:r>
            <a:r>
              <a:rPr lang="pl-PL" sz="3600" dirty="0">
                <a:solidFill>
                  <a:srgbClr val="0070C0"/>
                </a:solidFill>
              </a:rPr>
              <a:t>y</a:t>
            </a:r>
            <a:r>
              <a:rPr lang="en-US" sz="3600" dirty="0">
                <a:solidFill>
                  <a:srgbClr val="0070C0"/>
                </a:solidFill>
              </a:rPr>
              <a:t> for developing 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</a:rPr>
              <a:t>gaze-controlled applications</a:t>
            </a:r>
          </a:p>
          <a:p>
            <a:r>
              <a:rPr lang="en-US" sz="3600" dirty="0"/>
              <a:t>including</a:t>
            </a:r>
            <a:r>
              <a:rPr lang="pl-PL" sz="3600" dirty="0"/>
              <a:t>: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switches, gaze-buttons and other</a:t>
            </a:r>
            <a:br>
              <a:rPr lang="en-US" sz="3600" dirty="0"/>
            </a:br>
            <a:r>
              <a:rPr lang="en-US" sz="3600" dirty="0"/>
              <a:t>common control replacements</a:t>
            </a:r>
            <a:r>
              <a:rPr lang="pl-PL" sz="3600" dirty="0"/>
              <a:t>;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/>
              <a:t>ready</a:t>
            </a:r>
            <a:r>
              <a:rPr lang="pl-PL" sz="3600" dirty="0"/>
              <a:t>-to-</a:t>
            </a:r>
            <a:r>
              <a:rPr lang="pl-PL" sz="3600" dirty="0" err="1"/>
              <a:t>use</a:t>
            </a:r>
            <a:r>
              <a:rPr lang="pl-PL" sz="3600" dirty="0"/>
              <a:t> </a:t>
            </a:r>
            <a:r>
              <a:rPr lang="en-US" sz="3600" dirty="0"/>
              <a:t>mechanisms of gaze 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en-US" sz="3600" dirty="0"/>
              <a:t>control of multiple continuous 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en-US" sz="3600" dirty="0"/>
              <a:t>parameters</a:t>
            </a:r>
            <a:r>
              <a:rPr lang="pl-PL" sz="3600" dirty="0"/>
              <a:t> (</a:t>
            </a:r>
            <a:r>
              <a:rPr lang="pl-PL" sz="3600" dirty="0" err="1"/>
              <a:t>gaze-gestures</a:t>
            </a:r>
            <a:r>
              <a:rPr lang="pl-PL" sz="36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9004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Dwell-time buttons</a:t>
            </a:r>
          </a:p>
        </p:txBody>
      </p:sp>
      <p:grpSp>
        <p:nvGrpSpPr>
          <p:cNvPr id="61" name="Grupa 6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66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>
                  <a:solidFill>
                    <a:schemeClr val="bg1"/>
                  </a:solidFill>
                </a:rPr>
                <a:t>Jacek Matulewski – </a:t>
              </a:r>
              <a:r>
                <a:rPr lang="en-US" sz="1800" dirty="0" err="1">
                  <a:solidFill>
                    <a:schemeClr val="bg1"/>
                  </a:solidFill>
                </a:rPr>
                <a:t>MovEye</a:t>
              </a:r>
              <a:r>
                <a:rPr lang="en-US" sz="1800" dirty="0">
                  <a:solidFill>
                    <a:schemeClr val="bg1"/>
                  </a:solidFill>
                </a:rPr>
                <a:t>: Gaze Control of Movie Playback</a:t>
              </a:r>
            </a:p>
          </p:txBody>
        </p:sp>
        <p:pic>
          <p:nvPicPr>
            <p:cNvPr id="69" name="Obraz 68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02077"/>
            <a:ext cx="8244407" cy="428686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79512" y="1802077"/>
            <a:ext cx="1481648" cy="4723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/>
          <p:cNvSpPr/>
          <p:nvPr/>
        </p:nvSpPr>
        <p:spPr>
          <a:xfrm>
            <a:off x="7225248" y="1810152"/>
            <a:ext cx="1481648" cy="4723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/>
          <p:cNvSpPr/>
          <p:nvPr/>
        </p:nvSpPr>
        <p:spPr>
          <a:xfrm>
            <a:off x="5580112" y="1840652"/>
            <a:ext cx="1769680" cy="536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20"/>
          <p:cNvSpPr/>
          <p:nvPr/>
        </p:nvSpPr>
        <p:spPr>
          <a:xfrm>
            <a:off x="1619672" y="5501640"/>
            <a:ext cx="5730120" cy="619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456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Dwell-time buttons</a:t>
            </a:r>
          </a:p>
        </p:txBody>
      </p:sp>
      <p:grpSp>
        <p:nvGrpSpPr>
          <p:cNvPr id="61" name="Grupa 6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66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>
                  <a:solidFill>
                    <a:schemeClr val="bg1"/>
                  </a:solidFill>
                </a:rPr>
                <a:t>Jacek Matulewski – </a:t>
              </a:r>
              <a:r>
                <a:rPr lang="en-US" sz="1800" dirty="0" err="1">
                  <a:solidFill>
                    <a:schemeClr val="bg1"/>
                  </a:solidFill>
                </a:rPr>
                <a:t>MovEye</a:t>
              </a:r>
              <a:r>
                <a:rPr lang="en-US" sz="1800" dirty="0">
                  <a:solidFill>
                    <a:schemeClr val="bg1"/>
                  </a:solidFill>
                </a:rPr>
                <a:t>: Gaze Control of Movie Playback</a:t>
              </a:r>
            </a:p>
          </p:txBody>
        </p:sp>
        <p:pic>
          <p:nvPicPr>
            <p:cNvPr id="69" name="Obraz 68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02077"/>
            <a:ext cx="8244408" cy="4286861"/>
          </a:xfrm>
          <a:prstGeom prst="rect">
            <a:avLst/>
          </a:prstGeom>
        </p:spPr>
      </p:pic>
      <p:grpSp>
        <p:nvGrpSpPr>
          <p:cNvPr id="12" name="Grupa 11"/>
          <p:cNvGrpSpPr/>
          <p:nvPr/>
        </p:nvGrpSpPr>
        <p:grpSpPr>
          <a:xfrm>
            <a:off x="4788024" y="1660158"/>
            <a:ext cx="4082977" cy="5009202"/>
            <a:chOff x="4788024" y="1660158"/>
            <a:chExt cx="4082977" cy="5009202"/>
          </a:xfrm>
        </p:grpSpPr>
        <p:sp>
          <p:nvSpPr>
            <p:cNvPr id="7" name="Prostokąt 6"/>
            <p:cNvSpPr/>
            <p:nvPr/>
          </p:nvSpPr>
          <p:spPr>
            <a:xfrm>
              <a:off x="5537449" y="1660158"/>
              <a:ext cx="3139008" cy="4536504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88024" y="6300028"/>
              <a:ext cx="4082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Suggestions –dwell-time method</a:t>
              </a:r>
              <a:r>
                <a:rPr lang="pl-PL" dirty="0">
                  <a:solidFill>
                    <a:schemeClr val="tx2"/>
                  </a:solidFill>
                </a:rPr>
                <a:t> (</a:t>
              </a:r>
              <a:r>
                <a:rPr lang="pl-PL" dirty="0" err="1">
                  <a:solidFill>
                    <a:schemeClr val="tx2"/>
                  </a:solidFill>
                </a:rPr>
                <a:t>always</a:t>
              </a:r>
              <a:r>
                <a:rPr lang="pl-PL" dirty="0">
                  <a:solidFill>
                    <a:schemeClr val="tx2"/>
                  </a:solidFill>
                </a:rPr>
                <a:t>)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9" name="Grupa 18"/>
          <p:cNvGrpSpPr/>
          <p:nvPr/>
        </p:nvGrpSpPr>
        <p:grpSpPr>
          <a:xfrm>
            <a:off x="35495" y="4725144"/>
            <a:ext cx="5501953" cy="1944216"/>
            <a:chOff x="35496" y="4725144"/>
            <a:chExt cx="5400600" cy="1944216"/>
          </a:xfrm>
        </p:grpSpPr>
        <p:sp>
          <p:nvSpPr>
            <p:cNvPr id="10" name="Prostokąt 9"/>
            <p:cNvSpPr/>
            <p:nvPr/>
          </p:nvSpPr>
          <p:spPr>
            <a:xfrm>
              <a:off x="107504" y="4725144"/>
              <a:ext cx="5328592" cy="1471518"/>
            </a:xfrm>
            <a:prstGeom prst="rect">
              <a:avLst/>
            </a:prstGeom>
            <a:solidFill>
              <a:srgbClr val="7030A0">
                <a:alpha val="20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35496" y="6300028"/>
              <a:ext cx="2905411" cy="369332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Dwell-time buttons (tunable)</a:t>
              </a:r>
            </a:p>
          </p:txBody>
        </p:sp>
      </p:grpSp>
      <p:grpSp>
        <p:nvGrpSpPr>
          <p:cNvPr id="48" name="Grupa 47"/>
          <p:cNvGrpSpPr/>
          <p:nvPr/>
        </p:nvGrpSpPr>
        <p:grpSpPr>
          <a:xfrm>
            <a:off x="323528" y="1660158"/>
            <a:ext cx="1296144" cy="688722"/>
            <a:chOff x="323528" y="1660158"/>
            <a:chExt cx="1296144" cy="688722"/>
          </a:xfrm>
        </p:grpSpPr>
        <p:sp>
          <p:nvSpPr>
            <p:cNvPr id="45" name="Prostokąt 44"/>
            <p:cNvSpPr/>
            <p:nvPr/>
          </p:nvSpPr>
          <p:spPr>
            <a:xfrm>
              <a:off x="323528" y="1660158"/>
              <a:ext cx="1296144" cy="688722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pole tekstowe 45"/>
            <p:cNvSpPr txBox="1"/>
            <p:nvPr/>
          </p:nvSpPr>
          <p:spPr>
            <a:xfrm>
              <a:off x="386247" y="1959452"/>
              <a:ext cx="11707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full-screen</a:t>
              </a:r>
            </a:p>
          </p:txBody>
        </p:sp>
        <p:sp>
          <p:nvSpPr>
            <p:cNvPr id="47" name="pole tekstowe 46"/>
            <p:cNvSpPr txBox="1"/>
            <p:nvPr/>
          </p:nvSpPr>
          <p:spPr>
            <a:xfrm>
              <a:off x="371435" y="1700808"/>
              <a:ext cx="12003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reserved for</a:t>
              </a:r>
            </a:p>
          </p:txBody>
        </p:sp>
      </p:grpSp>
      <p:sp>
        <p:nvSpPr>
          <p:cNvPr id="17" name="pole tekstowe 16"/>
          <p:cNvSpPr txBox="1"/>
          <p:nvPr/>
        </p:nvSpPr>
        <p:spPr>
          <a:xfrm>
            <a:off x="1763688" y="5661248"/>
            <a:ext cx="3630674" cy="36933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repetition and non-repetition modes</a:t>
            </a:r>
          </a:p>
        </p:txBody>
      </p:sp>
    </p:spTree>
    <p:extLst>
      <p:ext uri="{BB962C8B-B14F-4D97-AF65-F5344CB8AC3E}">
        <p14:creationId xmlns:p14="http://schemas.microsoft.com/office/powerpoint/2010/main" val="230881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Dwell-time </a:t>
            </a:r>
            <a:r>
              <a:rPr lang="pl-PL" dirty="0"/>
              <a:t>regions</a:t>
            </a:r>
            <a:endParaRPr lang="en-US" dirty="0"/>
          </a:p>
        </p:txBody>
      </p:sp>
      <p:grpSp>
        <p:nvGrpSpPr>
          <p:cNvPr id="61" name="Grupa 6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66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>
                  <a:solidFill>
                    <a:schemeClr val="bg1"/>
                  </a:solidFill>
                </a:rPr>
                <a:t>Jacek Matulewski – </a:t>
              </a:r>
              <a:r>
                <a:rPr lang="en-US" sz="1800" dirty="0" err="1">
                  <a:solidFill>
                    <a:schemeClr val="bg1"/>
                  </a:solidFill>
                </a:rPr>
                <a:t>MovEye</a:t>
              </a:r>
              <a:r>
                <a:rPr lang="en-US" sz="1800" dirty="0">
                  <a:solidFill>
                    <a:schemeClr val="bg1"/>
                  </a:solidFill>
                </a:rPr>
                <a:t>: Gaze Control of Movie Playback</a:t>
              </a:r>
            </a:p>
          </p:txBody>
        </p:sp>
        <p:pic>
          <p:nvPicPr>
            <p:cNvPr id="69" name="Obraz 68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316394"/>
            <a:ext cx="5690377" cy="3200838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4788024" y="1660158"/>
            <a:ext cx="4082977" cy="5009202"/>
            <a:chOff x="4788024" y="1660158"/>
            <a:chExt cx="4082977" cy="5009202"/>
          </a:xfrm>
        </p:grpSpPr>
        <p:sp>
          <p:nvSpPr>
            <p:cNvPr id="21" name="Prostokąt 20"/>
            <p:cNvSpPr/>
            <p:nvPr/>
          </p:nvSpPr>
          <p:spPr>
            <a:xfrm>
              <a:off x="5652119" y="1660158"/>
              <a:ext cx="3024337" cy="4536504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4788024" y="6300028"/>
              <a:ext cx="4082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Suggestions –dwell-time method</a:t>
              </a:r>
              <a:r>
                <a:rPr lang="pl-PL" dirty="0">
                  <a:solidFill>
                    <a:schemeClr val="tx2"/>
                  </a:solidFill>
                </a:rPr>
                <a:t> (</a:t>
              </a:r>
              <a:r>
                <a:rPr lang="pl-PL" dirty="0" err="1">
                  <a:solidFill>
                    <a:schemeClr val="tx2"/>
                  </a:solidFill>
                </a:rPr>
                <a:t>always</a:t>
              </a:r>
              <a:r>
                <a:rPr lang="pl-PL" dirty="0">
                  <a:solidFill>
                    <a:schemeClr val="tx2"/>
                  </a:solidFill>
                </a:rPr>
                <a:t>)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3" name="Grupa 22"/>
          <p:cNvGrpSpPr/>
          <p:nvPr/>
        </p:nvGrpSpPr>
        <p:grpSpPr>
          <a:xfrm>
            <a:off x="2339752" y="4725144"/>
            <a:ext cx="2088232" cy="1933879"/>
            <a:chOff x="2964635" y="4725144"/>
            <a:chExt cx="2654531" cy="1933879"/>
          </a:xfrm>
        </p:grpSpPr>
        <p:sp>
          <p:nvSpPr>
            <p:cNvPr id="24" name="Prostokąt 23"/>
            <p:cNvSpPr/>
            <p:nvPr/>
          </p:nvSpPr>
          <p:spPr>
            <a:xfrm>
              <a:off x="3056171" y="4725144"/>
              <a:ext cx="2471460" cy="1471518"/>
            </a:xfrm>
            <a:prstGeom prst="rect">
              <a:avLst/>
            </a:prstGeom>
            <a:solidFill>
              <a:srgbClr val="7030A0">
                <a:alpha val="20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pole tekstowe 24"/>
            <p:cNvSpPr txBox="1"/>
            <p:nvPr/>
          </p:nvSpPr>
          <p:spPr>
            <a:xfrm>
              <a:off x="2964635" y="6289691"/>
              <a:ext cx="265453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l-PL" dirty="0">
                  <a:solidFill>
                    <a:srgbClr val="7030A0"/>
                  </a:solidFill>
                </a:rPr>
                <a:t>Play/</a:t>
              </a:r>
              <a:r>
                <a:rPr lang="pl-PL" dirty="0" err="1">
                  <a:solidFill>
                    <a:srgbClr val="7030A0"/>
                  </a:solidFill>
                </a:rPr>
                <a:t>pause</a:t>
              </a:r>
              <a:r>
                <a:rPr lang="en-US" dirty="0">
                  <a:solidFill>
                    <a:srgbClr val="7030A0"/>
                  </a:solidFill>
                </a:rPr>
                <a:t> button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410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Dwell-time </a:t>
            </a:r>
            <a:r>
              <a:rPr lang="pl-PL" dirty="0"/>
              <a:t>regions</a:t>
            </a:r>
            <a:endParaRPr lang="en-US" dirty="0"/>
          </a:p>
        </p:txBody>
      </p:sp>
      <p:grpSp>
        <p:nvGrpSpPr>
          <p:cNvPr id="61" name="Grupa 6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66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>
                  <a:solidFill>
                    <a:schemeClr val="bg1"/>
                  </a:solidFill>
                </a:rPr>
                <a:t>Jacek Matulewski – </a:t>
              </a:r>
              <a:r>
                <a:rPr lang="en-US" sz="1800" dirty="0" err="1">
                  <a:solidFill>
                    <a:schemeClr val="bg1"/>
                  </a:solidFill>
                </a:rPr>
                <a:t>MovEye</a:t>
              </a:r>
              <a:r>
                <a:rPr lang="en-US" sz="1800" dirty="0">
                  <a:solidFill>
                    <a:schemeClr val="bg1"/>
                  </a:solidFill>
                </a:rPr>
                <a:t>: Gaze Control of Movie Playback</a:t>
              </a:r>
            </a:p>
          </p:txBody>
        </p:sp>
        <p:pic>
          <p:nvPicPr>
            <p:cNvPr id="69" name="Obraz 68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312877"/>
            <a:ext cx="5696632" cy="3204355"/>
          </a:xfrm>
          <a:prstGeom prst="rect">
            <a:avLst/>
          </a:prstGeom>
        </p:spPr>
      </p:pic>
      <p:grpSp>
        <p:nvGrpSpPr>
          <p:cNvPr id="6" name="Grupa 5"/>
          <p:cNvGrpSpPr/>
          <p:nvPr/>
        </p:nvGrpSpPr>
        <p:grpSpPr>
          <a:xfrm>
            <a:off x="243390" y="1700808"/>
            <a:ext cx="8094797" cy="4968552"/>
            <a:chOff x="243390" y="1700808"/>
            <a:chExt cx="8094797" cy="4968552"/>
          </a:xfrm>
        </p:grpSpPr>
        <p:sp>
          <p:nvSpPr>
            <p:cNvPr id="5" name="Prostokąt 4"/>
            <p:cNvSpPr/>
            <p:nvPr/>
          </p:nvSpPr>
          <p:spPr>
            <a:xfrm>
              <a:off x="4211960" y="1700808"/>
              <a:ext cx="4104456" cy="1203166"/>
            </a:xfrm>
            <a:prstGeom prst="rect">
              <a:avLst/>
            </a:prstGeom>
            <a:noFill/>
            <a:ln>
              <a:solidFill>
                <a:srgbClr val="C400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14"/>
            <p:cNvSpPr/>
            <p:nvPr/>
          </p:nvSpPr>
          <p:spPr>
            <a:xfrm>
              <a:off x="5617029" y="3165231"/>
              <a:ext cx="2721158" cy="1207478"/>
            </a:xfrm>
            <a:prstGeom prst="rect">
              <a:avLst/>
            </a:prstGeom>
            <a:noFill/>
            <a:ln>
              <a:solidFill>
                <a:srgbClr val="C400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rostokąt 15"/>
            <p:cNvSpPr/>
            <p:nvPr/>
          </p:nvSpPr>
          <p:spPr>
            <a:xfrm>
              <a:off x="4233731" y="4915649"/>
              <a:ext cx="4104456" cy="1203166"/>
            </a:xfrm>
            <a:prstGeom prst="rect">
              <a:avLst/>
            </a:prstGeom>
            <a:noFill/>
            <a:ln>
              <a:solidFill>
                <a:srgbClr val="C400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Prostokąt 16"/>
            <p:cNvSpPr/>
            <p:nvPr/>
          </p:nvSpPr>
          <p:spPr>
            <a:xfrm>
              <a:off x="251520" y="1700808"/>
              <a:ext cx="2232248" cy="1203166"/>
            </a:xfrm>
            <a:prstGeom prst="rect">
              <a:avLst/>
            </a:prstGeom>
            <a:noFill/>
            <a:ln>
              <a:solidFill>
                <a:srgbClr val="C400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rostokąt 17"/>
            <p:cNvSpPr/>
            <p:nvPr/>
          </p:nvSpPr>
          <p:spPr>
            <a:xfrm>
              <a:off x="243390" y="3169543"/>
              <a:ext cx="2232248" cy="1203166"/>
            </a:xfrm>
            <a:prstGeom prst="rect">
              <a:avLst/>
            </a:prstGeom>
            <a:noFill/>
            <a:ln>
              <a:solidFill>
                <a:srgbClr val="C400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Prostokąt 18"/>
            <p:cNvSpPr/>
            <p:nvPr/>
          </p:nvSpPr>
          <p:spPr>
            <a:xfrm>
              <a:off x="243390" y="4915649"/>
              <a:ext cx="2232248" cy="1203166"/>
            </a:xfrm>
            <a:prstGeom prst="rect">
              <a:avLst/>
            </a:prstGeom>
            <a:noFill/>
            <a:ln>
              <a:solidFill>
                <a:srgbClr val="C400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rostokąt 25"/>
            <p:cNvSpPr/>
            <p:nvPr/>
          </p:nvSpPr>
          <p:spPr>
            <a:xfrm>
              <a:off x="2481944" y="4725144"/>
              <a:ext cx="1751788" cy="1944216"/>
            </a:xfrm>
            <a:prstGeom prst="rect">
              <a:avLst/>
            </a:prstGeom>
            <a:noFill/>
            <a:ln>
              <a:solidFill>
                <a:srgbClr val="C400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42876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err="1">
                <a:solidFill>
                  <a:srgbClr val="7030A0"/>
                </a:solidFill>
              </a:rPr>
              <a:t>Enter</a:t>
            </a:r>
            <a:r>
              <a:rPr lang="pl-PL" dirty="0">
                <a:solidFill>
                  <a:srgbClr val="7030A0"/>
                </a:solidFill>
              </a:rPr>
              <a:t> &amp; </a:t>
            </a:r>
            <a:r>
              <a:rPr lang="pl-PL" dirty="0" err="1">
                <a:solidFill>
                  <a:srgbClr val="7030A0"/>
                </a:solidFill>
              </a:rPr>
              <a:t>leave</a:t>
            </a:r>
            <a:r>
              <a:rPr lang="en-US" dirty="0"/>
              <a:t> </a:t>
            </a:r>
            <a:r>
              <a:rPr lang="pl-PL" dirty="0"/>
              <a:t>regions</a:t>
            </a:r>
            <a:endParaRPr lang="en-US" dirty="0"/>
          </a:p>
        </p:txBody>
      </p:sp>
      <p:grpSp>
        <p:nvGrpSpPr>
          <p:cNvPr id="61" name="Grupa 6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66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>
                  <a:solidFill>
                    <a:schemeClr val="bg1"/>
                  </a:solidFill>
                </a:rPr>
                <a:t>Jacek Matulewski – </a:t>
              </a:r>
              <a:r>
                <a:rPr lang="en-US" sz="1800" dirty="0" err="1">
                  <a:solidFill>
                    <a:schemeClr val="bg1"/>
                  </a:solidFill>
                </a:rPr>
                <a:t>MovEye</a:t>
              </a:r>
              <a:r>
                <a:rPr lang="en-US" sz="1800" dirty="0">
                  <a:solidFill>
                    <a:schemeClr val="bg1"/>
                  </a:solidFill>
                </a:rPr>
                <a:t>: Gaze Control of Movie Playback</a:t>
              </a:r>
            </a:p>
          </p:txBody>
        </p:sp>
        <p:pic>
          <p:nvPicPr>
            <p:cNvPr id="69" name="Obraz 68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312877"/>
            <a:ext cx="5696632" cy="3204355"/>
          </a:xfrm>
          <a:prstGeom prst="rect">
            <a:avLst/>
          </a:prstGeom>
        </p:spPr>
      </p:pic>
      <p:grpSp>
        <p:nvGrpSpPr>
          <p:cNvPr id="6" name="Grupa 5"/>
          <p:cNvGrpSpPr/>
          <p:nvPr/>
        </p:nvGrpSpPr>
        <p:grpSpPr>
          <a:xfrm>
            <a:off x="243390" y="1700808"/>
            <a:ext cx="8094797" cy="4968552"/>
            <a:chOff x="243390" y="1700808"/>
            <a:chExt cx="8094797" cy="4968552"/>
          </a:xfrm>
        </p:grpSpPr>
        <p:sp>
          <p:nvSpPr>
            <p:cNvPr id="5" name="Prostokąt 4"/>
            <p:cNvSpPr/>
            <p:nvPr/>
          </p:nvSpPr>
          <p:spPr>
            <a:xfrm>
              <a:off x="4211960" y="1700808"/>
              <a:ext cx="4104456" cy="1203166"/>
            </a:xfrm>
            <a:prstGeom prst="rect">
              <a:avLst/>
            </a:prstGeom>
            <a:noFill/>
            <a:ln>
              <a:solidFill>
                <a:srgbClr val="C400C4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14"/>
            <p:cNvSpPr/>
            <p:nvPr/>
          </p:nvSpPr>
          <p:spPr>
            <a:xfrm>
              <a:off x="5617029" y="3165231"/>
              <a:ext cx="2721158" cy="1207478"/>
            </a:xfrm>
            <a:prstGeom prst="rect">
              <a:avLst/>
            </a:prstGeom>
            <a:noFill/>
            <a:ln>
              <a:solidFill>
                <a:srgbClr val="C400C4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rostokąt 15"/>
            <p:cNvSpPr/>
            <p:nvPr/>
          </p:nvSpPr>
          <p:spPr>
            <a:xfrm>
              <a:off x="4233731" y="4915649"/>
              <a:ext cx="4104456" cy="1203166"/>
            </a:xfrm>
            <a:prstGeom prst="rect">
              <a:avLst/>
            </a:prstGeom>
            <a:noFill/>
            <a:ln>
              <a:solidFill>
                <a:srgbClr val="C400C4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Prostokąt 16"/>
            <p:cNvSpPr/>
            <p:nvPr/>
          </p:nvSpPr>
          <p:spPr>
            <a:xfrm>
              <a:off x="251520" y="1700808"/>
              <a:ext cx="2232248" cy="1203166"/>
            </a:xfrm>
            <a:prstGeom prst="rect">
              <a:avLst/>
            </a:prstGeom>
            <a:noFill/>
            <a:ln>
              <a:solidFill>
                <a:srgbClr val="C400C4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rostokąt 17"/>
            <p:cNvSpPr/>
            <p:nvPr/>
          </p:nvSpPr>
          <p:spPr>
            <a:xfrm>
              <a:off x="243390" y="3169543"/>
              <a:ext cx="2232248" cy="1203166"/>
            </a:xfrm>
            <a:prstGeom prst="rect">
              <a:avLst/>
            </a:prstGeom>
            <a:noFill/>
            <a:ln>
              <a:solidFill>
                <a:srgbClr val="C400C4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Prostokąt 18"/>
            <p:cNvSpPr/>
            <p:nvPr/>
          </p:nvSpPr>
          <p:spPr>
            <a:xfrm>
              <a:off x="243390" y="4915649"/>
              <a:ext cx="2232248" cy="1203166"/>
            </a:xfrm>
            <a:prstGeom prst="rect">
              <a:avLst/>
            </a:prstGeom>
            <a:noFill/>
            <a:ln>
              <a:solidFill>
                <a:srgbClr val="C400C4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rostokąt 25"/>
            <p:cNvSpPr/>
            <p:nvPr/>
          </p:nvSpPr>
          <p:spPr>
            <a:xfrm>
              <a:off x="2481944" y="4725144"/>
              <a:ext cx="1751788" cy="1944216"/>
            </a:xfrm>
            <a:prstGeom prst="rect">
              <a:avLst/>
            </a:prstGeom>
            <a:noFill/>
            <a:ln>
              <a:solidFill>
                <a:srgbClr val="C400C4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cxnSp>
        <p:nvCxnSpPr>
          <p:cNvPr id="7" name="Łącznik prosty ze strzałką 6"/>
          <p:cNvCxnSpPr/>
          <p:nvPr/>
        </p:nvCxnSpPr>
        <p:spPr>
          <a:xfrm flipV="1">
            <a:off x="3419872" y="2132856"/>
            <a:ext cx="2016224" cy="1152128"/>
          </a:xfrm>
          <a:prstGeom prst="straightConnector1">
            <a:avLst/>
          </a:prstGeom>
          <a:ln w="254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ze strzałką 20"/>
          <p:cNvCxnSpPr/>
          <p:nvPr/>
        </p:nvCxnSpPr>
        <p:spPr>
          <a:xfrm flipH="1">
            <a:off x="4932040" y="2302391"/>
            <a:ext cx="684989" cy="1270625"/>
          </a:xfrm>
          <a:prstGeom prst="straightConnector1">
            <a:avLst/>
          </a:prstGeom>
          <a:ln w="254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Łuk 19"/>
          <p:cNvSpPr/>
          <p:nvPr/>
        </p:nvSpPr>
        <p:spPr>
          <a:xfrm rot="11087945">
            <a:off x="4419758" y="2725849"/>
            <a:ext cx="821432" cy="548680"/>
          </a:xfrm>
          <a:prstGeom prst="arc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ole tekstowe 21"/>
          <p:cNvSpPr txBox="1"/>
          <p:nvPr/>
        </p:nvSpPr>
        <p:spPr>
          <a:xfrm>
            <a:off x="4539996" y="1797516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00FF"/>
                </a:solidFill>
              </a:rPr>
              <a:t>30°</a:t>
            </a:r>
          </a:p>
        </p:txBody>
      </p:sp>
    </p:spTree>
    <p:extLst>
      <p:ext uri="{BB962C8B-B14F-4D97-AF65-F5344CB8AC3E}">
        <p14:creationId xmlns:p14="http://schemas.microsoft.com/office/powerpoint/2010/main" val="160625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Prawo </a:t>
            </a:r>
            <a:r>
              <a:rPr lang="pl-PL" dirty="0" err="1"/>
              <a:t>Fittsa</a:t>
            </a:r>
            <a:r>
              <a:rPr lang="pl-PL" dirty="0"/>
              <a:t> – 50 lat badań</a:t>
            </a:r>
            <a:endParaRPr lang="pl-PL" dirty="0">
              <a:solidFill>
                <a:srgbClr val="0070C0"/>
              </a:solidFill>
            </a:endParaRPr>
          </a:p>
        </p:txBody>
      </p:sp>
      <p:pic>
        <p:nvPicPr>
          <p:cNvPr id="9" name="Obraz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26" y="1484784"/>
            <a:ext cx="7712445" cy="40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04800" y="5949280"/>
            <a:ext cx="8610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S.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MacKenzie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Fitts</a:t>
            </a:r>
            <a:r>
              <a:rPr lang="en-US" alt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Law as a research and design tool in human computer interaction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 Computer Interaction,</a:t>
            </a:r>
            <a:r>
              <a:rPr lang="pl-PL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1992, Vol. 7, pp. 91-139</a:t>
            </a:r>
            <a:endParaRPr lang="en-US" altLang="en-US" sz="20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2261014" y="6517913"/>
            <a:ext cx="66543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100" dirty="0"/>
              <a:t>[za:] https://www.interaction-design.org/literature/book/the-glossary-of-human-computer-interaction/fitts-s-law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1420361" y="5091097"/>
            <a:ext cx="6870535" cy="461665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CA" altLang="en-US" sz="2400" dirty="0">
                <a:solidFill>
                  <a:schemeClr val="bg1"/>
                </a:solidFill>
              </a:rPr>
              <a:t>IP</a:t>
            </a:r>
            <a:r>
              <a:rPr lang="pl-PL" altLang="en-US" sz="2400" dirty="0">
                <a:solidFill>
                  <a:schemeClr val="bg1"/>
                </a:solidFill>
              </a:rPr>
              <a:t>: oczy </a:t>
            </a:r>
            <a:r>
              <a:rPr lang="fr-CA" altLang="en-US" sz="2400" dirty="0">
                <a:solidFill>
                  <a:schemeClr val="bg1"/>
                </a:solidFill>
              </a:rPr>
              <a:t>&gt; </a:t>
            </a:r>
            <a:r>
              <a:rPr lang="pl-PL" altLang="en-US" sz="2400" dirty="0">
                <a:solidFill>
                  <a:schemeClr val="bg1"/>
                </a:solidFill>
              </a:rPr>
              <a:t>palce (</a:t>
            </a:r>
            <a:r>
              <a:rPr lang="pl-PL" altLang="en-US" sz="2400" i="1" dirty="0" err="1">
                <a:solidFill>
                  <a:schemeClr val="bg1"/>
                </a:solidFill>
              </a:rPr>
              <a:t>touchpad</a:t>
            </a:r>
            <a:r>
              <a:rPr lang="fr-CA" altLang="en-US" sz="2400" dirty="0">
                <a:solidFill>
                  <a:schemeClr val="bg1"/>
                </a:solidFill>
              </a:rPr>
              <a:t>) &gt; </a:t>
            </a:r>
            <a:r>
              <a:rPr lang="pl-PL" altLang="en-US" sz="2400" dirty="0">
                <a:solidFill>
                  <a:schemeClr val="bg1"/>
                </a:solidFill>
              </a:rPr>
              <a:t>ręce/dłonie</a:t>
            </a:r>
            <a:r>
              <a:rPr lang="fr-CA" altLang="en-US" sz="2400" dirty="0">
                <a:solidFill>
                  <a:schemeClr val="bg1"/>
                </a:solidFill>
              </a:rPr>
              <a:t> &gt; </a:t>
            </a:r>
            <a:r>
              <a:rPr lang="pl-PL" altLang="en-US" sz="2400" dirty="0">
                <a:solidFill>
                  <a:schemeClr val="bg1"/>
                </a:solidFill>
              </a:rPr>
              <a:t>nogi/stopy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03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Gestures and blinks</a:t>
            </a:r>
          </a:p>
        </p:txBody>
      </p:sp>
      <p:grpSp>
        <p:nvGrpSpPr>
          <p:cNvPr id="61" name="Grupa 6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66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>
                  <a:solidFill>
                    <a:schemeClr val="bg1"/>
                  </a:solidFill>
                </a:rPr>
                <a:t>Jacek Matulewski – </a:t>
              </a:r>
              <a:r>
                <a:rPr lang="en-US" sz="1800" dirty="0" err="1">
                  <a:solidFill>
                    <a:schemeClr val="bg1"/>
                  </a:solidFill>
                </a:rPr>
                <a:t>MovEye</a:t>
              </a:r>
              <a:r>
                <a:rPr lang="en-US" sz="1800" dirty="0">
                  <a:solidFill>
                    <a:schemeClr val="bg1"/>
                  </a:solidFill>
                </a:rPr>
                <a:t>: Gaze Control of Movie Playback</a:t>
              </a:r>
            </a:p>
          </p:txBody>
        </p:sp>
        <p:pic>
          <p:nvPicPr>
            <p:cNvPr id="69" name="Obraz 68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07" y="2276872"/>
            <a:ext cx="5632625" cy="3168352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179512" y="4366845"/>
            <a:ext cx="2021077" cy="646331"/>
            <a:chOff x="179512" y="5085184"/>
            <a:chExt cx="2021077" cy="646331"/>
          </a:xfrm>
        </p:grpSpPr>
        <p:cxnSp>
          <p:nvCxnSpPr>
            <p:cNvPr id="5" name="Łącznik prosty ze strzałką 4"/>
            <p:cNvCxnSpPr>
              <a:stCxn id="6" idx="3"/>
            </p:cNvCxnSpPr>
            <p:nvPr/>
          </p:nvCxnSpPr>
          <p:spPr>
            <a:xfrm flipV="1">
              <a:off x="1492051" y="5360677"/>
              <a:ext cx="708538" cy="476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pole tekstowe 5"/>
            <p:cNvSpPr txBox="1"/>
            <p:nvPr/>
          </p:nvSpPr>
          <p:spPr>
            <a:xfrm>
              <a:off x="179512" y="5085184"/>
              <a:ext cx="13125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gaze cursor</a:t>
              </a:r>
            </a:p>
            <a:p>
              <a:pPr algn="ctr"/>
              <a:r>
                <a:rPr lang="en-US" dirty="0"/>
                <a:t>(inactive GI)</a:t>
              </a:r>
            </a:p>
          </p:txBody>
        </p:sp>
      </p:grpSp>
      <p:grpSp>
        <p:nvGrpSpPr>
          <p:cNvPr id="13" name="Grupa 12"/>
          <p:cNvGrpSpPr/>
          <p:nvPr/>
        </p:nvGrpSpPr>
        <p:grpSpPr>
          <a:xfrm>
            <a:off x="4788024" y="1660158"/>
            <a:ext cx="4082977" cy="5009202"/>
            <a:chOff x="4788024" y="1660158"/>
            <a:chExt cx="4082977" cy="5009202"/>
          </a:xfrm>
        </p:grpSpPr>
        <p:sp>
          <p:nvSpPr>
            <p:cNvPr id="14" name="Prostokąt 13"/>
            <p:cNvSpPr/>
            <p:nvPr/>
          </p:nvSpPr>
          <p:spPr>
            <a:xfrm>
              <a:off x="5537449" y="1660158"/>
              <a:ext cx="3139008" cy="4536504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88024" y="6300028"/>
              <a:ext cx="4082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Suggestions –dwell-time method (always)</a:t>
              </a:r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96887" y="5661248"/>
            <a:ext cx="49272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Play/pause</a:t>
            </a:r>
            <a:r>
              <a:rPr lang="en-US" sz="2800" dirty="0"/>
              <a:t> – closing both eyes</a:t>
            </a:r>
          </a:p>
          <a:p>
            <a:r>
              <a:rPr lang="en-US" sz="2800" dirty="0"/>
              <a:t>                        for several seconds</a:t>
            </a:r>
          </a:p>
        </p:txBody>
      </p:sp>
    </p:spTree>
    <p:extLst>
      <p:ext uri="{BB962C8B-B14F-4D97-AF65-F5344CB8AC3E}">
        <p14:creationId xmlns:p14="http://schemas.microsoft.com/office/powerpoint/2010/main" val="210651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Gestures and blinks</a:t>
            </a:r>
          </a:p>
        </p:txBody>
      </p:sp>
      <p:grpSp>
        <p:nvGrpSpPr>
          <p:cNvPr id="61" name="Grupa 6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66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>
                  <a:solidFill>
                    <a:schemeClr val="bg1"/>
                  </a:solidFill>
                </a:rPr>
                <a:t>Jacek Matulewski – </a:t>
              </a:r>
              <a:r>
                <a:rPr lang="en-US" sz="1800" dirty="0" err="1">
                  <a:solidFill>
                    <a:schemeClr val="bg1"/>
                  </a:solidFill>
                </a:rPr>
                <a:t>MovEye</a:t>
              </a:r>
              <a:r>
                <a:rPr lang="en-US" sz="1800" dirty="0">
                  <a:solidFill>
                    <a:schemeClr val="bg1"/>
                  </a:solidFill>
                </a:rPr>
                <a:t>: Gaze Control of Movie Playback</a:t>
              </a:r>
            </a:p>
          </p:txBody>
        </p:sp>
        <p:pic>
          <p:nvPicPr>
            <p:cNvPr id="69" name="Obraz 68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07" y="2276872"/>
            <a:ext cx="5632625" cy="3168351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214778" y="4366845"/>
            <a:ext cx="1895376" cy="646331"/>
            <a:chOff x="214778" y="5085184"/>
            <a:chExt cx="1895376" cy="646331"/>
          </a:xfrm>
        </p:grpSpPr>
        <p:cxnSp>
          <p:nvCxnSpPr>
            <p:cNvPr id="5" name="Łącznik prosty ze strzałką 4"/>
            <p:cNvCxnSpPr>
              <a:stCxn id="6" idx="3"/>
            </p:cNvCxnSpPr>
            <p:nvPr/>
          </p:nvCxnSpPr>
          <p:spPr>
            <a:xfrm flipV="1">
              <a:off x="1456785" y="5380774"/>
              <a:ext cx="653369" cy="275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pole tekstowe 5"/>
            <p:cNvSpPr txBox="1"/>
            <p:nvPr/>
          </p:nvSpPr>
          <p:spPr>
            <a:xfrm>
              <a:off x="214778" y="5085184"/>
              <a:ext cx="12420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gaze cursor</a:t>
              </a:r>
            </a:p>
            <a:p>
              <a:pPr algn="ctr"/>
              <a:r>
                <a:rPr lang="en-US" dirty="0"/>
                <a:t>(</a:t>
              </a:r>
              <a:r>
                <a:rPr lang="en-US" dirty="0">
                  <a:solidFill>
                    <a:srgbClr val="0070C0"/>
                  </a:solidFill>
                </a:rPr>
                <a:t>active</a:t>
              </a:r>
              <a:r>
                <a:rPr lang="en-US" dirty="0"/>
                <a:t> GI)</a:t>
              </a:r>
            </a:p>
          </p:txBody>
        </p:sp>
      </p:grpSp>
      <p:grpSp>
        <p:nvGrpSpPr>
          <p:cNvPr id="12" name="Grupa 11"/>
          <p:cNvGrpSpPr/>
          <p:nvPr/>
        </p:nvGrpSpPr>
        <p:grpSpPr>
          <a:xfrm>
            <a:off x="1619672" y="4581128"/>
            <a:ext cx="3888432" cy="1449452"/>
            <a:chOff x="1619672" y="4581128"/>
            <a:chExt cx="3888432" cy="1449452"/>
          </a:xfrm>
        </p:grpSpPr>
        <p:sp>
          <p:nvSpPr>
            <p:cNvPr id="10" name="Prostokąt 9"/>
            <p:cNvSpPr/>
            <p:nvPr/>
          </p:nvSpPr>
          <p:spPr>
            <a:xfrm>
              <a:off x="1711807" y="4581128"/>
              <a:ext cx="3796297" cy="1008112"/>
            </a:xfrm>
            <a:prstGeom prst="rect">
              <a:avLst/>
            </a:prstGeom>
            <a:solidFill>
              <a:srgbClr val="92D050">
                <a:alpha val="20000"/>
              </a:srgb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1619672" y="5661248"/>
              <a:ext cx="1712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50000"/>
                    </a:schemeClr>
                  </a:solidFill>
                </a:rPr>
                <a:t>feedback (icons)</a:t>
              </a:r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48231" y="6093296"/>
            <a:ext cx="9229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Gestures</a:t>
            </a:r>
            <a:r>
              <a:rPr lang="en-US" sz="2800" dirty="0"/>
              <a:t> – initiated by blinking (left eye – winding, right</a:t>
            </a:r>
            <a:r>
              <a:rPr lang="pl-PL" sz="2800" dirty="0"/>
              <a:t> – …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934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Gestures and blinks</a:t>
            </a:r>
          </a:p>
        </p:txBody>
      </p:sp>
      <p:grpSp>
        <p:nvGrpSpPr>
          <p:cNvPr id="61" name="Grupa 6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66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>
                  <a:solidFill>
                    <a:schemeClr val="bg1"/>
                  </a:solidFill>
                </a:rPr>
                <a:t>Jacek Matulewski – </a:t>
              </a:r>
              <a:r>
                <a:rPr lang="en-US" sz="1800" dirty="0" err="1">
                  <a:solidFill>
                    <a:schemeClr val="bg1"/>
                  </a:solidFill>
                </a:rPr>
                <a:t>MovEye</a:t>
              </a:r>
              <a:r>
                <a:rPr lang="en-US" sz="1800" dirty="0">
                  <a:solidFill>
                    <a:schemeClr val="bg1"/>
                  </a:solidFill>
                </a:rPr>
                <a:t>: Gaze Control of Movie Playback</a:t>
              </a:r>
            </a:p>
          </p:txBody>
        </p:sp>
        <p:pic>
          <p:nvPicPr>
            <p:cNvPr id="69" name="Obraz 68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07" y="2276872"/>
            <a:ext cx="5632624" cy="3168351"/>
          </a:xfrm>
          <a:prstGeom prst="rect">
            <a:avLst/>
          </a:prstGeom>
        </p:spPr>
      </p:pic>
      <p:grpSp>
        <p:nvGrpSpPr>
          <p:cNvPr id="14" name="Grupa 13"/>
          <p:cNvGrpSpPr/>
          <p:nvPr/>
        </p:nvGrpSpPr>
        <p:grpSpPr>
          <a:xfrm>
            <a:off x="108661" y="4551511"/>
            <a:ext cx="2071831" cy="369332"/>
            <a:chOff x="108661" y="5085184"/>
            <a:chExt cx="2071831" cy="369332"/>
          </a:xfrm>
        </p:grpSpPr>
        <p:cxnSp>
          <p:nvCxnSpPr>
            <p:cNvPr id="15" name="Łącznik prosty ze strzałką 14"/>
            <p:cNvCxnSpPr>
              <a:stCxn id="16" idx="3"/>
            </p:cNvCxnSpPr>
            <p:nvPr/>
          </p:nvCxnSpPr>
          <p:spPr>
            <a:xfrm flipV="1">
              <a:off x="1562905" y="5216205"/>
              <a:ext cx="617587" cy="5364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pole tekstowe 15"/>
            <p:cNvSpPr txBox="1"/>
            <p:nvPr/>
          </p:nvSpPr>
          <p:spPr>
            <a:xfrm>
              <a:off x="108661" y="5085184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blinking mark</a:t>
              </a:r>
            </a:p>
          </p:txBody>
        </p:sp>
      </p:grpSp>
      <p:grpSp>
        <p:nvGrpSpPr>
          <p:cNvPr id="19" name="Grupa 18"/>
          <p:cNvGrpSpPr/>
          <p:nvPr/>
        </p:nvGrpSpPr>
        <p:grpSpPr>
          <a:xfrm>
            <a:off x="3707904" y="5013176"/>
            <a:ext cx="2156168" cy="945396"/>
            <a:chOff x="-323387" y="4509120"/>
            <a:chExt cx="2156168" cy="945396"/>
          </a:xfrm>
        </p:grpSpPr>
        <p:cxnSp>
          <p:nvCxnSpPr>
            <p:cNvPr id="20" name="Łącznik prosty ze strzałką 19"/>
            <p:cNvCxnSpPr/>
            <p:nvPr/>
          </p:nvCxnSpPr>
          <p:spPr>
            <a:xfrm flipV="1">
              <a:off x="759706" y="4509120"/>
              <a:ext cx="0" cy="5760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pole tekstowe 20"/>
            <p:cNvSpPr txBox="1"/>
            <p:nvPr/>
          </p:nvSpPr>
          <p:spPr>
            <a:xfrm>
              <a:off x="-323387" y="5085184"/>
              <a:ext cx="21561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current gaze position</a:t>
              </a:r>
            </a:p>
          </p:txBody>
        </p:sp>
      </p:grpSp>
      <p:grpSp>
        <p:nvGrpSpPr>
          <p:cNvPr id="22" name="Grupa 21"/>
          <p:cNvGrpSpPr/>
          <p:nvPr/>
        </p:nvGrpSpPr>
        <p:grpSpPr>
          <a:xfrm>
            <a:off x="3743068" y="5723975"/>
            <a:ext cx="3126873" cy="942975"/>
            <a:chOff x="3743068" y="5723975"/>
            <a:chExt cx="3126873" cy="942975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7916" y="5723975"/>
              <a:ext cx="962025" cy="942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pole tekstowe 17"/>
            <p:cNvSpPr txBox="1"/>
            <p:nvPr/>
          </p:nvSpPr>
          <p:spPr>
            <a:xfrm>
              <a:off x="3743068" y="5852220"/>
              <a:ext cx="20949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circular progress bar</a:t>
              </a:r>
            </a:p>
          </p:txBody>
        </p:sp>
      </p:grpSp>
      <p:grpSp>
        <p:nvGrpSpPr>
          <p:cNvPr id="28" name="Grupa 27"/>
          <p:cNvGrpSpPr/>
          <p:nvPr/>
        </p:nvGrpSpPr>
        <p:grpSpPr>
          <a:xfrm>
            <a:off x="742791" y="4682532"/>
            <a:ext cx="2101017" cy="1964773"/>
            <a:chOff x="-133230" y="4043741"/>
            <a:chExt cx="2101017" cy="1964773"/>
          </a:xfrm>
        </p:grpSpPr>
        <p:cxnSp>
          <p:nvCxnSpPr>
            <p:cNvPr id="29" name="Łącznik prosty ze strzałką 28"/>
            <p:cNvCxnSpPr/>
            <p:nvPr/>
          </p:nvCxnSpPr>
          <p:spPr>
            <a:xfrm flipV="1">
              <a:off x="1463731" y="4043741"/>
              <a:ext cx="504056" cy="104144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ole tekstowe 29"/>
            <p:cNvSpPr txBox="1"/>
            <p:nvPr/>
          </p:nvSpPr>
          <p:spPr>
            <a:xfrm>
              <a:off x="-133230" y="5085184"/>
              <a:ext cx="193803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/>
                <a:t>non standard</a:t>
              </a:r>
            </a:p>
            <a:p>
              <a:pPr algn="ctr"/>
              <a:r>
                <a:rPr lang="pl-PL" dirty="0" err="1"/>
                <a:t>linear</a:t>
              </a:r>
              <a:r>
                <a:rPr lang="pl-PL" dirty="0"/>
                <a:t> </a:t>
              </a:r>
              <a:r>
                <a:rPr lang="pl-PL" dirty="0" err="1"/>
                <a:t>progress</a:t>
              </a:r>
              <a:r>
                <a:rPr lang="pl-PL" dirty="0"/>
                <a:t> bar</a:t>
              </a:r>
            </a:p>
            <a:p>
              <a:pPr algn="ctr"/>
              <a:r>
                <a:rPr lang="pl-PL" dirty="0"/>
                <a:t>with </a:t>
              </a:r>
              <a:r>
                <a:rPr lang="pl-PL" dirty="0" err="1"/>
                <a:t>ticks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4099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Gestures and blinks</a:t>
            </a:r>
          </a:p>
        </p:txBody>
      </p:sp>
      <p:grpSp>
        <p:nvGrpSpPr>
          <p:cNvPr id="61" name="Grupa 6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66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>
                  <a:solidFill>
                    <a:schemeClr val="bg1"/>
                  </a:solidFill>
                </a:rPr>
                <a:t>Jacek Matulewski – </a:t>
              </a:r>
              <a:r>
                <a:rPr lang="en-US" sz="1800" dirty="0" err="1">
                  <a:solidFill>
                    <a:schemeClr val="bg1"/>
                  </a:solidFill>
                </a:rPr>
                <a:t>MovEye</a:t>
              </a:r>
              <a:r>
                <a:rPr lang="en-US" sz="1800" dirty="0">
                  <a:solidFill>
                    <a:schemeClr val="bg1"/>
                  </a:solidFill>
                </a:rPr>
                <a:t>: Gaze Control of Movie Playback</a:t>
              </a:r>
            </a:p>
          </p:txBody>
        </p:sp>
        <p:pic>
          <p:nvPicPr>
            <p:cNvPr id="69" name="Obraz 68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07" y="2276872"/>
            <a:ext cx="5632624" cy="3168351"/>
          </a:xfrm>
          <a:prstGeom prst="rect">
            <a:avLst/>
          </a:prstGeom>
        </p:spPr>
      </p:pic>
      <p:cxnSp>
        <p:nvCxnSpPr>
          <p:cNvPr id="8" name="Łącznik prosty ze strzałką 7"/>
          <p:cNvCxnSpPr/>
          <p:nvPr/>
        </p:nvCxnSpPr>
        <p:spPr>
          <a:xfrm>
            <a:off x="2483768" y="4653136"/>
            <a:ext cx="2148522" cy="109783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/>
          <p:cNvSpPr txBox="1"/>
          <p:nvPr/>
        </p:nvSpPr>
        <p:spPr>
          <a:xfrm>
            <a:off x="296887" y="5715253"/>
            <a:ext cx="83167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/>
              <a:t>Three </a:t>
            </a:r>
            <a:r>
              <a:rPr lang="pl-PL" sz="2800" dirty="0" err="1"/>
              <a:t>modes</a:t>
            </a:r>
            <a:r>
              <a:rPr lang="pl-PL" sz="2800" dirty="0"/>
              <a:t>: </a:t>
            </a:r>
            <a:r>
              <a:rPr lang="pl-PL" sz="2800" dirty="0" err="1"/>
              <a:t>translation</a:t>
            </a:r>
            <a:r>
              <a:rPr lang="pl-PL" sz="2800" dirty="0"/>
              <a:t> (</a:t>
            </a:r>
            <a:r>
              <a:rPr lang="pl-PL" sz="2800" dirty="0" err="1"/>
              <a:t>changes</a:t>
            </a:r>
            <a:r>
              <a:rPr lang="pl-PL" sz="2800" dirty="0"/>
              <a:t>), </a:t>
            </a:r>
            <a:r>
              <a:rPr lang="pl-PL" sz="2800" dirty="0" err="1"/>
              <a:t>duration</a:t>
            </a:r>
            <a:r>
              <a:rPr lang="pl-PL" sz="2800" dirty="0"/>
              <a:t> (</a:t>
            </a:r>
            <a:r>
              <a:rPr lang="pl-PL" sz="2800" dirty="0" err="1"/>
              <a:t>changes</a:t>
            </a:r>
            <a:r>
              <a:rPr lang="pl-PL" sz="2800" dirty="0"/>
              <a:t>),</a:t>
            </a:r>
            <a:br>
              <a:rPr lang="pl-PL" sz="2800" dirty="0"/>
            </a:br>
            <a:r>
              <a:rPr lang="pl-PL" sz="2800" dirty="0"/>
              <a:t>                         </a:t>
            </a:r>
            <a:r>
              <a:rPr lang="pl-PL" sz="1400" dirty="0"/>
              <a:t> </a:t>
            </a:r>
            <a:r>
              <a:rPr lang="pl-PL" sz="2800" dirty="0" err="1"/>
              <a:t>absolute</a:t>
            </a:r>
            <a:r>
              <a:rPr lang="pl-PL" sz="2800" dirty="0"/>
              <a:t> </a:t>
            </a:r>
            <a:r>
              <a:rPr lang="pl-PL" sz="2800" dirty="0" err="1"/>
              <a:t>position</a:t>
            </a:r>
            <a:r>
              <a:rPr lang="pl-PL" sz="2800" dirty="0"/>
              <a:t> (</a:t>
            </a:r>
            <a:r>
              <a:rPr lang="pl-PL" sz="2800" dirty="0" err="1"/>
              <a:t>direct</a:t>
            </a:r>
            <a:r>
              <a:rPr lang="pl-PL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8270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Settings / customization</a:t>
            </a:r>
          </a:p>
        </p:txBody>
      </p:sp>
      <p:grpSp>
        <p:nvGrpSpPr>
          <p:cNvPr id="61" name="Grupa 6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66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>
                  <a:solidFill>
                    <a:schemeClr val="bg1"/>
                  </a:solidFill>
                </a:rPr>
                <a:t>Jacek Matulewski – </a:t>
              </a:r>
              <a:r>
                <a:rPr lang="en-US" sz="1800" dirty="0" err="1">
                  <a:solidFill>
                    <a:schemeClr val="bg1"/>
                  </a:solidFill>
                </a:rPr>
                <a:t>MovEye</a:t>
              </a:r>
              <a:r>
                <a:rPr lang="en-US" sz="1800" dirty="0">
                  <a:solidFill>
                    <a:schemeClr val="bg1"/>
                  </a:solidFill>
                </a:rPr>
                <a:t>: Gaze Control of Movie Playback</a:t>
              </a:r>
            </a:p>
          </p:txBody>
        </p:sp>
        <p:pic>
          <p:nvPicPr>
            <p:cNvPr id="69" name="Obraz 68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871" y="1578694"/>
            <a:ext cx="2508250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upa 27"/>
          <p:cNvGrpSpPr/>
          <p:nvPr/>
        </p:nvGrpSpPr>
        <p:grpSpPr>
          <a:xfrm>
            <a:off x="4355976" y="1578694"/>
            <a:ext cx="4104456" cy="3744416"/>
            <a:chOff x="4355976" y="1578694"/>
            <a:chExt cx="4104456" cy="3744416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0271" y="1578694"/>
              <a:ext cx="2820161" cy="374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Łącznik prosty ze strzałką 3"/>
            <p:cNvCxnSpPr/>
            <p:nvPr/>
          </p:nvCxnSpPr>
          <p:spPr>
            <a:xfrm flipH="1">
              <a:off x="4355976" y="3954959"/>
              <a:ext cx="1140279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a 29"/>
          <p:cNvGrpSpPr/>
          <p:nvPr/>
        </p:nvGrpSpPr>
        <p:grpSpPr>
          <a:xfrm>
            <a:off x="3923928" y="4725144"/>
            <a:ext cx="2977714" cy="1358696"/>
            <a:chOff x="3923928" y="4725144"/>
            <a:chExt cx="2977714" cy="1358696"/>
          </a:xfrm>
        </p:grpSpPr>
        <p:cxnSp>
          <p:nvCxnSpPr>
            <p:cNvPr id="9" name="Łącznik prosty ze strzałką 8"/>
            <p:cNvCxnSpPr/>
            <p:nvPr/>
          </p:nvCxnSpPr>
          <p:spPr>
            <a:xfrm flipH="1" flipV="1">
              <a:off x="3923928" y="4725144"/>
              <a:ext cx="1716343" cy="117403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pole tekstowe 9"/>
            <p:cNvSpPr txBox="1"/>
            <p:nvPr/>
          </p:nvSpPr>
          <p:spPr>
            <a:xfrm>
              <a:off x="5640271" y="5714508"/>
              <a:ext cx="12613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night mode</a:t>
              </a:r>
            </a:p>
          </p:txBody>
        </p:sp>
      </p:grpSp>
      <p:grpSp>
        <p:nvGrpSpPr>
          <p:cNvPr id="22" name="Grupa 21"/>
          <p:cNvGrpSpPr/>
          <p:nvPr/>
        </p:nvGrpSpPr>
        <p:grpSpPr>
          <a:xfrm>
            <a:off x="492207" y="2226766"/>
            <a:ext cx="4055914" cy="646331"/>
            <a:chOff x="492207" y="2226766"/>
            <a:chExt cx="4055914" cy="646331"/>
          </a:xfrm>
        </p:grpSpPr>
        <p:sp>
          <p:nvSpPr>
            <p:cNvPr id="13" name="pole tekstowe 12"/>
            <p:cNvSpPr txBox="1"/>
            <p:nvPr/>
          </p:nvSpPr>
          <p:spPr>
            <a:xfrm>
              <a:off x="492207" y="2226766"/>
              <a:ext cx="11672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choosing</a:t>
              </a:r>
            </a:p>
            <a:p>
              <a:pPr algn="ctr"/>
              <a:r>
                <a:rPr lang="en-US" dirty="0" err="1"/>
                <a:t>eyetracker</a:t>
              </a:r>
              <a:endParaRPr lang="en-US" dirty="0"/>
            </a:p>
          </p:txBody>
        </p:sp>
        <p:grpSp>
          <p:nvGrpSpPr>
            <p:cNvPr id="19" name="Grupa 18"/>
            <p:cNvGrpSpPr/>
            <p:nvPr/>
          </p:nvGrpSpPr>
          <p:grpSpPr>
            <a:xfrm>
              <a:off x="1619672" y="2348880"/>
              <a:ext cx="2928449" cy="432048"/>
              <a:chOff x="1619672" y="2348880"/>
              <a:chExt cx="2928449" cy="432048"/>
            </a:xfrm>
          </p:grpSpPr>
          <p:sp>
            <p:nvSpPr>
              <p:cNvPr id="14" name="Prostokąt 13"/>
              <p:cNvSpPr/>
              <p:nvPr/>
            </p:nvSpPr>
            <p:spPr>
              <a:xfrm>
                <a:off x="2039871" y="2348880"/>
                <a:ext cx="2508250" cy="43204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6" name="Łącznik prostoliniowy 15"/>
              <p:cNvCxnSpPr>
                <a:stCxn id="14" idx="1"/>
              </p:cNvCxnSpPr>
              <p:nvPr/>
            </p:nvCxnSpPr>
            <p:spPr>
              <a:xfrm flipH="1">
                <a:off x="1619672" y="2564904"/>
                <a:ext cx="420199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pole tekstowe 28"/>
          <p:cNvSpPr txBox="1"/>
          <p:nvPr/>
        </p:nvSpPr>
        <p:spPr>
          <a:xfrm>
            <a:off x="318934" y="2961581"/>
            <a:ext cx="147360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Tobii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EyeX</a:t>
            </a:r>
            <a:r>
              <a:rPr lang="en-US" dirty="0">
                <a:solidFill>
                  <a:srgbClr val="002060"/>
                </a:solidFill>
              </a:rPr>
              <a:t>, 4C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SMI RED</a:t>
            </a:r>
          </a:p>
          <a:p>
            <a:pPr algn="ctr"/>
            <a:r>
              <a:rPr lang="en-US" dirty="0"/>
              <a:t>Open-Gaze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Mirametrix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 err="1"/>
              <a:t>GazePoint</a:t>
            </a:r>
            <a:r>
              <a:rPr lang="en-US" dirty="0"/>
              <a:t>)</a:t>
            </a:r>
          </a:p>
          <a:p>
            <a:pPr algn="ctr"/>
            <a:r>
              <a:rPr lang="en-US" dirty="0" err="1"/>
              <a:t>EyeTribe</a:t>
            </a:r>
            <a:endParaRPr lang="en-US" dirty="0"/>
          </a:p>
        </p:txBody>
      </p:sp>
      <p:grpSp>
        <p:nvGrpSpPr>
          <p:cNvPr id="23" name="Grupa 22"/>
          <p:cNvGrpSpPr/>
          <p:nvPr/>
        </p:nvGrpSpPr>
        <p:grpSpPr>
          <a:xfrm>
            <a:off x="428769" y="3450111"/>
            <a:ext cx="2703071" cy="438213"/>
            <a:chOff x="428769" y="3450111"/>
            <a:chExt cx="2703071" cy="438213"/>
          </a:xfrm>
        </p:grpSpPr>
        <p:grpSp>
          <p:nvGrpSpPr>
            <p:cNvPr id="25" name="Grupa 24"/>
            <p:cNvGrpSpPr/>
            <p:nvPr/>
          </p:nvGrpSpPr>
          <p:grpSpPr>
            <a:xfrm>
              <a:off x="1691680" y="3450111"/>
              <a:ext cx="1440160" cy="432048"/>
              <a:chOff x="1619673" y="2348880"/>
              <a:chExt cx="1440160" cy="432048"/>
            </a:xfrm>
          </p:grpSpPr>
          <p:sp>
            <p:nvSpPr>
              <p:cNvPr id="26" name="Prostokąt 25"/>
              <p:cNvSpPr/>
              <p:nvPr/>
            </p:nvSpPr>
            <p:spPr>
              <a:xfrm>
                <a:off x="2039871" y="2348880"/>
                <a:ext cx="1019962" cy="43204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7" name="Łącznik prostoliniowy 26"/>
              <p:cNvCxnSpPr>
                <a:stCxn id="26" idx="1"/>
              </p:cNvCxnSpPr>
              <p:nvPr/>
            </p:nvCxnSpPr>
            <p:spPr>
              <a:xfrm flipH="1">
                <a:off x="1619673" y="2564904"/>
                <a:ext cx="420198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pole tekstowe 30"/>
            <p:cNvSpPr txBox="1"/>
            <p:nvPr/>
          </p:nvSpPr>
          <p:spPr>
            <a:xfrm>
              <a:off x="428769" y="3518992"/>
              <a:ext cx="1190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dwell-time</a:t>
              </a:r>
            </a:p>
          </p:txBody>
        </p:sp>
      </p:grpSp>
      <p:grpSp>
        <p:nvGrpSpPr>
          <p:cNvPr id="24" name="Grupa 23"/>
          <p:cNvGrpSpPr/>
          <p:nvPr/>
        </p:nvGrpSpPr>
        <p:grpSpPr>
          <a:xfrm>
            <a:off x="769503" y="5373216"/>
            <a:ext cx="3779278" cy="646331"/>
            <a:chOff x="769503" y="5373216"/>
            <a:chExt cx="3779278" cy="646331"/>
          </a:xfrm>
        </p:grpSpPr>
        <p:sp>
          <p:nvSpPr>
            <p:cNvPr id="32" name="pole tekstowe 31"/>
            <p:cNvSpPr txBox="1"/>
            <p:nvPr/>
          </p:nvSpPr>
          <p:spPr>
            <a:xfrm>
              <a:off x="769503" y="5373216"/>
              <a:ext cx="8501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control</a:t>
              </a:r>
            </a:p>
            <a:p>
              <a:pPr algn="ctr"/>
              <a:r>
                <a:rPr lang="en-US" dirty="0"/>
                <a:t>mode</a:t>
              </a:r>
            </a:p>
          </p:txBody>
        </p:sp>
        <p:grpSp>
          <p:nvGrpSpPr>
            <p:cNvPr id="33" name="Grupa 32"/>
            <p:cNvGrpSpPr/>
            <p:nvPr/>
          </p:nvGrpSpPr>
          <p:grpSpPr>
            <a:xfrm>
              <a:off x="1620332" y="5495330"/>
              <a:ext cx="2928449" cy="432048"/>
              <a:chOff x="1619672" y="2348880"/>
              <a:chExt cx="2928449" cy="432048"/>
            </a:xfrm>
          </p:grpSpPr>
          <p:sp>
            <p:nvSpPr>
              <p:cNvPr id="34" name="Prostokąt 33"/>
              <p:cNvSpPr/>
              <p:nvPr/>
            </p:nvSpPr>
            <p:spPr>
              <a:xfrm>
                <a:off x="2039871" y="2348880"/>
                <a:ext cx="2508250" cy="43204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5" name="Łącznik prostoliniowy 34"/>
              <p:cNvCxnSpPr>
                <a:stCxn id="34" idx="1"/>
              </p:cNvCxnSpPr>
              <p:nvPr/>
            </p:nvCxnSpPr>
            <p:spPr>
              <a:xfrm flipH="1">
                <a:off x="1619672" y="2564904"/>
                <a:ext cx="420199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7396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Off-line movies</a:t>
            </a:r>
          </a:p>
        </p:txBody>
      </p:sp>
      <p:grpSp>
        <p:nvGrpSpPr>
          <p:cNvPr id="61" name="Grupa 6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66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>
                  <a:solidFill>
                    <a:schemeClr val="bg1"/>
                  </a:solidFill>
                </a:rPr>
                <a:t>Jacek Matulewski – </a:t>
              </a:r>
              <a:r>
                <a:rPr lang="en-US" sz="1800" dirty="0" err="1">
                  <a:solidFill>
                    <a:schemeClr val="bg1"/>
                  </a:solidFill>
                </a:rPr>
                <a:t>MovEye</a:t>
              </a:r>
              <a:r>
                <a:rPr lang="en-US" sz="1800" dirty="0">
                  <a:solidFill>
                    <a:schemeClr val="bg1"/>
                  </a:solidFill>
                </a:rPr>
                <a:t>: Gaze Control of Movie Playback</a:t>
              </a:r>
            </a:p>
          </p:txBody>
        </p:sp>
        <p:pic>
          <p:nvPicPr>
            <p:cNvPr id="69" name="Obraz 68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39" y="1556792"/>
            <a:ext cx="6705549" cy="4004171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115616" y="5805649"/>
            <a:ext cx="738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Separate project with shared code (no dependencies on Google API libraries)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582802" y="6165304"/>
            <a:ext cx="6403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Suspended until tests of </a:t>
            </a:r>
            <a:r>
              <a:rPr lang="en-US" dirty="0" err="1"/>
              <a:t>MovEye</a:t>
            </a:r>
            <a:r>
              <a:rPr lang="en-US" dirty="0"/>
              <a:t> on-line version will be completed</a:t>
            </a:r>
          </a:p>
        </p:txBody>
      </p:sp>
    </p:spTree>
    <p:extLst>
      <p:ext uri="{BB962C8B-B14F-4D97-AF65-F5344CB8AC3E}">
        <p14:creationId xmlns:p14="http://schemas.microsoft.com/office/powerpoint/2010/main" val="268833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ole tekstowe 18"/>
          <p:cNvSpPr txBox="1"/>
          <p:nvPr/>
        </p:nvSpPr>
        <p:spPr>
          <a:xfrm>
            <a:off x="395536" y="1916832"/>
            <a:ext cx="856151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538163" algn="l"/>
              </a:tabLst>
            </a:pPr>
            <a:r>
              <a:rPr lang="en-US" sz="2800" dirty="0">
                <a:solidFill>
                  <a:srgbClr val="0070C0"/>
                </a:solidFill>
              </a:rPr>
              <a:t>Healthy</a:t>
            </a:r>
            <a:r>
              <a:rPr lang="en-US" sz="2800" dirty="0"/>
              <a:t> students</a:t>
            </a:r>
          </a:p>
          <a:p>
            <a:pPr>
              <a:tabLst>
                <a:tab pos="538163" algn="l"/>
              </a:tabLst>
            </a:pPr>
            <a:r>
              <a:rPr lang="en-US" sz="2800" dirty="0"/>
              <a:t>	N = 10</a:t>
            </a:r>
          </a:p>
          <a:p>
            <a:pPr>
              <a:tabLst>
                <a:tab pos="538163" algn="l"/>
              </a:tabLst>
            </a:pPr>
            <a:r>
              <a:rPr lang="en-US" sz="2800" dirty="0"/>
              <a:t>	experimental conditions, only </a:t>
            </a:r>
            <a:r>
              <a:rPr lang="en-US" sz="2800" dirty="0">
                <a:solidFill>
                  <a:srgbClr val="0070C0"/>
                </a:solidFill>
              </a:rPr>
              <a:t>novices</a:t>
            </a:r>
            <a:r>
              <a:rPr lang="en-US" sz="2800" dirty="0"/>
              <a:t> (no trainings)</a:t>
            </a:r>
          </a:p>
          <a:p>
            <a:pPr>
              <a:tabLst>
                <a:tab pos="538163" algn="l"/>
              </a:tabLst>
            </a:pPr>
            <a:r>
              <a:rPr lang="en-US" sz="2800" dirty="0"/>
              <a:t>	full calibration, precision &lt; 0.5°</a:t>
            </a:r>
          </a:p>
          <a:p>
            <a:pPr>
              <a:tabLst>
                <a:tab pos="538163" algn="l"/>
              </a:tabLst>
            </a:pPr>
            <a:r>
              <a:rPr lang="en-US" sz="2800" dirty="0"/>
              <a:t>	limitation of lighting</a:t>
            </a:r>
          </a:p>
          <a:p>
            <a:pPr>
              <a:tabLst>
                <a:tab pos="538163" algn="l"/>
              </a:tabLst>
            </a:pPr>
            <a:r>
              <a:rPr lang="en-US" sz="2800" dirty="0"/>
              <a:t>	dwell-time = 200 </a:t>
            </a:r>
            <a:r>
              <a:rPr lang="en-US" sz="2800" dirty="0" err="1"/>
              <a:t>ms</a:t>
            </a:r>
            <a:r>
              <a:rPr lang="en-US" sz="2800" dirty="0"/>
              <a:t>, </a:t>
            </a:r>
            <a:r>
              <a:rPr lang="pl-PL" sz="2800" dirty="0"/>
              <a:t>st. </a:t>
            </a:r>
            <a:r>
              <a:rPr lang="en-US" sz="2800" dirty="0"/>
              <a:t>extended to 400-500 </a:t>
            </a:r>
            <a:r>
              <a:rPr lang="en-US" sz="2800" dirty="0" err="1"/>
              <a:t>ms</a:t>
            </a:r>
            <a:endParaRPr lang="en-US" sz="2800" dirty="0"/>
          </a:p>
          <a:p>
            <a:pPr>
              <a:tabLst>
                <a:tab pos="538163" algn="l"/>
              </a:tabLst>
            </a:pPr>
            <a:r>
              <a:rPr lang="en-US" sz="2800" dirty="0"/>
              <a:t>	women/men, 19-44 years old</a:t>
            </a:r>
          </a:p>
          <a:p>
            <a:pPr>
              <a:tabLst>
                <a:tab pos="538163" algn="l"/>
              </a:tabLst>
            </a:pPr>
            <a:r>
              <a:rPr lang="en-US" sz="2800" dirty="0"/>
              <a:t>	at the moment only three methods were examined</a:t>
            </a:r>
          </a:p>
          <a:p>
            <a:pPr>
              <a:tabLst>
                <a:tab pos="538163" algn="l"/>
              </a:tabLst>
            </a:pPr>
            <a:r>
              <a:rPr lang="en-US" sz="2800" dirty="0"/>
              <a:t>	one person didn’t managed to finished </a:t>
            </a:r>
            <a:r>
              <a:rPr lang="en-US" sz="2800" dirty="0" err="1"/>
              <a:t>e&amp;l</a:t>
            </a:r>
            <a:r>
              <a:rPr lang="en-US" sz="2800" dirty="0"/>
              <a:t> method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Evaluation (pilot study)</a:t>
            </a:r>
          </a:p>
        </p:txBody>
      </p:sp>
      <p:grpSp>
        <p:nvGrpSpPr>
          <p:cNvPr id="61" name="Grupa 6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66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>
                  <a:solidFill>
                    <a:schemeClr val="bg1"/>
                  </a:solidFill>
                </a:rPr>
                <a:t>Jacek Matulewski – </a:t>
              </a:r>
              <a:r>
                <a:rPr lang="en-US" sz="1800" dirty="0" err="1">
                  <a:solidFill>
                    <a:schemeClr val="bg1"/>
                  </a:solidFill>
                </a:rPr>
                <a:t>MovEye</a:t>
              </a:r>
              <a:r>
                <a:rPr lang="en-US" sz="1800" dirty="0">
                  <a:solidFill>
                    <a:schemeClr val="bg1"/>
                  </a:solidFill>
                </a:rPr>
                <a:t>: Gaze Control of Movie Playback</a:t>
              </a:r>
            </a:p>
          </p:txBody>
        </p:sp>
        <p:pic>
          <p:nvPicPr>
            <p:cNvPr id="69" name="Obraz 68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sp>
        <p:nvSpPr>
          <p:cNvPr id="22" name="pole tekstowe 21"/>
          <p:cNvSpPr txBox="1"/>
          <p:nvPr/>
        </p:nvSpPr>
        <p:spPr>
          <a:xfrm>
            <a:off x="395536" y="6074132"/>
            <a:ext cx="7518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rgbClr val="002060"/>
                </a:solidFill>
              </a:rPr>
              <a:t>Experiment </a:t>
            </a:r>
            <a:r>
              <a:rPr lang="pl-PL" sz="2800" dirty="0" err="1">
                <a:solidFill>
                  <a:srgbClr val="002060"/>
                </a:solidFill>
              </a:rPr>
              <a:t>has</a:t>
            </a:r>
            <a:r>
              <a:rPr lang="pl-PL" sz="2800" dirty="0">
                <a:solidFill>
                  <a:srgbClr val="002060"/>
                </a:solidFill>
              </a:rPr>
              <a:t> </a:t>
            </a:r>
            <a:r>
              <a:rPr lang="pl-PL" sz="2800" dirty="0" err="1">
                <a:solidFill>
                  <a:srgbClr val="002060"/>
                </a:solidFill>
              </a:rPr>
              <a:t>been</a:t>
            </a:r>
            <a:r>
              <a:rPr lang="pl-PL" sz="2800" dirty="0">
                <a:solidFill>
                  <a:srgbClr val="002060"/>
                </a:solidFill>
              </a:rPr>
              <a:t> </a:t>
            </a:r>
            <a:r>
              <a:rPr lang="pl-PL" sz="2800" dirty="0" err="1">
                <a:solidFill>
                  <a:srgbClr val="002060"/>
                </a:solidFill>
              </a:rPr>
              <a:t>carried</a:t>
            </a:r>
            <a:r>
              <a:rPr lang="pl-PL" sz="2800" dirty="0">
                <a:solidFill>
                  <a:srgbClr val="002060"/>
                </a:solidFill>
              </a:rPr>
              <a:t> out by </a:t>
            </a:r>
            <a:r>
              <a:rPr lang="pl-PL" sz="2800" u="sng" dirty="0">
                <a:solidFill>
                  <a:srgbClr val="002060"/>
                </a:solidFill>
              </a:rPr>
              <a:t>Bibianna </a:t>
            </a:r>
            <a:r>
              <a:rPr lang="pl-PL" sz="2800" u="sng" dirty="0" err="1">
                <a:solidFill>
                  <a:srgbClr val="002060"/>
                </a:solidFill>
              </a:rPr>
              <a:t>Bałaj</a:t>
            </a:r>
            <a:endParaRPr lang="en-US" sz="2800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0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Evaluation</a:t>
            </a:r>
            <a:r>
              <a:rPr lang="pl-PL" dirty="0"/>
              <a:t> (pilot </a:t>
            </a:r>
            <a:r>
              <a:rPr lang="pl-PL" dirty="0" err="1"/>
              <a:t>study</a:t>
            </a:r>
            <a:r>
              <a:rPr lang="pl-PL" dirty="0"/>
              <a:t>)</a:t>
            </a:r>
            <a:endParaRPr lang="en-US" dirty="0"/>
          </a:p>
        </p:txBody>
      </p:sp>
      <p:grpSp>
        <p:nvGrpSpPr>
          <p:cNvPr id="61" name="Grupa 6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66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>
                  <a:solidFill>
                    <a:schemeClr val="bg1"/>
                  </a:solidFill>
                </a:rPr>
                <a:t>Jacek Matulewski – </a:t>
              </a:r>
              <a:r>
                <a:rPr lang="en-US" sz="1800" dirty="0" err="1">
                  <a:solidFill>
                    <a:schemeClr val="bg1"/>
                  </a:solidFill>
                </a:rPr>
                <a:t>MovEye</a:t>
              </a:r>
              <a:r>
                <a:rPr lang="en-US" sz="1800" dirty="0">
                  <a:solidFill>
                    <a:schemeClr val="bg1"/>
                  </a:solidFill>
                </a:rPr>
                <a:t>: Gaze Control of Movie Playback</a:t>
              </a:r>
            </a:p>
          </p:txBody>
        </p:sp>
        <p:pic>
          <p:nvPicPr>
            <p:cNvPr id="69" name="Obraz 68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sp>
        <p:nvSpPr>
          <p:cNvPr id="13" name="Tytuł 1"/>
          <p:cNvSpPr>
            <a:spLocks noGrp="1"/>
          </p:cNvSpPr>
          <p:nvPr/>
        </p:nvSpPr>
        <p:spPr>
          <a:xfrm>
            <a:off x="518864" y="148928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/>
              <a:t>RT for </a:t>
            </a:r>
            <a:r>
              <a:rPr lang="pl-PL" sz="3200" dirty="0" err="1"/>
              <a:t>pause</a:t>
            </a:r>
            <a:r>
              <a:rPr lang="pl-PL" sz="3200" dirty="0"/>
              <a:t>/</a:t>
            </a:r>
            <a:r>
              <a:rPr lang="pl-PL" sz="3200" dirty="0" err="1"/>
              <a:t>playing</a:t>
            </a:r>
            <a:endParaRPr lang="pl-PL" sz="3200" dirty="0"/>
          </a:p>
        </p:txBody>
      </p:sp>
      <p:sp>
        <p:nvSpPr>
          <p:cNvPr id="14" name="Symbol zastępczy zawartości 2"/>
          <p:cNvSpPr>
            <a:spLocks noGrp="1"/>
          </p:cNvSpPr>
          <p:nvPr/>
        </p:nvSpPr>
        <p:spPr>
          <a:xfrm>
            <a:off x="0" y="6226237"/>
            <a:ext cx="9144000" cy="443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000" dirty="0"/>
              <a:t>      Friedman test: </a:t>
            </a:r>
            <a:r>
              <a:rPr lang="pl-PL" sz="2000" i="1" dirty="0"/>
              <a:t>χ</a:t>
            </a:r>
            <a:r>
              <a:rPr lang="pl-PL" sz="2000" i="1" baseline="30000" dirty="0"/>
              <a:t>2 </a:t>
            </a:r>
            <a:r>
              <a:rPr lang="pl-PL" sz="2000" dirty="0"/>
              <a:t>= 3.56,</a:t>
            </a:r>
            <a:r>
              <a:rPr lang="pl-PL" sz="2000" i="1" dirty="0"/>
              <a:t> p </a:t>
            </a:r>
            <a:r>
              <a:rPr lang="pl-PL" sz="2000" dirty="0"/>
              <a:t>= .169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2526847"/>
            <a:ext cx="4287457" cy="3435419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162320" y="5765199"/>
            <a:ext cx="94660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1400" dirty="0" err="1"/>
              <a:t>dt</a:t>
            </a:r>
            <a:r>
              <a:rPr lang="pl-PL" sz="1400" dirty="0"/>
              <a:t> </a:t>
            </a:r>
            <a:r>
              <a:rPr lang="pl-PL" sz="1400" dirty="0" err="1"/>
              <a:t>buttons</a:t>
            </a:r>
            <a:endParaRPr lang="pl-PL" sz="1400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4263648" y="5767737"/>
            <a:ext cx="91646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1400" dirty="0" err="1"/>
              <a:t>dt</a:t>
            </a:r>
            <a:r>
              <a:rPr lang="pl-PL" sz="1400" dirty="0"/>
              <a:t> regions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5292080" y="5765199"/>
            <a:ext cx="10142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1400" dirty="0" err="1"/>
              <a:t>e&amp;l</a:t>
            </a:r>
            <a:r>
              <a:rPr lang="pl-PL" sz="1400" dirty="0"/>
              <a:t> regions</a:t>
            </a:r>
          </a:p>
        </p:txBody>
      </p:sp>
    </p:spTree>
    <p:extLst>
      <p:ext uri="{BB962C8B-B14F-4D97-AF65-F5344CB8AC3E}">
        <p14:creationId xmlns:p14="http://schemas.microsoft.com/office/powerpoint/2010/main" val="75335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Evaluation</a:t>
            </a:r>
            <a:r>
              <a:rPr lang="pl-PL" dirty="0"/>
              <a:t> (pilot </a:t>
            </a:r>
            <a:r>
              <a:rPr lang="pl-PL" dirty="0" err="1"/>
              <a:t>study</a:t>
            </a:r>
            <a:r>
              <a:rPr lang="pl-PL" dirty="0"/>
              <a:t>)</a:t>
            </a:r>
            <a:endParaRPr lang="en-US" dirty="0"/>
          </a:p>
        </p:txBody>
      </p:sp>
      <p:grpSp>
        <p:nvGrpSpPr>
          <p:cNvPr id="61" name="Grupa 6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66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>
                  <a:solidFill>
                    <a:schemeClr val="bg1"/>
                  </a:solidFill>
                </a:rPr>
                <a:t>Jacek Matulewski – </a:t>
              </a:r>
              <a:r>
                <a:rPr lang="en-US" sz="1800" dirty="0" err="1">
                  <a:solidFill>
                    <a:schemeClr val="bg1"/>
                  </a:solidFill>
                </a:rPr>
                <a:t>MovEye</a:t>
              </a:r>
              <a:r>
                <a:rPr lang="en-US" sz="1800" dirty="0">
                  <a:solidFill>
                    <a:schemeClr val="bg1"/>
                  </a:solidFill>
                </a:rPr>
                <a:t>: Gaze Control of Movie Playback</a:t>
              </a:r>
            </a:p>
          </p:txBody>
        </p:sp>
        <p:pic>
          <p:nvPicPr>
            <p:cNvPr id="69" name="Obraz 68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sp>
        <p:nvSpPr>
          <p:cNvPr id="9" name="Tytuł 1"/>
          <p:cNvSpPr>
            <a:spLocks noGrp="1"/>
          </p:cNvSpPr>
          <p:nvPr/>
        </p:nvSpPr>
        <p:spPr>
          <a:xfrm>
            <a:off x="457199" y="14939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/>
              <a:t>RT for </a:t>
            </a:r>
            <a:r>
              <a:rPr lang="pl-PL" sz="3200" dirty="0" err="1"/>
              <a:t>winding</a:t>
            </a:r>
            <a:r>
              <a:rPr lang="pl-PL" sz="3200" dirty="0"/>
              <a:t> to 50%</a:t>
            </a:r>
          </a:p>
        </p:txBody>
      </p:sp>
      <p:pic>
        <p:nvPicPr>
          <p:cNvPr id="10" name="Symbol zastępczy zawartości 3"/>
          <p:cNvPicPr>
            <a:picLocks noGrp="1" noChangeAspect="1"/>
          </p:cNvPicPr>
          <p:nvPr/>
        </p:nvPicPr>
        <p:blipFill>
          <a:blip r:embed="rId4"/>
          <a:srcRect l="-22848" r="-22848"/>
          <a:stretch>
            <a:fillRect/>
          </a:stretch>
        </p:blipFill>
        <p:spPr>
          <a:xfrm>
            <a:off x="1259632" y="2546887"/>
            <a:ext cx="6218107" cy="3419720"/>
          </a:xfrm>
          <a:prstGeom prst="rect">
            <a:avLst/>
          </a:prstGeom>
        </p:spPr>
      </p:pic>
      <p:sp>
        <p:nvSpPr>
          <p:cNvPr id="12" name="Symbol zastępczy zawartości 2"/>
          <p:cNvSpPr>
            <a:spLocks noGrp="1"/>
          </p:cNvSpPr>
          <p:nvPr/>
        </p:nvSpPr>
        <p:spPr>
          <a:xfrm>
            <a:off x="0" y="6226237"/>
            <a:ext cx="9144000" cy="443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000" dirty="0"/>
              <a:t>      Friedman test: </a:t>
            </a:r>
            <a:r>
              <a:rPr lang="pl-PL" sz="2000" i="1" dirty="0"/>
              <a:t>χ</a:t>
            </a:r>
            <a:r>
              <a:rPr lang="pl-PL" sz="2000" i="1" baseline="30000" dirty="0"/>
              <a:t>2 </a:t>
            </a:r>
            <a:r>
              <a:rPr lang="pl-PL" sz="2000" dirty="0"/>
              <a:t>= 9.56, </a:t>
            </a:r>
            <a:r>
              <a:rPr lang="pl-PL" sz="2000" i="1" dirty="0"/>
              <a:t>p </a:t>
            </a:r>
            <a:r>
              <a:rPr lang="pl-PL" sz="2000" dirty="0"/>
              <a:t>= .008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3162320" y="5765199"/>
            <a:ext cx="94660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1400" dirty="0" err="1"/>
              <a:t>dt</a:t>
            </a:r>
            <a:r>
              <a:rPr lang="pl-PL" sz="1400" dirty="0"/>
              <a:t> </a:t>
            </a:r>
            <a:r>
              <a:rPr lang="pl-PL" sz="1400" dirty="0" err="1"/>
              <a:t>buttons</a:t>
            </a:r>
            <a:endParaRPr lang="pl-PL" sz="1400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4263648" y="5767737"/>
            <a:ext cx="91646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1400" dirty="0" err="1"/>
              <a:t>dt</a:t>
            </a:r>
            <a:r>
              <a:rPr lang="pl-PL" sz="1400" dirty="0"/>
              <a:t> regions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5292080" y="5765199"/>
            <a:ext cx="10142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1400" dirty="0" err="1"/>
              <a:t>e&amp;l</a:t>
            </a:r>
            <a:r>
              <a:rPr lang="pl-PL" sz="1400" dirty="0"/>
              <a:t> regions</a:t>
            </a:r>
          </a:p>
        </p:txBody>
      </p:sp>
    </p:spTree>
    <p:extLst>
      <p:ext uri="{BB962C8B-B14F-4D97-AF65-F5344CB8AC3E}">
        <p14:creationId xmlns:p14="http://schemas.microsoft.com/office/powerpoint/2010/main" val="155248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564904"/>
            <a:ext cx="4248089" cy="340387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Evaluation (pilot study)</a:t>
            </a:r>
          </a:p>
        </p:txBody>
      </p:sp>
      <p:grpSp>
        <p:nvGrpSpPr>
          <p:cNvPr id="61" name="Grupa 6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66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>
                  <a:solidFill>
                    <a:schemeClr val="bg1"/>
                  </a:solidFill>
                </a:rPr>
                <a:t>Jacek Matulewski – </a:t>
              </a:r>
              <a:r>
                <a:rPr lang="en-US" sz="1800" dirty="0" err="1">
                  <a:solidFill>
                    <a:schemeClr val="bg1"/>
                  </a:solidFill>
                </a:rPr>
                <a:t>MovEye</a:t>
              </a:r>
              <a:r>
                <a:rPr lang="en-US" sz="1800" dirty="0">
                  <a:solidFill>
                    <a:schemeClr val="bg1"/>
                  </a:solidFill>
                </a:rPr>
                <a:t>: Gaze Control of Movie Playback</a:t>
              </a:r>
            </a:p>
          </p:txBody>
        </p:sp>
        <p:pic>
          <p:nvPicPr>
            <p:cNvPr id="69" name="Obraz 6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sp>
        <p:nvSpPr>
          <p:cNvPr id="9" name="Tytuł 1"/>
          <p:cNvSpPr>
            <a:spLocks noGrp="1"/>
          </p:cNvSpPr>
          <p:nvPr/>
        </p:nvSpPr>
        <p:spPr>
          <a:xfrm>
            <a:off x="457199" y="14939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RT for increasing the volume to 25%</a:t>
            </a:r>
          </a:p>
        </p:txBody>
      </p:sp>
      <p:sp>
        <p:nvSpPr>
          <p:cNvPr id="12" name="Symbol zastępczy zawartości 2"/>
          <p:cNvSpPr>
            <a:spLocks noGrp="1"/>
          </p:cNvSpPr>
          <p:nvPr/>
        </p:nvSpPr>
        <p:spPr>
          <a:xfrm>
            <a:off x="0" y="6226237"/>
            <a:ext cx="9144000" cy="443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      Friedman test: </a:t>
            </a:r>
            <a:r>
              <a:rPr lang="en-US" sz="2000" i="1" dirty="0"/>
              <a:t>χ</a:t>
            </a:r>
            <a:r>
              <a:rPr lang="en-US" sz="2000" i="1" baseline="30000" dirty="0"/>
              <a:t>2 </a:t>
            </a:r>
            <a:r>
              <a:rPr lang="en-US" sz="2000" dirty="0"/>
              <a:t>= 9.56, </a:t>
            </a:r>
            <a:r>
              <a:rPr lang="en-US" sz="2000" i="1" dirty="0"/>
              <a:t>p </a:t>
            </a:r>
            <a:r>
              <a:rPr lang="en-US" sz="2000" dirty="0"/>
              <a:t>= .008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3162320" y="5765199"/>
            <a:ext cx="94660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/>
              <a:t>dt</a:t>
            </a:r>
            <a:r>
              <a:rPr lang="en-US" sz="1400" dirty="0"/>
              <a:t> buttons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4263648" y="5767737"/>
            <a:ext cx="91646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/>
              <a:t>dt</a:t>
            </a:r>
            <a:r>
              <a:rPr lang="en-US" sz="1400" dirty="0"/>
              <a:t> regions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5292080" y="5765199"/>
            <a:ext cx="10142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/>
              <a:t>e&amp;l</a:t>
            </a:r>
            <a:r>
              <a:rPr lang="en-US" sz="1400" dirty="0"/>
              <a:t> regions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333768" y="3356992"/>
            <a:ext cx="4004109" cy="64633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 significant differences in other tasks </a:t>
            </a:r>
            <a:r>
              <a:rPr lang="pl-PL" dirty="0">
                <a:solidFill>
                  <a:schemeClr val="bg1"/>
                </a:solidFill>
              </a:rPr>
              <a:t/>
            </a:r>
            <a:br>
              <a:rPr lang="pl-PL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(e.g. move to 50% or move to beginning)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1136469" y="5229200"/>
            <a:ext cx="7762510" cy="36933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Large variance in </a:t>
            </a:r>
            <a:r>
              <a:rPr lang="en-US" dirty="0" err="1">
                <a:solidFill>
                  <a:schemeClr val="bg1"/>
                </a:solidFill>
              </a:rPr>
              <a:t>e&amp;l</a:t>
            </a:r>
            <a:r>
              <a:rPr lang="en-US" dirty="0">
                <a:solidFill>
                  <a:schemeClr val="bg1"/>
                </a:solidFill>
              </a:rPr>
              <a:t> method: part of students was not able to learn this method</a:t>
            </a:r>
          </a:p>
        </p:txBody>
      </p:sp>
    </p:spTree>
    <p:extLst>
      <p:ext uri="{BB962C8B-B14F-4D97-AF65-F5344CB8AC3E}">
        <p14:creationId xmlns:p14="http://schemas.microsoft.com/office/powerpoint/2010/main" val="420085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Prawo </a:t>
            </a:r>
            <a:r>
              <a:rPr lang="pl-PL" dirty="0" err="1"/>
              <a:t>Fittsa</a:t>
            </a:r>
            <a:r>
              <a:rPr lang="pl-PL" dirty="0"/>
              <a:t> – trudność w grze</a:t>
            </a:r>
            <a:endParaRPr lang="pl-PL" dirty="0">
              <a:solidFill>
                <a:srgbClr val="0070C0"/>
              </a:solidFill>
            </a:endParaRPr>
          </a:p>
        </p:txBody>
      </p:sp>
      <p:pic>
        <p:nvPicPr>
          <p:cNvPr id="4100" name="Picture 4" descr="Znalezione obrazy dla zapytania fruit nin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729681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266633" y="6309320"/>
            <a:ext cx="26035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100" dirty="0"/>
              <a:t>Google Play: </a:t>
            </a:r>
            <a:r>
              <a:rPr lang="pl-PL" sz="1100" dirty="0" err="1"/>
              <a:t>Fruit</a:t>
            </a:r>
            <a:r>
              <a:rPr lang="pl-PL" sz="1100" dirty="0"/>
              <a:t> </a:t>
            </a:r>
            <a:r>
              <a:rPr lang="pl-PL" sz="1100" dirty="0" err="1"/>
              <a:t>Ninja</a:t>
            </a:r>
            <a:r>
              <a:rPr lang="pl-PL" sz="1100" dirty="0"/>
              <a:t> (</a:t>
            </a:r>
            <a:r>
              <a:rPr lang="pl-PL" sz="1100" dirty="0" err="1"/>
              <a:t>Halfbrick</a:t>
            </a:r>
            <a:r>
              <a:rPr lang="pl-PL" sz="1100" dirty="0"/>
              <a:t> </a:t>
            </a:r>
            <a:r>
              <a:rPr lang="pl-PL" sz="1100" dirty="0" err="1"/>
              <a:t>Studios</a:t>
            </a:r>
            <a:r>
              <a:rPr lang="pl-PL" sz="1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5996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ymbol zastępczy zawartości 6"/>
          <p:cNvPicPr>
            <a:picLocks noGrp="1" noChangeAspect="1"/>
          </p:cNvPicPr>
          <p:nvPr/>
        </p:nvPicPr>
        <p:blipFill>
          <a:blip r:embed="rId2"/>
          <a:srcRect l="-22848" r="-22848"/>
          <a:stretch>
            <a:fillRect/>
          </a:stretch>
        </p:blipFill>
        <p:spPr>
          <a:xfrm>
            <a:off x="1259632" y="2564906"/>
            <a:ext cx="6192688" cy="340574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Evaluation</a:t>
            </a:r>
            <a:r>
              <a:rPr lang="pl-PL" dirty="0"/>
              <a:t> (pilot </a:t>
            </a:r>
            <a:r>
              <a:rPr lang="pl-PL" dirty="0" err="1"/>
              <a:t>study</a:t>
            </a:r>
            <a:r>
              <a:rPr lang="pl-PL" dirty="0"/>
              <a:t>)</a:t>
            </a:r>
            <a:endParaRPr lang="en-US" dirty="0"/>
          </a:p>
        </p:txBody>
      </p:sp>
      <p:grpSp>
        <p:nvGrpSpPr>
          <p:cNvPr id="61" name="Grupa 6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66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>
                  <a:solidFill>
                    <a:schemeClr val="bg1"/>
                  </a:solidFill>
                </a:rPr>
                <a:t>Jacek Matulewski – </a:t>
              </a:r>
              <a:r>
                <a:rPr lang="en-US" sz="1800" dirty="0" err="1">
                  <a:solidFill>
                    <a:schemeClr val="bg1"/>
                  </a:solidFill>
                </a:rPr>
                <a:t>MovEye</a:t>
              </a:r>
              <a:r>
                <a:rPr lang="en-US" sz="1800" dirty="0">
                  <a:solidFill>
                    <a:schemeClr val="bg1"/>
                  </a:solidFill>
                </a:rPr>
                <a:t>: Gaze Control of Movie Playback</a:t>
              </a:r>
            </a:p>
          </p:txBody>
        </p:sp>
        <p:pic>
          <p:nvPicPr>
            <p:cNvPr id="69" name="Obraz 6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sp>
        <p:nvSpPr>
          <p:cNvPr id="9" name="Tytuł 1"/>
          <p:cNvSpPr>
            <a:spLocks noGrp="1"/>
          </p:cNvSpPr>
          <p:nvPr/>
        </p:nvSpPr>
        <p:spPr>
          <a:xfrm>
            <a:off x="457199" y="14939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 err="1"/>
              <a:t>Average</a:t>
            </a:r>
            <a:r>
              <a:rPr lang="pl-PL" sz="3200" dirty="0"/>
              <a:t> </a:t>
            </a:r>
            <a:r>
              <a:rPr lang="en-US" sz="3200" dirty="0"/>
              <a:t>RT</a:t>
            </a:r>
          </a:p>
        </p:txBody>
      </p:sp>
      <p:sp>
        <p:nvSpPr>
          <p:cNvPr id="12" name="Symbol zastępczy zawartości 2"/>
          <p:cNvSpPr>
            <a:spLocks noGrp="1"/>
          </p:cNvSpPr>
          <p:nvPr/>
        </p:nvSpPr>
        <p:spPr>
          <a:xfrm>
            <a:off x="0" y="6226237"/>
            <a:ext cx="9144000" cy="443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000" dirty="0"/>
              <a:t>  F</a:t>
            </a:r>
            <a:r>
              <a:rPr lang="pl-PL" sz="2000" baseline="-25000" dirty="0"/>
              <a:t>GG </a:t>
            </a:r>
            <a:r>
              <a:rPr lang="pl-PL" sz="2000" dirty="0"/>
              <a:t>= 5.53,</a:t>
            </a:r>
            <a:r>
              <a:rPr lang="pl-PL" sz="2000" i="1" dirty="0"/>
              <a:t> p </a:t>
            </a:r>
            <a:r>
              <a:rPr lang="pl-PL" sz="2000" dirty="0"/>
              <a:t>= .036, par. Eta</a:t>
            </a:r>
            <a:r>
              <a:rPr lang="pl-PL" sz="2000" baseline="30000" dirty="0"/>
              <a:t>2 </a:t>
            </a:r>
            <a:r>
              <a:rPr lang="pl-PL" sz="2000" dirty="0"/>
              <a:t>= .41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3162320" y="5765199"/>
            <a:ext cx="94660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1400" dirty="0" err="1"/>
              <a:t>dt</a:t>
            </a:r>
            <a:r>
              <a:rPr lang="pl-PL" sz="1400" dirty="0"/>
              <a:t> </a:t>
            </a:r>
            <a:r>
              <a:rPr lang="pl-PL" sz="1400" dirty="0" err="1"/>
              <a:t>buttons</a:t>
            </a:r>
            <a:endParaRPr lang="pl-PL" sz="1400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4263648" y="5767737"/>
            <a:ext cx="91646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1400" dirty="0" err="1"/>
              <a:t>dt</a:t>
            </a:r>
            <a:r>
              <a:rPr lang="pl-PL" sz="1400" dirty="0"/>
              <a:t> regions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5292080" y="5765199"/>
            <a:ext cx="10142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1400" dirty="0" err="1"/>
              <a:t>e&amp;l</a:t>
            </a:r>
            <a:r>
              <a:rPr lang="pl-PL" sz="1400" dirty="0"/>
              <a:t> regions</a:t>
            </a:r>
          </a:p>
        </p:txBody>
      </p:sp>
    </p:spTree>
    <p:extLst>
      <p:ext uri="{BB962C8B-B14F-4D97-AF65-F5344CB8AC3E}">
        <p14:creationId xmlns:p14="http://schemas.microsoft.com/office/powerpoint/2010/main" val="213020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028" y="2562368"/>
            <a:ext cx="4491204" cy="3598675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Evaluation (pilot study)</a:t>
            </a:r>
          </a:p>
        </p:txBody>
      </p:sp>
      <p:grpSp>
        <p:nvGrpSpPr>
          <p:cNvPr id="61" name="Grupa 6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66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>
                  <a:solidFill>
                    <a:schemeClr val="bg1"/>
                  </a:solidFill>
                </a:rPr>
                <a:t>Jacek Matulewski – </a:t>
              </a:r>
              <a:r>
                <a:rPr lang="en-US" sz="1800" dirty="0" err="1">
                  <a:solidFill>
                    <a:schemeClr val="bg1"/>
                  </a:solidFill>
                </a:rPr>
                <a:t>MovEye</a:t>
              </a:r>
              <a:r>
                <a:rPr lang="en-US" sz="1800" dirty="0">
                  <a:solidFill>
                    <a:schemeClr val="bg1"/>
                  </a:solidFill>
                </a:rPr>
                <a:t>: Gaze Control of Movie Playback</a:t>
              </a:r>
            </a:p>
          </p:txBody>
        </p:sp>
        <p:pic>
          <p:nvPicPr>
            <p:cNvPr id="69" name="Obraz 6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sp>
        <p:nvSpPr>
          <p:cNvPr id="9" name="Tytuł 1"/>
          <p:cNvSpPr>
            <a:spLocks noGrp="1"/>
          </p:cNvSpPr>
          <p:nvPr/>
        </p:nvSpPr>
        <p:spPr>
          <a:xfrm>
            <a:off x="457199" y="14939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Accuracy (ACC)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3162320" y="5765199"/>
            <a:ext cx="94660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/>
              <a:t>dt</a:t>
            </a:r>
            <a:r>
              <a:rPr lang="en-US" sz="1400" dirty="0"/>
              <a:t> buttons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4263648" y="5767737"/>
            <a:ext cx="91646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/>
              <a:t>dt</a:t>
            </a:r>
            <a:r>
              <a:rPr lang="en-US" sz="1400" dirty="0"/>
              <a:t> regions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5292080" y="5765199"/>
            <a:ext cx="10142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/>
              <a:t>e&amp;l</a:t>
            </a:r>
            <a:r>
              <a:rPr lang="en-US" sz="1400" dirty="0"/>
              <a:t> regions</a:t>
            </a:r>
          </a:p>
        </p:txBody>
      </p:sp>
      <p:sp>
        <p:nvSpPr>
          <p:cNvPr id="15" name="Symbol zastępczy zawartości 2"/>
          <p:cNvSpPr>
            <a:spLocks noGrp="1"/>
          </p:cNvSpPr>
          <p:nvPr/>
        </p:nvSpPr>
        <p:spPr>
          <a:xfrm>
            <a:off x="0" y="6226237"/>
            <a:ext cx="9144000" cy="443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      Friedman test: </a:t>
            </a:r>
            <a:r>
              <a:rPr lang="en-US" sz="2000" i="1" dirty="0"/>
              <a:t>χ</a:t>
            </a:r>
            <a:r>
              <a:rPr lang="en-US" sz="2000" i="1" baseline="30000" dirty="0"/>
              <a:t>2</a:t>
            </a:r>
            <a:r>
              <a:rPr lang="en-US" sz="2000" dirty="0"/>
              <a:t>= 5.81, </a:t>
            </a:r>
            <a:r>
              <a:rPr lang="en-US" sz="2000" i="1" dirty="0"/>
              <a:t>p </a:t>
            </a:r>
            <a:r>
              <a:rPr lang="en-US" sz="2000" dirty="0"/>
              <a:t>=.055</a:t>
            </a:r>
          </a:p>
        </p:txBody>
      </p:sp>
      <p:sp>
        <p:nvSpPr>
          <p:cNvPr id="19" name="pole tekstowe 18"/>
          <p:cNvSpPr txBox="1"/>
          <p:nvPr/>
        </p:nvSpPr>
        <p:spPr>
          <a:xfrm>
            <a:off x="4108926" y="4581128"/>
            <a:ext cx="4688335" cy="36933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Accuracy for particular task was almost identical</a:t>
            </a:r>
          </a:p>
        </p:txBody>
      </p:sp>
    </p:spTree>
    <p:extLst>
      <p:ext uri="{BB962C8B-B14F-4D97-AF65-F5344CB8AC3E}">
        <p14:creationId xmlns:p14="http://schemas.microsoft.com/office/powerpoint/2010/main" val="220182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Evaluation (pilot study)</a:t>
            </a:r>
          </a:p>
        </p:txBody>
      </p:sp>
      <p:grpSp>
        <p:nvGrpSpPr>
          <p:cNvPr id="61" name="Grupa 6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66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>
                  <a:solidFill>
                    <a:schemeClr val="bg1"/>
                  </a:solidFill>
                </a:rPr>
                <a:t>Jacek Matulewski – </a:t>
              </a:r>
              <a:r>
                <a:rPr lang="en-US" sz="1800" dirty="0" err="1">
                  <a:solidFill>
                    <a:schemeClr val="bg1"/>
                  </a:solidFill>
                </a:rPr>
                <a:t>MovEye</a:t>
              </a:r>
              <a:r>
                <a:rPr lang="en-US" sz="1800" dirty="0">
                  <a:solidFill>
                    <a:schemeClr val="bg1"/>
                  </a:solidFill>
                </a:rPr>
                <a:t>: Gaze Control of Movie Playback</a:t>
              </a:r>
            </a:p>
          </p:txBody>
        </p:sp>
        <p:pic>
          <p:nvPicPr>
            <p:cNvPr id="69" name="Obraz 68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sp>
        <p:nvSpPr>
          <p:cNvPr id="21" name="pole tekstowe 20"/>
          <p:cNvSpPr txBox="1"/>
          <p:nvPr/>
        </p:nvSpPr>
        <p:spPr>
          <a:xfrm>
            <a:off x="395536" y="1901150"/>
            <a:ext cx="812004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538163" algn="l"/>
              </a:tabLst>
            </a:pPr>
            <a:r>
              <a:rPr lang="en-US" sz="2800" dirty="0">
                <a:solidFill>
                  <a:srgbClr val="0070C0"/>
                </a:solidFill>
              </a:rPr>
              <a:t>Healthy</a:t>
            </a:r>
            <a:r>
              <a:rPr lang="en-US" sz="2800" dirty="0"/>
              <a:t> students</a:t>
            </a:r>
          </a:p>
          <a:p>
            <a:pPr>
              <a:tabLst>
                <a:tab pos="538163" algn="l"/>
              </a:tabLst>
            </a:pPr>
            <a:r>
              <a:rPr lang="en-US" sz="2800" b="1" dirty="0"/>
              <a:t>Results:</a:t>
            </a:r>
          </a:p>
          <a:p>
            <a:pPr>
              <a:tabLst>
                <a:tab pos="538163" algn="l"/>
              </a:tabLst>
            </a:pPr>
            <a:r>
              <a:rPr lang="en-US" sz="2800" dirty="0"/>
              <a:t>	rewinding and fast forward – confusing</a:t>
            </a:r>
          </a:p>
          <a:p>
            <a:pPr>
              <a:tabLst>
                <a:tab pos="538163" algn="l"/>
              </a:tabLst>
            </a:pPr>
            <a:r>
              <a:rPr lang="en-US" sz="2800" dirty="0"/>
              <a:t>	scrolling suggested videos (by whole set or by one)</a:t>
            </a:r>
            <a:br>
              <a:rPr lang="en-US" sz="2800" dirty="0"/>
            </a:br>
            <a:r>
              <a:rPr lang="en-US" sz="2800" dirty="0"/>
              <a:t>	a significant group is not able to blink with one eye</a:t>
            </a:r>
          </a:p>
          <a:p>
            <a:pPr>
              <a:tabLst>
                <a:tab pos="538163" algn="l"/>
              </a:tabLst>
            </a:pPr>
            <a:r>
              <a:rPr lang="en-US" sz="2800" dirty="0"/>
              <a:t>	need for switching off the gaze control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395536" y="4797152"/>
            <a:ext cx="784964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538163" algn="l"/>
              </a:tabLst>
            </a:pPr>
            <a:r>
              <a:rPr lang="en-US" sz="2800" b="1" dirty="0"/>
              <a:t>Idea of the new method (avoiding blinking):</a:t>
            </a:r>
          </a:p>
          <a:p>
            <a:pPr>
              <a:tabLst>
                <a:tab pos="538163" algn="l"/>
              </a:tabLst>
            </a:pPr>
            <a:r>
              <a:rPr lang="en-US" sz="2800" dirty="0"/>
              <a:t>	large buttons for choosing controlled parameters</a:t>
            </a:r>
          </a:p>
          <a:p>
            <a:pPr>
              <a:tabLst>
                <a:tab pos="538163" algn="l"/>
              </a:tabLst>
            </a:pPr>
            <a:r>
              <a:rPr lang="en-US" sz="2800" dirty="0"/>
              <a:t>	then 3 seconds for </a:t>
            </a:r>
            <a:r>
              <a:rPr lang="en-US" sz="2800" dirty="0" err="1"/>
              <a:t>choocing</a:t>
            </a:r>
            <a:r>
              <a:rPr lang="en-US" sz="2800" dirty="0"/>
              <a:t> the value</a:t>
            </a:r>
          </a:p>
          <a:p>
            <a:pPr>
              <a:tabLst>
                <a:tab pos="538163" algn="l"/>
              </a:tabLst>
            </a:pPr>
            <a:r>
              <a:rPr lang="en-US" sz="2800" dirty="0"/>
              <a:t>	direct bounding to gaze position</a:t>
            </a:r>
          </a:p>
        </p:txBody>
      </p:sp>
    </p:spTree>
    <p:extLst>
      <p:ext uri="{BB962C8B-B14F-4D97-AF65-F5344CB8AC3E}">
        <p14:creationId xmlns:p14="http://schemas.microsoft.com/office/powerpoint/2010/main" val="369462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Evaluation (pilot study)</a:t>
            </a:r>
          </a:p>
        </p:txBody>
      </p:sp>
      <p:grpSp>
        <p:nvGrpSpPr>
          <p:cNvPr id="61" name="Grupa 6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66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>
                  <a:solidFill>
                    <a:schemeClr val="bg1"/>
                  </a:solidFill>
                </a:rPr>
                <a:t>Jacek Matulewski – </a:t>
              </a:r>
              <a:r>
                <a:rPr lang="en-US" sz="1800" dirty="0" err="1">
                  <a:solidFill>
                    <a:schemeClr val="bg1"/>
                  </a:solidFill>
                </a:rPr>
                <a:t>MovEye</a:t>
              </a:r>
              <a:r>
                <a:rPr lang="en-US" sz="1800" dirty="0">
                  <a:solidFill>
                    <a:schemeClr val="bg1"/>
                  </a:solidFill>
                </a:rPr>
                <a:t>: Gaze Control of Movie Playback</a:t>
              </a:r>
            </a:p>
          </p:txBody>
        </p:sp>
        <p:pic>
          <p:nvPicPr>
            <p:cNvPr id="69" name="Obraz 68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sp>
        <p:nvSpPr>
          <p:cNvPr id="21" name="pole tekstowe 20"/>
          <p:cNvSpPr txBox="1"/>
          <p:nvPr/>
        </p:nvSpPr>
        <p:spPr>
          <a:xfrm>
            <a:off x="395536" y="1901150"/>
            <a:ext cx="6750309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538163" algn="l"/>
              </a:tabLst>
            </a:pPr>
            <a:r>
              <a:rPr lang="en-US" sz="2800" dirty="0">
                <a:solidFill>
                  <a:srgbClr val="0070C0"/>
                </a:solidFill>
              </a:rPr>
              <a:t>Disabled</a:t>
            </a:r>
            <a:r>
              <a:rPr lang="en-US" sz="2800" dirty="0"/>
              <a:t>, patients of hospice „</a:t>
            </a:r>
            <a:r>
              <a:rPr lang="en-US" sz="2800" dirty="0" err="1"/>
              <a:t>Światło</a:t>
            </a:r>
            <a:r>
              <a:rPr lang="en-US" sz="2800" dirty="0"/>
              <a:t>”</a:t>
            </a:r>
          </a:p>
          <a:p>
            <a:pPr>
              <a:tabLst>
                <a:tab pos="538163" algn="l"/>
              </a:tabLst>
            </a:pPr>
            <a:r>
              <a:rPr lang="en-US" sz="2800" dirty="0"/>
              <a:t>	</a:t>
            </a:r>
            <a:r>
              <a:rPr lang="en-US" sz="2800" b="1" dirty="0"/>
              <a:t>N = 3</a:t>
            </a:r>
          </a:p>
          <a:p>
            <a:pPr>
              <a:tabLst>
                <a:tab pos="538163" algn="l"/>
              </a:tabLst>
            </a:pPr>
            <a:r>
              <a:rPr lang="en-US" sz="2800" dirty="0"/>
              <a:t>	</a:t>
            </a:r>
            <a:r>
              <a:rPr lang="en-US" sz="2800" b="1" dirty="0"/>
              <a:t>observation</a:t>
            </a:r>
            <a:r>
              <a:rPr lang="en-US" sz="2800" dirty="0"/>
              <a:t> of using </a:t>
            </a:r>
            <a:r>
              <a:rPr lang="pl-PL" sz="2800" dirty="0" err="1"/>
              <a:t>MovEye</a:t>
            </a:r>
            <a:r>
              <a:rPr lang="pl-PL" sz="2800" dirty="0"/>
              <a:t> </a:t>
            </a:r>
            <a:r>
              <a:rPr lang="en-US" sz="2800" dirty="0"/>
              <a:t>app</a:t>
            </a:r>
            <a:r>
              <a:rPr lang="pl-PL" sz="2800" dirty="0" err="1"/>
              <a:t>lication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		(no experimental conditions)</a:t>
            </a:r>
          </a:p>
          <a:p>
            <a:pPr>
              <a:tabLst>
                <a:tab pos="538163" algn="l"/>
              </a:tabLst>
            </a:pPr>
            <a:r>
              <a:rPr lang="en-US" sz="2800" dirty="0"/>
              <a:t>	only </a:t>
            </a:r>
            <a:r>
              <a:rPr lang="en-US" sz="2800" b="1" dirty="0"/>
              <a:t>one point</a:t>
            </a:r>
            <a:r>
              <a:rPr lang="en-US" sz="2800" dirty="0"/>
              <a:t> calibration</a:t>
            </a:r>
          </a:p>
          <a:p>
            <a:pPr>
              <a:tabLst>
                <a:tab pos="538163" algn="l"/>
              </a:tabLst>
            </a:pPr>
            <a:r>
              <a:rPr lang="en-US" sz="2800" dirty="0"/>
              <a:t>	three young men after traffic accidents</a:t>
            </a:r>
            <a:br>
              <a:rPr lang="en-US" sz="2800" dirty="0"/>
            </a:br>
            <a:r>
              <a:rPr lang="en-US" sz="2800" dirty="0"/>
              <a:t>		(during rehabilitation)</a:t>
            </a:r>
          </a:p>
          <a:p>
            <a:pPr>
              <a:tabLst>
                <a:tab pos="538163" algn="l"/>
              </a:tabLst>
            </a:pPr>
            <a:r>
              <a:rPr lang="en-US" sz="2800" dirty="0"/>
              <a:t>	high motivation, difficult contact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395536" y="5949280"/>
            <a:ext cx="7518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rgbClr val="002060"/>
                </a:solidFill>
              </a:rPr>
              <a:t>Experiment </a:t>
            </a:r>
            <a:r>
              <a:rPr lang="pl-PL" sz="2800" dirty="0" err="1">
                <a:solidFill>
                  <a:srgbClr val="002060"/>
                </a:solidFill>
              </a:rPr>
              <a:t>has</a:t>
            </a:r>
            <a:r>
              <a:rPr lang="pl-PL" sz="2800" dirty="0">
                <a:solidFill>
                  <a:srgbClr val="002060"/>
                </a:solidFill>
              </a:rPr>
              <a:t> </a:t>
            </a:r>
            <a:r>
              <a:rPr lang="pl-PL" sz="2800" dirty="0" err="1">
                <a:solidFill>
                  <a:srgbClr val="002060"/>
                </a:solidFill>
              </a:rPr>
              <a:t>been</a:t>
            </a:r>
            <a:r>
              <a:rPr lang="pl-PL" sz="2800" dirty="0">
                <a:solidFill>
                  <a:srgbClr val="002060"/>
                </a:solidFill>
              </a:rPr>
              <a:t> </a:t>
            </a:r>
            <a:r>
              <a:rPr lang="pl-PL" sz="2800" dirty="0" err="1">
                <a:solidFill>
                  <a:srgbClr val="002060"/>
                </a:solidFill>
              </a:rPr>
              <a:t>carried</a:t>
            </a:r>
            <a:r>
              <a:rPr lang="pl-PL" sz="2800" dirty="0">
                <a:solidFill>
                  <a:srgbClr val="002060"/>
                </a:solidFill>
              </a:rPr>
              <a:t> out by </a:t>
            </a:r>
            <a:r>
              <a:rPr lang="pl-PL" sz="2800" u="sng" dirty="0">
                <a:solidFill>
                  <a:srgbClr val="002060"/>
                </a:solidFill>
              </a:rPr>
              <a:t>Bibianna </a:t>
            </a:r>
            <a:r>
              <a:rPr lang="pl-PL" sz="2800" u="sng" dirty="0" err="1">
                <a:solidFill>
                  <a:srgbClr val="002060"/>
                </a:solidFill>
              </a:rPr>
              <a:t>Bałaj</a:t>
            </a:r>
            <a:endParaRPr lang="en-US" sz="2800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13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Evaluation (pilot study)</a:t>
            </a:r>
          </a:p>
        </p:txBody>
      </p:sp>
      <p:grpSp>
        <p:nvGrpSpPr>
          <p:cNvPr id="61" name="Grupa 6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66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>
                  <a:solidFill>
                    <a:schemeClr val="bg1"/>
                  </a:solidFill>
                </a:rPr>
                <a:t>Jacek Matulewski – </a:t>
              </a:r>
              <a:r>
                <a:rPr lang="en-US" sz="1800" dirty="0" err="1">
                  <a:solidFill>
                    <a:schemeClr val="bg1"/>
                  </a:solidFill>
                </a:rPr>
                <a:t>MovEye</a:t>
              </a:r>
              <a:r>
                <a:rPr lang="en-US" sz="1800" dirty="0">
                  <a:solidFill>
                    <a:schemeClr val="bg1"/>
                  </a:solidFill>
                </a:rPr>
                <a:t>: Gaze Control of Movie Playback</a:t>
              </a:r>
            </a:p>
          </p:txBody>
        </p:sp>
        <p:pic>
          <p:nvPicPr>
            <p:cNvPr id="69" name="Obraz 68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sp>
        <p:nvSpPr>
          <p:cNvPr id="21" name="pole tekstowe 20"/>
          <p:cNvSpPr txBox="1"/>
          <p:nvPr/>
        </p:nvSpPr>
        <p:spPr>
          <a:xfrm>
            <a:off x="395536" y="1901150"/>
            <a:ext cx="860363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538163" algn="l"/>
              </a:tabLst>
            </a:pPr>
            <a:r>
              <a:rPr lang="en-US" sz="2800" dirty="0">
                <a:solidFill>
                  <a:srgbClr val="0070C0"/>
                </a:solidFill>
              </a:rPr>
              <a:t>Disabled</a:t>
            </a:r>
            <a:r>
              <a:rPr lang="en-US" sz="2800" dirty="0"/>
              <a:t>, patients of hospice „</a:t>
            </a:r>
            <a:r>
              <a:rPr lang="en-US" sz="2800" dirty="0" err="1"/>
              <a:t>Światło</a:t>
            </a:r>
            <a:r>
              <a:rPr lang="en-US" sz="2800" dirty="0"/>
              <a:t>”</a:t>
            </a:r>
          </a:p>
          <a:p>
            <a:pPr>
              <a:tabLst>
                <a:tab pos="538163" algn="l"/>
              </a:tabLst>
            </a:pPr>
            <a:r>
              <a:rPr lang="en-US" sz="2800" b="1" dirty="0"/>
              <a:t>Results:</a:t>
            </a:r>
          </a:p>
          <a:p>
            <a:pPr>
              <a:tabLst>
                <a:tab pos="538163" algn="l"/>
              </a:tabLst>
            </a:pPr>
            <a:r>
              <a:rPr lang="en-US" sz="2800" dirty="0"/>
              <a:t>	dwell-time buttons should be larger and higher</a:t>
            </a:r>
            <a:br>
              <a:rPr lang="en-US" sz="2800" dirty="0"/>
            </a:br>
            <a:r>
              <a:rPr lang="en-US" sz="2800" dirty="0"/>
              <a:t>		(no brightness control necessary)</a:t>
            </a:r>
            <a:br>
              <a:rPr lang="en-US" sz="2800" dirty="0"/>
            </a:br>
            <a:r>
              <a:rPr lang="en-US" sz="2800" dirty="0"/>
              <a:t>		(optionally put buttons above player area)</a:t>
            </a:r>
          </a:p>
          <a:p>
            <a:pPr>
              <a:tabLst>
                <a:tab pos="538163" algn="l"/>
              </a:tabLst>
            </a:pPr>
            <a:r>
              <a:rPr lang="en-US" sz="2800" dirty="0"/>
              <a:t>	regions in corners are too far from center</a:t>
            </a:r>
            <a:br>
              <a:rPr lang="en-US" sz="2800" dirty="0"/>
            </a:br>
            <a:r>
              <a:rPr lang="en-US" sz="2800" dirty="0"/>
              <a:t>		(they was not able to move gaze so far from center)</a:t>
            </a:r>
          </a:p>
          <a:p>
            <a:pPr>
              <a:tabLst>
                <a:tab pos="538163" algn="l"/>
              </a:tabLst>
            </a:pPr>
            <a:r>
              <a:rPr lang="en-US" sz="2800" dirty="0"/>
              <a:t>	dwell-time regions should be better visible</a:t>
            </a:r>
          </a:p>
          <a:p>
            <a:pPr>
              <a:tabLst>
                <a:tab pos="538163" algn="l"/>
              </a:tabLst>
            </a:pPr>
            <a:r>
              <a:rPr lang="en-US" sz="2800" dirty="0"/>
              <a:t>		(they are confusing to users)</a:t>
            </a:r>
          </a:p>
        </p:txBody>
      </p:sp>
    </p:spTree>
    <p:extLst>
      <p:ext uri="{BB962C8B-B14F-4D97-AF65-F5344CB8AC3E}">
        <p14:creationId xmlns:p14="http://schemas.microsoft.com/office/powerpoint/2010/main" val="183210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Evaluation</a:t>
            </a:r>
            <a:r>
              <a:rPr lang="pl-PL" dirty="0"/>
              <a:t> (pilot </a:t>
            </a:r>
            <a:r>
              <a:rPr lang="pl-PL" dirty="0" err="1"/>
              <a:t>study</a:t>
            </a:r>
            <a:r>
              <a:rPr lang="pl-PL" dirty="0"/>
              <a:t>)</a:t>
            </a:r>
            <a:endParaRPr lang="en-US" dirty="0"/>
          </a:p>
        </p:txBody>
      </p:sp>
      <p:grpSp>
        <p:nvGrpSpPr>
          <p:cNvPr id="61" name="Grupa 60"/>
          <p:cNvGrpSpPr/>
          <p:nvPr/>
        </p:nvGrpSpPr>
        <p:grpSpPr>
          <a:xfrm>
            <a:off x="0" y="0"/>
            <a:ext cx="9143999" cy="453430"/>
            <a:chOff x="0" y="0"/>
            <a:chExt cx="9143999" cy="453430"/>
          </a:xfrm>
        </p:grpSpPr>
        <p:sp>
          <p:nvSpPr>
            <p:cNvPr id="66" name="Tytuł 1"/>
            <p:cNvSpPr txBox="1">
              <a:spLocks/>
            </p:cNvSpPr>
            <p:nvPr/>
          </p:nvSpPr>
          <p:spPr>
            <a:xfrm>
              <a:off x="0" y="0"/>
              <a:ext cx="9143999" cy="453430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>
                  <a:solidFill>
                    <a:schemeClr val="bg1"/>
                  </a:solidFill>
                </a:rPr>
                <a:t>Jacek Matulewski – MovEye: Gaze Control of Movie Playback</a:t>
              </a:r>
            </a:p>
          </p:txBody>
        </p:sp>
        <p:pic>
          <p:nvPicPr>
            <p:cNvPr id="69" name="Obraz 68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76200"/>
              <a:ext cx="301030" cy="301030"/>
            </a:xfrm>
            <a:prstGeom prst="rect">
              <a:avLst/>
            </a:prstGeom>
          </p:spPr>
        </p:pic>
      </p:grpSp>
      <p:sp>
        <p:nvSpPr>
          <p:cNvPr id="7" name="pole tekstowe 6"/>
          <p:cNvSpPr txBox="1"/>
          <p:nvPr/>
        </p:nvSpPr>
        <p:spPr>
          <a:xfrm>
            <a:off x="179512" y="2348880"/>
            <a:ext cx="880478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Other conclusions:</a:t>
            </a:r>
            <a:endParaRPr lang="pl-PL" sz="2800" b="1" dirty="0"/>
          </a:p>
          <a:p>
            <a:pPr>
              <a:tabLst>
                <a:tab pos="538163" algn="l"/>
              </a:tabLst>
            </a:pPr>
            <a:r>
              <a:rPr lang="pl-PL" sz="2800" dirty="0"/>
              <a:t>	</a:t>
            </a:r>
            <a:r>
              <a:rPr lang="en-US" sz="2800" dirty="0"/>
              <a:t>dwell-time buttons are always first choice (intuitive)</a:t>
            </a:r>
            <a:endParaRPr lang="pl-PL" sz="2800" dirty="0"/>
          </a:p>
          <a:p>
            <a:pPr>
              <a:tabLst>
                <a:tab pos="538163" algn="l"/>
              </a:tabLst>
            </a:pPr>
            <a:r>
              <a:rPr lang="pl-PL" sz="2800" dirty="0"/>
              <a:t>	</a:t>
            </a:r>
            <a:r>
              <a:rPr lang="en-US" sz="2800" dirty="0"/>
              <a:t>blinking needs refinement (</a:t>
            </a:r>
            <a:r>
              <a:rPr lang="en-US" sz="2800" dirty="0" err="1"/>
              <a:t>Tobii</a:t>
            </a:r>
            <a:r>
              <a:rPr lang="en-US" sz="2800" dirty="0"/>
              <a:t> &gt; SMI)</a:t>
            </a:r>
            <a:endParaRPr lang="pl-PL" sz="2800" dirty="0"/>
          </a:p>
          <a:p>
            <a:pPr>
              <a:tabLst>
                <a:tab pos="538163" algn="l"/>
              </a:tabLst>
            </a:pPr>
            <a:r>
              <a:rPr lang="pl-PL" sz="2800" dirty="0"/>
              <a:t>	</a:t>
            </a:r>
            <a:r>
              <a:rPr lang="en-US" sz="2800" dirty="0"/>
              <a:t>blinking/gestures mode, if works, becomes favorite one</a:t>
            </a:r>
            <a:endParaRPr lang="pl-PL" sz="2800" dirty="0"/>
          </a:p>
          <a:p>
            <a:pPr>
              <a:tabLst>
                <a:tab pos="538163" algn="l"/>
              </a:tabLst>
            </a:pPr>
            <a:r>
              <a:rPr lang="pl-PL" sz="2800" dirty="0"/>
              <a:t>	</a:t>
            </a:r>
            <a:r>
              <a:rPr lang="en-US" sz="2800" dirty="0"/>
              <a:t>circular progress bar &gt; linear one (in gesture modes)</a:t>
            </a:r>
            <a:endParaRPr lang="pl-PL" sz="2800" dirty="0"/>
          </a:p>
          <a:p>
            <a:pPr>
              <a:tabLst>
                <a:tab pos="538163" algn="l"/>
              </a:tabLst>
            </a:pPr>
            <a:r>
              <a:rPr lang="pl-PL" sz="2800" dirty="0"/>
              <a:t>	</a:t>
            </a:r>
            <a:r>
              <a:rPr lang="en-US" sz="2800" dirty="0"/>
              <a:t>mode with dwell-time regions may be confusing</a:t>
            </a:r>
          </a:p>
        </p:txBody>
      </p:sp>
    </p:spTree>
    <p:extLst>
      <p:ext uri="{BB962C8B-B14F-4D97-AF65-F5344CB8AC3E}">
        <p14:creationId xmlns:p14="http://schemas.microsoft.com/office/powerpoint/2010/main" val="211882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Prawo </a:t>
            </a:r>
            <a:r>
              <a:rPr lang="pl-PL" dirty="0" err="1"/>
              <a:t>Fittsa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39552" y="1628800"/>
            <a:ext cx="8208912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Kompromis szybkości i dokładności: </a:t>
            </a:r>
            <a:br>
              <a:rPr lang="pl-PL" sz="2800" dirty="0"/>
            </a:br>
            <a:r>
              <a:rPr lang="pl-PL" sz="2800" dirty="0"/>
              <a:t>większe elementy → mniej elementów na ekranie</a:t>
            </a:r>
          </a:p>
          <a:p>
            <a:r>
              <a:rPr lang="pl-PL" sz="1100" dirty="0"/>
              <a:t>(jeden z przykładów zagadnienia SAT – </a:t>
            </a:r>
            <a:r>
              <a:rPr lang="pl-PL" sz="1100" i="1" dirty="0" err="1"/>
              <a:t>speed-accuracy</a:t>
            </a:r>
            <a:r>
              <a:rPr lang="pl-PL" sz="1100" i="1" dirty="0"/>
              <a:t> </a:t>
            </a:r>
            <a:r>
              <a:rPr lang="pl-PL" sz="1100" i="1" dirty="0" err="1"/>
              <a:t>tradeoff</a:t>
            </a:r>
            <a:r>
              <a:rPr lang="pl-PL" sz="1100" dirty="0"/>
              <a:t> obecnego w wielu dziedzinach związanych z interakcją;</a:t>
            </a:r>
            <a:br>
              <a:rPr lang="pl-PL" sz="1100" dirty="0"/>
            </a:br>
            <a:r>
              <a:rPr lang="pl-PL" sz="1100" dirty="0"/>
              <a:t>por. Richard P. </a:t>
            </a:r>
            <a:r>
              <a:rPr lang="pl-PL" sz="1100" dirty="0" err="1"/>
              <a:t>Heitz</a:t>
            </a:r>
            <a:r>
              <a:rPr lang="pl-PL" sz="1100" dirty="0"/>
              <a:t> </a:t>
            </a:r>
            <a:r>
              <a:rPr lang="pl-PL" sz="1100" i="1" dirty="0"/>
              <a:t>The </a:t>
            </a:r>
            <a:r>
              <a:rPr lang="pl-PL" sz="1100" i="1" dirty="0" err="1"/>
              <a:t>speed-accuracy</a:t>
            </a:r>
            <a:r>
              <a:rPr lang="pl-PL" sz="1100" i="1" dirty="0"/>
              <a:t> </a:t>
            </a:r>
            <a:r>
              <a:rPr lang="pl-PL" sz="1100" i="1" dirty="0" err="1"/>
              <a:t>tradeoff</a:t>
            </a:r>
            <a:r>
              <a:rPr lang="pl-PL" sz="1100" i="1" dirty="0"/>
              <a:t>: </a:t>
            </a:r>
            <a:r>
              <a:rPr lang="pl-PL" sz="1100" i="1" dirty="0" err="1"/>
              <a:t>history</a:t>
            </a:r>
            <a:r>
              <a:rPr lang="pl-PL" sz="1100" i="1" dirty="0"/>
              <a:t>, </a:t>
            </a:r>
            <a:r>
              <a:rPr lang="pl-PL" sz="1100" i="1" dirty="0" err="1"/>
              <a:t>physiology</a:t>
            </a:r>
            <a:r>
              <a:rPr lang="pl-PL" sz="1100" i="1" dirty="0"/>
              <a:t>, </a:t>
            </a:r>
            <a:r>
              <a:rPr lang="pl-PL" sz="1100" i="1" dirty="0" err="1"/>
              <a:t>methodology</a:t>
            </a:r>
            <a:r>
              <a:rPr lang="pl-PL" sz="1100" i="1" dirty="0"/>
              <a:t>, and </a:t>
            </a:r>
            <a:r>
              <a:rPr lang="pl-PL" sz="1100" i="1" dirty="0" err="1"/>
              <a:t>behavior</a:t>
            </a:r>
            <a:r>
              <a:rPr lang="pl-PL" sz="1100" dirty="0"/>
              <a:t> Frontiers in </a:t>
            </a:r>
            <a:r>
              <a:rPr lang="pl-PL" sz="1100" dirty="0" err="1"/>
              <a:t>Neuroscience</a:t>
            </a:r>
            <a:r>
              <a:rPr lang="pl-PL" sz="1100" dirty="0"/>
              <a:t> 2014; 8: 150)</a:t>
            </a:r>
          </a:p>
          <a:p>
            <a:endParaRPr lang="pl-PL" sz="2800" dirty="0"/>
          </a:p>
          <a:p>
            <a:r>
              <a:rPr lang="pl-PL" sz="2800" dirty="0"/>
              <a:t>GUI można dowolnie skalować bez wpływu </a:t>
            </a:r>
            <a:br>
              <a:rPr lang="pl-PL" sz="2800" dirty="0"/>
            </a:br>
            <a:r>
              <a:rPr lang="pl-PL" sz="2800" dirty="0"/>
              <a:t>na czas dotarcia – liczy się tylko </a:t>
            </a:r>
            <a:r>
              <a:rPr lang="pl-PL" sz="2800" i="1" dirty="0"/>
              <a:t>D</a:t>
            </a:r>
            <a:r>
              <a:rPr lang="pl-PL" sz="2800" dirty="0"/>
              <a:t>/</a:t>
            </a:r>
            <a:r>
              <a:rPr lang="pl-PL" sz="2800" i="1" dirty="0"/>
              <a:t>W</a:t>
            </a:r>
          </a:p>
          <a:p>
            <a:endParaRPr lang="pl-PL" sz="2800" i="1" dirty="0"/>
          </a:p>
          <a:p>
            <a:r>
              <a:rPr lang="pl-PL" sz="2800" dirty="0"/>
              <a:t>Prawo </a:t>
            </a:r>
            <a:r>
              <a:rPr lang="pl-PL" sz="2800" dirty="0" err="1"/>
              <a:t>Fittsa</a:t>
            </a:r>
            <a:r>
              <a:rPr lang="pl-PL" sz="2800" dirty="0"/>
              <a:t> (szczególnie wydajność </a:t>
            </a:r>
            <a:r>
              <a:rPr lang="pl-PL" sz="2800" i="1" dirty="0"/>
              <a:t>IP</a:t>
            </a:r>
            <a:r>
              <a:rPr lang="pl-PL" sz="2800" dirty="0"/>
              <a:t>) </a:t>
            </a:r>
            <a:br>
              <a:rPr lang="pl-PL" sz="2800" dirty="0"/>
            </a:br>
            <a:r>
              <a:rPr lang="pl-PL" sz="2800" dirty="0"/>
              <a:t>daje narzędzia do porównywania rozwiązań</a:t>
            </a:r>
          </a:p>
          <a:p>
            <a:endParaRPr lang="pl-PL" sz="2800" dirty="0"/>
          </a:p>
          <a:p>
            <a:r>
              <a:rPr lang="pl-PL" sz="2800" dirty="0"/>
              <a:t>Gry FPS jako sposób testowania prawa </a:t>
            </a:r>
            <a:r>
              <a:rPr lang="pl-PL" sz="2800" dirty="0" err="1"/>
              <a:t>Fittsa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70031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Prawo </a:t>
            </a:r>
            <a:r>
              <a:rPr lang="pl-PL" dirty="0" err="1"/>
              <a:t>Fittsa</a:t>
            </a:r>
            <a:r>
              <a:rPr lang="pl-PL" dirty="0"/>
              <a:t> w </a:t>
            </a:r>
            <a:r>
              <a:rPr lang="pl-PL" dirty="0" err="1"/>
              <a:t>eyetrackingu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79512" y="2046327"/>
            <a:ext cx="8856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Prawo </a:t>
            </a:r>
            <a:r>
              <a:rPr lang="pl-PL" sz="2000" dirty="0" err="1"/>
              <a:t>Fittsa</a:t>
            </a:r>
            <a:r>
              <a:rPr lang="pl-PL" sz="2000" dirty="0"/>
              <a:t> okazuje się być spełnione również w przypadku ruchu oka </a:t>
            </a:r>
          </a:p>
          <a:p>
            <a:r>
              <a:rPr lang="pl-PL" sz="2000" dirty="0"/>
              <a:t>(chodzi o </a:t>
            </a:r>
            <a:r>
              <a:rPr lang="pl-PL" sz="2000" dirty="0">
                <a:solidFill>
                  <a:srgbClr val="0070C0"/>
                </a:solidFill>
              </a:rPr>
              <a:t>„zaplanowany” ruch</a:t>
            </a:r>
            <a:r>
              <a:rPr lang="pl-PL" sz="2000" dirty="0"/>
              <a:t> (t-d), a nie ruch w efekcie pojawienia się bodźca)</a:t>
            </a:r>
          </a:p>
          <a:p>
            <a:endParaRPr lang="pl-PL" sz="2000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51520" y="1412776"/>
            <a:ext cx="86409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6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r"/>
            <a:r>
              <a:rPr lang="pl-PL" altLang="pl-PL" sz="1200" dirty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Źródło: R. </a:t>
            </a:r>
            <a:r>
              <a:rPr lang="pl-PL" altLang="pl-PL" sz="1200" dirty="0" err="1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Vertegaal</a:t>
            </a:r>
            <a:r>
              <a:rPr lang="pl-PL" altLang="pl-PL" sz="1200" dirty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 </a:t>
            </a:r>
            <a:r>
              <a:rPr lang="en-US" altLang="pl-PL" sz="1200" i="1" dirty="0">
                <a:solidFill>
                  <a:srgbClr val="000000"/>
                </a:solidFill>
                <a:effectLst/>
                <a:cs typeface="+mn-cs"/>
              </a:rPr>
              <a:t>A </a:t>
            </a:r>
            <a:r>
              <a:rPr lang="en-US" altLang="pl-PL" sz="1200" i="1" dirty="0" err="1">
                <a:solidFill>
                  <a:srgbClr val="000000"/>
                </a:solidFill>
                <a:effectLst/>
                <a:cs typeface="+mn-cs"/>
              </a:rPr>
              <a:t>Fitts</a:t>
            </a:r>
            <a:r>
              <a:rPr lang="en-US" altLang="pl-PL" sz="1200" i="1" dirty="0">
                <a:solidFill>
                  <a:srgbClr val="000000"/>
                </a:solidFill>
                <a:effectLst/>
                <a:cs typeface="+mn-cs"/>
              </a:rPr>
              <a:t>’ Law Comparison of Eye Tracking and Manual Input in the Selection of Visual Targets</a:t>
            </a:r>
            <a:r>
              <a:rPr lang="pl-PL" altLang="pl-PL" sz="1200" i="1" dirty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  <a:t> </a:t>
            </a:r>
            <a:br>
              <a:rPr lang="pl-PL" altLang="pl-PL" sz="1200" i="1" dirty="0">
                <a:solidFill>
                  <a:srgbClr val="000000"/>
                </a:solidFill>
                <a:effectLst/>
                <a:latin typeface="Times New Roman" pitchFamily="18" charset="0"/>
                <a:cs typeface="+mn-cs"/>
              </a:rPr>
            </a:br>
            <a:r>
              <a:rPr lang="en-US" altLang="pl-PL" sz="1200" dirty="0">
                <a:solidFill>
                  <a:srgbClr val="000000"/>
                </a:solidFill>
                <a:effectLst/>
                <a:cs typeface="+mn-cs"/>
              </a:rPr>
              <a:t>Proceedings of the 10th International Conference on Multimodal Interfaces, ICMI 2008, Chania, Crete, Greece, October 20-22, 2008</a:t>
            </a:r>
            <a:endParaRPr lang="pl-PL" altLang="pl-PL" sz="1200" dirty="0">
              <a:solidFill>
                <a:srgbClr val="000000"/>
              </a:solidFill>
              <a:effectLst/>
              <a:cs typeface="+mn-cs"/>
            </a:endParaRPr>
          </a:p>
        </p:txBody>
      </p:sp>
      <p:pic>
        <p:nvPicPr>
          <p:cNvPr id="24578" name="Picture 2" descr="https://www.researchgate.net/profile/Roel_Vertegaal/publication/221052647/figure/fig1/AS:652570171293696@1532596261633/Screen-shot-of-the-experimental-task_W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61990"/>
            <a:ext cx="4557971" cy="34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61990"/>
            <a:ext cx="3449656" cy="34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016" y="3573016"/>
            <a:ext cx="6657975" cy="2066925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52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Niestandardowy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6D9F0"/>
      </a:hlink>
      <a:folHlink>
        <a:srgbClr val="FFFFFF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88553</TotalTime>
  <Words>3336</Words>
  <Application>Microsoft Office PowerPoint</Application>
  <PresentationFormat>Pokaz na ekranie (4:3)</PresentationFormat>
  <Paragraphs>666</Paragraphs>
  <Slides>75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75</vt:i4>
      </vt:variant>
    </vt:vector>
  </HeadingPairs>
  <TitlesOfParts>
    <vt:vector size="76" baseType="lpstr">
      <vt:lpstr>Motyw pakietu Office</vt:lpstr>
      <vt:lpstr>Interakcja wzrokowa</vt:lpstr>
      <vt:lpstr>Prawo Fittsa</vt:lpstr>
      <vt:lpstr>Prawo Fittsa</vt:lpstr>
      <vt:lpstr>Prawo Fittsa</vt:lpstr>
      <vt:lpstr>Tapping task</vt:lpstr>
      <vt:lpstr>Prawo Fittsa – 50 lat badań</vt:lpstr>
      <vt:lpstr>Prawo Fittsa – trudność w grze</vt:lpstr>
      <vt:lpstr>Prawo Fittsa</vt:lpstr>
      <vt:lpstr>Prawo Fittsa w eyetrackingu</vt:lpstr>
      <vt:lpstr>Steering Law</vt:lpstr>
      <vt:lpstr>Steering Law</vt:lpstr>
      <vt:lpstr>Steering Law</vt:lpstr>
      <vt:lpstr>Steering Law</vt:lpstr>
      <vt:lpstr>Interakcja wzrokowa</vt:lpstr>
      <vt:lpstr>Interakcja wzrokowa</vt:lpstr>
      <vt:lpstr>Interakcja wzrokowa</vt:lpstr>
      <vt:lpstr>Interakcja wzrokowa</vt:lpstr>
      <vt:lpstr>Interakcja wzrokowa</vt:lpstr>
      <vt:lpstr>Interakcja wzrokowa</vt:lpstr>
      <vt:lpstr>Interakcja wzrokowa</vt:lpstr>
      <vt:lpstr>Interakcja wzrokowa</vt:lpstr>
      <vt:lpstr>Interakcja wzrokowa</vt:lpstr>
      <vt:lpstr>Interakcja wzrokowa</vt:lpstr>
      <vt:lpstr>Wygodna długość dwell-time</vt:lpstr>
      <vt:lpstr>Informacja zwrotna (feedback)</vt:lpstr>
      <vt:lpstr>Informacja zwrotna (feedback)</vt:lpstr>
      <vt:lpstr>Projektowanie interfejsów (nie tylko do interakcji wzrokowej)</vt:lpstr>
      <vt:lpstr>Projektowanie interfejsów (nie tylko do interakcji wzrokowej)</vt:lpstr>
      <vt:lpstr>Projektowanie interfejsów (nie tylko do interakcji wzrokowej)</vt:lpstr>
      <vt:lpstr>Projektowanie interfejsów (nie tylko do interakcji wzrokowej)</vt:lpstr>
      <vt:lpstr>Projektowanie interfejsów (nie tylko do interakcji wzrokowej)</vt:lpstr>
      <vt:lpstr>Badania interfejsów User Experience (UX)</vt:lpstr>
      <vt:lpstr>Badania interfejsów User Experience (UX)</vt:lpstr>
      <vt:lpstr>Badania interfejsów User Experience (UX)</vt:lpstr>
      <vt:lpstr>Badania interfejsów User Experience (UX)</vt:lpstr>
      <vt:lpstr>Badania interfejsów User Experience (UX)</vt:lpstr>
      <vt:lpstr>Badania interfejsów User Experience (UX)</vt:lpstr>
      <vt:lpstr>Interakcja wzrokowa vs badania</vt:lpstr>
      <vt:lpstr>Dostosowanie (personalizacja)</vt:lpstr>
      <vt:lpstr>Eyetracking w samochodach</vt:lpstr>
      <vt:lpstr>Użycie interakcji wzrokowej  u osób zdrowych</vt:lpstr>
      <vt:lpstr>Badanie „gaze buttons”</vt:lpstr>
      <vt:lpstr>Badanie „gaze buttons”</vt:lpstr>
      <vt:lpstr>COGAIN</vt:lpstr>
      <vt:lpstr>COGAIN</vt:lpstr>
      <vt:lpstr>EyeContact (OKOmunikacja) Komunikator wzrokowy</vt:lpstr>
      <vt:lpstr>EyeContact</vt:lpstr>
      <vt:lpstr>Studium przypadku: MovEye</vt:lpstr>
      <vt:lpstr>Motivation</vt:lpstr>
      <vt:lpstr>YouTube – an infinite source of stimuli</vt:lpstr>
      <vt:lpstr>Prezentacja programu PowerPoint</vt:lpstr>
      <vt:lpstr>Design / Architecture</vt:lpstr>
      <vt:lpstr>Problem</vt:lpstr>
      <vt:lpstr>Long-term goal</vt:lpstr>
      <vt:lpstr>Dwell-time buttons</vt:lpstr>
      <vt:lpstr>Dwell-time buttons</vt:lpstr>
      <vt:lpstr>Dwell-time regions</vt:lpstr>
      <vt:lpstr>Dwell-time regions</vt:lpstr>
      <vt:lpstr>Enter &amp; leave regions</vt:lpstr>
      <vt:lpstr>Gestures and blinks</vt:lpstr>
      <vt:lpstr>Gestures and blinks</vt:lpstr>
      <vt:lpstr>Gestures and blinks</vt:lpstr>
      <vt:lpstr>Gestures and blinks</vt:lpstr>
      <vt:lpstr>Settings / customization</vt:lpstr>
      <vt:lpstr>Off-line movies</vt:lpstr>
      <vt:lpstr>Evaluation (pilot study)</vt:lpstr>
      <vt:lpstr>Evaluation (pilot study)</vt:lpstr>
      <vt:lpstr>Evaluation (pilot study)</vt:lpstr>
      <vt:lpstr>Evaluation (pilot study)</vt:lpstr>
      <vt:lpstr>Evaluation (pilot study)</vt:lpstr>
      <vt:lpstr>Evaluation (pilot study)</vt:lpstr>
      <vt:lpstr>Evaluation (pilot study)</vt:lpstr>
      <vt:lpstr>Evaluation (pilot study)</vt:lpstr>
      <vt:lpstr>Evaluation (pilot study)</vt:lpstr>
      <vt:lpstr>Evaluation (pilot study)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Eyetracking (okulografia)</dc:title>
  <dc:creator>Jacek</dc:creator>
  <cp:lastModifiedBy>Jacek Matulewski</cp:lastModifiedBy>
  <cp:revision>419</cp:revision>
  <dcterms:created xsi:type="dcterms:W3CDTF">2017-02-25T17:52:06Z</dcterms:created>
  <dcterms:modified xsi:type="dcterms:W3CDTF">2024-01-08T10:23:20Z</dcterms:modified>
</cp:coreProperties>
</file>