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sldIdLst>
    <p:sldId id="256" r:id="rId2"/>
    <p:sldId id="307" r:id="rId3"/>
    <p:sldId id="310" r:id="rId4"/>
    <p:sldId id="313" r:id="rId5"/>
    <p:sldId id="309" r:id="rId6"/>
    <p:sldId id="311" r:id="rId7"/>
    <p:sldId id="312" r:id="rId8"/>
    <p:sldId id="308" r:id="rId9"/>
    <p:sldId id="314" r:id="rId10"/>
    <p:sldId id="315" r:id="rId11"/>
    <p:sldId id="316" r:id="rId12"/>
    <p:sldId id="317" r:id="rId13"/>
    <p:sldId id="319" r:id="rId14"/>
    <p:sldId id="318" r:id="rId15"/>
    <p:sldId id="320" r:id="rId16"/>
    <p:sldId id="321" r:id="rId17"/>
    <p:sldId id="322" r:id="rId18"/>
    <p:sldId id="325" r:id="rId19"/>
    <p:sldId id="323" r:id="rId20"/>
    <p:sldId id="324" r:id="rId21"/>
    <p:sldId id="327" r:id="rId22"/>
    <p:sldId id="328" r:id="rId23"/>
    <p:sldId id="329" r:id="rId24"/>
    <p:sldId id="330" r:id="rId25"/>
    <p:sldId id="331" r:id="rId26"/>
    <p:sldId id="332" r:id="rId27"/>
    <p:sldId id="333" r:id="rId28"/>
    <p:sldId id="334" r:id="rId29"/>
    <p:sldId id="335" r:id="rId30"/>
    <p:sldId id="336" r:id="rId31"/>
    <p:sldId id="337" r:id="rId32"/>
    <p:sldId id="339" r:id="rId33"/>
    <p:sldId id="338" r:id="rId34"/>
    <p:sldId id="340" r:id="rId35"/>
    <p:sldId id="341" r:id="rId36"/>
    <p:sldId id="342" r:id="rId37"/>
    <p:sldId id="343" r:id="rId38"/>
    <p:sldId id="344" r:id="rId39"/>
    <p:sldId id="346" r:id="rId40"/>
    <p:sldId id="348" r:id="rId41"/>
    <p:sldId id="349" r:id="rId42"/>
    <p:sldId id="350" r:id="rId43"/>
    <p:sldId id="351" r:id="rId44"/>
    <p:sldId id="352" r:id="rId45"/>
    <p:sldId id="353" r:id="rId46"/>
    <p:sldId id="354" r:id="rId47"/>
    <p:sldId id="355" r:id="rId48"/>
    <p:sldId id="356" r:id="rId49"/>
    <p:sldId id="358" r:id="rId50"/>
    <p:sldId id="359" r:id="rId51"/>
    <p:sldId id="360" r:id="rId52"/>
    <p:sldId id="326" r:id="rId53"/>
    <p:sldId id="357" r:id="rId5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99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2" d="100"/>
          <a:sy n="92" d="100"/>
        </p:scale>
        <p:origin x="-1109" y="-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FF2D14-D39B-45F0-9D08-33D678C876E7}" type="datetimeFigureOut">
              <a:rPr lang="pl-PL" smtClean="0"/>
              <a:t>2017-04-24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83D362-E65E-4140-86DB-24B6A03657B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61512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5998A-A3D1-4DF5-BABD-26A5AD7C162A}" type="slidenum">
              <a:rPr lang="pl-PL" smtClean="0"/>
              <a:pPr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96955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5998A-A3D1-4DF5-BABD-26A5AD7C162A}" type="slidenum">
              <a:rPr lang="pl-PL" smtClean="0"/>
              <a:pPr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96955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5998A-A3D1-4DF5-BABD-26A5AD7C162A}" type="slidenum">
              <a:rPr lang="pl-PL" smtClean="0"/>
              <a:pPr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96955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5998A-A3D1-4DF5-BABD-26A5AD7C162A}" type="slidenum">
              <a:rPr lang="pl-PL" smtClean="0"/>
              <a:pPr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96955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5998A-A3D1-4DF5-BABD-26A5AD7C162A}" type="slidenum">
              <a:rPr lang="pl-PL" smtClean="0"/>
              <a:pPr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96955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5998A-A3D1-4DF5-BABD-26A5AD7C162A}" type="slidenum">
              <a:rPr lang="pl-PL" smtClean="0"/>
              <a:pPr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96955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5998A-A3D1-4DF5-BABD-26A5AD7C162A}" type="slidenum">
              <a:rPr lang="pl-PL" smtClean="0"/>
              <a:pPr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96955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5998A-A3D1-4DF5-BABD-26A5AD7C162A}" type="slidenum">
              <a:rPr lang="pl-PL" smtClean="0"/>
              <a:pPr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96955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5998A-A3D1-4DF5-BABD-26A5AD7C162A}" type="slidenum">
              <a:rPr lang="pl-PL" smtClean="0"/>
              <a:pPr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96955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5998A-A3D1-4DF5-BABD-26A5AD7C162A}" type="slidenum">
              <a:rPr lang="pl-PL" smtClean="0"/>
              <a:pPr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96955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5998A-A3D1-4DF5-BABD-26A5AD7C162A}" type="slidenum">
              <a:rPr lang="pl-PL" smtClean="0"/>
              <a:pPr/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96955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5998A-A3D1-4DF5-BABD-26A5AD7C162A}" type="slidenum">
              <a:rPr lang="pl-PL" smtClean="0"/>
              <a:pPr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969557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5998A-A3D1-4DF5-BABD-26A5AD7C162A}" type="slidenum">
              <a:rPr lang="pl-PL" smtClean="0"/>
              <a:pPr/>
              <a:t>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96955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5998A-A3D1-4DF5-BABD-26A5AD7C162A}" type="slidenum">
              <a:rPr lang="pl-PL" smtClean="0"/>
              <a:pPr/>
              <a:t>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96955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5998A-A3D1-4DF5-BABD-26A5AD7C162A}" type="slidenum">
              <a:rPr lang="pl-PL" smtClean="0"/>
              <a:pPr/>
              <a:t>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969557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5998A-A3D1-4DF5-BABD-26A5AD7C162A}" type="slidenum">
              <a:rPr lang="pl-PL" smtClean="0"/>
              <a:pPr/>
              <a:t>24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969557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5998A-A3D1-4DF5-BABD-26A5AD7C162A}" type="slidenum">
              <a:rPr lang="pl-PL" smtClean="0"/>
              <a:pPr/>
              <a:t>25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969557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5998A-A3D1-4DF5-BABD-26A5AD7C162A}" type="slidenum">
              <a:rPr lang="pl-PL" smtClean="0"/>
              <a:pPr/>
              <a:t>26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969557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5998A-A3D1-4DF5-BABD-26A5AD7C162A}" type="slidenum">
              <a:rPr lang="pl-PL" smtClean="0"/>
              <a:pPr/>
              <a:t>27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969557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5998A-A3D1-4DF5-BABD-26A5AD7C162A}" type="slidenum">
              <a:rPr lang="pl-PL" smtClean="0"/>
              <a:pPr/>
              <a:t>28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969557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5998A-A3D1-4DF5-BABD-26A5AD7C162A}" type="slidenum">
              <a:rPr lang="pl-PL" smtClean="0"/>
              <a:pPr/>
              <a:t>29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969557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5998A-A3D1-4DF5-BABD-26A5AD7C162A}" type="slidenum">
              <a:rPr lang="pl-PL" smtClean="0"/>
              <a:pPr/>
              <a:t>30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96955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5998A-A3D1-4DF5-BABD-26A5AD7C162A}" type="slidenum">
              <a:rPr lang="pl-PL" smtClean="0"/>
              <a:pPr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969557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5998A-A3D1-4DF5-BABD-26A5AD7C162A}" type="slidenum">
              <a:rPr lang="pl-PL" smtClean="0"/>
              <a:pPr/>
              <a:t>31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969557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5998A-A3D1-4DF5-BABD-26A5AD7C162A}" type="slidenum">
              <a:rPr lang="pl-PL" smtClean="0"/>
              <a:pPr/>
              <a:t>32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969557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5998A-A3D1-4DF5-BABD-26A5AD7C162A}" type="slidenum">
              <a:rPr lang="pl-PL" smtClean="0"/>
              <a:pPr/>
              <a:t>33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969557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5998A-A3D1-4DF5-BABD-26A5AD7C162A}" type="slidenum">
              <a:rPr lang="pl-PL" smtClean="0"/>
              <a:pPr/>
              <a:t>34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969557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5998A-A3D1-4DF5-BABD-26A5AD7C162A}" type="slidenum">
              <a:rPr lang="pl-PL" smtClean="0"/>
              <a:pPr/>
              <a:t>35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969557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5998A-A3D1-4DF5-BABD-26A5AD7C162A}" type="slidenum">
              <a:rPr lang="pl-PL" smtClean="0"/>
              <a:pPr/>
              <a:t>36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969557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5998A-A3D1-4DF5-BABD-26A5AD7C162A}" type="slidenum">
              <a:rPr lang="pl-PL" smtClean="0"/>
              <a:pPr/>
              <a:t>37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969557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5998A-A3D1-4DF5-BABD-26A5AD7C162A}" type="slidenum">
              <a:rPr lang="pl-PL" smtClean="0"/>
              <a:pPr/>
              <a:t>38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969557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5998A-A3D1-4DF5-BABD-26A5AD7C162A}" type="slidenum">
              <a:rPr lang="pl-PL" smtClean="0"/>
              <a:pPr/>
              <a:t>39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969557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err="1" smtClean="0"/>
              <a:t>Other</a:t>
            </a:r>
            <a:r>
              <a:rPr lang="pl-PL" baseline="0" dirty="0" smtClean="0"/>
              <a:t> </a:t>
            </a:r>
            <a:r>
              <a:rPr lang="pl-PL" baseline="0" dirty="0" err="1" smtClean="0"/>
              <a:t>disorders</a:t>
            </a:r>
            <a:r>
              <a:rPr lang="pl-PL" baseline="0" dirty="0" smtClean="0"/>
              <a:t>: </a:t>
            </a:r>
            <a:r>
              <a:rPr lang="pl-PL" baseline="0" dirty="0" err="1" smtClean="0"/>
              <a:t>delayed</a:t>
            </a:r>
            <a:r>
              <a:rPr lang="pl-PL" baseline="0" dirty="0" smtClean="0"/>
              <a:t> </a:t>
            </a:r>
            <a:r>
              <a:rPr lang="pl-PL" baseline="0" dirty="0" err="1" smtClean="0"/>
              <a:t>speach</a:t>
            </a:r>
            <a:r>
              <a:rPr lang="pl-PL" baseline="0" dirty="0" smtClean="0"/>
              <a:t> </a:t>
            </a:r>
            <a:r>
              <a:rPr lang="pl-PL" baseline="0" dirty="0" err="1" smtClean="0"/>
              <a:t>developement</a:t>
            </a:r>
            <a:r>
              <a:rPr lang="pl-PL" baseline="0" dirty="0" smtClean="0"/>
              <a:t>, ADHD, </a:t>
            </a:r>
            <a:r>
              <a:rPr lang="pl-PL" baseline="0" dirty="0" err="1" smtClean="0"/>
              <a:t>dislexia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5998A-A3D1-4DF5-BABD-26A5AD7C162A}" type="slidenum">
              <a:rPr lang="pl-PL" smtClean="0"/>
              <a:pPr/>
              <a:t>40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96955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5998A-A3D1-4DF5-BABD-26A5AD7C162A}" type="slidenum">
              <a:rPr lang="pl-PL" smtClean="0"/>
              <a:pPr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969557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err="1" smtClean="0"/>
              <a:t>Other</a:t>
            </a:r>
            <a:r>
              <a:rPr lang="pl-PL" baseline="0" dirty="0" smtClean="0"/>
              <a:t> </a:t>
            </a:r>
            <a:r>
              <a:rPr lang="pl-PL" baseline="0" dirty="0" err="1" smtClean="0"/>
              <a:t>disorders</a:t>
            </a:r>
            <a:r>
              <a:rPr lang="pl-PL" baseline="0" dirty="0" smtClean="0"/>
              <a:t>: </a:t>
            </a:r>
            <a:r>
              <a:rPr lang="pl-PL" baseline="0" dirty="0" err="1" smtClean="0"/>
              <a:t>delayed</a:t>
            </a:r>
            <a:r>
              <a:rPr lang="pl-PL" baseline="0" dirty="0" smtClean="0"/>
              <a:t> </a:t>
            </a:r>
            <a:r>
              <a:rPr lang="pl-PL" baseline="0" dirty="0" err="1" smtClean="0"/>
              <a:t>speach</a:t>
            </a:r>
            <a:r>
              <a:rPr lang="pl-PL" baseline="0" dirty="0" smtClean="0"/>
              <a:t> </a:t>
            </a:r>
            <a:r>
              <a:rPr lang="pl-PL" baseline="0" dirty="0" err="1" smtClean="0"/>
              <a:t>developement</a:t>
            </a:r>
            <a:r>
              <a:rPr lang="pl-PL" baseline="0" dirty="0" smtClean="0"/>
              <a:t>, ADHD, </a:t>
            </a:r>
            <a:r>
              <a:rPr lang="pl-PL" baseline="0" dirty="0" err="1" smtClean="0"/>
              <a:t>dislexia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5998A-A3D1-4DF5-BABD-26A5AD7C162A}" type="slidenum">
              <a:rPr lang="pl-PL" smtClean="0"/>
              <a:pPr/>
              <a:t>41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969557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err="1" smtClean="0"/>
              <a:t>Other</a:t>
            </a:r>
            <a:r>
              <a:rPr lang="pl-PL" baseline="0" dirty="0" smtClean="0"/>
              <a:t> </a:t>
            </a:r>
            <a:r>
              <a:rPr lang="pl-PL" baseline="0" dirty="0" err="1" smtClean="0"/>
              <a:t>disorders</a:t>
            </a:r>
            <a:r>
              <a:rPr lang="pl-PL" baseline="0" dirty="0" smtClean="0"/>
              <a:t>: </a:t>
            </a:r>
            <a:r>
              <a:rPr lang="pl-PL" baseline="0" dirty="0" err="1" smtClean="0"/>
              <a:t>delayed</a:t>
            </a:r>
            <a:r>
              <a:rPr lang="pl-PL" baseline="0" dirty="0" smtClean="0"/>
              <a:t> </a:t>
            </a:r>
            <a:r>
              <a:rPr lang="pl-PL" baseline="0" dirty="0" err="1" smtClean="0"/>
              <a:t>speach</a:t>
            </a:r>
            <a:r>
              <a:rPr lang="pl-PL" baseline="0" dirty="0" smtClean="0"/>
              <a:t> </a:t>
            </a:r>
            <a:r>
              <a:rPr lang="pl-PL" baseline="0" dirty="0" err="1" smtClean="0"/>
              <a:t>developement</a:t>
            </a:r>
            <a:r>
              <a:rPr lang="pl-PL" baseline="0" dirty="0" smtClean="0"/>
              <a:t>, ADHD, </a:t>
            </a:r>
            <a:r>
              <a:rPr lang="pl-PL" baseline="0" dirty="0" err="1" smtClean="0"/>
              <a:t>dislexia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5998A-A3D1-4DF5-BABD-26A5AD7C162A}" type="slidenum">
              <a:rPr lang="pl-PL" smtClean="0"/>
              <a:pPr/>
              <a:t>42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969557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err="1" smtClean="0"/>
              <a:t>Other</a:t>
            </a:r>
            <a:r>
              <a:rPr lang="pl-PL" baseline="0" dirty="0" smtClean="0"/>
              <a:t> </a:t>
            </a:r>
            <a:r>
              <a:rPr lang="pl-PL" baseline="0" dirty="0" err="1" smtClean="0"/>
              <a:t>disorders</a:t>
            </a:r>
            <a:r>
              <a:rPr lang="pl-PL" baseline="0" dirty="0" smtClean="0"/>
              <a:t>: </a:t>
            </a:r>
            <a:r>
              <a:rPr lang="pl-PL" baseline="0" dirty="0" err="1" smtClean="0"/>
              <a:t>delayed</a:t>
            </a:r>
            <a:r>
              <a:rPr lang="pl-PL" baseline="0" dirty="0" smtClean="0"/>
              <a:t> </a:t>
            </a:r>
            <a:r>
              <a:rPr lang="pl-PL" baseline="0" dirty="0" err="1" smtClean="0"/>
              <a:t>speach</a:t>
            </a:r>
            <a:r>
              <a:rPr lang="pl-PL" baseline="0" dirty="0" smtClean="0"/>
              <a:t> </a:t>
            </a:r>
            <a:r>
              <a:rPr lang="pl-PL" baseline="0" dirty="0" err="1" smtClean="0"/>
              <a:t>developement</a:t>
            </a:r>
            <a:r>
              <a:rPr lang="pl-PL" baseline="0" dirty="0" smtClean="0"/>
              <a:t>, ADHD, </a:t>
            </a:r>
            <a:r>
              <a:rPr lang="pl-PL" baseline="0" dirty="0" err="1" smtClean="0"/>
              <a:t>dislexia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5998A-A3D1-4DF5-BABD-26A5AD7C162A}" type="slidenum">
              <a:rPr lang="pl-PL" smtClean="0"/>
              <a:pPr/>
              <a:t>43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969557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err="1" smtClean="0"/>
              <a:t>Other</a:t>
            </a:r>
            <a:r>
              <a:rPr lang="pl-PL" baseline="0" dirty="0" smtClean="0"/>
              <a:t> </a:t>
            </a:r>
            <a:r>
              <a:rPr lang="pl-PL" baseline="0" dirty="0" err="1" smtClean="0"/>
              <a:t>disorders</a:t>
            </a:r>
            <a:r>
              <a:rPr lang="pl-PL" baseline="0" dirty="0" smtClean="0"/>
              <a:t>: </a:t>
            </a:r>
            <a:r>
              <a:rPr lang="pl-PL" baseline="0" dirty="0" err="1" smtClean="0"/>
              <a:t>delayed</a:t>
            </a:r>
            <a:r>
              <a:rPr lang="pl-PL" baseline="0" dirty="0" smtClean="0"/>
              <a:t> </a:t>
            </a:r>
            <a:r>
              <a:rPr lang="pl-PL" baseline="0" dirty="0" err="1" smtClean="0"/>
              <a:t>speach</a:t>
            </a:r>
            <a:r>
              <a:rPr lang="pl-PL" baseline="0" dirty="0" smtClean="0"/>
              <a:t> </a:t>
            </a:r>
            <a:r>
              <a:rPr lang="pl-PL" baseline="0" dirty="0" err="1" smtClean="0"/>
              <a:t>developement</a:t>
            </a:r>
            <a:r>
              <a:rPr lang="pl-PL" baseline="0" dirty="0" smtClean="0"/>
              <a:t>, ADHD, </a:t>
            </a:r>
            <a:r>
              <a:rPr lang="pl-PL" baseline="0" dirty="0" err="1" smtClean="0"/>
              <a:t>dislexia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5998A-A3D1-4DF5-BABD-26A5AD7C162A}" type="slidenum">
              <a:rPr lang="pl-PL" smtClean="0"/>
              <a:pPr/>
              <a:t>44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969557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err="1" smtClean="0"/>
              <a:t>Other</a:t>
            </a:r>
            <a:r>
              <a:rPr lang="pl-PL" baseline="0" dirty="0" smtClean="0"/>
              <a:t> </a:t>
            </a:r>
            <a:r>
              <a:rPr lang="pl-PL" baseline="0" dirty="0" err="1" smtClean="0"/>
              <a:t>disorders</a:t>
            </a:r>
            <a:r>
              <a:rPr lang="pl-PL" baseline="0" dirty="0" smtClean="0"/>
              <a:t>: </a:t>
            </a:r>
            <a:r>
              <a:rPr lang="pl-PL" baseline="0" dirty="0" err="1" smtClean="0"/>
              <a:t>delayed</a:t>
            </a:r>
            <a:r>
              <a:rPr lang="pl-PL" baseline="0" dirty="0" smtClean="0"/>
              <a:t> </a:t>
            </a:r>
            <a:r>
              <a:rPr lang="pl-PL" baseline="0" dirty="0" err="1" smtClean="0"/>
              <a:t>speach</a:t>
            </a:r>
            <a:r>
              <a:rPr lang="pl-PL" baseline="0" dirty="0" smtClean="0"/>
              <a:t> </a:t>
            </a:r>
            <a:r>
              <a:rPr lang="pl-PL" baseline="0" dirty="0" err="1" smtClean="0"/>
              <a:t>developement</a:t>
            </a:r>
            <a:r>
              <a:rPr lang="pl-PL" baseline="0" dirty="0" smtClean="0"/>
              <a:t>, ADHD, </a:t>
            </a:r>
            <a:r>
              <a:rPr lang="pl-PL" baseline="0" dirty="0" err="1" smtClean="0"/>
              <a:t>dislexia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5998A-A3D1-4DF5-BABD-26A5AD7C162A}" type="slidenum">
              <a:rPr lang="pl-PL" smtClean="0"/>
              <a:pPr/>
              <a:t>45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969557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err="1" smtClean="0"/>
              <a:t>Other</a:t>
            </a:r>
            <a:r>
              <a:rPr lang="pl-PL" baseline="0" dirty="0" smtClean="0"/>
              <a:t> </a:t>
            </a:r>
            <a:r>
              <a:rPr lang="pl-PL" baseline="0" dirty="0" err="1" smtClean="0"/>
              <a:t>disorders</a:t>
            </a:r>
            <a:r>
              <a:rPr lang="pl-PL" baseline="0" dirty="0" smtClean="0"/>
              <a:t>: </a:t>
            </a:r>
            <a:r>
              <a:rPr lang="pl-PL" baseline="0" dirty="0" err="1" smtClean="0"/>
              <a:t>delayed</a:t>
            </a:r>
            <a:r>
              <a:rPr lang="pl-PL" baseline="0" dirty="0" smtClean="0"/>
              <a:t> </a:t>
            </a:r>
            <a:r>
              <a:rPr lang="pl-PL" baseline="0" dirty="0" err="1" smtClean="0"/>
              <a:t>speach</a:t>
            </a:r>
            <a:r>
              <a:rPr lang="pl-PL" baseline="0" dirty="0" smtClean="0"/>
              <a:t> </a:t>
            </a:r>
            <a:r>
              <a:rPr lang="pl-PL" baseline="0" dirty="0" err="1" smtClean="0"/>
              <a:t>developement</a:t>
            </a:r>
            <a:r>
              <a:rPr lang="pl-PL" baseline="0" dirty="0" smtClean="0"/>
              <a:t>, ADHD, </a:t>
            </a:r>
            <a:r>
              <a:rPr lang="pl-PL" baseline="0" dirty="0" err="1" smtClean="0"/>
              <a:t>dislexia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5998A-A3D1-4DF5-BABD-26A5AD7C162A}" type="slidenum">
              <a:rPr lang="pl-PL" smtClean="0"/>
              <a:pPr/>
              <a:t>46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969557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err="1" smtClean="0"/>
              <a:t>Other</a:t>
            </a:r>
            <a:r>
              <a:rPr lang="pl-PL" baseline="0" dirty="0" smtClean="0"/>
              <a:t> </a:t>
            </a:r>
            <a:r>
              <a:rPr lang="pl-PL" baseline="0" dirty="0" err="1" smtClean="0"/>
              <a:t>disorders</a:t>
            </a:r>
            <a:r>
              <a:rPr lang="pl-PL" baseline="0" dirty="0" smtClean="0"/>
              <a:t>: </a:t>
            </a:r>
            <a:r>
              <a:rPr lang="pl-PL" baseline="0" dirty="0" err="1" smtClean="0"/>
              <a:t>delayed</a:t>
            </a:r>
            <a:r>
              <a:rPr lang="pl-PL" baseline="0" dirty="0" smtClean="0"/>
              <a:t> </a:t>
            </a:r>
            <a:r>
              <a:rPr lang="pl-PL" baseline="0" dirty="0" err="1" smtClean="0"/>
              <a:t>speach</a:t>
            </a:r>
            <a:r>
              <a:rPr lang="pl-PL" baseline="0" dirty="0" smtClean="0"/>
              <a:t> </a:t>
            </a:r>
            <a:r>
              <a:rPr lang="pl-PL" baseline="0" dirty="0" err="1" smtClean="0"/>
              <a:t>developement</a:t>
            </a:r>
            <a:r>
              <a:rPr lang="pl-PL" baseline="0" dirty="0" smtClean="0"/>
              <a:t>, ADHD, </a:t>
            </a:r>
            <a:r>
              <a:rPr lang="pl-PL" baseline="0" dirty="0" err="1" smtClean="0"/>
              <a:t>dislexia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5998A-A3D1-4DF5-BABD-26A5AD7C162A}" type="slidenum">
              <a:rPr lang="pl-PL" smtClean="0"/>
              <a:pPr/>
              <a:t>47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969557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err="1" smtClean="0"/>
              <a:t>Other</a:t>
            </a:r>
            <a:r>
              <a:rPr lang="pl-PL" baseline="0" dirty="0" smtClean="0"/>
              <a:t> </a:t>
            </a:r>
            <a:r>
              <a:rPr lang="pl-PL" baseline="0" dirty="0" err="1" smtClean="0"/>
              <a:t>disorders</a:t>
            </a:r>
            <a:r>
              <a:rPr lang="pl-PL" baseline="0" dirty="0" smtClean="0"/>
              <a:t>: </a:t>
            </a:r>
            <a:r>
              <a:rPr lang="pl-PL" baseline="0" dirty="0" err="1" smtClean="0"/>
              <a:t>delayed</a:t>
            </a:r>
            <a:r>
              <a:rPr lang="pl-PL" baseline="0" dirty="0" smtClean="0"/>
              <a:t> </a:t>
            </a:r>
            <a:r>
              <a:rPr lang="pl-PL" baseline="0" dirty="0" err="1" smtClean="0"/>
              <a:t>speach</a:t>
            </a:r>
            <a:r>
              <a:rPr lang="pl-PL" baseline="0" dirty="0" smtClean="0"/>
              <a:t> </a:t>
            </a:r>
            <a:r>
              <a:rPr lang="pl-PL" baseline="0" dirty="0" err="1" smtClean="0"/>
              <a:t>developement</a:t>
            </a:r>
            <a:r>
              <a:rPr lang="pl-PL" baseline="0" dirty="0" smtClean="0"/>
              <a:t>, ADHD, </a:t>
            </a:r>
            <a:r>
              <a:rPr lang="pl-PL" baseline="0" dirty="0" err="1" smtClean="0"/>
              <a:t>dislexia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5998A-A3D1-4DF5-BABD-26A5AD7C162A}" type="slidenum">
              <a:rPr lang="pl-PL" smtClean="0"/>
              <a:pPr/>
              <a:t>48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969557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5998A-A3D1-4DF5-BABD-26A5AD7C162A}" type="slidenum">
              <a:rPr lang="pl-PL" smtClean="0"/>
              <a:pPr/>
              <a:t>49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969557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5998A-A3D1-4DF5-BABD-26A5AD7C162A}" type="slidenum">
              <a:rPr lang="pl-PL" smtClean="0"/>
              <a:pPr/>
              <a:t>50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96955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5998A-A3D1-4DF5-BABD-26A5AD7C162A}" type="slidenum">
              <a:rPr lang="pl-PL" smtClean="0"/>
              <a:pPr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969557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5998A-A3D1-4DF5-BABD-26A5AD7C162A}" type="slidenum">
              <a:rPr lang="pl-PL" smtClean="0"/>
              <a:pPr/>
              <a:t>51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969557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5998A-A3D1-4DF5-BABD-26A5AD7C162A}" type="slidenum">
              <a:rPr lang="pl-PL" smtClean="0"/>
              <a:pPr/>
              <a:t>52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969557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5998A-A3D1-4DF5-BABD-26A5AD7C162A}" type="slidenum">
              <a:rPr lang="pl-PL" smtClean="0"/>
              <a:pPr/>
              <a:t>53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96955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5998A-A3D1-4DF5-BABD-26A5AD7C162A}" type="slidenum">
              <a:rPr lang="pl-PL" smtClean="0"/>
              <a:pPr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96955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5998A-A3D1-4DF5-BABD-26A5AD7C162A}" type="slidenum">
              <a:rPr lang="pl-PL" smtClean="0"/>
              <a:pPr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96955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5998A-A3D1-4DF5-BABD-26A5AD7C162A}" type="slidenum">
              <a:rPr lang="pl-PL" smtClean="0"/>
              <a:pPr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96955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5998A-A3D1-4DF5-BABD-26A5AD7C162A}" type="slidenum">
              <a:rPr lang="pl-PL" smtClean="0"/>
              <a:pPr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9695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C814D-817C-465B-928F-32CC4A9958F8}" type="datetimeFigureOut">
              <a:rPr lang="pl-PL" smtClean="0"/>
              <a:t>2017-04-24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6D1DE-09AB-4406-9CFB-798CD21A1AC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58130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C814D-817C-465B-928F-32CC4A9958F8}" type="datetimeFigureOut">
              <a:rPr lang="pl-PL" smtClean="0"/>
              <a:t>2017-04-24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6D1DE-09AB-4406-9CFB-798CD21A1AC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02926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C814D-817C-465B-928F-32CC4A9958F8}" type="datetimeFigureOut">
              <a:rPr lang="pl-PL" smtClean="0"/>
              <a:t>2017-04-24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6D1DE-09AB-4406-9CFB-798CD21A1AC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60509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C814D-817C-465B-928F-32CC4A9958F8}" type="datetimeFigureOut">
              <a:rPr lang="pl-PL" smtClean="0"/>
              <a:t>2017-04-24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6D1DE-09AB-4406-9CFB-798CD21A1AC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83393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C814D-817C-465B-928F-32CC4A9958F8}" type="datetimeFigureOut">
              <a:rPr lang="pl-PL" smtClean="0"/>
              <a:t>2017-04-24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6D1DE-09AB-4406-9CFB-798CD21A1AC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22786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C814D-817C-465B-928F-32CC4A9958F8}" type="datetimeFigureOut">
              <a:rPr lang="pl-PL" smtClean="0"/>
              <a:t>2017-04-24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6D1DE-09AB-4406-9CFB-798CD21A1AC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26348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C814D-817C-465B-928F-32CC4A9958F8}" type="datetimeFigureOut">
              <a:rPr lang="pl-PL" smtClean="0"/>
              <a:t>2017-04-24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6D1DE-09AB-4406-9CFB-798CD21A1AC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21575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C814D-817C-465B-928F-32CC4A9958F8}" type="datetimeFigureOut">
              <a:rPr lang="pl-PL" smtClean="0"/>
              <a:t>2017-04-24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6D1DE-09AB-4406-9CFB-798CD21A1AC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72052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C814D-817C-465B-928F-32CC4A9958F8}" type="datetimeFigureOut">
              <a:rPr lang="pl-PL" smtClean="0"/>
              <a:t>2017-04-24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6D1DE-09AB-4406-9CFB-798CD21A1AC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54877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C814D-817C-465B-928F-32CC4A9958F8}" type="datetimeFigureOut">
              <a:rPr lang="pl-PL" smtClean="0"/>
              <a:t>2017-04-24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6D1DE-09AB-4406-9CFB-798CD21A1AC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85732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C814D-817C-465B-928F-32CC4A9958F8}" type="datetimeFigureOut">
              <a:rPr lang="pl-PL" smtClean="0"/>
              <a:t>2017-04-24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6D1DE-09AB-4406-9CFB-798CD21A1AC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61292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BC814D-817C-465B-928F-32CC4A9958F8}" type="datetimeFigureOut">
              <a:rPr lang="pl-PL" smtClean="0"/>
              <a:t>2017-04-24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76D1DE-09AB-4406-9CFB-798CD21A1AC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74004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hyperlink" Target="http://www.fizyka.umk.pl/~jacek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hyperlink" Target="http://www.umk.pl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e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4191223"/>
            <a:ext cx="7772400" cy="1470025"/>
          </a:xfrm>
        </p:spPr>
        <p:txBody>
          <a:bodyPr>
            <a:normAutofit/>
          </a:bodyPr>
          <a:lstStyle/>
          <a:p>
            <a:r>
              <a:rPr lang="pl-PL" b="1" dirty="0" smtClean="0">
                <a:solidFill>
                  <a:srgbClr val="002060"/>
                </a:solidFill>
              </a:rPr>
              <a:t>Język GIML i platforma GCAF</a:t>
            </a:r>
            <a:endParaRPr lang="pl-PL" b="1" dirty="0">
              <a:solidFill>
                <a:srgbClr val="002060"/>
              </a:solidFill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3050142" y="692696"/>
            <a:ext cx="3088538" cy="14311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Jacek Matulewski</a:t>
            </a:r>
          </a:p>
          <a:p>
            <a:pPr algn="ctr"/>
            <a:r>
              <a:rPr lang="pl-PL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Instytut Fizyki, </a:t>
            </a:r>
            <a:r>
              <a:rPr lang="pl-PL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WFAiIS</a:t>
            </a:r>
            <a:r>
              <a:rPr lang="pl-PL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UMK</a:t>
            </a:r>
          </a:p>
          <a:p>
            <a:pPr algn="ctr"/>
            <a:r>
              <a:rPr lang="pl-PL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ICNT, UMK</a:t>
            </a:r>
          </a:p>
          <a:p>
            <a:pPr algn="ctr"/>
            <a:endParaRPr lang="pl-PL" sz="5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l-PL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WWW: </a:t>
            </a:r>
            <a:r>
              <a:rPr lang="pl-PL" sz="1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http://www.fizyka.umk.pl/~jacek</a:t>
            </a:r>
          </a:p>
          <a:p>
            <a:pPr algn="ctr"/>
            <a:r>
              <a:rPr lang="pl-PL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E-mail:</a:t>
            </a:r>
            <a:r>
              <a:rPr lang="pl-PL" sz="1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jacek@fizyka.umk.pl</a:t>
            </a:r>
            <a:endParaRPr lang="pl-PL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Kod QR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5792" y="707495"/>
            <a:ext cx="1110863" cy="1110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www.biol.umk.pl/ochr_srod_zam-2/grafika/UMK%20logo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345" y="588493"/>
            <a:ext cx="1242843" cy="1285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ole tekstowe 4"/>
          <p:cNvSpPr txBox="1"/>
          <p:nvPr/>
        </p:nvSpPr>
        <p:spPr>
          <a:xfrm>
            <a:off x="3739900" y="5949280"/>
            <a:ext cx="18774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l-PL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semestr letni 2017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2" descr="http://www.fizyka.umk.pl/~jacek/gamelab/html/projekty/logo_transp_green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4992" y="2636912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www.fizyka.umk.pl/~jacek/gamelab/html/projekty/logo_transp_blu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257" y="2617304"/>
            <a:ext cx="1944216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0629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07504" y="1340768"/>
            <a:ext cx="8928992" cy="5328592"/>
          </a:xfrm>
        </p:spPr>
        <p:txBody>
          <a:bodyPr>
            <a:noAutofit/>
          </a:bodyPr>
          <a:lstStyle/>
          <a:p>
            <a:pPr algn="l"/>
            <a:r>
              <a:rPr lang="pl-PL" sz="2000" b="1" dirty="0" smtClean="0">
                <a:solidFill>
                  <a:schemeClr val="tx1"/>
                </a:solidFill>
              </a:rPr>
              <a:t>Języki XAML</a:t>
            </a:r>
            <a:r>
              <a:rPr lang="pl-PL" sz="2000" dirty="0" smtClean="0">
                <a:solidFill>
                  <a:schemeClr val="tx1"/>
                </a:solidFill>
              </a:rPr>
              <a:t> (ang. </a:t>
            </a:r>
            <a:r>
              <a:rPr lang="pl-PL" sz="2000" i="1" dirty="0" err="1" smtClean="0">
                <a:solidFill>
                  <a:schemeClr val="tx1"/>
                </a:solidFill>
              </a:rPr>
              <a:t>extensible</a:t>
            </a:r>
            <a:r>
              <a:rPr lang="pl-PL" sz="2000" i="1" dirty="0" smtClean="0">
                <a:solidFill>
                  <a:schemeClr val="tx1"/>
                </a:solidFill>
              </a:rPr>
              <a:t> </a:t>
            </a:r>
            <a:r>
              <a:rPr lang="pl-PL" sz="2000" i="1" dirty="0" err="1" smtClean="0">
                <a:solidFill>
                  <a:schemeClr val="tx1"/>
                </a:solidFill>
              </a:rPr>
              <a:t>application</a:t>
            </a:r>
            <a:r>
              <a:rPr lang="pl-PL" sz="2000" i="1" dirty="0" smtClean="0">
                <a:solidFill>
                  <a:schemeClr val="tx1"/>
                </a:solidFill>
              </a:rPr>
              <a:t> </a:t>
            </a:r>
            <a:r>
              <a:rPr lang="en-US" sz="2000" i="1" dirty="0" smtClean="0">
                <a:solidFill>
                  <a:schemeClr val="tx1"/>
                </a:solidFill>
              </a:rPr>
              <a:t>markup language</a:t>
            </a:r>
            <a:r>
              <a:rPr lang="pl-PL" sz="2000" dirty="0" smtClean="0">
                <a:solidFill>
                  <a:schemeClr val="tx1"/>
                </a:solidFill>
              </a:rPr>
              <a:t>) – opis GUI aplikacji Windows (WPF) i aplikacji uniwersalnych (Windows 8/10, Mobile, </a:t>
            </a:r>
            <a:r>
              <a:rPr lang="pl-PL" sz="2000" dirty="0" err="1" smtClean="0">
                <a:solidFill>
                  <a:schemeClr val="tx1"/>
                </a:solidFill>
              </a:rPr>
              <a:t>IoT</a:t>
            </a:r>
            <a:r>
              <a:rPr lang="pl-PL" sz="2000" dirty="0" smtClean="0">
                <a:solidFill>
                  <a:schemeClr val="tx1"/>
                </a:solidFill>
              </a:rPr>
              <a:t>, itd.)</a:t>
            </a:r>
          </a:p>
          <a:p>
            <a:pPr algn="l"/>
            <a:endParaRPr lang="pl-PL" sz="1000" dirty="0" smtClean="0">
              <a:solidFill>
                <a:schemeClr val="tx1"/>
              </a:solidFill>
            </a:endParaRPr>
          </a:p>
          <a:p>
            <a:pPr algn="l"/>
            <a:r>
              <a:rPr lang="pl-PL" sz="2000" b="1" dirty="0" smtClean="0">
                <a:solidFill>
                  <a:schemeClr val="tx1"/>
                </a:solidFill>
              </a:rPr>
              <a:t>XAML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Window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x:Class="WpfApplication1.MainWindow"</a:t>
            </a:r>
          </a:p>
          <a:p>
            <a:pPr algn="l"/>
            <a:r>
              <a:rPr lang="en-US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pl-PL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xmlns</a:t>
            </a: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="http://schemas.microsoft.com/</a:t>
            </a:r>
            <a:r>
              <a:rPr lang="en-US" sz="14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winfx</a:t>
            </a: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/2006/</a:t>
            </a:r>
            <a:r>
              <a:rPr lang="en-US" sz="14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xaml</a:t>
            </a: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/presentation"</a:t>
            </a:r>
            <a:endParaRPr lang="en-US" sz="16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xmlns:x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="http://schemas.microsoft.com/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winfx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/2006/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xaml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Title="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MainWindow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Height="350" Width="525"&gt;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lang="en-US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Grid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&lt;</a:t>
            </a:r>
            <a:r>
              <a:rPr lang="en-US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Button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Content="Button" Margin="10,10,0,0" </a:t>
            </a:r>
            <a:r>
              <a:rPr lang="en-US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Width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="75"</a:t>
            </a:r>
            <a:endParaRPr lang="pl-PL" sz="160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r>
              <a:rPr lang="pl-PL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</a:t>
            </a:r>
            <a:r>
              <a:rPr lang="en-US" sz="16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HorizontalAlignment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="Left" </a:t>
            </a:r>
            <a:r>
              <a:rPr lang="en-US" sz="16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VerticalAlignment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en-US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Top"</a:t>
            </a:r>
            <a:r>
              <a:rPr lang="pl-PL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endParaRPr lang="en-US" sz="16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&lt;</a:t>
            </a:r>
            <a:r>
              <a:rPr lang="en-US" sz="16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TextBox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Margin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="10,37,0,0" Height="23" Width="</a:t>
            </a:r>
            <a:r>
              <a:rPr lang="en-US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120„</a:t>
            </a:r>
            <a:endParaRPr lang="pl-PL" sz="160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r>
              <a:rPr lang="pl-PL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</a:t>
            </a:r>
            <a:r>
              <a:rPr lang="en-US" sz="16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TextWrapping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="Wrap" Text="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TextBox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</a:t>
            </a:r>
            <a:endParaRPr lang="pl-PL" sz="160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r>
              <a:rPr lang="pl-PL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</a:t>
            </a:r>
            <a:r>
              <a:rPr lang="en-US" sz="16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HorizontalAlignment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="Left" </a:t>
            </a:r>
            <a:r>
              <a:rPr lang="en-US" sz="16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VerticalAlignment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="Top" </a:t>
            </a:r>
            <a:r>
              <a:rPr lang="en-US" sz="16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endParaRPr lang="en-US" sz="16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lang="en-US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/Grid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/Window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algn="l"/>
            <a:endParaRPr lang="en-US" sz="160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endParaRPr lang="pl-PL" sz="160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endParaRPr lang="pl-PL" sz="16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endParaRPr lang="pl-PL" sz="200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Tytuł 1"/>
          <p:cNvSpPr txBox="1">
            <a:spLocks/>
          </p:cNvSpPr>
          <p:nvPr/>
        </p:nvSpPr>
        <p:spPr>
          <a:xfrm>
            <a:off x="179512" y="461814"/>
            <a:ext cx="8820472" cy="662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 smtClean="0"/>
              <a:t>Języki znaczników</a:t>
            </a:r>
            <a:endParaRPr lang="en-US" dirty="0"/>
          </a:p>
        </p:txBody>
      </p:sp>
      <p:grpSp>
        <p:nvGrpSpPr>
          <p:cNvPr id="4" name="Grupa 3"/>
          <p:cNvGrpSpPr/>
          <p:nvPr/>
        </p:nvGrpSpPr>
        <p:grpSpPr>
          <a:xfrm>
            <a:off x="163595" y="2123564"/>
            <a:ext cx="8557827" cy="801380"/>
            <a:chOff x="2695172" y="2843644"/>
            <a:chExt cx="8557827" cy="801380"/>
          </a:xfrm>
        </p:grpSpPr>
        <p:sp>
          <p:nvSpPr>
            <p:cNvPr id="5" name="Prostokąt 4"/>
            <p:cNvSpPr/>
            <p:nvPr/>
          </p:nvSpPr>
          <p:spPr>
            <a:xfrm>
              <a:off x="2695172" y="3284984"/>
              <a:ext cx="952021" cy="36004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cxnSp>
          <p:nvCxnSpPr>
            <p:cNvPr id="7" name="Łącznik prostoliniowy 6"/>
            <p:cNvCxnSpPr/>
            <p:nvPr/>
          </p:nvCxnSpPr>
          <p:spPr>
            <a:xfrm flipV="1">
              <a:off x="3647194" y="3212976"/>
              <a:ext cx="360039" cy="7200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 useBgFill="1">
          <p:nvSpPr>
            <p:cNvPr id="8" name="pole tekstowe 7"/>
            <p:cNvSpPr txBox="1"/>
            <p:nvPr/>
          </p:nvSpPr>
          <p:spPr>
            <a:xfrm>
              <a:off x="4007233" y="2843644"/>
              <a:ext cx="7245766" cy="36933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pl-PL" dirty="0" smtClean="0"/>
                <a:t>Ustalone nazwy znaczników związane ze sposobem prezentacji (semantyka)</a:t>
              </a:r>
              <a:endParaRPr lang="pl-PL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sp>
        <p:nvSpPr>
          <p:cNvPr id="11" name="pole tekstowe 10"/>
          <p:cNvSpPr txBox="1"/>
          <p:nvPr/>
        </p:nvSpPr>
        <p:spPr>
          <a:xfrm>
            <a:off x="2257442" y="6093296"/>
            <a:ext cx="544020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pl-PL" dirty="0" smtClean="0"/>
              <a:t>Brak prologu (wyspecjalizowany edytor w Visual Studio)</a:t>
            </a:r>
            <a:endParaRPr lang="pl-PL" dirty="0"/>
          </a:p>
        </p:txBody>
      </p:sp>
      <p:grpSp>
        <p:nvGrpSpPr>
          <p:cNvPr id="12" name="Grupa 11"/>
          <p:cNvGrpSpPr/>
          <p:nvPr/>
        </p:nvGrpSpPr>
        <p:grpSpPr>
          <a:xfrm>
            <a:off x="1115617" y="2564904"/>
            <a:ext cx="3779596" cy="936104"/>
            <a:chOff x="2695172" y="3284984"/>
            <a:chExt cx="3779596" cy="936104"/>
          </a:xfrm>
        </p:grpSpPr>
        <p:sp>
          <p:nvSpPr>
            <p:cNvPr id="13" name="Prostokąt 12"/>
            <p:cNvSpPr/>
            <p:nvPr/>
          </p:nvSpPr>
          <p:spPr>
            <a:xfrm>
              <a:off x="2695172" y="3284984"/>
              <a:ext cx="952021" cy="93610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cxnSp>
          <p:nvCxnSpPr>
            <p:cNvPr id="14" name="Łącznik prostoliniowy 13"/>
            <p:cNvCxnSpPr/>
            <p:nvPr/>
          </p:nvCxnSpPr>
          <p:spPr>
            <a:xfrm flipV="1">
              <a:off x="3656977" y="3753036"/>
              <a:ext cx="350256" cy="7200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 useBgFill="1">
          <p:nvSpPr>
            <p:cNvPr id="15" name="pole tekstowe 14"/>
            <p:cNvSpPr txBox="1"/>
            <p:nvPr/>
          </p:nvSpPr>
          <p:spPr>
            <a:xfrm>
              <a:off x="4007233" y="3568370"/>
              <a:ext cx="2467535" cy="36933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pl-PL" dirty="0" smtClean="0"/>
                <a:t>System przestrzeni nazw</a:t>
              </a:r>
              <a:endParaRPr lang="pl-PL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grpSp>
        <p:nvGrpSpPr>
          <p:cNvPr id="17" name="Grupa 16"/>
          <p:cNvGrpSpPr/>
          <p:nvPr/>
        </p:nvGrpSpPr>
        <p:grpSpPr>
          <a:xfrm>
            <a:off x="4644007" y="4221088"/>
            <a:ext cx="4182945" cy="1017404"/>
            <a:chOff x="2743279" y="2627620"/>
            <a:chExt cx="4182945" cy="1017404"/>
          </a:xfrm>
        </p:grpSpPr>
        <p:sp>
          <p:nvSpPr>
            <p:cNvPr id="18" name="Prostokąt 17"/>
            <p:cNvSpPr/>
            <p:nvPr/>
          </p:nvSpPr>
          <p:spPr>
            <a:xfrm>
              <a:off x="2743279" y="3284984"/>
              <a:ext cx="648073" cy="36004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cxnSp>
          <p:nvCxnSpPr>
            <p:cNvPr id="19" name="Łącznik prostoliniowy 18"/>
            <p:cNvCxnSpPr>
              <a:stCxn id="18" idx="0"/>
            </p:cNvCxnSpPr>
            <p:nvPr/>
          </p:nvCxnSpPr>
          <p:spPr>
            <a:xfrm flipV="1">
              <a:off x="3067316" y="2996952"/>
              <a:ext cx="180020" cy="28803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 useBgFill="1">
          <p:nvSpPr>
            <p:cNvPr id="20" name="pole tekstowe 19"/>
            <p:cNvSpPr txBox="1"/>
            <p:nvPr/>
          </p:nvSpPr>
          <p:spPr>
            <a:xfrm>
              <a:off x="3031312" y="2627620"/>
              <a:ext cx="3894912" cy="36933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pl-PL" dirty="0" smtClean="0"/>
                <a:t>Ustalone nazwy atrybutów (semantyka)</a:t>
              </a:r>
              <a:endParaRPr lang="pl-PL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930277"/>
            <a:ext cx="3095625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8762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07504" y="1340768"/>
            <a:ext cx="8928992" cy="5328592"/>
          </a:xfrm>
        </p:spPr>
        <p:txBody>
          <a:bodyPr>
            <a:noAutofit/>
          </a:bodyPr>
          <a:lstStyle/>
          <a:p>
            <a:pPr algn="l"/>
            <a:r>
              <a:rPr lang="pl-PL" sz="2000" b="1" dirty="0" smtClean="0">
                <a:solidFill>
                  <a:schemeClr val="tx1"/>
                </a:solidFill>
              </a:rPr>
              <a:t>Języki GIML</a:t>
            </a:r>
            <a:r>
              <a:rPr lang="pl-PL" sz="2000" dirty="0" smtClean="0">
                <a:solidFill>
                  <a:schemeClr val="tx1"/>
                </a:solidFill>
              </a:rPr>
              <a:t> (ang. </a:t>
            </a:r>
            <a:r>
              <a:rPr lang="pl-PL" sz="2000" i="1" dirty="0" err="1" smtClean="0">
                <a:solidFill>
                  <a:schemeClr val="tx1"/>
                </a:solidFill>
              </a:rPr>
              <a:t>gaze</a:t>
            </a:r>
            <a:r>
              <a:rPr lang="pl-PL" sz="2000" i="1" dirty="0" smtClean="0">
                <a:solidFill>
                  <a:schemeClr val="tx1"/>
                </a:solidFill>
              </a:rPr>
              <a:t> </a:t>
            </a:r>
            <a:r>
              <a:rPr lang="pl-PL" sz="2000" i="1" dirty="0" err="1" smtClean="0">
                <a:solidFill>
                  <a:schemeClr val="tx1"/>
                </a:solidFill>
              </a:rPr>
              <a:t>interaction</a:t>
            </a:r>
            <a:r>
              <a:rPr lang="pl-PL" sz="2000" i="1" dirty="0" smtClean="0">
                <a:solidFill>
                  <a:schemeClr val="tx1"/>
                </a:solidFill>
              </a:rPr>
              <a:t> </a:t>
            </a:r>
            <a:r>
              <a:rPr lang="en-US" sz="2000" i="1" dirty="0" smtClean="0">
                <a:solidFill>
                  <a:schemeClr val="tx1"/>
                </a:solidFill>
              </a:rPr>
              <a:t>markup language</a:t>
            </a:r>
            <a:r>
              <a:rPr lang="pl-PL" sz="2000" dirty="0" smtClean="0">
                <a:solidFill>
                  <a:schemeClr val="tx1"/>
                </a:solidFill>
              </a:rPr>
              <a:t>) – opis GUI aplikacji sterowanych wzrokiem – </a:t>
            </a:r>
            <a:r>
              <a:rPr lang="pl-PL" sz="2000" dirty="0" smtClean="0">
                <a:solidFill>
                  <a:srgbClr val="002060"/>
                </a:solidFill>
              </a:rPr>
              <a:t>nie tylko statyczny wygląd, ale również dynamika</a:t>
            </a:r>
          </a:p>
          <a:p>
            <a:pPr algn="l"/>
            <a:endParaRPr lang="pl-PL" sz="1000" dirty="0" smtClean="0">
              <a:solidFill>
                <a:schemeClr val="tx1"/>
              </a:solidFill>
            </a:endParaRPr>
          </a:p>
          <a:p>
            <a:pPr algn="l"/>
            <a:r>
              <a:rPr lang="pl-PL" sz="2000" b="1" dirty="0" smtClean="0">
                <a:solidFill>
                  <a:schemeClr val="tx1"/>
                </a:solidFill>
              </a:rPr>
              <a:t>GIML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&lt;?xml version="1.0" encoding="UTF-8"?&gt;</a:t>
            </a:r>
          </a:p>
          <a:p>
            <a:pPr algn="l"/>
            <a:r>
              <a:rPr lang="en-US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ustawienia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katalog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="t:\ICNT\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Bianka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\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Zasoby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\Tutorial"&gt;</a:t>
            </a:r>
          </a:p>
          <a:p>
            <a:pPr algn="l"/>
            <a:r>
              <a:rPr lang="pl-PL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rysunki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&lt;/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rysunki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algn="l"/>
            <a:r>
              <a:rPr lang="en-US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&lt;</a:t>
            </a:r>
            <a:r>
              <a:rPr lang="en-US" sz="16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dźwięki</a:t>
            </a:r>
            <a:r>
              <a:rPr lang="en-US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algn="l"/>
            <a:r>
              <a:rPr lang="en-US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&lt;/</a:t>
            </a:r>
            <a:r>
              <a:rPr lang="en-US" sz="16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dźwięki</a:t>
            </a:r>
            <a:r>
              <a:rPr lang="en-US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algn="l"/>
            <a:r>
              <a:rPr lang="pl-PL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sceny</a:t>
            </a:r>
            <a:r>
              <a:rPr lang="en-US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nazwaScenyDomyślnej</a:t>
            </a:r>
            <a:r>
              <a:rPr lang="en-US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="1" </a:t>
            </a:r>
            <a:endParaRPr lang="pl-PL" sz="160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r>
              <a:rPr lang="pl-PL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lang="en-US" sz="16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oryginalnyRozmiarEkranuX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en-US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1024"</a:t>
            </a:r>
            <a:r>
              <a:rPr lang="pl-PL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oryginalnyRozmiarEkranuY</a:t>
            </a: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="768"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algn="l"/>
            <a:r>
              <a:rPr lang="en-US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scena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nazwa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="1" 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kolorTła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="Beige"&gt;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&lt;/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scena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algn="l"/>
            <a:r>
              <a:rPr lang="en-US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sceny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algn="l"/>
            <a:r>
              <a:rPr lang="en-US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ustawienia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algn="l"/>
            <a:endParaRPr lang="en-US" sz="160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endParaRPr lang="pl-PL" sz="160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endParaRPr lang="pl-PL" sz="16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endParaRPr lang="pl-PL" sz="200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Tytuł 1"/>
          <p:cNvSpPr txBox="1">
            <a:spLocks/>
          </p:cNvSpPr>
          <p:nvPr/>
        </p:nvSpPr>
        <p:spPr>
          <a:xfrm>
            <a:off x="179512" y="461814"/>
            <a:ext cx="8820472" cy="662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 smtClean="0"/>
              <a:t>Języki znaczników</a:t>
            </a:r>
            <a:endParaRPr lang="en-US" dirty="0"/>
          </a:p>
        </p:txBody>
      </p:sp>
      <p:grpSp>
        <p:nvGrpSpPr>
          <p:cNvPr id="21" name="Grupa 20"/>
          <p:cNvGrpSpPr/>
          <p:nvPr/>
        </p:nvGrpSpPr>
        <p:grpSpPr>
          <a:xfrm>
            <a:off x="163595" y="2051556"/>
            <a:ext cx="8872901" cy="873388"/>
            <a:chOff x="2695172" y="2771636"/>
            <a:chExt cx="8872901" cy="873388"/>
          </a:xfrm>
        </p:grpSpPr>
        <p:sp>
          <p:nvSpPr>
            <p:cNvPr id="22" name="Prostokąt 21"/>
            <p:cNvSpPr/>
            <p:nvPr/>
          </p:nvSpPr>
          <p:spPr>
            <a:xfrm>
              <a:off x="2695172" y="3284984"/>
              <a:ext cx="4840453" cy="36004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cxnSp>
          <p:nvCxnSpPr>
            <p:cNvPr id="23" name="Łącznik prostoliniowy 22"/>
            <p:cNvCxnSpPr/>
            <p:nvPr/>
          </p:nvCxnSpPr>
          <p:spPr>
            <a:xfrm flipV="1">
              <a:off x="7535625" y="3140969"/>
              <a:ext cx="180019" cy="14401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 useBgFill="1">
          <p:nvSpPr>
            <p:cNvPr id="24" name="pole tekstowe 23"/>
            <p:cNvSpPr txBox="1"/>
            <p:nvPr/>
          </p:nvSpPr>
          <p:spPr>
            <a:xfrm>
              <a:off x="7287221" y="2771636"/>
              <a:ext cx="4280852" cy="36933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pl-PL" dirty="0" smtClean="0"/>
                <a:t>Obowiązkowy prolog (dowolny edytor XML)</a:t>
              </a:r>
              <a:endParaRPr lang="pl-PL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grpSp>
        <p:nvGrpSpPr>
          <p:cNvPr id="25" name="Grupa 24"/>
          <p:cNvGrpSpPr/>
          <p:nvPr/>
        </p:nvGrpSpPr>
        <p:grpSpPr>
          <a:xfrm>
            <a:off x="163595" y="2852936"/>
            <a:ext cx="8874565" cy="945396"/>
            <a:chOff x="2695172" y="3284984"/>
            <a:chExt cx="8874565" cy="945396"/>
          </a:xfrm>
        </p:grpSpPr>
        <p:sp>
          <p:nvSpPr>
            <p:cNvPr id="26" name="Prostokąt 25"/>
            <p:cNvSpPr/>
            <p:nvPr/>
          </p:nvSpPr>
          <p:spPr>
            <a:xfrm>
              <a:off x="2695172" y="3284984"/>
              <a:ext cx="6568645" cy="36004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cxnSp>
          <p:nvCxnSpPr>
            <p:cNvPr id="27" name="Łącznik prostoliniowy 26"/>
            <p:cNvCxnSpPr/>
            <p:nvPr/>
          </p:nvCxnSpPr>
          <p:spPr>
            <a:xfrm flipV="1">
              <a:off x="9263817" y="3645024"/>
              <a:ext cx="0" cy="20623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 useBgFill="1">
          <p:nvSpPr>
            <p:cNvPr id="28" name="pole tekstowe 27"/>
            <p:cNvSpPr txBox="1"/>
            <p:nvPr/>
          </p:nvSpPr>
          <p:spPr>
            <a:xfrm>
              <a:off x="7175585" y="3861048"/>
              <a:ext cx="4394152" cy="36933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pl-PL" dirty="0" smtClean="0"/>
                <a:t>Element główny (nazwa w zasadzie dowolna)</a:t>
              </a:r>
              <a:endParaRPr lang="pl-PL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sp>
        <p:nvSpPr>
          <p:cNvPr id="30" name="Prostokąt 29"/>
          <p:cNvSpPr/>
          <p:nvPr/>
        </p:nvSpPr>
        <p:spPr>
          <a:xfrm>
            <a:off x="163595" y="5764907"/>
            <a:ext cx="1744109" cy="32838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32" name="Grupa 31"/>
          <p:cNvGrpSpPr/>
          <p:nvPr/>
        </p:nvGrpSpPr>
        <p:grpSpPr>
          <a:xfrm>
            <a:off x="3707904" y="2051556"/>
            <a:ext cx="4968552" cy="873388"/>
            <a:chOff x="6583604" y="2771636"/>
            <a:chExt cx="4968552" cy="873388"/>
          </a:xfrm>
        </p:grpSpPr>
        <p:sp>
          <p:nvSpPr>
            <p:cNvPr id="33" name="Prostokąt 32"/>
            <p:cNvSpPr/>
            <p:nvPr/>
          </p:nvSpPr>
          <p:spPr>
            <a:xfrm>
              <a:off x="6583604" y="3284984"/>
              <a:ext cx="952021" cy="36004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cxnSp>
          <p:nvCxnSpPr>
            <p:cNvPr id="34" name="Łącznik prostoliniowy 33"/>
            <p:cNvCxnSpPr/>
            <p:nvPr/>
          </p:nvCxnSpPr>
          <p:spPr>
            <a:xfrm flipV="1">
              <a:off x="7535625" y="3140969"/>
              <a:ext cx="180019" cy="14401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 useBgFill="1">
          <p:nvSpPr>
            <p:cNvPr id="35" name="pole tekstowe 34"/>
            <p:cNvSpPr txBox="1"/>
            <p:nvPr/>
          </p:nvSpPr>
          <p:spPr>
            <a:xfrm>
              <a:off x="7702256" y="2771636"/>
              <a:ext cx="3849900" cy="36933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pl-PL" dirty="0" smtClean="0"/>
                <a:t>Konieczny zapis w UTF-8 (polskie litery)</a:t>
              </a:r>
              <a:endParaRPr lang="pl-PL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44679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0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07504" y="1340768"/>
            <a:ext cx="8928992" cy="5328592"/>
          </a:xfrm>
        </p:spPr>
        <p:txBody>
          <a:bodyPr>
            <a:noAutofit/>
          </a:bodyPr>
          <a:lstStyle/>
          <a:p>
            <a:pPr algn="l"/>
            <a:r>
              <a:rPr lang="pl-PL" sz="2000" b="1" dirty="0" smtClean="0">
                <a:solidFill>
                  <a:schemeClr val="tx1"/>
                </a:solidFill>
              </a:rPr>
              <a:t>Języki GIML</a:t>
            </a:r>
            <a:r>
              <a:rPr lang="pl-PL" sz="2000" dirty="0" smtClean="0">
                <a:solidFill>
                  <a:schemeClr val="tx1"/>
                </a:solidFill>
              </a:rPr>
              <a:t> (ang. </a:t>
            </a:r>
            <a:r>
              <a:rPr lang="pl-PL" sz="2000" i="1" dirty="0" err="1" smtClean="0">
                <a:solidFill>
                  <a:schemeClr val="tx1"/>
                </a:solidFill>
              </a:rPr>
              <a:t>gaze</a:t>
            </a:r>
            <a:r>
              <a:rPr lang="pl-PL" sz="2000" i="1" dirty="0" smtClean="0">
                <a:solidFill>
                  <a:schemeClr val="tx1"/>
                </a:solidFill>
              </a:rPr>
              <a:t> </a:t>
            </a:r>
            <a:r>
              <a:rPr lang="pl-PL" sz="2000" i="1" dirty="0" err="1" smtClean="0">
                <a:solidFill>
                  <a:schemeClr val="tx1"/>
                </a:solidFill>
              </a:rPr>
              <a:t>interaction</a:t>
            </a:r>
            <a:r>
              <a:rPr lang="pl-PL" sz="2000" i="1" dirty="0" smtClean="0">
                <a:solidFill>
                  <a:schemeClr val="tx1"/>
                </a:solidFill>
              </a:rPr>
              <a:t> </a:t>
            </a:r>
            <a:r>
              <a:rPr lang="en-US" sz="2000" i="1" dirty="0" smtClean="0">
                <a:solidFill>
                  <a:schemeClr val="tx1"/>
                </a:solidFill>
              </a:rPr>
              <a:t>markup language</a:t>
            </a:r>
            <a:r>
              <a:rPr lang="pl-PL" sz="2000" dirty="0" smtClean="0">
                <a:solidFill>
                  <a:schemeClr val="tx1"/>
                </a:solidFill>
              </a:rPr>
              <a:t>) – opis GUI aplikacji sterowanych wzrokiem – </a:t>
            </a:r>
            <a:r>
              <a:rPr lang="pl-PL" sz="2000" dirty="0" smtClean="0">
                <a:solidFill>
                  <a:srgbClr val="002060"/>
                </a:solidFill>
              </a:rPr>
              <a:t>nie tylko statyczny wygląd, ale również dynamika</a:t>
            </a:r>
          </a:p>
          <a:p>
            <a:pPr algn="l"/>
            <a:endParaRPr lang="pl-PL" sz="1000" dirty="0" smtClean="0">
              <a:solidFill>
                <a:schemeClr val="tx1"/>
              </a:solidFill>
            </a:endParaRPr>
          </a:p>
          <a:p>
            <a:pPr algn="l"/>
            <a:r>
              <a:rPr lang="pl-PL" sz="2000" b="1" dirty="0" smtClean="0">
                <a:solidFill>
                  <a:schemeClr val="tx1"/>
                </a:solidFill>
              </a:rPr>
              <a:t>GIML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&lt;?xml version="1.0" encoding="UTF-8"?&gt;</a:t>
            </a:r>
          </a:p>
          <a:p>
            <a:pPr algn="l"/>
            <a:r>
              <a:rPr lang="en-US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ustawienia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katalog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="t:\ICNT\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Bianka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\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Zasoby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\Tutorial"&gt;</a:t>
            </a:r>
          </a:p>
          <a:p>
            <a:pPr algn="l"/>
            <a:r>
              <a:rPr lang="pl-PL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b="1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rysunki</a:t>
            </a:r>
            <a:r>
              <a:rPr lang="en-US" sz="16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algn="l"/>
            <a:r>
              <a:rPr lang="en-US" sz="16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&lt;/</a:t>
            </a:r>
            <a:r>
              <a:rPr lang="en-US" sz="1600" b="1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rysunki</a:t>
            </a:r>
            <a:r>
              <a:rPr lang="en-US" sz="16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algn="l"/>
            <a:r>
              <a:rPr lang="en-US" sz="16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&lt;</a:t>
            </a:r>
            <a:r>
              <a:rPr lang="en-US" sz="1600" b="1" dirty="0" err="1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dźwięki</a:t>
            </a:r>
            <a:r>
              <a:rPr lang="en-US" sz="16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algn="l"/>
            <a:r>
              <a:rPr lang="en-US" sz="16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&lt;/</a:t>
            </a:r>
            <a:r>
              <a:rPr lang="en-US" sz="1600" b="1" dirty="0" err="1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dźwięki</a:t>
            </a:r>
            <a:r>
              <a:rPr lang="en-US" sz="16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algn="l"/>
            <a:r>
              <a:rPr lang="pl-PL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sceny</a:t>
            </a:r>
            <a:r>
              <a:rPr lang="en-US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nazwaScenyDomyślnej</a:t>
            </a:r>
            <a:r>
              <a:rPr lang="en-US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="1" </a:t>
            </a:r>
            <a:endParaRPr lang="pl-PL" sz="160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r>
              <a:rPr lang="pl-PL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lang="en-US" sz="16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oryginalnyRozmiarEkranuX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en-US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1024"</a:t>
            </a:r>
            <a:r>
              <a:rPr lang="pl-PL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oryginalnyRozmiarEkranuY</a:t>
            </a: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="768"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algn="l"/>
            <a:r>
              <a:rPr lang="en-US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scena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nazwa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="1" 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kolorTła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="Beige"&gt;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&lt;/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scena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algn="l"/>
            <a:r>
              <a:rPr lang="en-US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sceny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algn="l"/>
            <a:r>
              <a:rPr lang="en-US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ustawienia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algn="l"/>
            <a:endParaRPr lang="en-US" sz="160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endParaRPr lang="pl-PL" sz="160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endParaRPr lang="pl-PL" sz="16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endParaRPr lang="pl-PL" sz="200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Tytuł 1"/>
          <p:cNvSpPr txBox="1">
            <a:spLocks/>
          </p:cNvSpPr>
          <p:nvPr/>
        </p:nvSpPr>
        <p:spPr>
          <a:xfrm>
            <a:off x="179512" y="461814"/>
            <a:ext cx="8820472" cy="662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 smtClean="0"/>
              <a:t>Wstęp do GIML</a:t>
            </a:r>
            <a:endParaRPr lang="en-US" dirty="0"/>
          </a:p>
        </p:txBody>
      </p:sp>
      <p:sp>
        <p:nvSpPr>
          <p:cNvPr id="2" name="pole tekstowe 1"/>
          <p:cNvSpPr txBox="1"/>
          <p:nvPr/>
        </p:nvSpPr>
        <p:spPr>
          <a:xfrm>
            <a:off x="1907704" y="3635732"/>
            <a:ext cx="565533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pl-PL" dirty="0" smtClean="0"/>
              <a:t>Zasoby (idea: unikanie wielokrotnego alokowania pamięci)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92302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07504" y="1340768"/>
            <a:ext cx="8928992" cy="5328592"/>
          </a:xfrm>
        </p:spPr>
        <p:txBody>
          <a:bodyPr>
            <a:noAutofit/>
          </a:bodyPr>
          <a:lstStyle/>
          <a:p>
            <a:pPr algn="l"/>
            <a:r>
              <a:rPr lang="pl-PL" sz="2000" b="1" dirty="0" smtClean="0">
                <a:solidFill>
                  <a:schemeClr val="tx1"/>
                </a:solidFill>
              </a:rPr>
              <a:t>Języki GIML</a:t>
            </a:r>
            <a:r>
              <a:rPr lang="pl-PL" sz="2000" dirty="0" smtClean="0">
                <a:solidFill>
                  <a:schemeClr val="tx1"/>
                </a:solidFill>
              </a:rPr>
              <a:t> (ang. </a:t>
            </a:r>
            <a:r>
              <a:rPr lang="pl-PL" sz="2000" i="1" dirty="0" err="1" smtClean="0">
                <a:solidFill>
                  <a:schemeClr val="tx1"/>
                </a:solidFill>
              </a:rPr>
              <a:t>gaze</a:t>
            </a:r>
            <a:r>
              <a:rPr lang="pl-PL" sz="2000" i="1" dirty="0" smtClean="0">
                <a:solidFill>
                  <a:schemeClr val="tx1"/>
                </a:solidFill>
              </a:rPr>
              <a:t> </a:t>
            </a:r>
            <a:r>
              <a:rPr lang="pl-PL" sz="2000" i="1" dirty="0" err="1" smtClean="0">
                <a:solidFill>
                  <a:schemeClr val="tx1"/>
                </a:solidFill>
              </a:rPr>
              <a:t>interaction</a:t>
            </a:r>
            <a:r>
              <a:rPr lang="pl-PL" sz="2000" i="1" dirty="0" smtClean="0">
                <a:solidFill>
                  <a:schemeClr val="tx1"/>
                </a:solidFill>
              </a:rPr>
              <a:t> </a:t>
            </a:r>
            <a:r>
              <a:rPr lang="en-US" sz="2000" i="1" dirty="0" smtClean="0">
                <a:solidFill>
                  <a:schemeClr val="tx1"/>
                </a:solidFill>
              </a:rPr>
              <a:t>markup language</a:t>
            </a:r>
            <a:r>
              <a:rPr lang="pl-PL" sz="2000" dirty="0" smtClean="0">
                <a:solidFill>
                  <a:schemeClr val="tx1"/>
                </a:solidFill>
              </a:rPr>
              <a:t>) – opis GUI aplikacji sterowanych wzrokiem – </a:t>
            </a:r>
            <a:r>
              <a:rPr lang="pl-PL" sz="2000" dirty="0" smtClean="0">
                <a:solidFill>
                  <a:srgbClr val="002060"/>
                </a:solidFill>
              </a:rPr>
              <a:t>nie tylko statyczny wygląd, ale również dynamika</a:t>
            </a:r>
          </a:p>
          <a:p>
            <a:pPr algn="l"/>
            <a:endParaRPr lang="pl-PL" sz="1000" dirty="0" smtClean="0">
              <a:solidFill>
                <a:schemeClr val="tx1"/>
              </a:solidFill>
            </a:endParaRPr>
          </a:p>
          <a:p>
            <a:pPr algn="l"/>
            <a:r>
              <a:rPr lang="pl-PL" sz="2000" b="1" dirty="0" smtClean="0">
                <a:solidFill>
                  <a:schemeClr val="tx1"/>
                </a:solidFill>
              </a:rPr>
              <a:t>GIML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&lt;?xml version="1.0" encoding="UTF-8"?&gt;</a:t>
            </a:r>
          </a:p>
          <a:p>
            <a:pPr algn="l"/>
            <a:r>
              <a:rPr lang="en-US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ustawienia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katalog</a:t>
            </a:r>
            <a:r>
              <a:rPr lang="en-US" sz="16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="t:\ICNT\</a:t>
            </a:r>
            <a:r>
              <a:rPr lang="en-US" sz="1600" b="1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Bianka</a:t>
            </a:r>
            <a:r>
              <a:rPr lang="en-US" sz="16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\</a:t>
            </a:r>
            <a:r>
              <a:rPr lang="en-US" sz="1600" b="1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Zasoby</a:t>
            </a:r>
            <a:r>
              <a:rPr lang="en-US" sz="16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\Tutorial"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algn="l"/>
            <a:r>
              <a:rPr lang="pl-PL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rysunki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&lt;/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rysunki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algn="l"/>
            <a:r>
              <a:rPr lang="en-US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&lt;</a:t>
            </a:r>
            <a:r>
              <a:rPr lang="en-US" sz="16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dźwięki</a:t>
            </a:r>
            <a:r>
              <a:rPr lang="en-US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algn="l"/>
            <a:r>
              <a:rPr lang="en-US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&lt;/</a:t>
            </a:r>
            <a:r>
              <a:rPr lang="en-US" sz="16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dźwięki</a:t>
            </a:r>
            <a:r>
              <a:rPr lang="en-US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algn="l"/>
            <a:r>
              <a:rPr lang="pl-PL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sceny</a:t>
            </a:r>
            <a:r>
              <a:rPr lang="en-US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nazwaScenyDomyślnej</a:t>
            </a:r>
            <a:r>
              <a:rPr lang="en-US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="1" </a:t>
            </a:r>
            <a:endParaRPr lang="pl-PL" sz="160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r>
              <a:rPr lang="pl-PL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lang="en-US" sz="16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oryginalnyRozmiarEkranuX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en-US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1024"</a:t>
            </a:r>
            <a:r>
              <a:rPr lang="pl-PL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oryginalnyRozmiarEkranuY</a:t>
            </a: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="768"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algn="l"/>
            <a:r>
              <a:rPr lang="en-US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scena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nazwa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="1" 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kolorTła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="Beige"&gt;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&lt;/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scena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algn="l"/>
            <a:r>
              <a:rPr lang="en-US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sceny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algn="l"/>
            <a:r>
              <a:rPr lang="en-US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ustawienia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algn="l"/>
            <a:endParaRPr lang="en-US" sz="160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endParaRPr lang="pl-PL" sz="160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endParaRPr lang="pl-PL" sz="16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endParaRPr lang="pl-PL" sz="200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Tytuł 1"/>
          <p:cNvSpPr txBox="1">
            <a:spLocks/>
          </p:cNvSpPr>
          <p:nvPr/>
        </p:nvSpPr>
        <p:spPr>
          <a:xfrm>
            <a:off x="179512" y="461814"/>
            <a:ext cx="8820472" cy="662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/>
              <a:t>Wstęp do GIML</a:t>
            </a:r>
            <a:endParaRPr lang="en-US" dirty="0"/>
          </a:p>
        </p:txBody>
      </p:sp>
      <p:sp>
        <p:nvSpPr>
          <p:cNvPr id="2" name="pole tekstowe 1"/>
          <p:cNvSpPr txBox="1"/>
          <p:nvPr/>
        </p:nvSpPr>
        <p:spPr>
          <a:xfrm>
            <a:off x="2195736" y="3275692"/>
            <a:ext cx="538320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pl-PL" dirty="0" smtClean="0"/>
              <a:t>W pliku GIML można używać względnych ścieżek plików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2909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07504" y="1340768"/>
            <a:ext cx="8928992" cy="5328592"/>
          </a:xfrm>
        </p:spPr>
        <p:txBody>
          <a:bodyPr>
            <a:noAutofit/>
          </a:bodyPr>
          <a:lstStyle/>
          <a:p>
            <a:pPr algn="l"/>
            <a:r>
              <a:rPr lang="pl-PL" sz="2000" b="1" dirty="0" smtClean="0">
                <a:solidFill>
                  <a:schemeClr val="tx1"/>
                </a:solidFill>
              </a:rPr>
              <a:t>Języki GIML</a:t>
            </a:r>
            <a:r>
              <a:rPr lang="pl-PL" sz="2000" dirty="0" smtClean="0">
                <a:solidFill>
                  <a:schemeClr val="tx1"/>
                </a:solidFill>
              </a:rPr>
              <a:t> (ang. </a:t>
            </a:r>
            <a:r>
              <a:rPr lang="pl-PL" sz="2000" i="1" dirty="0" err="1" smtClean="0">
                <a:solidFill>
                  <a:schemeClr val="tx1"/>
                </a:solidFill>
              </a:rPr>
              <a:t>gaze</a:t>
            </a:r>
            <a:r>
              <a:rPr lang="pl-PL" sz="2000" i="1" dirty="0" smtClean="0">
                <a:solidFill>
                  <a:schemeClr val="tx1"/>
                </a:solidFill>
              </a:rPr>
              <a:t> </a:t>
            </a:r>
            <a:r>
              <a:rPr lang="pl-PL" sz="2000" i="1" dirty="0" err="1" smtClean="0">
                <a:solidFill>
                  <a:schemeClr val="tx1"/>
                </a:solidFill>
              </a:rPr>
              <a:t>interaction</a:t>
            </a:r>
            <a:r>
              <a:rPr lang="pl-PL" sz="2000" i="1" dirty="0" smtClean="0">
                <a:solidFill>
                  <a:schemeClr val="tx1"/>
                </a:solidFill>
              </a:rPr>
              <a:t> </a:t>
            </a:r>
            <a:r>
              <a:rPr lang="en-US" sz="2000" i="1" dirty="0" smtClean="0">
                <a:solidFill>
                  <a:schemeClr val="tx1"/>
                </a:solidFill>
              </a:rPr>
              <a:t>markup language</a:t>
            </a:r>
            <a:r>
              <a:rPr lang="pl-PL" sz="2000" dirty="0" smtClean="0">
                <a:solidFill>
                  <a:schemeClr val="tx1"/>
                </a:solidFill>
              </a:rPr>
              <a:t>) – opis GUI aplikacji sterowanych wzrokiem – </a:t>
            </a:r>
            <a:r>
              <a:rPr lang="pl-PL" sz="2000" dirty="0" smtClean="0">
                <a:solidFill>
                  <a:srgbClr val="002060"/>
                </a:solidFill>
              </a:rPr>
              <a:t>nie tylko statyczny wygląd, ale również dynamika</a:t>
            </a:r>
          </a:p>
          <a:p>
            <a:pPr algn="l"/>
            <a:endParaRPr lang="pl-PL" sz="1000" dirty="0" smtClean="0">
              <a:solidFill>
                <a:schemeClr val="tx1"/>
              </a:solidFill>
            </a:endParaRPr>
          </a:p>
          <a:p>
            <a:pPr algn="l"/>
            <a:r>
              <a:rPr lang="pl-PL" sz="2000" b="1" dirty="0" smtClean="0">
                <a:solidFill>
                  <a:schemeClr val="tx1"/>
                </a:solidFill>
              </a:rPr>
              <a:t>GIML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&lt;?xml version="1.0" encoding="UTF-8"?&gt;</a:t>
            </a:r>
          </a:p>
          <a:p>
            <a:pPr algn="l"/>
            <a:r>
              <a:rPr lang="en-US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ustawienia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katalog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="t:\ICNT\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Bianka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\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Zasoby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\Tutorial"&gt;</a:t>
            </a:r>
          </a:p>
          <a:p>
            <a:pPr algn="l"/>
            <a:r>
              <a:rPr lang="pl-PL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rysunki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&lt;/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rysunki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algn="l"/>
            <a:r>
              <a:rPr lang="en-US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&lt;</a:t>
            </a:r>
            <a:r>
              <a:rPr lang="en-US" sz="16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dźwięki</a:t>
            </a:r>
            <a:r>
              <a:rPr lang="en-US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algn="l"/>
            <a:r>
              <a:rPr lang="en-US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&lt;/</a:t>
            </a:r>
            <a:r>
              <a:rPr lang="en-US" sz="16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dźwięki</a:t>
            </a:r>
            <a:r>
              <a:rPr lang="en-US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algn="l"/>
            <a:r>
              <a:rPr lang="pl-PL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b="1" dirty="0" err="1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sceny</a:t>
            </a:r>
            <a:r>
              <a:rPr lang="en-US" sz="16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nazwaScenyDomyślnej</a:t>
            </a:r>
            <a:r>
              <a:rPr lang="en-US" sz="16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="1" </a:t>
            </a:r>
            <a:endParaRPr lang="pl-PL" sz="1600" b="1" dirty="0" smtClean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r>
              <a:rPr lang="pl-PL" sz="16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lang="en-US" sz="1600" b="1" dirty="0" err="1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oryginalnyRozmiarEkranuX</a:t>
            </a:r>
            <a:r>
              <a:rPr lang="en-US" sz="16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en-US" sz="16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1024"</a:t>
            </a:r>
            <a:r>
              <a:rPr lang="pl-PL" sz="16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oryginalnyRozmiarEkranuY</a:t>
            </a:r>
            <a:r>
              <a:rPr lang="en-US" sz="14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="768"</a:t>
            </a:r>
            <a:r>
              <a:rPr lang="en-US" sz="16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algn="l"/>
            <a:r>
              <a:rPr lang="en-US" sz="16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b="1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scena</a:t>
            </a:r>
            <a:r>
              <a:rPr lang="en-US" sz="16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nazwa</a:t>
            </a:r>
            <a:r>
              <a:rPr lang="en-US" sz="16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="1" </a:t>
            </a:r>
            <a:r>
              <a:rPr lang="en-US" sz="1600" b="1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kolorTła</a:t>
            </a:r>
            <a:r>
              <a:rPr lang="en-US" sz="16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="Beige"&gt;</a:t>
            </a:r>
          </a:p>
          <a:p>
            <a:pPr algn="l"/>
            <a:r>
              <a:rPr lang="en-US" sz="16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&lt;/</a:t>
            </a:r>
            <a:r>
              <a:rPr lang="en-US" sz="1600" b="1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scena</a:t>
            </a:r>
            <a:r>
              <a:rPr lang="en-US" sz="16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algn="l"/>
            <a:r>
              <a:rPr lang="en-US" sz="16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lang="en-US" sz="1600" b="1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sceny</a:t>
            </a:r>
            <a:r>
              <a:rPr lang="en-US" sz="16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algn="l"/>
            <a:r>
              <a:rPr lang="en-US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ustawienia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algn="l"/>
            <a:endParaRPr lang="en-US" sz="160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endParaRPr lang="pl-PL" sz="160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endParaRPr lang="pl-PL" sz="16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endParaRPr lang="pl-PL" sz="200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Tytuł 1"/>
          <p:cNvSpPr txBox="1">
            <a:spLocks/>
          </p:cNvSpPr>
          <p:nvPr/>
        </p:nvSpPr>
        <p:spPr>
          <a:xfrm>
            <a:off x="179512" y="461814"/>
            <a:ext cx="8820472" cy="662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/>
              <a:t>Wstęp do GIML</a:t>
            </a:r>
            <a:endParaRPr lang="en-US" dirty="0"/>
          </a:p>
        </p:txBody>
      </p:sp>
      <p:sp>
        <p:nvSpPr>
          <p:cNvPr id="2" name="pole tekstowe 1"/>
          <p:cNvSpPr txBox="1"/>
          <p:nvPr/>
        </p:nvSpPr>
        <p:spPr>
          <a:xfrm>
            <a:off x="1979712" y="5301208"/>
            <a:ext cx="619310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pl-PL" dirty="0" smtClean="0"/>
              <a:t>Wiele „okien” w jednym pliku GIML (inaczej niż w HTML i XAML)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00002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07504" y="1340768"/>
            <a:ext cx="8928992" cy="5328592"/>
          </a:xfrm>
        </p:spPr>
        <p:txBody>
          <a:bodyPr>
            <a:noAutofit/>
          </a:bodyPr>
          <a:lstStyle/>
          <a:p>
            <a:pPr algn="l"/>
            <a:r>
              <a:rPr lang="pl-PL" sz="2000" b="1" dirty="0" smtClean="0">
                <a:solidFill>
                  <a:schemeClr val="tx1"/>
                </a:solidFill>
              </a:rPr>
              <a:t>Języki GIML</a:t>
            </a:r>
            <a:r>
              <a:rPr lang="pl-PL" sz="2000" dirty="0" smtClean="0">
                <a:solidFill>
                  <a:schemeClr val="tx1"/>
                </a:solidFill>
              </a:rPr>
              <a:t> (ang. </a:t>
            </a:r>
            <a:r>
              <a:rPr lang="pl-PL" sz="2000" i="1" dirty="0" err="1" smtClean="0">
                <a:solidFill>
                  <a:schemeClr val="tx1"/>
                </a:solidFill>
              </a:rPr>
              <a:t>gaze</a:t>
            </a:r>
            <a:r>
              <a:rPr lang="pl-PL" sz="2000" i="1" dirty="0" smtClean="0">
                <a:solidFill>
                  <a:schemeClr val="tx1"/>
                </a:solidFill>
              </a:rPr>
              <a:t> </a:t>
            </a:r>
            <a:r>
              <a:rPr lang="pl-PL" sz="2000" i="1" dirty="0" err="1" smtClean="0">
                <a:solidFill>
                  <a:schemeClr val="tx1"/>
                </a:solidFill>
              </a:rPr>
              <a:t>interaction</a:t>
            </a:r>
            <a:r>
              <a:rPr lang="pl-PL" sz="2000" i="1" dirty="0" smtClean="0">
                <a:solidFill>
                  <a:schemeClr val="tx1"/>
                </a:solidFill>
              </a:rPr>
              <a:t> </a:t>
            </a:r>
            <a:r>
              <a:rPr lang="en-US" sz="2000" i="1" dirty="0" smtClean="0">
                <a:solidFill>
                  <a:schemeClr val="tx1"/>
                </a:solidFill>
              </a:rPr>
              <a:t>markup language</a:t>
            </a:r>
            <a:r>
              <a:rPr lang="pl-PL" sz="2000" dirty="0" smtClean="0">
                <a:solidFill>
                  <a:schemeClr val="tx1"/>
                </a:solidFill>
              </a:rPr>
              <a:t>) – opis GUI aplikacji sterowanych wzrokiem – </a:t>
            </a:r>
            <a:r>
              <a:rPr lang="pl-PL" sz="2000" dirty="0" smtClean="0">
                <a:solidFill>
                  <a:srgbClr val="002060"/>
                </a:solidFill>
              </a:rPr>
              <a:t>nie tylko statyczny wygląd, ale również dynamika</a:t>
            </a:r>
          </a:p>
          <a:p>
            <a:pPr algn="l"/>
            <a:endParaRPr lang="pl-PL" sz="1000" dirty="0" smtClean="0">
              <a:solidFill>
                <a:schemeClr val="tx1"/>
              </a:solidFill>
            </a:endParaRPr>
          </a:p>
          <a:p>
            <a:pPr algn="l"/>
            <a:r>
              <a:rPr lang="pl-PL" sz="2000" b="1" dirty="0" smtClean="0">
                <a:solidFill>
                  <a:schemeClr val="tx1"/>
                </a:solidFill>
              </a:rPr>
              <a:t>Obszar</a:t>
            </a:r>
          </a:p>
          <a:p>
            <a:pPr algn="l"/>
            <a:r>
              <a:rPr lang="pl-PL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</a:p>
          <a:p>
            <a:pPr algn="l"/>
            <a:r>
              <a:rPr lang="pl-PL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pl-PL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scena nazwa="domyślna" </a:t>
            </a:r>
            <a:r>
              <a:rPr lang="pl-PL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kolorTła</a:t>
            </a:r>
            <a:r>
              <a:rPr lang="pl-PL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pl-PL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Beige</a:t>
            </a:r>
            <a:r>
              <a:rPr lang="pl-PL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"&gt;</a:t>
            </a:r>
          </a:p>
          <a:p>
            <a:pPr algn="l"/>
            <a:r>
              <a:rPr lang="pl-PL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pl-PL" sz="16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&lt;obszar nazwa="obszar1"</a:t>
            </a:r>
          </a:p>
          <a:p>
            <a:pPr algn="l"/>
            <a:r>
              <a:rPr lang="pl-PL" sz="16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kształt="prostokąt" </a:t>
            </a:r>
          </a:p>
          <a:p>
            <a:pPr algn="l"/>
            <a:r>
              <a:rPr lang="pl-PL" sz="16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</a:t>
            </a:r>
            <a:r>
              <a:rPr lang="pl-PL" sz="1600" b="1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położenieŚrodkaX</a:t>
            </a:r>
            <a:r>
              <a:rPr lang="pl-PL" sz="16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="150" </a:t>
            </a:r>
            <a:r>
              <a:rPr lang="pl-PL" sz="1600" b="1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położenieŚrodkaY</a:t>
            </a:r>
            <a:r>
              <a:rPr lang="pl-PL" sz="16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="100"</a:t>
            </a:r>
          </a:p>
          <a:p>
            <a:pPr algn="l"/>
            <a:r>
              <a:rPr lang="pl-PL" sz="16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</a:t>
            </a:r>
            <a:r>
              <a:rPr lang="pl-PL" sz="1600" b="1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rozmiarX</a:t>
            </a:r>
            <a:r>
              <a:rPr lang="pl-PL" sz="16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="200" </a:t>
            </a:r>
            <a:r>
              <a:rPr lang="pl-PL" sz="1600" b="1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rozmiarY</a:t>
            </a:r>
            <a:r>
              <a:rPr lang="pl-PL" sz="16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="100"</a:t>
            </a:r>
          </a:p>
          <a:p>
            <a:pPr algn="l"/>
            <a:r>
              <a:rPr lang="pl-PL" sz="16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tekst="Obszar w stanie normalnym"&gt;</a:t>
            </a:r>
          </a:p>
          <a:p>
            <a:pPr algn="l"/>
            <a:r>
              <a:rPr lang="pl-PL" sz="16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&lt;/obszar&gt;</a:t>
            </a:r>
          </a:p>
          <a:p>
            <a:pPr algn="l"/>
            <a:r>
              <a:rPr lang="pl-PL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&lt;/scena</a:t>
            </a:r>
            <a:r>
              <a:rPr lang="pl-PL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algn="l"/>
            <a:r>
              <a:rPr lang="pl-PL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  <a:endParaRPr lang="pl-PL" sz="16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endParaRPr lang="en-US" sz="160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endParaRPr lang="en-US" sz="160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endParaRPr lang="pl-PL" sz="160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endParaRPr lang="pl-PL" sz="16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endParaRPr lang="pl-PL" sz="200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Tytuł 1"/>
          <p:cNvSpPr txBox="1">
            <a:spLocks/>
          </p:cNvSpPr>
          <p:nvPr/>
        </p:nvSpPr>
        <p:spPr>
          <a:xfrm>
            <a:off x="179512" y="461814"/>
            <a:ext cx="8820472" cy="662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/>
              <a:t>Wstęp do GIML</a:t>
            </a:r>
            <a:endParaRPr lang="en-US" dirty="0"/>
          </a:p>
        </p:txBody>
      </p:sp>
      <p:sp>
        <p:nvSpPr>
          <p:cNvPr id="4" name="pole tekstowe 3"/>
          <p:cNvSpPr txBox="1"/>
          <p:nvPr/>
        </p:nvSpPr>
        <p:spPr>
          <a:xfrm>
            <a:off x="3892509" y="4725144"/>
            <a:ext cx="4207883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pl-PL" dirty="0" smtClean="0"/>
              <a:t>Obszar to kluczowy element GIML </a:t>
            </a:r>
            <a:br>
              <a:rPr lang="pl-PL" dirty="0" smtClean="0"/>
            </a:br>
            <a:r>
              <a:rPr lang="pl-PL" dirty="0" smtClean="0"/>
              <a:t>(rysunek, przycisk, element aktywujący </a:t>
            </a:r>
            <a:r>
              <a:rPr lang="pl-PL" dirty="0" err="1" smtClean="0"/>
              <a:t>itp</a:t>
            </a:r>
            <a:r>
              <a:rPr lang="pl-PL" dirty="0" smtClean="0"/>
              <a:t>)</a:t>
            </a:r>
            <a:endParaRPr lang="pl-PL" dirty="0"/>
          </a:p>
        </p:txBody>
      </p:sp>
      <p:sp>
        <p:nvSpPr>
          <p:cNvPr id="7" name="pole tekstowe 6"/>
          <p:cNvSpPr txBox="1"/>
          <p:nvPr/>
        </p:nvSpPr>
        <p:spPr>
          <a:xfrm>
            <a:off x="3892509" y="5890046"/>
            <a:ext cx="3577711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pl-PL" dirty="0" smtClean="0"/>
              <a:t>Kształt: prostokąt, elipsa (koło)</a:t>
            </a:r>
          </a:p>
          <a:p>
            <a:r>
              <a:rPr lang="pl-PL" dirty="0" smtClean="0"/>
              <a:t>Położenie centrum rysunku</a:t>
            </a:r>
          </a:p>
          <a:p>
            <a:r>
              <a:rPr lang="pl-PL" dirty="0" smtClean="0"/>
              <a:t>Towarzyszący lub alternatywny tekst</a:t>
            </a:r>
            <a:endParaRPr lang="pl-PL" dirty="0"/>
          </a:p>
        </p:txBody>
      </p:sp>
      <p:sp>
        <p:nvSpPr>
          <p:cNvPr id="8" name="pole tekstowe 7"/>
          <p:cNvSpPr txBox="1"/>
          <p:nvPr/>
        </p:nvSpPr>
        <p:spPr>
          <a:xfrm>
            <a:off x="3892509" y="5445224"/>
            <a:ext cx="352083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pl-PL" dirty="0" smtClean="0"/>
              <a:t>Obowiązkowa nazwa (identyfikacja)</a:t>
            </a:r>
            <a:endParaRPr lang="pl-PL" dirty="0"/>
          </a:p>
        </p:txBody>
      </p:sp>
      <p:sp>
        <p:nvSpPr>
          <p:cNvPr id="9" name="pole tekstowe 8"/>
          <p:cNvSpPr txBox="1"/>
          <p:nvPr/>
        </p:nvSpPr>
        <p:spPr>
          <a:xfrm>
            <a:off x="2789654" y="2132856"/>
            <a:ext cx="603081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pl-PL" dirty="0" smtClean="0"/>
              <a:t>Część atrybutów elementu </a:t>
            </a:r>
            <a:r>
              <a:rPr lang="pl-PL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obszar</a:t>
            </a:r>
            <a:r>
              <a:rPr lang="pl-PL" dirty="0" smtClean="0"/>
              <a:t> jest obowiązkowa:</a:t>
            </a:r>
            <a:br>
              <a:rPr lang="pl-PL" dirty="0" smtClean="0"/>
            </a:br>
            <a:r>
              <a:rPr lang="pl-PL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nazwa</a:t>
            </a:r>
            <a:r>
              <a:rPr lang="pl-PL" dirty="0" smtClean="0"/>
              <a:t>, </a:t>
            </a:r>
            <a:r>
              <a:rPr lang="pl-PL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kształt</a:t>
            </a:r>
            <a:r>
              <a:rPr lang="pl-PL" dirty="0" smtClean="0"/>
              <a:t>, </a:t>
            </a:r>
            <a:r>
              <a:rPr lang="pl-PL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położenieŚrodkaX|Y</a:t>
            </a:r>
            <a:r>
              <a:rPr lang="pl-PL" dirty="0" smtClean="0"/>
              <a:t>, </a:t>
            </a:r>
            <a:r>
              <a:rPr lang="pl-PL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rozmiarX|Y</a:t>
            </a:r>
            <a:endParaRPr lang="pl-PL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2727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07504" y="1340768"/>
            <a:ext cx="8928992" cy="5328592"/>
          </a:xfrm>
        </p:spPr>
        <p:txBody>
          <a:bodyPr>
            <a:noAutofit/>
          </a:bodyPr>
          <a:lstStyle/>
          <a:p>
            <a:pPr algn="l"/>
            <a:r>
              <a:rPr lang="pl-PL" sz="2000" b="1" dirty="0" smtClean="0">
                <a:solidFill>
                  <a:schemeClr val="tx1"/>
                </a:solidFill>
              </a:rPr>
              <a:t>Języki GIML</a:t>
            </a:r>
            <a:r>
              <a:rPr lang="pl-PL" sz="2000" dirty="0" smtClean="0">
                <a:solidFill>
                  <a:schemeClr val="tx1"/>
                </a:solidFill>
              </a:rPr>
              <a:t> (ang. </a:t>
            </a:r>
            <a:r>
              <a:rPr lang="pl-PL" sz="2000" i="1" dirty="0" err="1" smtClean="0">
                <a:solidFill>
                  <a:schemeClr val="tx1"/>
                </a:solidFill>
              </a:rPr>
              <a:t>gaze</a:t>
            </a:r>
            <a:r>
              <a:rPr lang="pl-PL" sz="2000" i="1" dirty="0" smtClean="0">
                <a:solidFill>
                  <a:schemeClr val="tx1"/>
                </a:solidFill>
              </a:rPr>
              <a:t> </a:t>
            </a:r>
            <a:r>
              <a:rPr lang="pl-PL" sz="2000" i="1" dirty="0" err="1" smtClean="0">
                <a:solidFill>
                  <a:schemeClr val="tx1"/>
                </a:solidFill>
              </a:rPr>
              <a:t>interaction</a:t>
            </a:r>
            <a:r>
              <a:rPr lang="pl-PL" sz="2000" i="1" dirty="0" smtClean="0">
                <a:solidFill>
                  <a:schemeClr val="tx1"/>
                </a:solidFill>
              </a:rPr>
              <a:t> </a:t>
            </a:r>
            <a:r>
              <a:rPr lang="en-US" sz="2000" i="1" dirty="0" smtClean="0">
                <a:solidFill>
                  <a:schemeClr val="tx1"/>
                </a:solidFill>
              </a:rPr>
              <a:t>markup language</a:t>
            </a:r>
            <a:r>
              <a:rPr lang="pl-PL" sz="2000" dirty="0" smtClean="0">
                <a:solidFill>
                  <a:schemeClr val="tx1"/>
                </a:solidFill>
              </a:rPr>
              <a:t>) – opis GUI aplikacji sterowanych wzrokiem – </a:t>
            </a:r>
            <a:r>
              <a:rPr lang="pl-PL" sz="2000" dirty="0" smtClean="0">
                <a:solidFill>
                  <a:srgbClr val="002060"/>
                </a:solidFill>
              </a:rPr>
              <a:t>nie tylko statyczny wygląd, ale również dynamika</a:t>
            </a:r>
          </a:p>
          <a:p>
            <a:pPr algn="l"/>
            <a:endParaRPr lang="pl-PL" sz="1000" dirty="0" smtClean="0">
              <a:solidFill>
                <a:schemeClr val="tx1"/>
              </a:solidFill>
            </a:endParaRPr>
          </a:p>
          <a:p>
            <a:pPr algn="l"/>
            <a:r>
              <a:rPr lang="pl-PL" sz="2000" b="1" dirty="0" smtClean="0">
                <a:solidFill>
                  <a:schemeClr val="tx1"/>
                </a:solidFill>
              </a:rPr>
              <a:t>Obszar</a:t>
            </a:r>
          </a:p>
          <a:p>
            <a:pPr algn="l"/>
            <a:endParaRPr lang="pl-PL" sz="16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Tytuł 1"/>
          <p:cNvSpPr txBox="1">
            <a:spLocks/>
          </p:cNvSpPr>
          <p:nvPr/>
        </p:nvSpPr>
        <p:spPr>
          <a:xfrm>
            <a:off x="179512" y="461814"/>
            <a:ext cx="8820472" cy="662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/>
              <a:t>Wstęp do GIML</a:t>
            </a:r>
            <a:endParaRPr lang="en-US" dirty="0"/>
          </a:p>
        </p:txBody>
      </p:sp>
      <p:pic>
        <p:nvPicPr>
          <p:cNvPr id="10" name="Obraz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69491" y="2908771"/>
            <a:ext cx="5640514" cy="318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08255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07504" y="1340768"/>
            <a:ext cx="8928992" cy="5328592"/>
          </a:xfrm>
        </p:spPr>
        <p:txBody>
          <a:bodyPr>
            <a:noAutofit/>
          </a:bodyPr>
          <a:lstStyle/>
          <a:p>
            <a:pPr algn="l"/>
            <a:r>
              <a:rPr lang="pl-PL" sz="2000" b="1" dirty="0" smtClean="0">
                <a:solidFill>
                  <a:schemeClr val="tx1"/>
                </a:solidFill>
              </a:rPr>
              <a:t>Języki GIML</a:t>
            </a:r>
            <a:r>
              <a:rPr lang="pl-PL" sz="2000" dirty="0" smtClean="0">
                <a:solidFill>
                  <a:schemeClr val="tx1"/>
                </a:solidFill>
              </a:rPr>
              <a:t> (ang. </a:t>
            </a:r>
            <a:r>
              <a:rPr lang="pl-PL" sz="2000" i="1" dirty="0" err="1" smtClean="0">
                <a:solidFill>
                  <a:schemeClr val="tx1"/>
                </a:solidFill>
              </a:rPr>
              <a:t>gaze</a:t>
            </a:r>
            <a:r>
              <a:rPr lang="pl-PL" sz="2000" i="1" dirty="0" smtClean="0">
                <a:solidFill>
                  <a:schemeClr val="tx1"/>
                </a:solidFill>
              </a:rPr>
              <a:t> </a:t>
            </a:r>
            <a:r>
              <a:rPr lang="pl-PL" sz="2000" i="1" dirty="0" err="1" smtClean="0">
                <a:solidFill>
                  <a:schemeClr val="tx1"/>
                </a:solidFill>
              </a:rPr>
              <a:t>interaction</a:t>
            </a:r>
            <a:r>
              <a:rPr lang="pl-PL" sz="2000" i="1" dirty="0" smtClean="0">
                <a:solidFill>
                  <a:schemeClr val="tx1"/>
                </a:solidFill>
              </a:rPr>
              <a:t> </a:t>
            </a:r>
            <a:r>
              <a:rPr lang="en-US" sz="2000" i="1" dirty="0" smtClean="0">
                <a:solidFill>
                  <a:schemeClr val="tx1"/>
                </a:solidFill>
              </a:rPr>
              <a:t>markup language</a:t>
            </a:r>
            <a:r>
              <a:rPr lang="pl-PL" sz="2000" dirty="0" smtClean="0">
                <a:solidFill>
                  <a:schemeClr val="tx1"/>
                </a:solidFill>
              </a:rPr>
              <a:t>) – opis GUI aplikacji sterowanych wzrokiem – </a:t>
            </a:r>
            <a:r>
              <a:rPr lang="pl-PL" sz="2000" dirty="0" smtClean="0">
                <a:solidFill>
                  <a:srgbClr val="002060"/>
                </a:solidFill>
              </a:rPr>
              <a:t>nie tylko statyczny wygląd, ale również dynamika</a:t>
            </a:r>
          </a:p>
          <a:p>
            <a:pPr algn="l"/>
            <a:endParaRPr lang="pl-PL" sz="1000" dirty="0" smtClean="0">
              <a:solidFill>
                <a:schemeClr val="tx1"/>
              </a:solidFill>
            </a:endParaRPr>
          </a:p>
          <a:p>
            <a:pPr algn="l"/>
            <a:r>
              <a:rPr lang="pl-PL" sz="2000" b="1" dirty="0" smtClean="0">
                <a:solidFill>
                  <a:schemeClr val="tx1"/>
                </a:solidFill>
              </a:rPr>
              <a:t>Formatowanie tekstu</a:t>
            </a:r>
          </a:p>
          <a:p>
            <a:pPr algn="l"/>
            <a:r>
              <a:rPr lang="pl-PL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</a:p>
          <a:p>
            <a:pPr algn="l"/>
            <a:r>
              <a:rPr lang="pl-PL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pl-PL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scena nazwa="domyślna" </a:t>
            </a:r>
            <a:r>
              <a:rPr lang="pl-PL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kolorTła</a:t>
            </a:r>
            <a:r>
              <a:rPr lang="pl-PL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pl-PL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Beige</a:t>
            </a:r>
            <a:r>
              <a:rPr lang="pl-PL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"&gt;</a:t>
            </a:r>
          </a:p>
          <a:p>
            <a:pPr algn="l"/>
            <a:r>
              <a:rPr lang="pl-PL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pl-PL" sz="16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&lt;obszar nazwa="obszar1"</a:t>
            </a:r>
          </a:p>
          <a:p>
            <a:pPr algn="l"/>
            <a:r>
              <a:rPr lang="pl-PL" sz="16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kształt="prostokąt" </a:t>
            </a:r>
          </a:p>
          <a:p>
            <a:pPr algn="l"/>
            <a:r>
              <a:rPr lang="pl-PL" sz="16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</a:t>
            </a:r>
            <a:r>
              <a:rPr lang="pl-PL" sz="160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położenieŚrodkaX</a:t>
            </a:r>
            <a:r>
              <a:rPr lang="pl-PL" sz="16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="150" </a:t>
            </a:r>
            <a:r>
              <a:rPr lang="pl-PL" sz="160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położenieŚrodkaY</a:t>
            </a:r>
            <a:r>
              <a:rPr lang="pl-PL" sz="16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="100"</a:t>
            </a:r>
          </a:p>
          <a:p>
            <a:pPr algn="l"/>
            <a:r>
              <a:rPr lang="pl-PL" sz="16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</a:t>
            </a:r>
            <a:r>
              <a:rPr lang="pl-PL" sz="160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rozmiarX</a:t>
            </a:r>
            <a:r>
              <a:rPr lang="pl-PL" sz="16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="200" </a:t>
            </a:r>
            <a:r>
              <a:rPr lang="pl-PL" sz="160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rozmiarY</a:t>
            </a:r>
            <a:r>
              <a:rPr lang="pl-PL" sz="16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="100"</a:t>
            </a:r>
          </a:p>
          <a:p>
            <a:pPr algn="l"/>
            <a:r>
              <a:rPr lang="pl-PL" sz="16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tekst="Obszar w stanie </a:t>
            </a:r>
            <a:r>
              <a:rPr lang="pl-PL" sz="1600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normalnym„</a:t>
            </a:r>
          </a:p>
          <a:p>
            <a:pPr algn="l"/>
            <a:r>
              <a:rPr lang="pl-PL" sz="1600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</a:t>
            </a:r>
            <a:r>
              <a:rPr lang="pl-PL" sz="16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czcionka</a:t>
            </a:r>
            <a:r>
              <a:rPr lang="pl-PL" sz="16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="Times" </a:t>
            </a:r>
            <a:r>
              <a:rPr lang="pl-PL" sz="1600" b="1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rozmiarCzcionki</a:t>
            </a:r>
            <a:r>
              <a:rPr lang="pl-PL" sz="16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="30" </a:t>
            </a:r>
            <a:r>
              <a:rPr lang="pl-PL" sz="1600" b="1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kolorCzcionki</a:t>
            </a:r>
            <a:r>
              <a:rPr lang="pl-PL" sz="16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pl-PL" sz="1600" b="1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Navy</a:t>
            </a:r>
            <a:r>
              <a:rPr lang="pl-PL" sz="16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pl-PL" sz="16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algn="l"/>
            <a:r>
              <a:rPr lang="pl-PL" sz="16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&lt;/obszar&gt;</a:t>
            </a:r>
          </a:p>
          <a:p>
            <a:pPr algn="l"/>
            <a:r>
              <a:rPr lang="pl-PL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&lt;/scena</a:t>
            </a:r>
            <a:r>
              <a:rPr lang="pl-PL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algn="l"/>
            <a:r>
              <a:rPr lang="pl-PL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  <a:endParaRPr lang="pl-PL" sz="16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endParaRPr lang="en-US" sz="160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endParaRPr lang="en-US" sz="160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endParaRPr lang="pl-PL" sz="160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endParaRPr lang="pl-PL" sz="16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endParaRPr lang="pl-PL" sz="200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Tytuł 1"/>
          <p:cNvSpPr txBox="1">
            <a:spLocks/>
          </p:cNvSpPr>
          <p:nvPr/>
        </p:nvSpPr>
        <p:spPr>
          <a:xfrm>
            <a:off x="179512" y="461814"/>
            <a:ext cx="8820472" cy="662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/>
              <a:t>Wstęp do GIML</a:t>
            </a:r>
            <a:endParaRPr lang="en-US" dirty="0"/>
          </a:p>
        </p:txBody>
      </p:sp>
      <p:pic>
        <p:nvPicPr>
          <p:cNvPr id="10" name="Obraz 9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2492896"/>
            <a:ext cx="2867025" cy="74041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7543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07504" y="1340768"/>
            <a:ext cx="8928992" cy="5328592"/>
          </a:xfrm>
        </p:spPr>
        <p:txBody>
          <a:bodyPr>
            <a:noAutofit/>
          </a:bodyPr>
          <a:lstStyle/>
          <a:p>
            <a:pPr algn="l"/>
            <a:r>
              <a:rPr lang="pl-PL" sz="2000" b="1" dirty="0" smtClean="0">
                <a:solidFill>
                  <a:schemeClr val="tx1"/>
                </a:solidFill>
              </a:rPr>
              <a:t>Języki GIML</a:t>
            </a:r>
            <a:r>
              <a:rPr lang="pl-PL" sz="2000" dirty="0" smtClean="0">
                <a:solidFill>
                  <a:schemeClr val="tx1"/>
                </a:solidFill>
              </a:rPr>
              <a:t> (ang. </a:t>
            </a:r>
            <a:r>
              <a:rPr lang="pl-PL" sz="2000" i="1" dirty="0" err="1" smtClean="0">
                <a:solidFill>
                  <a:schemeClr val="tx1"/>
                </a:solidFill>
              </a:rPr>
              <a:t>gaze</a:t>
            </a:r>
            <a:r>
              <a:rPr lang="pl-PL" sz="2000" i="1" dirty="0" smtClean="0">
                <a:solidFill>
                  <a:schemeClr val="tx1"/>
                </a:solidFill>
              </a:rPr>
              <a:t> </a:t>
            </a:r>
            <a:r>
              <a:rPr lang="pl-PL" sz="2000" i="1" dirty="0" err="1" smtClean="0">
                <a:solidFill>
                  <a:schemeClr val="tx1"/>
                </a:solidFill>
              </a:rPr>
              <a:t>interaction</a:t>
            </a:r>
            <a:r>
              <a:rPr lang="pl-PL" sz="2000" i="1" dirty="0" smtClean="0">
                <a:solidFill>
                  <a:schemeClr val="tx1"/>
                </a:solidFill>
              </a:rPr>
              <a:t> </a:t>
            </a:r>
            <a:r>
              <a:rPr lang="en-US" sz="2000" i="1" dirty="0" smtClean="0">
                <a:solidFill>
                  <a:schemeClr val="tx1"/>
                </a:solidFill>
              </a:rPr>
              <a:t>markup language</a:t>
            </a:r>
            <a:r>
              <a:rPr lang="pl-PL" sz="2000" dirty="0" smtClean="0">
                <a:solidFill>
                  <a:schemeClr val="tx1"/>
                </a:solidFill>
              </a:rPr>
              <a:t>) – opis GUI aplikacji sterowanych wzrokiem – </a:t>
            </a:r>
            <a:r>
              <a:rPr lang="pl-PL" sz="2000" dirty="0" smtClean="0">
                <a:solidFill>
                  <a:srgbClr val="002060"/>
                </a:solidFill>
              </a:rPr>
              <a:t>nie tylko statyczny wygląd, ale również dynamika</a:t>
            </a:r>
          </a:p>
          <a:p>
            <a:pPr algn="l"/>
            <a:endParaRPr lang="pl-PL" sz="1000" dirty="0" smtClean="0">
              <a:solidFill>
                <a:schemeClr val="tx1"/>
              </a:solidFill>
            </a:endParaRPr>
          </a:p>
          <a:p>
            <a:pPr algn="l"/>
            <a:r>
              <a:rPr lang="pl-PL" sz="2000" b="1" dirty="0" smtClean="0">
                <a:solidFill>
                  <a:schemeClr val="tx1"/>
                </a:solidFill>
              </a:rPr>
              <a:t>Trzy stany obszaru</a:t>
            </a:r>
          </a:p>
        </p:txBody>
      </p:sp>
      <p:sp>
        <p:nvSpPr>
          <p:cNvPr id="6" name="Tytuł 1"/>
          <p:cNvSpPr txBox="1">
            <a:spLocks/>
          </p:cNvSpPr>
          <p:nvPr/>
        </p:nvSpPr>
        <p:spPr>
          <a:xfrm>
            <a:off x="179512" y="461814"/>
            <a:ext cx="8820472" cy="662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/>
              <a:t>Wstęp do GIML</a:t>
            </a:r>
            <a:endParaRPr lang="en-US" dirty="0"/>
          </a:p>
        </p:txBody>
      </p:sp>
      <p:pic>
        <p:nvPicPr>
          <p:cNvPr id="9" name="Obraz 8"/>
          <p:cNvPicPr/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39552" y="3222268"/>
            <a:ext cx="7920880" cy="3024336"/>
          </a:xfrm>
          <a:prstGeom prst="rect">
            <a:avLst/>
          </a:prstGeom>
        </p:spPr>
      </p:pic>
      <p:sp>
        <p:nvSpPr>
          <p:cNvPr id="2" name="pole tekstowe 1"/>
          <p:cNvSpPr txBox="1"/>
          <p:nvPr/>
        </p:nvSpPr>
        <p:spPr>
          <a:xfrm>
            <a:off x="2152546" y="2780928"/>
            <a:ext cx="1843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>
                <a:solidFill>
                  <a:srgbClr val="002060"/>
                </a:solidFill>
              </a:rPr>
              <a:t>spojrzenie (t &gt; 0s)</a:t>
            </a:r>
            <a:endParaRPr lang="pl-PL" dirty="0">
              <a:solidFill>
                <a:srgbClr val="002060"/>
              </a:solidFill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4854105" y="2780928"/>
            <a:ext cx="2382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>
                <a:solidFill>
                  <a:srgbClr val="002060"/>
                </a:solidFill>
              </a:rPr>
              <a:t>przyglądanie się (t &gt; 1s)</a:t>
            </a:r>
            <a:endParaRPr lang="pl-PL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209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07504" y="1340768"/>
            <a:ext cx="8928992" cy="5328592"/>
          </a:xfrm>
        </p:spPr>
        <p:txBody>
          <a:bodyPr>
            <a:noAutofit/>
          </a:bodyPr>
          <a:lstStyle/>
          <a:p>
            <a:pPr algn="l"/>
            <a:r>
              <a:rPr lang="pl-PL" sz="2000" b="1" dirty="0" smtClean="0">
                <a:solidFill>
                  <a:schemeClr val="tx1"/>
                </a:solidFill>
              </a:rPr>
              <a:t>Języki GIML</a:t>
            </a:r>
            <a:r>
              <a:rPr lang="pl-PL" sz="2000" dirty="0" smtClean="0">
                <a:solidFill>
                  <a:schemeClr val="tx1"/>
                </a:solidFill>
              </a:rPr>
              <a:t> (ang. </a:t>
            </a:r>
            <a:r>
              <a:rPr lang="pl-PL" sz="2000" i="1" dirty="0" err="1" smtClean="0">
                <a:solidFill>
                  <a:schemeClr val="tx1"/>
                </a:solidFill>
              </a:rPr>
              <a:t>gaze</a:t>
            </a:r>
            <a:r>
              <a:rPr lang="pl-PL" sz="2000" i="1" dirty="0" smtClean="0">
                <a:solidFill>
                  <a:schemeClr val="tx1"/>
                </a:solidFill>
              </a:rPr>
              <a:t> </a:t>
            </a:r>
            <a:r>
              <a:rPr lang="pl-PL" sz="2000" i="1" dirty="0" err="1" smtClean="0">
                <a:solidFill>
                  <a:schemeClr val="tx1"/>
                </a:solidFill>
              </a:rPr>
              <a:t>interaction</a:t>
            </a:r>
            <a:r>
              <a:rPr lang="pl-PL" sz="2000" i="1" dirty="0" smtClean="0">
                <a:solidFill>
                  <a:schemeClr val="tx1"/>
                </a:solidFill>
              </a:rPr>
              <a:t> </a:t>
            </a:r>
            <a:r>
              <a:rPr lang="en-US" sz="2000" i="1" dirty="0" smtClean="0">
                <a:solidFill>
                  <a:schemeClr val="tx1"/>
                </a:solidFill>
              </a:rPr>
              <a:t>markup language</a:t>
            </a:r>
            <a:r>
              <a:rPr lang="pl-PL" sz="2000" dirty="0" smtClean="0">
                <a:solidFill>
                  <a:schemeClr val="tx1"/>
                </a:solidFill>
              </a:rPr>
              <a:t>) – opis GUI aplikacji sterowanych wzrokiem – </a:t>
            </a:r>
            <a:r>
              <a:rPr lang="pl-PL" sz="2000" dirty="0" smtClean="0">
                <a:solidFill>
                  <a:srgbClr val="002060"/>
                </a:solidFill>
              </a:rPr>
              <a:t>nie tylko statyczny wygląd, ale również dynamika</a:t>
            </a:r>
          </a:p>
          <a:p>
            <a:pPr algn="l"/>
            <a:endParaRPr lang="pl-PL" sz="1000" dirty="0" smtClean="0">
              <a:solidFill>
                <a:schemeClr val="tx1"/>
              </a:solidFill>
            </a:endParaRPr>
          </a:p>
          <a:p>
            <a:pPr algn="l"/>
            <a:r>
              <a:rPr lang="pl-PL" sz="2000" b="1" dirty="0" smtClean="0">
                <a:solidFill>
                  <a:schemeClr val="tx1"/>
                </a:solidFill>
              </a:rPr>
              <a:t>Trzy stany obszaru</a:t>
            </a:r>
          </a:p>
          <a:p>
            <a:pPr algn="l"/>
            <a:r>
              <a:rPr lang="pl-PL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</a:p>
          <a:p>
            <a:pPr algn="l"/>
            <a:r>
              <a:rPr lang="pl-PL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pl-PL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scena nazwa="domyślna" </a:t>
            </a:r>
            <a:r>
              <a:rPr lang="pl-PL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kolorTła</a:t>
            </a:r>
            <a:r>
              <a:rPr lang="pl-PL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pl-PL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Beige</a:t>
            </a:r>
            <a:r>
              <a:rPr lang="pl-PL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"&gt;</a:t>
            </a:r>
          </a:p>
          <a:p>
            <a:pPr algn="l"/>
            <a:r>
              <a:rPr lang="pl-PL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pl-PL" sz="16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&lt;obszar nazwa="obszar1"</a:t>
            </a:r>
          </a:p>
          <a:p>
            <a:pPr algn="l"/>
            <a:r>
              <a:rPr lang="pl-PL" sz="16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kształt="prostokąt" </a:t>
            </a:r>
          </a:p>
          <a:p>
            <a:pPr algn="l"/>
            <a:r>
              <a:rPr lang="pl-PL" sz="16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</a:t>
            </a:r>
            <a:r>
              <a:rPr lang="pl-PL" sz="160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położenieŚrodkaX</a:t>
            </a:r>
            <a:r>
              <a:rPr lang="pl-PL" sz="16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="150" </a:t>
            </a:r>
            <a:r>
              <a:rPr lang="pl-PL" sz="160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położenieŚrodkaY</a:t>
            </a:r>
            <a:r>
              <a:rPr lang="pl-PL" sz="16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="100"</a:t>
            </a:r>
          </a:p>
          <a:p>
            <a:pPr algn="l"/>
            <a:r>
              <a:rPr lang="pl-PL" sz="16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</a:t>
            </a:r>
            <a:r>
              <a:rPr lang="pl-PL" sz="160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rozmiarX</a:t>
            </a:r>
            <a:r>
              <a:rPr lang="pl-PL" sz="16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="200" </a:t>
            </a:r>
            <a:r>
              <a:rPr lang="pl-PL" sz="160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rozmiarY</a:t>
            </a:r>
            <a:r>
              <a:rPr lang="pl-PL" sz="16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="100"</a:t>
            </a:r>
          </a:p>
          <a:p>
            <a:pPr algn="l"/>
            <a:r>
              <a:rPr lang="pl-PL" sz="16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tekst="Obszar w stanie </a:t>
            </a:r>
            <a:r>
              <a:rPr lang="pl-PL" sz="1600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normalnym„</a:t>
            </a:r>
          </a:p>
          <a:p>
            <a:pPr algn="l"/>
            <a:r>
              <a:rPr lang="pl-PL" sz="1600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czcionka</a:t>
            </a:r>
            <a:r>
              <a:rPr lang="pl-PL" sz="16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="Times" </a:t>
            </a:r>
            <a:r>
              <a:rPr lang="pl-PL" sz="160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rozmiarCzcionki</a:t>
            </a:r>
            <a:r>
              <a:rPr lang="pl-PL" sz="16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="30" </a:t>
            </a:r>
            <a:r>
              <a:rPr lang="pl-PL" sz="160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kolorCzcionki</a:t>
            </a:r>
            <a:r>
              <a:rPr lang="pl-PL" sz="16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pl-PL" sz="1600" dirty="0" err="1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Navy</a:t>
            </a:r>
            <a:r>
              <a:rPr lang="pl-PL" sz="1600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"&gt;</a:t>
            </a:r>
          </a:p>
          <a:p>
            <a:pPr algn="l"/>
            <a:r>
              <a:rPr lang="pl-PL" sz="16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lang="pl-PL" sz="16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aktywacja tekst="Obszar w stanie aktywacji" czcionka="Times" </a:t>
            </a:r>
          </a:p>
          <a:p>
            <a:pPr algn="l"/>
            <a:r>
              <a:rPr lang="pl-PL" sz="16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</a:t>
            </a:r>
            <a:r>
              <a:rPr lang="pl-PL" sz="1600" b="1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rozmiarCzcionki</a:t>
            </a:r>
            <a:r>
              <a:rPr lang="pl-PL" sz="16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="30" </a:t>
            </a:r>
            <a:r>
              <a:rPr lang="pl-PL" sz="1600" b="1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kolorCzcionki</a:t>
            </a:r>
            <a:r>
              <a:rPr lang="pl-PL" sz="16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="Blue" </a:t>
            </a:r>
            <a:r>
              <a:rPr lang="pl-PL" sz="16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</a:p>
          <a:p>
            <a:pPr algn="l"/>
            <a:r>
              <a:rPr lang="pl-PL" sz="1600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pl-PL" sz="16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&lt;/obszar&gt;</a:t>
            </a:r>
          </a:p>
          <a:p>
            <a:pPr algn="l"/>
            <a:r>
              <a:rPr lang="pl-PL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&lt;/scena</a:t>
            </a:r>
            <a:r>
              <a:rPr lang="pl-PL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algn="l"/>
            <a:r>
              <a:rPr lang="pl-PL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  <a:endParaRPr lang="pl-PL" sz="16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Tytuł 1"/>
          <p:cNvSpPr txBox="1">
            <a:spLocks/>
          </p:cNvSpPr>
          <p:nvPr/>
        </p:nvSpPr>
        <p:spPr>
          <a:xfrm>
            <a:off x="179512" y="461814"/>
            <a:ext cx="8820472" cy="662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/>
              <a:t>Wstęp do GIML</a:t>
            </a:r>
            <a:endParaRPr lang="en-US" dirty="0"/>
          </a:p>
        </p:txBody>
      </p:sp>
      <p:sp>
        <p:nvSpPr>
          <p:cNvPr id="5" name="pole tekstowe 4"/>
          <p:cNvSpPr txBox="1"/>
          <p:nvPr/>
        </p:nvSpPr>
        <p:spPr>
          <a:xfrm>
            <a:off x="1979712" y="5805264"/>
            <a:ext cx="6831037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pl-PL" dirty="0" smtClean="0"/>
              <a:t>Atrybuty odpowiedzialne za formatowanie (np. </a:t>
            </a:r>
            <a:r>
              <a:rPr lang="pl-PL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rozmiarCzcionki</a:t>
            </a:r>
            <a:r>
              <a:rPr lang="pl-PL" dirty="0" smtClean="0"/>
              <a:t>) </a:t>
            </a:r>
            <a:br>
              <a:rPr lang="pl-PL" dirty="0" smtClean="0"/>
            </a:br>
            <a:r>
              <a:rPr lang="pl-PL" dirty="0" smtClean="0"/>
              <a:t>muszą być powtórzone, inaczej użyte zostaną wartości domyślne</a:t>
            </a:r>
          </a:p>
        </p:txBody>
      </p:sp>
      <p:pic>
        <p:nvPicPr>
          <p:cNvPr id="7" name="Obraz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2420888"/>
            <a:ext cx="2318385" cy="84391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14870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179512" y="461814"/>
            <a:ext cx="8820472" cy="662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 smtClean="0"/>
              <a:t>Podział języków programowania</a:t>
            </a:r>
            <a:endParaRPr lang="en-US" dirty="0"/>
          </a:p>
        </p:txBody>
      </p:sp>
      <p:sp>
        <p:nvSpPr>
          <p:cNvPr id="5" name="pole tekstowe 4"/>
          <p:cNvSpPr txBox="1"/>
          <p:nvPr/>
        </p:nvSpPr>
        <p:spPr>
          <a:xfrm>
            <a:off x="2264467" y="1570147"/>
            <a:ext cx="409952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800" b="1" dirty="0" smtClean="0"/>
              <a:t>Języki programowania</a:t>
            </a:r>
          </a:p>
          <a:p>
            <a:pPr algn="ctr"/>
            <a:r>
              <a:rPr lang="pl-PL" sz="2000" dirty="0" smtClean="0"/>
              <a:t>Zasady określające tworzenie </a:t>
            </a:r>
            <a:br>
              <a:rPr lang="pl-PL" sz="2000" dirty="0" smtClean="0"/>
            </a:br>
            <a:r>
              <a:rPr lang="pl-PL" sz="2000" dirty="0" smtClean="0"/>
              <a:t>programów komputerowych</a:t>
            </a:r>
            <a:br>
              <a:rPr lang="pl-PL" sz="2000" dirty="0" smtClean="0"/>
            </a:br>
            <a:r>
              <a:rPr lang="pl-PL" sz="2000" dirty="0" smtClean="0"/>
              <a:t>(syntaksa + semantyka + typy danych)</a:t>
            </a:r>
            <a:endParaRPr lang="pl-PL" sz="2000" dirty="0"/>
          </a:p>
        </p:txBody>
      </p:sp>
      <p:grpSp>
        <p:nvGrpSpPr>
          <p:cNvPr id="25" name="Grupa 24"/>
          <p:cNvGrpSpPr/>
          <p:nvPr/>
        </p:nvGrpSpPr>
        <p:grpSpPr>
          <a:xfrm>
            <a:off x="467544" y="3016697"/>
            <a:ext cx="3418820" cy="1459324"/>
            <a:chOff x="467544" y="3016697"/>
            <a:chExt cx="3418820" cy="1459324"/>
          </a:xfrm>
        </p:grpSpPr>
        <p:sp>
          <p:nvSpPr>
            <p:cNvPr id="8" name="pole tekstowe 7"/>
            <p:cNvSpPr txBox="1"/>
            <p:nvPr/>
          </p:nvSpPr>
          <p:spPr>
            <a:xfrm>
              <a:off x="467544" y="3645024"/>
              <a:ext cx="341882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l-PL" sz="2800" dirty="0" smtClean="0"/>
                <a:t>Języki imperatywne</a:t>
              </a:r>
              <a:br>
                <a:rPr lang="pl-PL" sz="2800" dirty="0" smtClean="0"/>
              </a:br>
              <a:r>
                <a:rPr lang="pl-PL" sz="2000" dirty="0" smtClean="0"/>
                <a:t>sekwencja instrukcji (algorytm)</a:t>
              </a:r>
              <a:endParaRPr lang="pl-PL" sz="2000" dirty="0"/>
            </a:p>
          </p:txBody>
        </p:sp>
        <p:cxnSp>
          <p:nvCxnSpPr>
            <p:cNvPr id="10" name="Łącznik prosty ze strzałką 9"/>
            <p:cNvCxnSpPr/>
            <p:nvPr/>
          </p:nvCxnSpPr>
          <p:spPr>
            <a:xfrm flipH="1">
              <a:off x="2495252" y="3016697"/>
              <a:ext cx="924620" cy="62832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upa 25"/>
          <p:cNvGrpSpPr/>
          <p:nvPr/>
        </p:nvGrpSpPr>
        <p:grpSpPr>
          <a:xfrm>
            <a:off x="4381506" y="3016696"/>
            <a:ext cx="4375878" cy="1492424"/>
            <a:chOff x="4381506" y="3016696"/>
            <a:chExt cx="4375878" cy="1492424"/>
          </a:xfrm>
        </p:grpSpPr>
        <p:cxnSp>
          <p:nvCxnSpPr>
            <p:cNvPr id="12" name="Łącznik prosty ze strzałką 11"/>
            <p:cNvCxnSpPr/>
            <p:nvPr/>
          </p:nvCxnSpPr>
          <p:spPr>
            <a:xfrm>
              <a:off x="5446828" y="3016696"/>
              <a:ext cx="781356" cy="62832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pole tekstowe 13"/>
            <p:cNvSpPr txBox="1"/>
            <p:nvPr/>
          </p:nvSpPr>
          <p:spPr>
            <a:xfrm>
              <a:off x="4381506" y="3678123"/>
              <a:ext cx="437587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l-PL" sz="2800" b="1" dirty="0" smtClean="0"/>
                <a:t>Języki deklaratywne</a:t>
              </a:r>
              <a:r>
                <a:rPr lang="pl-PL" sz="2800" dirty="0" smtClean="0"/>
                <a:t/>
              </a:r>
              <a:br>
                <a:rPr lang="pl-PL" sz="2800" dirty="0" smtClean="0"/>
              </a:br>
              <a:r>
                <a:rPr lang="pl-PL" sz="2000" dirty="0" smtClean="0"/>
                <a:t>opis stanu docelowego (np. dokumentu)</a:t>
              </a:r>
              <a:endParaRPr lang="pl-PL" sz="2000" dirty="0"/>
            </a:p>
          </p:txBody>
        </p:sp>
      </p:grpSp>
      <p:sp>
        <p:nvSpPr>
          <p:cNvPr id="15" name="pole tekstowe 14"/>
          <p:cNvSpPr txBox="1"/>
          <p:nvPr/>
        </p:nvSpPr>
        <p:spPr>
          <a:xfrm>
            <a:off x="467544" y="4388911"/>
            <a:ext cx="1605761" cy="120032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pl-PL" dirty="0" smtClean="0">
                <a:solidFill>
                  <a:schemeClr val="bg1">
                    <a:lumMod val="50000"/>
                  </a:schemeClr>
                </a:solidFill>
              </a:rPr>
              <a:t>Asembler</a:t>
            </a:r>
          </a:p>
          <a:p>
            <a:r>
              <a:rPr lang="pl-PL" dirty="0" smtClean="0">
                <a:solidFill>
                  <a:schemeClr val="bg1">
                    <a:lumMod val="50000"/>
                  </a:schemeClr>
                </a:solidFill>
              </a:rPr>
              <a:t>Fortran</a:t>
            </a:r>
          </a:p>
          <a:p>
            <a:r>
              <a:rPr lang="pl-PL" dirty="0" smtClean="0">
                <a:solidFill>
                  <a:schemeClr val="bg1">
                    <a:lumMod val="50000"/>
                  </a:schemeClr>
                </a:solidFill>
              </a:rPr>
              <a:t>C/C++, C#, Java</a:t>
            </a:r>
          </a:p>
          <a:p>
            <a:r>
              <a:rPr lang="pl-PL" dirty="0" smtClean="0">
                <a:solidFill>
                  <a:schemeClr val="bg1">
                    <a:lumMod val="50000"/>
                  </a:schemeClr>
                </a:solidFill>
              </a:rPr>
              <a:t>i wiele innych</a:t>
            </a:r>
            <a:endParaRPr lang="pl-PL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27" name="Grupa 26"/>
          <p:cNvGrpSpPr/>
          <p:nvPr/>
        </p:nvGrpSpPr>
        <p:grpSpPr>
          <a:xfrm>
            <a:off x="2699792" y="4434787"/>
            <a:ext cx="2144024" cy="1193362"/>
            <a:chOff x="2699792" y="4434787"/>
            <a:chExt cx="2144024" cy="1193362"/>
          </a:xfrm>
        </p:grpSpPr>
        <p:sp>
          <p:nvSpPr>
            <p:cNvPr id="16" name="pole tekstowe 15"/>
            <p:cNvSpPr txBox="1"/>
            <p:nvPr/>
          </p:nvSpPr>
          <p:spPr>
            <a:xfrm>
              <a:off x="2699792" y="4797152"/>
              <a:ext cx="186595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l-PL" sz="2800" dirty="0" smtClean="0"/>
                <a:t>Języki logiki</a:t>
              </a:r>
              <a:br>
                <a:rPr lang="pl-PL" sz="2800" dirty="0" smtClean="0"/>
              </a:br>
              <a:r>
                <a:rPr lang="pl-PL" sz="2000" dirty="0" smtClean="0">
                  <a:solidFill>
                    <a:schemeClr val="bg1">
                      <a:lumMod val="50000"/>
                    </a:schemeClr>
                  </a:solidFill>
                </a:rPr>
                <a:t>np. Prolog</a:t>
              </a:r>
              <a:endParaRPr lang="pl-PL" sz="20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cxnSp>
          <p:nvCxnSpPr>
            <p:cNvPr id="23" name="Łącznik prosty ze strzałką 22"/>
            <p:cNvCxnSpPr/>
            <p:nvPr/>
          </p:nvCxnSpPr>
          <p:spPr>
            <a:xfrm flipH="1">
              <a:off x="4314227" y="4434787"/>
              <a:ext cx="529589" cy="43437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upa 35"/>
          <p:cNvGrpSpPr/>
          <p:nvPr/>
        </p:nvGrpSpPr>
        <p:grpSpPr>
          <a:xfrm>
            <a:off x="3214146" y="4476021"/>
            <a:ext cx="2509982" cy="2193339"/>
            <a:chOff x="3214146" y="4476021"/>
            <a:chExt cx="2509982" cy="2193339"/>
          </a:xfrm>
        </p:grpSpPr>
        <p:sp>
          <p:nvSpPr>
            <p:cNvPr id="17" name="pole tekstowe 16"/>
            <p:cNvSpPr txBox="1"/>
            <p:nvPr/>
          </p:nvSpPr>
          <p:spPr>
            <a:xfrm>
              <a:off x="3214146" y="5838363"/>
              <a:ext cx="250998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l-PL" sz="2800" dirty="0" smtClean="0"/>
                <a:t>Języki funkcyjne</a:t>
              </a:r>
              <a:br>
                <a:rPr lang="pl-PL" sz="2800" dirty="0" smtClean="0"/>
              </a:br>
              <a:r>
                <a:rPr lang="pl-PL" sz="2000" dirty="0" smtClean="0">
                  <a:solidFill>
                    <a:schemeClr val="bg1">
                      <a:lumMod val="50000"/>
                    </a:schemeClr>
                  </a:solidFill>
                </a:rPr>
                <a:t>np. </a:t>
              </a:r>
              <a:r>
                <a:rPr lang="pl-PL" sz="2000" dirty="0" err="1" smtClean="0">
                  <a:solidFill>
                    <a:schemeClr val="bg1">
                      <a:lumMod val="50000"/>
                    </a:schemeClr>
                  </a:solidFill>
                </a:rPr>
                <a:t>Ocaml</a:t>
              </a:r>
              <a:r>
                <a:rPr lang="pl-PL" sz="2000" dirty="0" smtClean="0">
                  <a:solidFill>
                    <a:schemeClr val="bg1">
                      <a:lumMod val="50000"/>
                    </a:schemeClr>
                  </a:solidFill>
                </a:rPr>
                <a:t>, F#</a:t>
              </a:r>
              <a:endParaRPr lang="pl-PL" sz="20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cxnSp>
          <p:nvCxnSpPr>
            <p:cNvPr id="28" name="Łącznik prosty ze strzałką 27"/>
            <p:cNvCxnSpPr/>
            <p:nvPr/>
          </p:nvCxnSpPr>
          <p:spPr>
            <a:xfrm flipH="1">
              <a:off x="4589748" y="4476021"/>
              <a:ext cx="936058" cy="136234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upa 36"/>
          <p:cNvGrpSpPr/>
          <p:nvPr/>
        </p:nvGrpSpPr>
        <p:grpSpPr>
          <a:xfrm>
            <a:off x="5741680" y="4476021"/>
            <a:ext cx="3078792" cy="2193339"/>
            <a:chOff x="5741680" y="4476021"/>
            <a:chExt cx="3078792" cy="2193339"/>
          </a:xfrm>
        </p:grpSpPr>
        <p:sp>
          <p:nvSpPr>
            <p:cNvPr id="19" name="pole tekstowe 18"/>
            <p:cNvSpPr txBox="1"/>
            <p:nvPr/>
          </p:nvSpPr>
          <p:spPr>
            <a:xfrm>
              <a:off x="5741680" y="5838363"/>
              <a:ext cx="307879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l-PL" sz="2800" dirty="0" smtClean="0"/>
                <a:t>Języki modelowania</a:t>
              </a:r>
              <a:br>
                <a:rPr lang="pl-PL" sz="2800" dirty="0" smtClean="0"/>
              </a:br>
              <a:r>
                <a:rPr lang="pl-PL" sz="2000" dirty="0" smtClean="0">
                  <a:solidFill>
                    <a:schemeClr val="bg1">
                      <a:lumMod val="50000"/>
                    </a:schemeClr>
                  </a:solidFill>
                </a:rPr>
                <a:t>np. UML</a:t>
              </a:r>
              <a:endParaRPr lang="pl-PL" sz="20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cxnSp>
          <p:nvCxnSpPr>
            <p:cNvPr id="30" name="Łącznik prosty ze strzałką 29"/>
            <p:cNvCxnSpPr>
              <a:endCxn id="19" idx="0"/>
            </p:cNvCxnSpPr>
            <p:nvPr/>
          </p:nvCxnSpPr>
          <p:spPr>
            <a:xfrm>
              <a:off x="7153833" y="4476021"/>
              <a:ext cx="127243" cy="136234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upa 38"/>
          <p:cNvGrpSpPr/>
          <p:nvPr/>
        </p:nvGrpSpPr>
        <p:grpSpPr>
          <a:xfrm>
            <a:off x="7989795" y="4464254"/>
            <a:ext cx="830677" cy="856118"/>
            <a:chOff x="7989795" y="4464254"/>
            <a:chExt cx="830677" cy="856118"/>
          </a:xfrm>
        </p:grpSpPr>
        <p:sp>
          <p:nvSpPr>
            <p:cNvPr id="20" name="pole tekstowe 19"/>
            <p:cNvSpPr txBox="1"/>
            <p:nvPr/>
          </p:nvSpPr>
          <p:spPr>
            <a:xfrm>
              <a:off x="7989795" y="4797152"/>
              <a:ext cx="83067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l-PL" sz="2800" dirty="0" smtClean="0"/>
                <a:t>Inne</a:t>
              </a:r>
              <a:endParaRPr lang="pl-PL" sz="20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cxnSp>
          <p:nvCxnSpPr>
            <p:cNvPr id="32" name="Łącznik prosty ze strzałką 31"/>
            <p:cNvCxnSpPr/>
            <p:nvPr/>
          </p:nvCxnSpPr>
          <p:spPr>
            <a:xfrm>
              <a:off x="8249226" y="4464254"/>
              <a:ext cx="67190" cy="40490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upa 37"/>
          <p:cNvGrpSpPr/>
          <p:nvPr/>
        </p:nvGrpSpPr>
        <p:grpSpPr>
          <a:xfrm>
            <a:off x="4938175" y="4509120"/>
            <a:ext cx="2843022" cy="1119029"/>
            <a:chOff x="4938175" y="4509120"/>
            <a:chExt cx="2843022" cy="1119029"/>
          </a:xfrm>
        </p:grpSpPr>
        <p:sp>
          <p:nvSpPr>
            <p:cNvPr id="18" name="pole tekstowe 17"/>
            <p:cNvSpPr txBox="1"/>
            <p:nvPr/>
          </p:nvSpPr>
          <p:spPr>
            <a:xfrm>
              <a:off x="4938175" y="4797152"/>
              <a:ext cx="2843022" cy="83099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pl-PL" sz="2800" b="1" dirty="0" smtClean="0"/>
                <a:t>Języki znaczników</a:t>
              </a:r>
              <a:br>
                <a:rPr lang="pl-PL" sz="2800" b="1" dirty="0" smtClean="0"/>
              </a:br>
              <a:r>
                <a:rPr lang="pl-PL" sz="2000" dirty="0" smtClean="0">
                  <a:solidFill>
                    <a:schemeClr val="bg1">
                      <a:lumMod val="50000"/>
                    </a:schemeClr>
                  </a:solidFill>
                </a:rPr>
                <a:t>np. HTML, </a:t>
              </a:r>
              <a:r>
                <a:rPr lang="pl-PL" sz="2000" dirty="0" err="1" smtClean="0">
                  <a:solidFill>
                    <a:schemeClr val="bg1">
                      <a:lumMod val="50000"/>
                    </a:schemeClr>
                  </a:solidFill>
                </a:rPr>
                <a:t>TeX</a:t>
              </a:r>
              <a:endParaRPr lang="pl-PL" sz="20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cxnSp>
          <p:nvCxnSpPr>
            <p:cNvPr id="34" name="Łącznik prosty ze strzałką 33"/>
            <p:cNvCxnSpPr/>
            <p:nvPr/>
          </p:nvCxnSpPr>
          <p:spPr>
            <a:xfrm>
              <a:off x="6372200" y="4509120"/>
              <a:ext cx="0" cy="36004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63784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07504" y="1340768"/>
            <a:ext cx="8928992" cy="5328592"/>
          </a:xfrm>
        </p:spPr>
        <p:txBody>
          <a:bodyPr>
            <a:noAutofit/>
          </a:bodyPr>
          <a:lstStyle/>
          <a:p>
            <a:pPr algn="l"/>
            <a:r>
              <a:rPr lang="pl-PL" sz="2000" b="1" dirty="0" smtClean="0">
                <a:solidFill>
                  <a:schemeClr val="tx1"/>
                </a:solidFill>
              </a:rPr>
              <a:t>Języki GIML</a:t>
            </a:r>
            <a:r>
              <a:rPr lang="pl-PL" sz="2000" dirty="0" smtClean="0">
                <a:solidFill>
                  <a:schemeClr val="tx1"/>
                </a:solidFill>
              </a:rPr>
              <a:t> (ang. </a:t>
            </a:r>
            <a:r>
              <a:rPr lang="pl-PL" sz="2000" i="1" dirty="0" err="1" smtClean="0">
                <a:solidFill>
                  <a:schemeClr val="tx1"/>
                </a:solidFill>
              </a:rPr>
              <a:t>gaze</a:t>
            </a:r>
            <a:r>
              <a:rPr lang="pl-PL" sz="2000" i="1" dirty="0" smtClean="0">
                <a:solidFill>
                  <a:schemeClr val="tx1"/>
                </a:solidFill>
              </a:rPr>
              <a:t> </a:t>
            </a:r>
            <a:r>
              <a:rPr lang="pl-PL" sz="2000" i="1" dirty="0" err="1" smtClean="0">
                <a:solidFill>
                  <a:schemeClr val="tx1"/>
                </a:solidFill>
              </a:rPr>
              <a:t>interaction</a:t>
            </a:r>
            <a:r>
              <a:rPr lang="pl-PL" sz="2000" i="1" dirty="0" smtClean="0">
                <a:solidFill>
                  <a:schemeClr val="tx1"/>
                </a:solidFill>
              </a:rPr>
              <a:t> </a:t>
            </a:r>
            <a:r>
              <a:rPr lang="en-US" sz="2000" i="1" dirty="0" smtClean="0">
                <a:solidFill>
                  <a:schemeClr val="tx1"/>
                </a:solidFill>
              </a:rPr>
              <a:t>markup language</a:t>
            </a:r>
            <a:r>
              <a:rPr lang="pl-PL" sz="2000" dirty="0" smtClean="0">
                <a:solidFill>
                  <a:schemeClr val="tx1"/>
                </a:solidFill>
              </a:rPr>
              <a:t>) – opis GUI aplikacji sterowanych wzrokiem – </a:t>
            </a:r>
            <a:r>
              <a:rPr lang="pl-PL" sz="2000" dirty="0" smtClean="0">
                <a:solidFill>
                  <a:srgbClr val="002060"/>
                </a:solidFill>
              </a:rPr>
              <a:t>nie tylko statyczny wygląd, ale również dynamika</a:t>
            </a:r>
          </a:p>
          <a:p>
            <a:pPr algn="l"/>
            <a:endParaRPr lang="pl-PL" sz="1000" dirty="0" smtClean="0">
              <a:solidFill>
                <a:schemeClr val="tx1"/>
              </a:solidFill>
            </a:endParaRPr>
          </a:p>
          <a:p>
            <a:pPr algn="l"/>
            <a:r>
              <a:rPr lang="pl-PL" sz="2000" b="1" dirty="0" smtClean="0">
                <a:solidFill>
                  <a:schemeClr val="tx1"/>
                </a:solidFill>
              </a:rPr>
              <a:t>Trzy stany obszaru</a:t>
            </a:r>
          </a:p>
          <a:p>
            <a:pPr algn="l"/>
            <a:r>
              <a:rPr lang="pl-PL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</a:p>
          <a:p>
            <a:pPr algn="l"/>
            <a:r>
              <a:rPr lang="pl-PL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pl-PL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scena nazwa="domyślna" </a:t>
            </a:r>
            <a:r>
              <a:rPr lang="pl-PL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kolorTła</a:t>
            </a:r>
            <a:r>
              <a:rPr lang="pl-PL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pl-PL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Beige</a:t>
            </a:r>
            <a:r>
              <a:rPr lang="pl-PL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"&gt;</a:t>
            </a:r>
          </a:p>
          <a:p>
            <a:pPr algn="l"/>
            <a:r>
              <a:rPr lang="pl-PL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pl-PL" sz="16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&lt;obszar nazwa="obszar1"</a:t>
            </a:r>
          </a:p>
          <a:p>
            <a:pPr algn="l"/>
            <a:r>
              <a:rPr lang="pl-PL" sz="16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kształt="prostokąt" </a:t>
            </a:r>
          </a:p>
          <a:p>
            <a:pPr algn="l"/>
            <a:r>
              <a:rPr lang="pl-PL" sz="16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</a:t>
            </a:r>
            <a:r>
              <a:rPr lang="pl-PL" sz="160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położenieŚrodkaX</a:t>
            </a:r>
            <a:r>
              <a:rPr lang="pl-PL" sz="16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="150" </a:t>
            </a:r>
            <a:r>
              <a:rPr lang="pl-PL" sz="160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położenieŚrodkaY</a:t>
            </a:r>
            <a:r>
              <a:rPr lang="pl-PL" sz="16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="100"</a:t>
            </a:r>
          </a:p>
          <a:p>
            <a:pPr algn="l"/>
            <a:r>
              <a:rPr lang="pl-PL" sz="16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</a:t>
            </a:r>
            <a:r>
              <a:rPr lang="pl-PL" sz="160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rozmiarX</a:t>
            </a:r>
            <a:r>
              <a:rPr lang="pl-PL" sz="16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="200" </a:t>
            </a:r>
            <a:r>
              <a:rPr lang="pl-PL" sz="160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rozmiarY</a:t>
            </a:r>
            <a:r>
              <a:rPr lang="pl-PL" sz="16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="100"</a:t>
            </a:r>
          </a:p>
          <a:p>
            <a:pPr algn="l"/>
            <a:r>
              <a:rPr lang="pl-PL" sz="16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tekst="Obszar w stanie </a:t>
            </a:r>
            <a:r>
              <a:rPr lang="pl-PL" sz="1600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normalnym„</a:t>
            </a:r>
          </a:p>
          <a:p>
            <a:pPr algn="l"/>
            <a:r>
              <a:rPr lang="pl-PL" sz="1600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czcionka</a:t>
            </a:r>
            <a:r>
              <a:rPr lang="pl-PL" sz="16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="Times" </a:t>
            </a:r>
            <a:r>
              <a:rPr lang="pl-PL" sz="160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rozmiarCzcionki</a:t>
            </a:r>
            <a:r>
              <a:rPr lang="pl-PL" sz="16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="30" </a:t>
            </a:r>
            <a:r>
              <a:rPr lang="pl-PL" sz="160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kolorCzcionki</a:t>
            </a:r>
            <a:r>
              <a:rPr lang="pl-PL" sz="16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pl-PL" sz="1600" dirty="0" err="1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Navy</a:t>
            </a:r>
            <a:r>
              <a:rPr lang="pl-PL" sz="1600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"&gt;</a:t>
            </a:r>
          </a:p>
          <a:p>
            <a:pPr algn="l"/>
            <a:r>
              <a:rPr lang="pl-PL" sz="16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1600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pl-PL" sz="16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aktywacja tekst="Obszar w stanie aktywacji" czcionka="Times" </a:t>
            </a:r>
          </a:p>
          <a:p>
            <a:pPr algn="l"/>
            <a:r>
              <a:rPr lang="pl-PL" sz="16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</a:t>
            </a:r>
            <a:r>
              <a:rPr lang="pl-PL" sz="160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rozmiarCzcionki</a:t>
            </a:r>
            <a:r>
              <a:rPr lang="pl-PL" sz="16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="30" </a:t>
            </a:r>
            <a:r>
              <a:rPr lang="pl-PL" sz="160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kolorCzcionki</a:t>
            </a:r>
            <a:r>
              <a:rPr lang="pl-PL" sz="16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="Blue" </a:t>
            </a:r>
            <a:r>
              <a:rPr lang="pl-PL" sz="1600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</a:p>
          <a:p>
            <a:pPr algn="l"/>
            <a:r>
              <a:rPr lang="pl-PL" sz="16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16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&lt;reakcja tekst="Obszar w stanie aktywacji" czcionka="Times" </a:t>
            </a:r>
          </a:p>
          <a:p>
            <a:pPr algn="l"/>
            <a:r>
              <a:rPr lang="pl-PL" sz="16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</a:t>
            </a:r>
            <a:r>
              <a:rPr lang="pl-PL" sz="1600" b="1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rozmiarCzcionki</a:t>
            </a:r>
            <a:r>
              <a:rPr lang="pl-PL" sz="16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="30" </a:t>
            </a:r>
            <a:r>
              <a:rPr lang="pl-PL" sz="1600" b="1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kolorCzcionki</a:t>
            </a:r>
            <a:r>
              <a:rPr lang="pl-PL" sz="16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pl-PL" sz="1600" b="1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Cyan</a:t>
            </a:r>
            <a:r>
              <a:rPr lang="pl-PL" sz="16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</a:t>
            </a:r>
            <a:r>
              <a:rPr lang="pl-PL" sz="16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</a:p>
          <a:p>
            <a:pPr algn="l"/>
            <a:r>
              <a:rPr lang="pl-PL" sz="1600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pl-PL" sz="16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&lt;/obszar&gt;</a:t>
            </a:r>
          </a:p>
          <a:p>
            <a:pPr algn="l"/>
            <a:r>
              <a:rPr lang="pl-PL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&lt;/scena</a:t>
            </a:r>
            <a:r>
              <a:rPr lang="pl-PL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</p:txBody>
      </p:sp>
      <p:sp>
        <p:nvSpPr>
          <p:cNvPr id="6" name="Tytuł 1"/>
          <p:cNvSpPr txBox="1">
            <a:spLocks/>
          </p:cNvSpPr>
          <p:nvPr/>
        </p:nvSpPr>
        <p:spPr>
          <a:xfrm>
            <a:off x="179512" y="461814"/>
            <a:ext cx="8820472" cy="662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/>
              <a:t>Wstęp do GIML</a:t>
            </a:r>
            <a:endParaRPr lang="en-US" dirty="0"/>
          </a:p>
        </p:txBody>
      </p:sp>
      <p:pic>
        <p:nvPicPr>
          <p:cNvPr id="8" name="Obraz 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2420888"/>
            <a:ext cx="2320925" cy="84518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46743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07504" y="1340768"/>
            <a:ext cx="8928992" cy="5328592"/>
          </a:xfrm>
        </p:spPr>
        <p:txBody>
          <a:bodyPr>
            <a:noAutofit/>
          </a:bodyPr>
          <a:lstStyle/>
          <a:p>
            <a:pPr algn="l"/>
            <a:r>
              <a:rPr lang="pl-PL" sz="2000" b="1" dirty="0" smtClean="0">
                <a:solidFill>
                  <a:schemeClr val="tx1"/>
                </a:solidFill>
              </a:rPr>
              <a:t>Języki GIML</a:t>
            </a:r>
            <a:r>
              <a:rPr lang="pl-PL" sz="2000" dirty="0" smtClean="0">
                <a:solidFill>
                  <a:schemeClr val="tx1"/>
                </a:solidFill>
              </a:rPr>
              <a:t> (ang. </a:t>
            </a:r>
            <a:r>
              <a:rPr lang="pl-PL" sz="2000" i="1" dirty="0" err="1" smtClean="0">
                <a:solidFill>
                  <a:schemeClr val="tx1"/>
                </a:solidFill>
              </a:rPr>
              <a:t>gaze</a:t>
            </a:r>
            <a:r>
              <a:rPr lang="pl-PL" sz="2000" i="1" dirty="0" smtClean="0">
                <a:solidFill>
                  <a:schemeClr val="tx1"/>
                </a:solidFill>
              </a:rPr>
              <a:t> </a:t>
            </a:r>
            <a:r>
              <a:rPr lang="pl-PL" sz="2000" i="1" dirty="0" err="1" smtClean="0">
                <a:solidFill>
                  <a:schemeClr val="tx1"/>
                </a:solidFill>
              </a:rPr>
              <a:t>interaction</a:t>
            </a:r>
            <a:r>
              <a:rPr lang="pl-PL" sz="2000" i="1" dirty="0" smtClean="0">
                <a:solidFill>
                  <a:schemeClr val="tx1"/>
                </a:solidFill>
              </a:rPr>
              <a:t> </a:t>
            </a:r>
            <a:r>
              <a:rPr lang="en-US" sz="2000" i="1" dirty="0" smtClean="0">
                <a:solidFill>
                  <a:schemeClr val="tx1"/>
                </a:solidFill>
              </a:rPr>
              <a:t>markup language</a:t>
            </a:r>
            <a:r>
              <a:rPr lang="pl-PL" sz="2000" dirty="0" smtClean="0">
                <a:solidFill>
                  <a:schemeClr val="tx1"/>
                </a:solidFill>
              </a:rPr>
              <a:t>) – opis GUI aplikacji sterowanych wzrokiem – </a:t>
            </a:r>
            <a:r>
              <a:rPr lang="pl-PL" sz="2000" dirty="0" smtClean="0">
                <a:solidFill>
                  <a:srgbClr val="002060"/>
                </a:solidFill>
              </a:rPr>
              <a:t>nie tylko statyczny wygląd, ale również dynamika</a:t>
            </a:r>
          </a:p>
          <a:p>
            <a:pPr algn="l"/>
            <a:endParaRPr lang="pl-PL" sz="1000" dirty="0" smtClean="0">
              <a:solidFill>
                <a:schemeClr val="tx1"/>
              </a:solidFill>
            </a:endParaRPr>
          </a:p>
          <a:p>
            <a:pPr algn="l"/>
            <a:r>
              <a:rPr lang="pl-PL" sz="2000" b="1" dirty="0" smtClean="0">
                <a:solidFill>
                  <a:schemeClr val="tx1"/>
                </a:solidFill>
              </a:rPr>
              <a:t>Zasoby (rysunek)</a:t>
            </a:r>
          </a:p>
          <a:p>
            <a:pPr algn="l"/>
            <a:r>
              <a:rPr lang="pl-PL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&lt;?</a:t>
            </a:r>
            <a:r>
              <a:rPr lang="pl-PL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xml</a:t>
            </a:r>
            <a:r>
              <a:rPr lang="pl-PL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version="1.0" </a:t>
            </a:r>
            <a:r>
              <a:rPr lang="pl-PL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encoding</a:t>
            </a:r>
            <a:r>
              <a:rPr lang="pl-PL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="UTF-8"?&gt;</a:t>
            </a:r>
          </a:p>
          <a:p>
            <a:pPr algn="l"/>
            <a:r>
              <a:rPr lang="pl-PL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&lt;ustawienia </a:t>
            </a:r>
            <a:r>
              <a:rPr lang="pl-PL" sz="16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katalog="C:\GIML\Zasoby</a:t>
            </a:r>
            <a:r>
              <a:rPr lang="pl-PL" sz="16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pl-PL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algn="l"/>
            <a:r>
              <a:rPr lang="pl-PL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&lt;</a:t>
            </a:r>
            <a:r>
              <a:rPr lang="pl-PL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sceny nazwa="domyślna" </a:t>
            </a:r>
            <a:r>
              <a:rPr lang="pl-PL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kolorTła</a:t>
            </a:r>
            <a:r>
              <a:rPr lang="pl-PL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pl-PL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Beige</a:t>
            </a:r>
            <a:r>
              <a:rPr lang="pl-PL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"&gt;</a:t>
            </a:r>
          </a:p>
          <a:p>
            <a:pPr algn="l"/>
            <a:r>
              <a:rPr lang="pl-PL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pl-PL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&lt;obszar nazwa="</a:t>
            </a:r>
            <a:r>
              <a:rPr lang="pl-PL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obszar1" ...</a:t>
            </a:r>
          </a:p>
          <a:p>
            <a:pPr algn="l"/>
            <a:r>
              <a:rPr lang="pl-PL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&lt;/obszar&gt;</a:t>
            </a:r>
          </a:p>
          <a:p>
            <a:pPr algn="l"/>
            <a:r>
              <a:rPr lang="pl-PL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&lt;/</a:t>
            </a:r>
            <a:r>
              <a:rPr lang="pl-PL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sceny&gt;</a:t>
            </a:r>
          </a:p>
          <a:p>
            <a:pPr algn="l"/>
            <a:r>
              <a:rPr lang="pl-PL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&lt;/ustawienia&gt;</a:t>
            </a:r>
          </a:p>
          <a:p>
            <a:pPr algn="l"/>
            <a:endParaRPr lang="pl-PL" sz="160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Tytuł 1"/>
          <p:cNvSpPr txBox="1">
            <a:spLocks/>
          </p:cNvSpPr>
          <p:nvPr/>
        </p:nvSpPr>
        <p:spPr>
          <a:xfrm>
            <a:off x="179512" y="461814"/>
            <a:ext cx="8820472" cy="662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/>
              <a:t>Wstęp do GIML</a:t>
            </a:r>
            <a:endParaRPr lang="en-US" dirty="0"/>
          </a:p>
        </p:txBody>
      </p:sp>
      <p:sp useBgFill="1">
        <p:nvSpPr>
          <p:cNvPr id="10" name="pole tekstowe 9"/>
          <p:cNvSpPr txBox="1"/>
          <p:nvPr/>
        </p:nvSpPr>
        <p:spPr>
          <a:xfrm>
            <a:off x="4283968" y="4005064"/>
            <a:ext cx="4437240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pl-PL" dirty="0" smtClean="0"/>
              <a:t>Ścieżka do folderu z zasobami (pliki graficzne)</a:t>
            </a:r>
            <a:endParaRPr lang="pl-PL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7395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07504" y="1340768"/>
            <a:ext cx="8928992" cy="5328592"/>
          </a:xfrm>
        </p:spPr>
        <p:txBody>
          <a:bodyPr>
            <a:noAutofit/>
          </a:bodyPr>
          <a:lstStyle/>
          <a:p>
            <a:pPr algn="l"/>
            <a:r>
              <a:rPr lang="pl-PL" sz="2000" b="1" dirty="0" smtClean="0">
                <a:solidFill>
                  <a:schemeClr val="tx1"/>
                </a:solidFill>
              </a:rPr>
              <a:t>Języki GIML</a:t>
            </a:r>
            <a:r>
              <a:rPr lang="pl-PL" sz="2000" dirty="0" smtClean="0">
                <a:solidFill>
                  <a:schemeClr val="tx1"/>
                </a:solidFill>
              </a:rPr>
              <a:t> (ang. </a:t>
            </a:r>
            <a:r>
              <a:rPr lang="pl-PL" sz="2000" i="1" dirty="0" err="1" smtClean="0">
                <a:solidFill>
                  <a:schemeClr val="tx1"/>
                </a:solidFill>
              </a:rPr>
              <a:t>gaze</a:t>
            </a:r>
            <a:r>
              <a:rPr lang="pl-PL" sz="2000" i="1" dirty="0" smtClean="0">
                <a:solidFill>
                  <a:schemeClr val="tx1"/>
                </a:solidFill>
              </a:rPr>
              <a:t> </a:t>
            </a:r>
            <a:r>
              <a:rPr lang="pl-PL" sz="2000" i="1" dirty="0" err="1" smtClean="0">
                <a:solidFill>
                  <a:schemeClr val="tx1"/>
                </a:solidFill>
              </a:rPr>
              <a:t>interaction</a:t>
            </a:r>
            <a:r>
              <a:rPr lang="pl-PL" sz="2000" i="1" dirty="0" smtClean="0">
                <a:solidFill>
                  <a:schemeClr val="tx1"/>
                </a:solidFill>
              </a:rPr>
              <a:t> </a:t>
            </a:r>
            <a:r>
              <a:rPr lang="en-US" sz="2000" i="1" dirty="0" smtClean="0">
                <a:solidFill>
                  <a:schemeClr val="tx1"/>
                </a:solidFill>
              </a:rPr>
              <a:t>markup language</a:t>
            </a:r>
            <a:r>
              <a:rPr lang="pl-PL" sz="2000" dirty="0" smtClean="0">
                <a:solidFill>
                  <a:schemeClr val="tx1"/>
                </a:solidFill>
              </a:rPr>
              <a:t>) – opis GUI aplikacji sterowanych wzrokiem – </a:t>
            </a:r>
            <a:r>
              <a:rPr lang="pl-PL" sz="2000" dirty="0" smtClean="0">
                <a:solidFill>
                  <a:srgbClr val="002060"/>
                </a:solidFill>
              </a:rPr>
              <a:t>nie tylko statyczny wygląd, ale również dynamika</a:t>
            </a:r>
          </a:p>
          <a:p>
            <a:pPr algn="l"/>
            <a:endParaRPr lang="pl-PL" sz="1000" dirty="0" smtClean="0">
              <a:solidFill>
                <a:schemeClr val="tx1"/>
              </a:solidFill>
            </a:endParaRPr>
          </a:p>
          <a:p>
            <a:pPr algn="l"/>
            <a:r>
              <a:rPr lang="pl-PL" sz="2000" b="1" dirty="0" smtClean="0">
                <a:solidFill>
                  <a:schemeClr val="tx1"/>
                </a:solidFill>
              </a:rPr>
              <a:t>Zasoby (rysunek)</a:t>
            </a:r>
          </a:p>
          <a:p>
            <a:pPr algn="l"/>
            <a:r>
              <a:rPr lang="pl-PL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&lt;?</a:t>
            </a:r>
            <a:r>
              <a:rPr lang="pl-PL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xml</a:t>
            </a:r>
            <a:r>
              <a:rPr lang="pl-PL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version="1.0" </a:t>
            </a:r>
            <a:r>
              <a:rPr lang="pl-PL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encoding</a:t>
            </a:r>
            <a:r>
              <a:rPr lang="pl-PL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="UTF-8"?&gt;</a:t>
            </a:r>
          </a:p>
          <a:p>
            <a:pPr algn="l"/>
            <a:r>
              <a:rPr lang="pl-PL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&lt;ustawienia </a:t>
            </a:r>
            <a:r>
              <a:rPr lang="pl-PL" sz="16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katalog="C:\GIML\Zasoby</a:t>
            </a:r>
            <a:r>
              <a:rPr lang="pl-PL" sz="1600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pl-PL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algn="l"/>
            <a:r>
              <a:rPr lang="pl-PL" sz="1600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pl-PL" sz="16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pl-PL" sz="16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rysunki&gt;</a:t>
            </a:r>
          </a:p>
          <a:p>
            <a:pPr algn="l"/>
            <a:r>
              <a:rPr lang="pl-PL" sz="16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&lt;/rysunki</a:t>
            </a:r>
            <a:r>
              <a:rPr lang="pl-PL" sz="16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algn="l"/>
            <a:r>
              <a:rPr lang="pl-PL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pl-PL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&lt;sceny nazwa="domyślna" </a:t>
            </a:r>
            <a:r>
              <a:rPr lang="pl-PL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kolorTła</a:t>
            </a:r>
            <a:r>
              <a:rPr lang="pl-PL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pl-PL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Beige</a:t>
            </a:r>
            <a:r>
              <a:rPr lang="pl-PL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"&gt;</a:t>
            </a:r>
          </a:p>
          <a:p>
            <a:pPr algn="l"/>
            <a:r>
              <a:rPr lang="pl-PL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&lt;obszar nazwa="obszar1" ...</a:t>
            </a:r>
          </a:p>
          <a:p>
            <a:pPr algn="l"/>
            <a:r>
              <a:rPr lang="pl-PL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&lt;/obszar</a:t>
            </a:r>
            <a:r>
              <a:rPr lang="pl-PL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algn="l"/>
            <a:r>
              <a:rPr lang="pl-PL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&lt;/</a:t>
            </a:r>
            <a:r>
              <a:rPr lang="pl-PL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sceny&gt;</a:t>
            </a:r>
          </a:p>
          <a:p>
            <a:pPr algn="l"/>
            <a:r>
              <a:rPr lang="pl-PL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&lt;/ustawienia&gt;</a:t>
            </a:r>
          </a:p>
          <a:p>
            <a:pPr algn="l"/>
            <a:endParaRPr lang="pl-PL" sz="160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Tytuł 1"/>
          <p:cNvSpPr txBox="1">
            <a:spLocks/>
          </p:cNvSpPr>
          <p:nvPr/>
        </p:nvSpPr>
        <p:spPr>
          <a:xfrm>
            <a:off x="179512" y="461814"/>
            <a:ext cx="8820472" cy="662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/>
              <a:t>Wstęp do GIML</a:t>
            </a:r>
            <a:endParaRPr lang="en-US" dirty="0"/>
          </a:p>
        </p:txBody>
      </p:sp>
      <p:sp useBgFill="1">
        <p:nvSpPr>
          <p:cNvPr id="10" name="pole tekstowe 9"/>
          <p:cNvSpPr txBox="1"/>
          <p:nvPr/>
        </p:nvSpPr>
        <p:spPr>
          <a:xfrm>
            <a:off x="2411760" y="3284984"/>
            <a:ext cx="1984326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pl-PL" dirty="0" smtClean="0"/>
              <a:t>Element rysunków</a:t>
            </a:r>
            <a:endParaRPr lang="pl-PL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 useBgFill="1">
        <p:nvSpPr>
          <p:cNvPr id="5" name="pole tekstowe 4"/>
          <p:cNvSpPr txBox="1"/>
          <p:nvPr/>
        </p:nvSpPr>
        <p:spPr>
          <a:xfrm>
            <a:off x="4499992" y="3284984"/>
            <a:ext cx="2120196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pl-PL" dirty="0" smtClean="0"/>
              <a:t>Analogicznie dźwięki</a:t>
            </a:r>
            <a:endParaRPr lang="pl-PL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2899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07504" y="1340768"/>
            <a:ext cx="8928992" cy="5328592"/>
          </a:xfrm>
        </p:spPr>
        <p:txBody>
          <a:bodyPr>
            <a:noAutofit/>
          </a:bodyPr>
          <a:lstStyle/>
          <a:p>
            <a:pPr algn="l"/>
            <a:r>
              <a:rPr lang="pl-PL" sz="2000" b="1" dirty="0" smtClean="0">
                <a:solidFill>
                  <a:schemeClr val="tx1"/>
                </a:solidFill>
              </a:rPr>
              <a:t>Języki GIML</a:t>
            </a:r>
            <a:r>
              <a:rPr lang="pl-PL" sz="2000" dirty="0" smtClean="0">
                <a:solidFill>
                  <a:schemeClr val="tx1"/>
                </a:solidFill>
              </a:rPr>
              <a:t> (ang. </a:t>
            </a:r>
            <a:r>
              <a:rPr lang="pl-PL" sz="2000" i="1" dirty="0" err="1" smtClean="0">
                <a:solidFill>
                  <a:schemeClr val="tx1"/>
                </a:solidFill>
              </a:rPr>
              <a:t>gaze</a:t>
            </a:r>
            <a:r>
              <a:rPr lang="pl-PL" sz="2000" i="1" dirty="0" smtClean="0">
                <a:solidFill>
                  <a:schemeClr val="tx1"/>
                </a:solidFill>
              </a:rPr>
              <a:t> </a:t>
            </a:r>
            <a:r>
              <a:rPr lang="pl-PL" sz="2000" i="1" dirty="0" err="1" smtClean="0">
                <a:solidFill>
                  <a:schemeClr val="tx1"/>
                </a:solidFill>
              </a:rPr>
              <a:t>interaction</a:t>
            </a:r>
            <a:r>
              <a:rPr lang="pl-PL" sz="2000" i="1" dirty="0" smtClean="0">
                <a:solidFill>
                  <a:schemeClr val="tx1"/>
                </a:solidFill>
              </a:rPr>
              <a:t> </a:t>
            </a:r>
            <a:r>
              <a:rPr lang="en-US" sz="2000" i="1" dirty="0" smtClean="0">
                <a:solidFill>
                  <a:schemeClr val="tx1"/>
                </a:solidFill>
              </a:rPr>
              <a:t>markup language</a:t>
            </a:r>
            <a:r>
              <a:rPr lang="pl-PL" sz="2000" dirty="0" smtClean="0">
                <a:solidFill>
                  <a:schemeClr val="tx1"/>
                </a:solidFill>
              </a:rPr>
              <a:t>) – opis GUI aplikacji sterowanych wzrokiem – </a:t>
            </a:r>
            <a:r>
              <a:rPr lang="pl-PL" sz="2000" dirty="0" smtClean="0">
                <a:solidFill>
                  <a:srgbClr val="002060"/>
                </a:solidFill>
              </a:rPr>
              <a:t>nie tylko statyczny wygląd, ale również dynamika</a:t>
            </a:r>
          </a:p>
          <a:p>
            <a:pPr algn="l"/>
            <a:endParaRPr lang="pl-PL" sz="1000" dirty="0" smtClean="0">
              <a:solidFill>
                <a:schemeClr val="tx1"/>
              </a:solidFill>
            </a:endParaRPr>
          </a:p>
          <a:p>
            <a:pPr algn="l"/>
            <a:r>
              <a:rPr lang="pl-PL" sz="2000" b="1" dirty="0" smtClean="0">
                <a:solidFill>
                  <a:schemeClr val="tx1"/>
                </a:solidFill>
              </a:rPr>
              <a:t>Zasoby (rysunek)</a:t>
            </a:r>
          </a:p>
          <a:p>
            <a:pPr algn="l"/>
            <a:r>
              <a:rPr lang="pl-PL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&lt;?</a:t>
            </a:r>
            <a:r>
              <a:rPr lang="pl-PL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xml</a:t>
            </a:r>
            <a:r>
              <a:rPr lang="pl-PL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version="1.0" </a:t>
            </a:r>
            <a:r>
              <a:rPr lang="pl-PL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encoding</a:t>
            </a:r>
            <a:r>
              <a:rPr lang="pl-PL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="UTF-8"?&gt;</a:t>
            </a:r>
          </a:p>
          <a:p>
            <a:pPr algn="l"/>
            <a:r>
              <a:rPr lang="pl-PL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&lt;ustawienia </a:t>
            </a:r>
            <a:r>
              <a:rPr lang="pl-PL" sz="16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katalog="C:\GIML\Zasoby</a:t>
            </a:r>
            <a:r>
              <a:rPr lang="pl-PL" sz="1600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pl-PL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algn="l"/>
            <a:r>
              <a:rPr lang="pl-PL" sz="1600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&lt;</a:t>
            </a:r>
            <a:r>
              <a:rPr lang="pl-PL" sz="16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rysunki</a:t>
            </a:r>
            <a:r>
              <a:rPr lang="pl-PL" sz="1600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algn="l"/>
            <a:r>
              <a:rPr lang="pl-PL" sz="16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&lt;rysunek nazwa="</a:t>
            </a:r>
            <a:r>
              <a:rPr lang="pl-PL" sz="1600" b="1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ernie</a:t>
            </a:r>
            <a:r>
              <a:rPr lang="pl-PL" sz="16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ścieżka="rysunki\ernie.png" /&gt;</a:t>
            </a:r>
          </a:p>
          <a:p>
            <a:pPr algn="l"/>
            <a:r>
              <a:rPr lang="pl-PL" sz="16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&lt;rysunek nazwa="bert" ścieżka="rysunki\bert.png" /&gt;</a:t>
            </a:r>
          </a:p>
          <a:p>
            <a:pPr algn="l"/>
            <a:r>
              <a:rPr lang="pl-PL" sz="16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&lt;rysunek nazwa="</a:t>
            </a:r>
            <a:r>
              <a:rPr lang="pl-PL" sz="1600" b="1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zoe</a:t>
            </a:r>
            <a:r>
              <a:rPr lang="pl-PL" sz="16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ścieżka="rysunki\zoe.png" </a:t>
            </a:r>
            <a:r>
              <a:rPr lang="pl-PL" sz="16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</a:p>
          <a:p>
            <a:pPr algn="l"/>
            <a:r>
              <a:rPr lang="pl-PL" sz="1600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pl-PL" sz="16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&lt;/rysunki</a:t>
            </a:r>
            <a:r>
              <a:rPr lang="pl-PL" sz="1600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algn="l"/>
            <a:r>
              <a:rPr lang="pl-PL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pl-PL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&lt;sceny nazwa="domyślna" </a:t>
            </a:r>
            <a:r>
              <a:rPr lang="pl-PL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kolorTła</a:t>
            </a:r>
            <a:r>
              <a:rPr lang="pl-PL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pl-PL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Beige</a:t>
            </a:r>
            <a:r>
              <a:rPr lang="pl-PL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"&gt;</a:t>
            </a:r>
          </a:p>
          <a:p>
            <a:pPr algn="l"/>
            <a:r>
              <a:rPr lang="pl-PL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&lt;obszar nazwa="obszar1" ...</a:t>
            </a:r>
          </a:p>
          <a:p>
            <a:pPr algn="l"/>
            <a:r>
              <a:rPr lang="pl-PL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&lt;/obszar</a:t>
            </a:r>
            <a:r>
              <a:rPr lang="pl-PL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algn="l"/>
            <a:r>
              <a:rPr lang="pl-PL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&lt;/</a:t>
            </a:r>
            <a:r>
              <a:rPr lang="pl-PL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sceny&gt;</a:t>
            </a:r>
          </a:p>
          <a:p>
            <a:pPr algn="l"/>
            <a:r>
              <a:rPr lang="pl-PL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&lt;/ustawienia&gt;</a:t>
            </a:r>
          </a:p>
          <a:p>
            <a:pPr algn="l"/>
            <a:endParaRPr lang="pl-PL" sz="160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Tytuł 1"/>
          <p:cNvSpPr txBox="1">
            <a:spLocks/>
          </p:cNvSpPr>
          <p:nvPr/>
        </p:nvSpPr>
        <p:spPr>
          <a:xfrm>
            <a:off x="179512" y="461814"/>
            <a:ext cx="8820472" cy="662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/>
              <a:t>Wstęp do GIML</a:t>
            </a:r>
            <a:endParaRPr lang="en-US" dirty="0"/>
          </a:p>
        </p:txBody>
      </p:sp>
      <p:sp useBgFill="1">
        <p:nvSpPr>
          <p:cNvPr id="10" name="pole tekstowe 9"/>
          <p:cNvSpPr txBox="1"/>
          <p:nvPr/>
        </p:nvSpPr>
        <p:spPr>
          <a:xfrm>
            <a:off x="6156176" y="4581128"/>
            <a:ext cx="2773260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pl-PL" dirty="0" smtClean="0"/>
              <a:t>Referencje rysunków</a:t>
            </a:r>
            <a:br>
              <a:rPr lang="pl-PL" dirty="0" smtClean="0"/>
            </a:br>
            <a:r>
              <a:rPr lang="pl-PL" dirty="0" smtClean="0"/>
              <a:t>(identyfikowane po nazwie)</a:t>
            </a:r>
            <a:endParaRPr lang="pl-PL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7888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07504" y="1340768"/>
            <a:ext cx="8928992" cy="5328592"/>
          </a:xfrm>
        </p:spPr>
        <p:txBody>
          <a:bodyPr>
            <a:noAutofit/>
          </a:bodyPr>
          <a:lstStyle/>
          <a:p>
            <a:pPr algn="l"/>
            <a:r>
              <a:rPr lang="pl-PL" sz="2000" b="1" dirty="0" smtClean="0">
                <a:solidFill>
                  <a:schemeClr val="tx1"/>
                </a:solidFill>
              </a:rPr>
              <a:t>Języki GIML</a:t>
            </a:r>
            <a:r>
              <a:rPr lang="pl-PL" sz="2000" dirty="0" smtClean="0">
                <a:solidFill>
                  <a:schemeClr val="tx1"/>
                </a:solidFill>
              </a:rPr>
              <a:t> (ang. </a:t>
            </a:r>
            <a:r>
              <a:rPr lang="pl-PL" sz="2000" i="1" dirty="0" err="1" smtClean="0">
                <a:solidFill>
                  <a:schemeClr val="tx1"/>
                </a:solidFill>
              </a:rPr>
              <a:t>gaze</a:t>
            </a:r>
            <a:r>
              <a:rPr lang="pl-PL" sz="2000" i="1" dirty="0" smtClean="0">
                <a:solidFill>
                  <a:schemeClr val="tx1"/>
                </a:solidFill>
              </a:rPr>
              <a:t> </a:t>
            </a:r>
            <a:r>
              <a:rPr lang="pl-PL" sz="2000" i="1" dirty="0" err="1" smtClean="0">
                <a:solidFill>
                  <a:schemeClr val="tx1"/>
                </a:solidFill>
              </a:rPr>
              <a:t>interaction</a:t>
            </a:r>
            <a:r>
              <a:rPr lang="pl-PL" sz="2000" i="1" dirty="0" smtClean="0">
                <a:solidFill>
                  <a:schemeClr val="tx1"/>
                </a:solidFill>
              </a:rPr>
              <a:t> </a:t>
            </a:r>
            <a:r>
              <a:rPr lang="en-US" sz="2000" i="1" dirty="0" smtClean="0">
                <a:solidFill>
                  <a:schemeClr val="tx1"/>
                </a:solidFill>
              </a:rPr>
              <a:t>markup language</a:t>
            </a:r>
            <a:r>
              <a:rPr lang="pl-PL" sz="2000" dirty="0" smtClean="0">
                <a:solidFill>
                  <a:schemeClr val="tx1"/>
                </a:solidFill>
              </a:rPr>
              <a:t>) – opis GUI aplikacji sterowanych wzrokiem – </a:t>
            </a:r>
            <a:r>
              <a:rPr lang="pl-PL" sz="2000" dirty="0" smtClean="0">
                <a:solidFill>
                  <a:srgbClr val="002060"/>
                </a:solidFill>
              </a:rPr>
              <a:t>nie tylko statyczny wygląd, ale również dynamika</a:t>
            </a:r>
          </a:p>
          <a:p>
            <a:pPr algn="l"/>
            <a:endParaRPr lang="pl-PL" sz="1000" dirty="0" smtClean="0">
              <a:solidFill>
                <a:schemeClr val="tx1"/>
              </a:solidFill>
            </a:endParaRPr>
          </a:p>
          <a:p>
            <a:pPr algn="l"/>
            <a:r>
              <a:rPr lang="pl-PL" sz="2000" b="1" dirty="0" smtClean="0">
                <a:solidFill>
                  <a:schemeClr val="tx1"/>
                </a:solidFill>
              </a:rPr>
              <a:t>Zasoby (rysunek)</a:t>
            </a:r>
          </a:p>
          <a:p>
            <a:pPr algn="l"/>
            <a:r>
              <a:rPr lang="pl-PL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&lt;?</a:t>
            </a:r>
            <a:r>
              <a:rPr lang="pl-PL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xml</a:t>
            </a:r>
            <a:r>
              <a:rPr lang="pl-PL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version="1.0" </a:t>
            </a:r>
            <a:r>
              <a:rPr lang="pl-PL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encoding</a:t>
            </a:r>
            <a:r>
              <a:rPr lang="pl-PL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="UTF-8"?&gt;</a:t>
            </a:r>
          </a:p>
          <a:p>
            <a:pPr algn="l"/>
            <a:r>
              <a:rPr lang="pl-PL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&lt;ustawienia </a:t>
            </a:r>
            <a:r>
              <a:rPr lang="pl-PL" sz="16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katalog="C:\GIML\Zasoby</a:t>
            </a:r>
            <a:r>
              <a:rPr lang="pl-PL" sz="1600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pl-PL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algn="l"/>
            <a:r>
              <a:rPr lang="pl-PL" sz="1600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&lt;</a:t>
            </a:r>
            <a:r>
              <a:rPr lang="pl-PL" sz="16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rysunki</a:t>
            </a:r>
            <a:r>
              <a:rPr lang="pl-PL" sz="1600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algn="l"/>
            <a:r>
              <a:rPr lang="pl-PL" sz="16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&lt;rysunek nazwa="</a:t>
            </a:r>
            <a:r>
              <a:rPr lang="pl-PL" sz="160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ernie</a:t>
            </a:r>
            <a:r>
              <a:rPr lang="pl-PL" sz="16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ścieżka="rysunki\ernie.png" /&gt;</a:t>
            </a:r>
          </a:p>
          <a:p>
            <a:pPr algn="l"/>
            <a:r>
              <a:rPr lang="pl-PL" sz="16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&lt;rysunek nazwa="bert" ścieżka="rysunki\bert.png" /&gt;</a:t>
            </a:r>
          </a:p>
          <a:p>
            <a:pPr algn="l"/>
            <a:r>
              <a:rPr lang="pl-PL" sz="16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&lt;rysunek nazwa="</a:t>
            </a:r>
            <a:r>
              <a:rPr lang="pl-PL" sz="160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zoe</a:t>
            </a:r>
            <a:r>
              <a:rPr lang="pl-PL" sz="16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ścieżka="rysunki\zoe.png" </a:t>
            </a:r>
            <a:r>
              <a:rPr lang="pl-PL" sz="1600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</a:p>
          <a:p>
            <a:pPr algn="l"/>
            <a:r>
              <a:rPr lang="pl-PL" sz="1600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pl-PL" sz="16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&lt;/rysunki</a:t>
            </a:r>
            <a:r>
              <a:rPr lang="pl-PL" sz="1600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algn="l"/>
            <a:r>
              <a:rPr lang="pl-PL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pl-PL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&lt;sceny nazwa="domyślna" </a:t>
            </a:r>
            <a:r>
              <a:rPr lang="pl-PL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kolorTła</a:t>
            </a:r>
            <a:r>
              <a:rPr lang="pl-PL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pl-PL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Beige</a:t>
            </a:r>
            <a:r>
              <a:rPr lang="pl-PL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"&gt;</a:t>
            </a:r>
          </a:p>
          <a:p>
            <a:pPr algn="l"/>
            <a:r>
              <a:rPr lang="pl-PL" sz="16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6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&lt;</a:t>
            </a:r>
            <a:r>
              <a:rPr lang="pl-PL" sz="16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obszar nazwa="</a:t>
            </a:r>
            <a:r>
              <a:rPr lang="pl-PL" sz="16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obszar2" kształt</a:t>
            </a:r>
            <a:r>
              <a:rPr lang="pl-PL" sz="16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="prostokąt" </a:t>
            </a:r>
            <a:r>
              <a:rPr lang="pl-PL" sz="1600" b="1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nazwaRysunku</a:t>
            </a:r>
            <a:r>
              <a:rPr lang="pl-PL" sz="16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pl-PL" sz="1600" b="1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ernie</a:t>
            </a:r>
            <a:r>
              <a:rPr lang="pl-PL" sz="16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pPr algn="l"/>
            <a:r>
              <a:rPr lang="pl-PL" sz="16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</a:t>
            </a:r>
            <a:r>
              <a:rPr lang="pl-PL" sz="1600" b="1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położenieŚrodkaX</a:t>
            </a:r>
            <a:r>
              <a:rPr lang="pl-PL" sz="16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="450" </a:t>
            </a:r>
            <a:r>
              <a:rPr lang="pl-PL" sz="1600" b="1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położenieŚrodkaY</a:t>
            </a:r>
            <a:r>
              <a:rPr lang="pl-PL" sz="16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="100"</a:t>
            </a:r>
          </a:p>
          <a:p>
            <a:pPr algn="l"/>
            <a:r>
              <a:rPr lang="pl-PL" sz="16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</a:t>
            </a:r>
            <a:r>
              <a:rPr lang="pl-PL" sz="1600" b="1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rozmiarX</a:t>
            </a:r>
            <a:r>
              <a:rPr lang="pl-PL" sz="16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="200" </a:t>
            </a:r>
            <a:r>
              <a:rPr lang="pl-PL" sz="1600" b="1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rozmiarY</a:t>
            </a:r>
            <a:r>
              <a:rPr lang="pl-PL" sz="16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="100</a:t>
            </a:r>
            <a:r>
              <a:rPr lang="pl-PL" sz="16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"&gt;</a:t>
            </a:r>
            <a:endParaRPr lang="pl-PL" sz="1600" b="1" dirty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r>
              <a:rPr lang="pl-PL" sz="16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16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&lt;</a:t>
            </a:r>
            <a:r>
              <a:rPr lang="pl-PL" sz="16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aktywacja </a:t>
            </a:r>
            <a:r>
              <a:rPr lang="pl-PL" sz="1600" b="1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nazwaRysunku</a:t>
            </a:r>
            <a:r>
              <a:rPr lang="pl-PL" sz="16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="bert" /&gt;</a:t>
            </a:r>
          </a:p>
          <a:p>
            <a:pPr algn="l"/>
            <a:r>
              <a:rPr lang="pl-PL" sz="16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16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&lt;</a:t>
            </a:r>
            <a:r>
              <a:rPr lang="pl-PL" sz="16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reakcja </a:t>
            </a:r>
            <a:r>
              <a:rPr lang="pl-PL" sz="1600" b="1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nazwaRysunku</a:t>
            </a:r>
            <a:r>
              <a:rPr lang="pl-PL" sz="16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pl-PL" sz="1600" b="1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zoe</a:t>
            </a:r>
            <a:r>
              <a:rPr lang="pl-PL" sz="16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/&gt;</a:t>
            </a:r>
          </a:p>
          <a:p>
            <a:pPr algn="l"/>
            <a:r>
              <a:rPr lang="pl-PL" sz="16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pl-PL" sz="16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&lt;/</a:t>
            </a:r>
            <a:r>
              <a:rPr lang="pl-PL" sz="16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obszar&gt;</a:t>
            </a:r>
          </a:p>
          <a:p>
            <a:pPr algn="l"/>
            <a:endParaRPr lang="pl-PL" sz="160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Tytuł 1"/>
          <p:cNvSpPr txBox="1">
            <a:spLocks/>
          </p:cNvSpPr>
          <p:nvPr/>
        </p:nvSpPr>
        <p:spPr>
          <a:xfrm>
            <a:off x="179512" y="461814"/>
            <a:ext cx="8820472" cy="662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/>
              <a:t>Wstęp do GIML</a:t>
            </a:r>
            <a:endParaRPr lang="en-US" dirty="0"/>
          </a:p>
        </p:txBody>
      </p:sp>
      <p:sp useBgFill="1">
        <p:nvSpPr>
          <p:cNvPr id="10" name="pole tekstowe 9"/>
          <p:cNvSpPr txBox="1"/>
          <p:nvPr/>
        </p:nvSpPr>
        <p:spPr>
          <a:xfrm>
            <a:off x="5589775" y="5944530"/>
            <a:ext cx="2985304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pl-PL" dirty="0" smtClean="0"/>
              <a:t>Odwołania do nazw rysunków</a:t>
            </a:r>
            <a:endParaRPr lang="pl-PL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6012160" y="4869160"/>
            <a:ext cx="2592288" cy="3600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 6"/>
          <p:cNvSpPr/>
          <p:nvPr/>
        </p:nvSpPr>
        <p:spPr>
          <a:xfrm>
            <a:off x="2195736" y="5733256"/>
            <a:ext cx="2461989" cy="3600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7"/>
          <p:cNvSpPr/>
          <p:nvPr/>
        </p:nvSpPr>
        <p:spPr>
          <a:xfrm>
            <a:off x="1979712" y="6093296"/>
            <a:ext cx="2304256" cy="3600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4501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 animBg="1"/>
      <p:bldP spid="7" grpId="0" animBg="1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07504" y="1340768"/>
            <a:ext cx="8928992" cy="5328592"/>
          </a:xfrm>
        </p:spPr>
        <p:txBody>
          <a:bodyPr>
            <a:noAutofit/>
          </a:bodyPr>
          <a:lstStyle/>
          <a:p>
            <a:pPr algn="l"/>
            <a:r>
              <a:rPr lang="pl-PL" sz="2000" b="1" dirty="0" smtClean="0">
                <a:solidFill>
                  <a:schemeClr val="tx1"/>
                </a:solidFill>
              </a:rPr>
              <a:t>Języki GIML</a:t>
            </a:r>
            <a:r>
              <a:rPr lang="pl-PL" sz="2000" dirty="0" smtClean="0">
                <a:solidFill>
                  <a:schemeClr val="tx1"/>
                </a:solidFill>
              </a:rPr>
              <a:t> (ang. </a:t>
            </a:r>
            <a:r>
              <a:rPr lang="pl-PL" sz="2000" i="1" dirty="0" err="1" smtClean="0">
                <a:solidFill>
                  <a:schemeClr val="tx1"/>
                </a:solidFill>
              </a:rPr>
              <a:t>gaze</a:t>
            </a:r>
            <a:r>
              <a:rPr lang="pl-PL" sz="2000" i="1" dirty="0" smtClean="0">
                <a:solidFill>
                  <a:schemeClr val="tx1"/>
                </a:solidFill>
              </a:rPr>
              <a:t> </a:t>
            </a:r>
            <a:r>
              <a:rPr lang="pl-PL" sz="2000" i="1" dirty="0" err="1" smtClean="0">
                <a:solidFill>
                  <a:schemeClr val="tx1"/>
                </a:solidFill>
              </a:rPr>
              <a:t>interaction</a:t>
            </a:r>
            <a:r>
              <a:rPr lang="pl-PL" sz="2000" i="1" dirty="0" smtClean="0">
                <a:solidFill>
                  <a:schemeClr val="tx1"/>
                </a:solidFill>
              </a:rPr>
              <a:t> </a:t>
            </a:r>
            <a:r>
              <a:rPr lang="en-US" sz="2000" i="1" dirty="0" smtClean="0">
                <a:solidFill>
                  <a:schemeClr val="tx1"/>
                </a:solidFill>
              </a:rPr>
              <a:t>markup language</a:t>
            </a:r>
            <a:r>
              <a:rPr lang="pl-PL" sz="2000" dirty="0" smtClean="0">
                <a:solidFill>
                  <a:schemeClr val="tx1"/>
                </a:solidFill>
              </a:rPr>
              <a:t>) – opis GUI aplikacji sterowanych wzrokiem – </a:t>
            </a:r>
            <a:r>
              <a:rPr lang="pl-PL" sz="2000" dirty="0" smtClean="0">
                <a:solidFill>
                  <a:srgbClr val="002060"/>
                </a:solidFill>
              </a:rPr>
              <a:t>nie tylko statyczny wygląd, ale również dynamika</a:t>
            </a:r>
          </a:p>
          <a:p>
            <a:pPr algn="l"/>
            <a:endParaRPr lang="pl-PL" sz="1000" dirty="0" smtClean="0">
              <a:solidFill>
                <a:schemeClr val="tx1"/>
              </a:solidFill>
            </a:endParaRPr>
          </a:p>
          <a:p>
            <a:pPr algn="l"/>
            <a:r>
              <a:rPr lang="pl-PL" sz="2000" b="1" dirty="0" smtClean="0">
                <a:solidFill>
                  <a:schemeClr val="tx1"/>
                </a:solidFill>
              </a:rPr>
              <a:t>Zasoby (rysunek)</a:t>
            </a:r>
          </a:p>
        </p:txBody>
      </p:sp>
      <p:sp>
        <p:nvSpPr>
          <p:cNvPr id="6" name="Tytuł 1"/>
          <p:cNvSpPr txBox="1">
            <a:spLocks/>
          </p:cNvSpPr>
          <p:nvPr/>
        </p:nvSpPr>
        <p:spPr>
          <a:xfrm>
            <a:off x="179512" y="461814"/>
            <a:ext cx="8820472" cy="662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/>
              <a:t>Wstęp do GIML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852936"/>
            <a:ext cx="5592452" cy="3502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5982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07504" y="1340768"/>
            <a:ext cx="8928992" cy="5328592"/>
          </a:xfrm>
        </p:spPr>
        <p:txBody>
          <a:bodyPr>
            <a:noAutofit/>
          </a:bodyPr>
          <a:lstStyle/>
          <a:p>
            <a:pPr algn="l"/>
            <a:r>
              <a:rPr lang="pl-PL" sz="2000" b="1" dirty="0" smtClean="0">
                <a:solidFill>
                  <a:schemeClr val="tx1"/>
                </a:solidFill>
              </a:rPr>
              <a:t>Języki GIML</a:t>
            </a:r>
            <a:r>
              <a:rPr lang="pl-PL" sz="2000" dirty="0" smtClean="0">
                <a:solidFill>
                  <a:schemeClr val="tx1"/>
                </a:solidFill>
              </a:rPr>
              <a:t> (ang. </a:t>
            </a:r>
            <a:r>
              <a:rPr lang="pl-PL" sz="2000" i="1" dirty="0" err="1" smtClean="0">
                <a:solidFill>
                  <a:schemeClr val="tx1"/>
                </a:solidFill>
              </a:rPr>
              <a:t>gaze</a:t>
            </a:r>
            <a:r>
              <a:rPr lang="pl-PL" sz="2000" i="1" dirty="0" smtClean="0">
                <a:solidFill>
                  <a:schemeClr val="tx1"/>
                </a:solidFill>
              </a:rPr>
              <a:t> </a:t>
            </a:r>
            <a:r>
              <a:rPr lang="pl-PL" sz="2000" i="1" dirty="0" err="1" smtClean="0">
                <a:solidFill>
                  <a:schemeClr val="tx1"/>
                </a:solidFill>
              </a:rPr>
              <a:t>interaction</a:t>
            </a:r>
            <a:r>
              <a:rPr lang="pl-PL" sz="2000" i="1" dirty="0" smtClean="0">
                <a:solidFill>
                  <a:schemeClr val="tx1"/>
                </a:solidFill>
              </a:rPr>
              <a:t> </a:t>
            </a:r>
            <a:r>
              <a:rPr lang="en-US" sz="2000" i="1" dirty="0" smtClean="0">
                <a:solidFill>
                  <a:schemeClr val="tx1"/>
                </a:solidFill>
              </a:rPr>
              <a:t>markup language</a:t>
            </a:r>
            <a:r>
              <a:rPr lang="pl-PL" sz="2000" dirty="0" smtClean="0">
                <a:solidFill>
                  <a:schemeClr val="tx1"/>
                </a:solidFill>
              </a:rPr>
              <a:t>) – opis GUI aplikacji sterowanych wzrokiem – </a:t>
            </a:r>
            <a:r>
              <a:rPr lang="pl-PL" sz="2000" dirty="0" smtClean="0">
                <a:solidFill>
                  <a:srgbClr val="002060"/>
                </a:solidFill>
              </a:rPr>
              <a:t>nie tylko statyczny wygląd, ale również dynamika</a:t>
            </a:r>
          </a:p>
          <a:p>
            <a:pPr algn="l"/>
            <a:endParaRPr lang="pl-PL" sz="1000" dirty="0" smtClean="0">
              <a:solidFill>
                <a:schemeClr val="tx1"/>
              </a:solidFill>
            </a:endParaRPr>
          </a:p>
          <a:p>
            <a:pPr algn="l"/>
            <a:r>
              <a:rPr lang="pl-PL" sz="2000" b="1" dirty="0" smtClean="0">
                <a:solidFill>
                  <a:schemeClr val="tx1"/>
                </a:solidFill>
              </a:rPr>
              <a:t>Zasoby (rysunek)</a:t>
            </a:r>
          </a:p>
        </p:txBody>
      </p:sp>
      <p:sp>
        <p:nvSpPr>
          <p:cNvPr id="6" name="Tytuł 1"/>
          <p:cNvSpPr txBox="1">
            <a:spLocks/>
          </p:cNvSpPr>
          <p:nvPr/>
        </p:nvSpPr>
        <p:spPr>
          <a:xfrm>
            <a:off x="179512" y="461814"/>
            <a:ext cx="8820472" cy="662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/>
              <a:t>Wstęp do GIML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861937"/>
            <a:ext cx="5544616" cy="3465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6822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07504" y="1340768"/>
            <a:ext cx="8928992" cy="5328592"/>
          </a:xfrm>
        </p:spPr>
        <p:txBody>
          <a:bodyPr>
            <a:noAutofit/>
          </a:bodyPr>
          <a:lstStyle/>
          <a:p>
            <a:pPr algn="l"/>
            <a:r>
              <a:rPr lang="pl-PL" sz="2000" b="1" dirty="0" smtClean="0">
                <a:solidFill>
                  <a:schemeClr val="tx1"/>
                </a:solidFill>
              </a:rPr>
              <a:t>Języki GIML</a:t>
            </a:r>
            <a:r>
              <a:rPr lang="pl-PL" sz="2000" dirty="0" smtClean="0">
                <a:solidFill>
                  <a:schemeClr val="tx1"/>
                </a:solidFill>
              </a:rPr>
              <a:t> (ang. </a:t>
            </a:r>
            <a:r>
              <a:rPr lang="pl-PL" sz="2000" i="1" dirty="0" err="1" smtClean="0">
                <a:solidFill>
                  <a:schemeClr val="tx1"/>
                </a:solidFill>
              </a:rPr>
              <a:t>gaze</a:t>
            </a:r>
            <a:r>
              <a:rPr lang="pl-PL" sz="2000" i="1" dirty="0" smtClean="0">
                <a:solidFill>
                  <a:schemeClr val="tx1"/>
                </a:solidFill>
              </a:rPr>
              <a:t> </a:t>
            </a:r>
            <a:r>
              <a:rPr lang="pl-PL" sz="2000" i="1" dirty="0" err="1" smtClean="0">
                <a:solidFill>
                  <a:schemeClr val="tx1"/>
                </a:solidFill>
              </a:rPr>
              <a:t>interaction</a:t>
            </a:r>
            <a:r>
              <a:rPr lang="pl-PL" sz="2000" i="1" dirty="0" smtClean="0">
                <a:solidFill>
                  <a:schemeClr val="tx1"/>
                </a:solidFill>
              </a:rPr>
              <a:t> </a:t>
            </a:r>
            <a:r>
              <a:rPr lang="en-US" sz="2000" i="1" dirty="0" smtClean="0">
                <a:solidFill>
                  <a:schemeClr val="tx1"/>
                </a:solidFill>
              </a:rPr>
              <a:t>markup language</a:t>
            </a:r>
            <a:r>
              <a:rPr lang="pl-PL" sz="2000" dirty="0" smtClean="0">
                <a:solidFill>
                  <a:schemeClr val="tx1"/>
                </a:solidFill>
              </a:rPr>
              <a:t>) – opis GUI aplikacji sterowanych wzrokiem – </a:t>
            </a:r>
            <a:r>
              <a:rPr lang="pl-PL" sz="2000" dirty="0" smtClean="0">
                <a:solidFill>
                  <a:srgbClr val="002060"/>
                </a:solidFill>
              </a:rPr>
              <a:t>nie tylko statyczny wygląd, ale również dynamika</a:t>
            </a:r>
          </a:p>
          <a:p>
            <a:pPr algn="l"/>
            <a:endParaRPr lang="pl-PL" sz="1000" dirty="0" smtClean="0">
              <a:solidFill>
                <a:schemeClr val="tx1"/>
              </a:solidFill>
            </a:endParaRPr>
          </a:p>
          <a:p>
            <a:pPr algn="l"/>
            <a:r>
              <a:rPr lang="pl-PL" sz="2000" b="1" dirty="0" smtClean="0">
                <a:solidFill>
                  <a:schemeClr val="tx1"/>
                </a:solidFill>
              </a:rPr>
              <a:t>Zasoby (rysunek)</a:t>
            </a:r>
          </a:p>
        </p:txBody>
      </p:sp>
      <p:sp>
        <p:nvSpPr>
          <p:cNvPr id="6" name="Tytuł 1"/>
          <p:cNvSpPr txBox="1">
            <a:spLocks/>
          </p:cNvSpPr>
          <p:nvPr/>
        </p:nvSpPr>
        <p:spPr>
          <a:xfrm>
            <a:off x="179512" y="461814"/>
            <a:ext cx="8820472" cy="662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/>
              <a:t>Wstęp do GIML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852936"/>
            <a:ext cx="5530214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7739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07504" y="1340768"/>
            <a:ext cx="8928992" cy="5328592"/>
          </a:xfrm>
        </p:spPr>
        <p:txBody>
          <a:bodyPr>
            <a:noAutofit/>
          </a:bodyPr>
          <a:lstStyle/>
          <a:p>
            <a:pPr algn="l"/>
            <a:r>
              <a:rPr lang="pl-PL" sz="2000" b="1" dirty="0" smtClean="0">
                <a:solidFill>
                  <a:schemeClr val="tx1"/>
                </a:solidFill>
              </a:rPr>
              <a:t>Języki GIML</a:t>
            </a:r>
            <a:r>
              <a:rPr lang="pl-PL" sz="2000" dirty="0" smtClean="0">
                <a:solidFill>
                  <a:schemeClr val="tx1"/>
                </a:solidFill>
              </a:rPr>
              <a:t> (ang. </a:t>
            </a:r>
            <a:r>
              <a:rPr lang="pl-PL" sz="2000" i="1" dirty="0" err="1" smtClean="0">
                <a:solidFill>
                  <a:schemeClr val="tx1"/>
                </a:solidFill>
              </a:rPr>
              <a:t>gaze</a:t>
            </a:r>
            <a:r>
              <a:rPr lang="pl-PL" sz="2000" i="1" dirty="0" smtClean="0">
                <a:solidFill>
                  <a:schemeClr val="tx1"/>
                </a:solidFill>
              </a:rPr>
              <a:t> </a:t>
            </a:r>
            <a:r>
              <a:rPr lang="pl-PL" sz="2000" i="1" dirty="0" err="1" smtClean="0">
                <a:solidFill>
                  <a:schemeClr val="tx1"/>
                </a:solidFill>
              </a:rPr>
              <a:t>interaction</a:t>
            </a:r>
            <a:r>
              <a:rPr lang="pl-PL" sz="2000" i="1" dirty="0" smtClean="0">
                <a:solidFill>
                  <a:schemeClr val="tx1"/>
                </a:solidFill>
              </a:rPr>
              <a:t> </a:t>
            </a:r>
            <a:r>
              <a:rPr lang="en-US" sz="2000" i="1" dirty="0" smtClean="0">
                <a:solidFill>
                  <a:schemeClr val="tx1"/>
                </a:solidFill>
              </a:rPr>
              <a:t>markup language</a:t>
            </a:r>
            <a:r>
              <a:rPr lang="pl-PL" sz="2000" dirty="0" smtClean="0">
                <a:solidFill>
                  <a:schemeClr val="tx1"/>
                </a:solidFill>
              </a:rPr>
              <a:t>) – opis GUI aplikacji sterowanych wzrokiem – </a:t>
            </a:r>
            <a:r>
              <a:rPr lang="pl-PL" sz="2000" dirty="0" smtClean="0">
                <a:solidFill>
                  <a:srgbClr val="002060"/>
                </a:solidFill>
              </a:rPr>
              <a:t>nie tylko statyczny wygląd, ale również dynamika</a:t>
            </a:r>
          </a:p>
          <a:p>
            <a:pPr algn="l"/>
            <a:endParaRPr lang="pl-PL" sz="1000" dirty="0" smtClean="0">
              <a:solidFill>
                <a:schemeClr val="tx1"/>
              </a:solidFill>
            </a:endParaRPr>
          </a:p>
          <a:p>
            <a:pPr algn="l"/>
            <a:r>
              <a:rPr lang="pl-PL" sz="2000" b="1" dirty="0" smtClean="0">
                <a:solidFill>
                  <a:schemeClr val="tx1"/>
                </a:solidFill>
              </a:rPr>
              <a:t>Przezroczystość</a:t>
            </a:r>
          </a:p>
          <a:p>
            <a:pPr algn="l"/>
            <a:r>
              <a:rPr lang="pl-PL" sz="2000" dirty="0" smtClean="0">
                <a:solidFill>
                  <a:schemeClr val="tx1"/>
                </a:solidFill>
              </a:rPr>
              <a:t>Rysunek </a:t>
            </a:r>
            <a:r>
              <a:rPr lang="pl-PL" sz="2000" dirty="0" err="1" smtClean="0">
                <a:solidFill>
                  <a:schemeClr val="tx1"/>
                </a:solidFill>
              </a:rPr>
              <a:t>Zoe</a:t>
            </a:r>
            <a:r>
              <a:rPr lang="pl-PL" sz="2000" dirty="0" smtClean="0">
                <a:solidFill>
                  <a:schemeClr val="tx1"/>
                </a:solidFill>
              </a:rPr>
              <a:t> ma białe tło (inaczej niż rysunek z </a:t>
            </a:r>
            <a:r>
              <a:rPr lang="pl-PL" sz="2000" dirty="0" err="1" smtClean="0">
                <a:solidFill>
                  <a:schemeClr val="tx1"/>
                </a:solidFill>
              </a:rPr>
              <a:t>Bertem</a:t>
            </a:r>
            <a:r>
              <a:rPr lang="pl-PL" sz="2000" dirty="0" smtClean="0">
                <a:solidFill>
                  <a:schemeClr val="tx1"/>
                </a:solidFill>
              </a:rPr>
              <a:t> i </a:t>
            </a:r>
            <a:r>
              <a:rPr lang="pl-PL" sz="2000" dirty="0" err="1" smtClean="0">
                <a:solidFill>
                  <a:schemeClr val="tx1"/>
                </a:solidFill>
              </a:rPr>
              <a:t>Erniem</a:t>
            </a:r>
            <a:r>
              <a:rPr lang="pl-PL" sz="2000" dirty="0" smtClean="0">
                <a:solidFill>
                  <a:schemeClr val="tx1"/>
                </a:solidFill>
              </a:rPr>
              <a:t>)</a:t>
            </a:r>
          </a:p>
          <a:p>
            <a:pPr algn="l"/>
            <a:r>
              <a:rPr lang="pl-PL" sz="2000" dirty="0" smtClean="0">
                <a:solidFill>
                  <a:schemeClr val="tx1"/>
                </a:solidFill>
              </a:rPr>
              <a:t>Można wskazać dowolny kolor (jednolite tło) jako przezroczyste</a:t>
            </a:r>
          </a:p>
          <a:p>
            <a:pPr algn="l"/>
            <a:endParaRPr lang="pl-PL" sz="500" dirty="0" smtClean="0">
              <a:solidFill>
                <a:schemeClr val="tx1"/>
              </a:solidFill>
            </a:endParaRPr>
          </a:p>
          <a:p>
            <a:pPr algn="l"/>
            <a:r>
              <a:rPr lang="pl-PL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&lt;?</a:t>
            </a:r>
            <a:r>
              <a:rPr lang="pl-PL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xml</a:t>
            </a:r>
            <a:r>
              <a:rPr lang="pl-PL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version="1.0" </a:t>
            </a:r>
            <a:r>
              <a:rPr lang="pl-PL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encoding</a:t>
            </a:r>
            <a:r>
              <a:rPr lang="pl-PL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="UTF-8"?&gt;</a:t>
            </a:r>
          </a:p>
          <a:p>
            <a:pPr algn="l"/>
            <a:r>
              <a:rPr lang="pl-PL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&lt;ustawienia katalog="C:\GIML\Zasoby"&gt;</a:t>
            </a:r>
          </a:p>
          <a:p>
            <a:pPr algn="l"/>
            <a:r>
              <a:rPr lang="pl-PL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&lt;rysunki&gt;</a:t>
            </a:r>
          </a:p>
          <a:p>
            <a:pPr algn="l"/>
            <a:r>
              <a:rPr lang="pl-PL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&lt;rysunek nazwa="</a:t>
            </a:r>
            <a:r>
              <a:rPr lang="pl-PL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ernie</a:t>
            </a:r>
            <a:r>
              <a:rPr lang="pl-PL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ścieżka="rysunki\ernie.png" /&gt;</a:t>
            </a:r>
          </a:p>
          <a:p>
            <a:pPr algn="l"/>
            <a:r>
              <a:rPr lang="pl-PL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&lt;rysunek nazwa="bert" ścieżka="rysunki\bert.png" /&gt;</a:t>
            </a:r>
          </a:p>
          <a:p>
            <a:pPr algn="l"/>
            <a:r>
              <a:rPr lang="pl-PL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&lt;rysunek nazwa="</a:t>
            </a:r>
            <a:r>
              <a:rPr lang="pl-PL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zoe</a:t>
            </a:r>
            <a:r>
              <a:rPr lang="pl-PL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ścieżka="rysunki\zoe.png" </a:t>
            </a:r>
            <a:r>
              <a:rPr lang="pl-PL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</a:p>
          <a:p>
            <a:pPr algn="l"/>
            <a:r>
              <a:rPr lang="pl-PL" sz="16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lang="pl-PL" sz="16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rysunek nazwa="</a:t>
            </a:r>
            <a:r>
              <a:rPr lang="pl-PL" sz="1600" b="1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zoe_purple</a:t>
            </a:r>
            <a:r>
              <a:rPr lang="pl-PL" sz="16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</a:t>
            </a:r>
            <a:endParaRPr lang="pl-PL" sz="1600" b="1" dirty="0" smtClean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r>
              <a:rPr lang="pl-PL" sz="16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6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ścieżka</a:t>
            </a:r>
            <a:r>
              <a:rPr lang="pl-PL" sz="16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="rysunki\zoe_purple.png" </a:t>
            </a:r>
          </a:p>
          <a:p>
            <a:pPr algn="l"/>
            <a:r>
              <a:rPr lang="pl-PL" sz="16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</a:t>
            </a:r>
            <a:r>
              <a:rPr lang="pl-PL" sz="16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pl-PL" sz="1600" b="1" dirty="0" err="1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kluczPrzezroczystości</a:t>
            </a:r>
            <a:r>
              <a:rPr lang="pl-PL" sz="16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pl-PL" sz="1600" b="1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Fuchsia</a:t>
            </a:r>
            <a:r>
              <a:rPr lang="pl-PL" sz="16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</a:t>
            </a:r>
            <a:r>
              <a:rPr lang="pl-PL" sz="16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</a:p>
          <a:p>
            <a:pPr algn="l"/>
            <a:r>
              <a:rPr lang="pl-PL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pl-PL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&lt;/rysunki&gt;</a:t>
            </a:r>
          </a:p>
          <a:p>
            <a:pPr algn="l"/>
            <a:r>
              <a:rPr lang="pl-PL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&lt;sceny nazwa="domyślna" </a:t>
            </a:r>
            <a:r>
              <a:rPr lang="pl-PL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kolorTła</a:t>
            </a:r>
            <a:r>
              <a:rPr lang="pl-PL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pl-PL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Beige</a:t>
            </a:r>
            <a:r>
              <a:rPr lang="pl-PL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"&gt;</a:t>
            </a:r>
          </a:p>
        </p:txBody>
      </p:sp>
      <p:sp>
        <p:nvSpPr>
          <p:cNvPr id="6" name="Tytuł 1"/>
          <p:cNvSpPr txBox="1">
            <a:spLocks/>
          </p:cNvSpPr>
          <p:nvPr/>
        </p:nvSpPr>
        <p:spPr>
          <a:xfrm>
            <a:off x="179512" y="461814"/>
            <a:ext cx="8820472" cy="662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/>
              <a:t>Wstęp do GIML</a:t>
            </a:r>
            <a:endParaRPr lang="en-US" dirty="0"/>
          </a:p>
        </p:txBody>
      </p:sp>
      <p:pic>
        <p:nvPicPr>
          <p:cNvPr id="9" name="Obraz 8" descr="zoe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668344" y="2060848"/>
            <a:ext cx="1152525" cy="2267585"/>
          </a:xfrm>
          <a:prstGeom prst="rect">
            <a:avLst/>
          </a:prstGeom>
        </p:spPr>
      </p:pic>
      <p:pic>
        <p:nvPicPr>
          <p:cNvPr id="11" name="Obraz 10" descr="zoe_purple.p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668344" y="4437112"/>
            <a:ext cx="1151890" cy="2266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599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07504" y="1340768"/>
            <a:ext cx="8928992" cy="5328592"/>
          </a:xfrm>
        </p:spPr>
        <p:txBody>
          <a:bodyPr>
            <a:noAutofit/>
          </a:bodyPr>
          <a:lstStyle/>
          <a:p>
            <a:pPr algn="l"/>
            <a:r>
              <a:rPr lang="pl-PL" sz="2000" b="1" dirty="0" smtClean="0">
                <a:solidFill>
                  <a:schemeClr val="tx1"/>
                </a:solidFill>
              </a:rPr>
              <a:t>Języki GIML</a:t>
            </a:r>
            <a:r>
              <a:rPr lang="pl-PL" sz="2000" dirty="0" smtClean="0">
                <a:solidFill>
                  <a:schemeClr val="tx1"/>
                </a:solidFill>
              </a:rPr>
              <a:t> (ang. </a:t>
            </a:r>
            <a:r>
              <a:rPr lang="pl-PL" sz="2000" i="1" dirty="0" err="1" smtClean="0">
                <a:solidFill>
                  <a:schemeClr val="tx1"/>
                </a:solidFill>
              </a:rPr>
              <a:t>gaze</a:t>
            </a:r>
            <a:r>
              <a:rPr lang="pl-PL" sz="2000" i="1" dirty="0" smtClean="0">
                <a:solidFill>
                  <a:schemeClr val="tx1"/>
                </a:solidFill>
              </a:rPr>
              <a:t> </a:t>
            </a:r>
            <a:r>
              <a:rPr lang="pl-PL" sz="2000" i="1" dirty="0" err="1" smtClean="0">
                <a:solidFill>
                  <a:schemeClr val="tx1"/>
                </a:solidFill>
              </a:rPr>
              <a:t>interaction</a:t>
            </a:r>
            <a:r>
              <a:rPr lang="pl-PL" sz="2000" i="1" dirty="0" smtClean="0">
                <a:solidFill>
                  <a:schemeClr val="tx1"/>
                </a:solidFill>
              </a:rPr>
              <a:t> </a:t>
            </a:r>
            <a:r>
              <a:rPr lang="en-US" sz="2000" i="1" dirty="0" smtClean="0">
                <a:solidFill>
                  <a:schemeClr val="tx1"/>
                </a:solidFill>
              </a:rPr>
              <a:t>markup language</a:t>
            </a:r>
            <a:r>
              <a:rPr lang="pl-PL" sz="2000" dirty="0" smtClean="0">
                <a:solidFill>
                  <a:schemeClr val="tx1"/>
                </a:solidFill>
              </a:rPr>
              <a:t>) – opis GUI aplikacji sterowanych wzrokiem – </a:t>
            </a:r>
            <a:r>
              <a:rPr lang="pl-PL" sz="2000" dirty="0" smtClean="0">
                <a:solidFill>
                  <a:srgbClr val="002060"/>
                </a:solidFill>
              </a:rPr>
              <a:t>nie tylko statyczny wygląd, ale również dynamika</a:t>
            </a:r>
          </a:p>
          <a:p>
            <a:pPr algn="l"/>
            <a:endParaRPr lang="pl-PL" sz="1000" dirty="0" smtClean="0">
              <a:solidFill>
                <a:schemeClr val="tx1"/>
              </a:solidFill>
            </a:endParaRPr>
          </a:p>
          <a:p>
            <a:pPr algn="l"/>
            <a:r>
              <a:rPr lang="pl-PL" sz="2000" b="1" dirty="0" smtClean="0">
                <a:solidFill>
                  <a:schemeClr val="tx1"/>
                </a:solidFill>
              </a:rPr>
              <a:t>Zasoby (rysunek)</a:t>
            </a:r>
          </a:p>
        </p:txBody>
      </p:sp>
      <p:sp>
        <p:nvSpPr>
          <p:cNvPr id="6" name="Tytuł 1"/>
          <p:cNvSpPr txBox="1">
            <a:spLocks/>
          </p:cNvSpPr>
          <p:nvPr/>
        </p:nvSpPr>
        <p:spPr>
          <a:xfrm>
            <a:off x="179512" y="461814"/>
            <a:ext cx="8820472" cy="662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/>
              <a:t>Wstęp do GIML</a:t>
            </a: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852935"/>
            <a:ext cx="5544616" cy="3465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6277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07504" y="1340768"/>
            <a:ext cx="8928992" cy="5328592"/>
          </a:xfrm>
        </p:spPr>
        <p:txBody>
          <a:bodyPr>
            <a:noAutofit/>
          </a:bodyPr>
          <a:lstStyle/>
          <a:p>
            <a:pPr algn="l"/>
            <a:r>
              <a:rPr lang="pl-PL" sz="2000" b="1" dirty="0" smtClean="0">
                <a:solidFill>
                  <a:schemeClr val="tx1"/>
                </a:solidFill>
              </a:rPr>
              <a:t>Języki znaczników</a:t>
            </a:r>
            <a:r>
              <a:rPr lang="pl-PL" sz="2000" dirty="0" smtClean="0">
                <a:solidFill>
                  <a:schemeClr val="tx1"/>
                </a:solidFill>
              </a:rPr>
              <a:t> (ang. </a:t>
            </a:r>
            <a:r>
              <a:rPr lang="en-US" sz="2000" b="1" i="1" dirty="0" smtClean="0">
                <a:solidFill>
                  <a:schemeClr val="tx1"/>
                </a:solidFill>
              </a:rPr>
              <a:t>markup language</a:t>
            </a:r>
            <a:r>
              <a:rPr lang="pl-PL" sz="2000" dirty="0" smtClean="0">
                <a:solidFill>
                  <a:schemeClr val="tx1"/>
                </a:solidFill>
              </a:rPr>
              <a:t>) – opis dokumentu; format, w którym</a:t>
            </a:r>
            <a:br>
              <a:rPr lang="pl-PL" sz="2000" dirty="0" smtClean="0">
                <a:solidFill>
                  <a:schemeClr val="tx1"/>
                </a:solidFill>
              </a:rPr>
            </a:br>
            <a:r>
              <a:rPr lang="pl-PL" sz="2000" dirty="0" smtClean="0">
                <a:solidFill>
                  <a:schemeClr val="tx1"/>
                </a:solidFill>
              </a:rPr>
              <a:t>oprócz właściwej zawartości dokumentu umieszczone </a:t>
            </a:r>
            <a:r>
              <a:rPr lang="pl-PL" sz="2000" dirty="0">
                <a:solidFill>
                  <a:schemeClr val="tx1"/>
                </a:solidFill>
              </a:rPr>
              <a:t>są opisujące </a:t>
            </a:r>
            <a:r>
              <a:rPr lang="pl-PL" sz="2000" dirty="0" smtClean="0">
                <a:solidFill>
                  <a:schemeClr val="tx1"/>
                </a:solidFill>
              </a:rPr>
              <a:t>ją znaczniki</a:t>
            </a:r>
          </a:p>
          <a:p>
            <a:pPr algn="l"/>
            <a:endParaRPr lang="pl-PL" sz="1000" dirty="0" smtClean="0">
              <a:solidFill>
                <a:schemeClr val="tx1"/>
              </a:solidFill>
            </a:endParaRPr>
          </a:p>
          <a:p>
            <a:pPr algn="l"/>
            <a:r>
              <a:rPr lang="pl-PL" sz="2000" b="1" dirty="0" smtClean="0">
                <a:solidFill>
                  <a:schemeClr val="tx1"/>
                </a:solidFill>
              </a:rPr>
              <a:t>HTML</a:t>
            </a:r>
          </a:p>
          <a:p>
            <a:pPr algn="l"/>
            <a:r>
              <a:rPr lang="pl-PL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&lt;!DOCTYPE HTML PUBLIC </a:t>
            </a:r>
            <a:r>
              <a:rPr lang="pl-PL" sz="14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...&gt;</a:t>
            </a:r>
            <a:endParaRPr lang="pl-PL" sz="14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r>
              <a:rPr lang="pl-PL" sz="14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pl-PL" sz="14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html</a:t>
            </a:r>
            <a:r>
              <a:rPr lang="pl-PL" sz="14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algn="l"/>
            <a:r>
              <a:rPr lang="pl-PL" sz="14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pl-PL" sz="14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head</a:t>
            </a:r>
            <a:r>
              <a:rPr lang="pl-PL" sz="14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algn="l"/>
            <a:r>
              <a:rPr lang="pl-PL" sz="14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pl-PL" sz="14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title</a:t>
            </a:r>
            <a:r>
              <a:rPr lang="pl-PL" sz="14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&gt;Jacek Matulewski&lt;/</a:t>
            </a:r>
            <a:r>
              <a:rPr lang="pl-PL" sz="14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title</a:t>
            </a:r>
            <a:r>
              <a:rPr lang="pl-PL" sz="14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endParaRPr lang="pl-PL" sz="14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r>
              <a:rPr lang="pl-PL" sz="14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pl-PL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meta http-</a:t>
            </a:r>
            <a:r>
              <a:rPr lang="pl-PL" sz="14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equiv</a:t>
            </a:r>
            <a:r>
              <a:rPr lang="pl-PL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pl-PL" sz="14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content-type</a:t>
            </a:r>
            <a:r>
              <a:rPr lang="pl-PL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</a:t>
            </a:r>
            <a:r>
              <a:rPr lang="pl-PL" sz="14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content</a:t>
            </a:r>
            <a:r>
              <a:rPr lang="pl-PL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pl-PL" sz="14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text</a:t>
            </a:r>
            <a:r>
              <a:rPr lang="pl-PL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pl-PL" sz="14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html</a:t>
            </a:r>
            <a:r>
              <a:rPr lang="pl-PL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pl-PL" sz="14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charset</a:t>
            </a:r>
            <a:r>
              <a:rPr lang="pl-PL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=windows-1250"&gt;</a:t>
            </a:r>
          </a:p>
          <a:p>
            <a:pPr algn="l"/>
            <a:r>
              <a:rPr lang="pl-PL" sz="14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pl-PL" sz="14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script</a:t>
            </a:r>
            <a:r>
              <a:rPr lang="pl-PL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4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language</a:t>
            </a:r>
            <a:r>
              <a:rPr lang="pl-PL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pl-PL" sz="14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javascript</a:t>
            </a:r>
            <a:r>
              <a:rPr lang="pl-PL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</a:t>
            </a:r>
            <a:r>
              <a:rPr lang="pl-PL" sz="14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</a:t>
            </a:r>
            <a:r>
              <a:rPr lang="pl-PL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pl-PL" sz="14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text</a:t>
            </a:r>
            <a:r>
              <a:rPr lang="pl-PL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pl-PL" sz="14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javascript</a:t>
            </a:r>
            <a:r>
              <a:rPr lang="pl-PL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"&gt;</a:t>
            </a:r>
          </a:p>
          <a:p>
            <a:pPr algn="l"/>
            <a:r>
              <a:rPr lang="pl-PL" sz="14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function</a:t>
            </a:r>
            <a:r>
              <a:rPr lang="pl-PL" sz="14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4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totop</a:t>
            </a:r>
            <a:r>
              <a:rPr lang="pl-PL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 { </a:t>
            </a:r>
            <a:r>
              <a:rPr lang="pl-PL" sz="14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pl-PL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pl-PL" sz="14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self</a:t>
            </a:r>
            <a:r>
              <a:rPr lang="pl-PL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!= top) </a:t>
            </a:r>
            <a:r>
              <a:rPr lang="pl-PL" sz="14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top.location.href</a:t>
            </a:r>
            <a:r>
              <a:rPr lang="pl-PL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pl-PL" sz="14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self.location.href</a:t>
            </a:r>
            <a:r>
              <a:rPr lang="pl-PL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};</a:t>
            </a:r>
          </a:p>
          <a:p>
            <a:pPr algn="l"/>
            <a:r>
              <a:rPr lang="pl-PL" sz="14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setTimeout</a:t>
            </a:r>
            <a:r>
              <a:rPr lang="pl-PL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("</a:t>
            </a:r>
            <a:r>
              <a:rPr lang="pl-PL" sz="14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totop</a:t>
            </a:r>
            <a:r>
              <a:rPr lang="pl-PL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()", 1000);</a:t>
            </a:r>
          </a:p>
          <a:p>
            <a:pPr algn="l"/>
            <a:r>
              <a:rPr lang="pl-PL" sz="14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lang="pl-PL" sz="14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script</a:t>
            </a:r>
            <a:r>
              <a:rPr lang="pl-PL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algn="l"/>
            <a:r>
              <a:rPr lang="pl-PL" sz="14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lang="pl-PL" sz="14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head</a:t>
            </a:r>
            <a:r>
              <a:rPr lang="pl-PL" sz="14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endParaRPr lang="pl-PL" sz="14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r>
              <a:rPr lang="pl-PL" sz="14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&lt;body </a:t>
            </a:r>
            <a:r>
              <a:rPr lang="pl-PL" sz="14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vlink</a:t>
            </a:r>
            <a:r>
              <a:rPr lang="pl-PL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pl-PL" sz="14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blue</a:t>
            </a:r>
            <a:r>
              <a:rPr lang="pl-PL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</a:t>
            </a:r>
            <a:r>
              <a:rPr lang="pl-PL" sz="14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text</a:t>
            </a:r>
            <a:r>
              <a:rPr lang="pl-PL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pl-PL" sz="14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blue</a:t>
            </a:r>
            <a:r>
              <a:rPr lang="pl-PL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</a:t>
            </a:r>
            <a:r>
              <a:rPr lang="pl-PL" sz="14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bgcolor</a:t>
            </a:r>
            <a:r>
              <a:rPr lang="pl-PL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pl-PL" sz="14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white</a:t>
            </a:r>
            <a:r>
              <a:rPr lang="pl-PL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</a:t>
            </a:r>
            <a:r>
              <a:rPr lang="pl-PL" sz="14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alink</a:t>
            </a:r>
            <a:r>
              <a:rPr lang="pl-PL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pl-PL" sz="14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black</a:t>
            </a:r>
            <a:r>
              <a:rPr lang="pl-PL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"&gt;</a:t>
            </a:r>
          </a:p>
          <a:p>
            <a:pPr algn="l"/>
            <a:r>
              <a:rPr lang="pl-PL" sz="14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&lt;h1&gt;Jacek </a:t>
            </a:r>
            <a:r>
              <a:rPr lang="pl-PL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Matulewski</a:t>
            </a:r>
            <a:r>
              <a:rPr lang="pl-PL" sz="14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&lt;/h1</a:t>
            </a:r>
            <a:r>
              <a:rPr lang="pl-PL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algn="l"/>
            <a:r>
              <a:rPr lang="pl-PL" sz="14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&lt;a </a:t>
            </a:r>
            <a:r>
              <a:rPr lang="pl-PL" sz="14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href</a:t>
            </a:r>
            <a:r>
              <a:rPr lang="pl-PL" sz="14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pl-PL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main.htm</a:t>
            </a:r>
            <a:r>
              <a:rPr lang="pl-PL" sz="14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"&gt;&lt;</a:t>
            </a:r>
            <a:r>
              <a:rPr lang="pl-PL" sz="14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img</a:t>
            </a:r>
            <a:r>
              <a:rPr lang="pl-PL" sz="14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4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src</a:t>
            </a:r>
            <a:r>
              <a:rPr lang="pl-PL" sz="14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pl-PL" sz="14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mnu</a:t>
            </a:r>
            <a:r>
              <a:rPr lang="pl-PL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/noframe.gif" </a:t>
            </a:r>
            <a:r>
              <a:rPr lang="pl-PL" sz="14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border</a:t>
            </a:r>
            <a:r>
              <a:rPr lang="pl-PL" sz="14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=0 alt="</a:t>
            </a:r>
            <a:r>
              <a:rPr lang="pl-PL" sz="14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pl-PL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4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page</a:t>
            </a:r>
            <a:r>
              <a:rPr lang="pl-PL" sz="14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"&gt;</a:t>
            </a:r>
          </a:p>
          <a:p>
            <a:pPr algn="l"/>
            <a:r>
              <a:rPr lang="pl-PL" sz="14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pl-PL" sz="14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br</a:t>
            </a:r>
            <a:r>
              <a:rPr lang="pl-PL" sz="14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/&gt;Strona </a:t>
            </a:r>
            <a:r>
              <a:rPr lang="pl-PL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główna - wersja bez ramek</a:t>
            </a:r>
            <a:r>
              <a:rPr lang="pl-PL" sz="14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&lt;/a&gt;</a:t>
            </a:r>
            <a:endParaRPr lang="pl-PL" sz="14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r>
              <a:rPr lang="pl-PL" sz="14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&lt;/body&gt;</a:t>
            </a:r>
            <a:endParaRPr lang="pl-PL" sz="14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r>
              <a:rPr lang="pl-PL" sz="14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lang="pl-PL" sz="14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html</a:t>
            </a:r>
            <a:r>
              <a:rPr lang="pl-PL" sz="14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endParaRPr lang="pl-PL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Tytuł 1"/>
          <p:cNvSpPr txBox="1">
            <a:spLocks/>
          </p:cNvSpPr>
          <p:nvPr/>
        </p:nvSpPr>
        <p:spPr>
          <a:xfrm>
            <a:off x="179512" y="461814"/>
            <a:ext cx="8820472" cy="662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 smtClean="0"/>
              <a:t>Języki znaczników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928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"/>
    </mc:Choice>
    <mc:Fallback xmlns="">
      <p:transition advClick="0" advTm="100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07504" y="1340768"/>
            <a:ext cx="8928992" cy="5328592"/>
          </a:xfrm>
        </p:spPr>
        <p:txBody>
          <a:bodyPr>
            <a:noAutofit/>
          </a:bodyPr>
          <a:lstStyle/>
          <a:p>
            <a:pPr algn="l"/>
            <a:r>
              <a:rPr lang="pl-PL" sz="2000" b="1" dirty="0" smtClean="0">
                <a:solidFill>
                  <a:schemeClr val="tx1"/>
                </a:solidFill>
              </a:rPr>
              <a:t>Języki GIML</a:t>
            </a:r>
            <a:r>
              <a:rPr lang="pl-PL" sz="2000" dirty="0" smtClean="0">
                <a:solidFill>
                  <a:schemeClr val="tx1"/>
                </a:solidFill>
              </a:rPr>
              <a:t> (ang. </a:t>
            </a:r>
            <a:r>
              <a:rPr lang="pl-PL" sz="2000" i="1" dirty="0" err="1" smtClean="0">
                <a:solidFill>
                  <a:schemeClr val="tx1"/>
                </a:solidFill>
              </a:rPr>
              <a:t>gaze</a:t>
            </a:r>
            <a:r>
              <a:rPr lang="pl-PL" sz="2000" i="1" dirty="0" smtClean="0">
                <a:solidFill>
                  <a:schemeClr val="tx1"/>
                </a:solidFill>
              </a:rPr>
              <a:t> </a:t>
            </a:r>
            <a:r>
              <a:rPr lang="pl-PL" sz="2000" i="1" dirty="0" err="1" smtClean="0">
                <a:solidFill>
                  <a:schemeClr val="tx1"/>
                </a:solidFill>
              </a:rPr>
              <a:t>interaction</a:t>
            </a:r>
            <a:r>
              <a:rPr lang="pl-PL" sz="2000" i="1" dirty="0" smtClean="0">
                <a:solidFill>
                  <a:schemeClr val="tx1"/>
                </a:solidFill>
              </a:rPr>
              <a:t> </a:t>
            </a:r>
            <a:r>
              <a:rPr lang="en-US" sz="2000" i="1" dirty="0" smtClean="0">
                <a:solidFill>
                  <a:schemeClr val="tx1"/>
                </a:solidFill>
              </a:rPr>
              <a:t>markup language</a:t>
            </a:r>
            <a:r>
              <a:rPr lang="pl-PL" sz="2000" dirty="0" smtClean="0">
                <a:solidFill>
                  <a:schemeClr val="tx1"/>
                </a:solidFill>
              </a:rPr>
              <a:t>) – opis GUI aplikacji sterowanych wzrokiem – </a:t>
            </a:r>
            <a:r>
              <a:rPr lang="pl-PL" sz="2000" dirty="0" smtClean="0">
                <a:solidFill>
                  <a:srgbClr val="002060"/>
                </a:solidFill>
              </a:rPr>
              <a:t>nie tylko statyczny wygląd, ale również dynamika</a:t>
            </a:r>
          </a:p>
          <a:p>
            <a:pPr algn="l"/>
            <a:endParaRPr lang="pl-PL" sz="1000" dirty="0" smtClean="0">
              <a:solidFill>
                <a:schemeClr val="tx1"/>
              </a:solidFill>
            </a:endParaRPr>
          </a:p>
          <a:p>
            <a:pPr algn="l"/>
            <a:r>
              <a:rPr lang="pl-PL" sz="2000" b="1" dirty="0" smtClean="0">
                <a:solidFill>
                  <a:schemeClr val="tx1"/>
                </a:solidFill>
              </a:rPr>
              <a:t>Animacja obszaru</a:t>
            </a:r>
            <a:endParaRPr lang="pl-PL" sz="500" dirty="0" smtClean="0">
              <a:solidFill>
                <a:schemeClr val="tx1"/>
              </a:solidFill>
            </a:endParaRPr>
          </a:p>
          <a:p>
            <a:pPr algn="l"/>
            <a:r>
              <a:rPr lang="pl-PL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&lt;obszar nazwa="obszar4"</a:t>
            </a:r>
          </a:p>
          <a:p>
            <a:pPr algn="l"/>
            <a:r>
              <a:rPr lang="pl-PL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kształt="prostokąt" </a:t>
            </a:r>
          </a:p>
          <a:p>
            <a:pPr algn="l"/>
            <a:r>
              <a:rPr lang="pl-PL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pl-PL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położenieŚrodkaX</a:t>
            </a:r>
            <a:r>
              <a:rPr lang="pl-PL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="650" </a:t>
            </a:r>
            <a:r>
              <a:rPr lang="pl-PL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położenieŚrodkaY</a:t>
            </a:r>
            <a:r>
              <a:rPr lang="pl-PL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="300"</a:t>
            </a:r>
          </a:p>
          <a:p>
            <a:pPr algn="l"/>
            <a:r>
              <a:rPr lang="pl-PL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pl-PL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rozmiarX</a:t>
            </a:r>
            <a:r>
              <a:rPr lang="pl-PL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="200" </a:t>
            </a:r>
            <a:r>
              <a:rPr lang="pl-PL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rozmiarY</a:t>
            </a:r>
            <a:r>
              <a:rPr lang="pl-PL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="300"</a:t>
            </a:r>
          </a:p>
          <a:p>
            <a:pPr algn="l"/>
            <a:r>
              <a:rPr lang="pl-PL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pl-PL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nazwaRysunku</a:t>
            </a:r>
            <a:r>
              <a:rPr lang="pl-PL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="bert"</a:t>
            </a:r>
          </a:p>
          <a:p>
            <a:pPr algn="l"/>
            <a:r>
              <a:rPr lang="pl-PL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pl-PL" sz="1600" b="1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typAnimacji</a:t>
            </a:r>
            <a:r>
              <a:rPr lang="pl-PL" sz="16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="Powiększanie" </a:t>
            </a:r>
          </a:p>
          <a:p>
            <a:pPr algn="l"/>
            <a:r>
              <a:rPr lang="pl-PL" sz="16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pl-PL" sz="1600" b="1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okresAnimacji</a:t>
            </a:r>
            <a:r>
              <a:rPr lang="pl-PL" sz="16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="200" </a:t>
            </a:r>
            <a:r>
              <a:rPr lang="pl-PL" sz="1600" b="1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amplitudaAnimacji</a:t>
            </a:r>
            <a:r>
              <a:rPr lang="pl-PL" sz="16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pl-PL" sz="16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0.1"</a:t>
            </a:r>
            <a:r>
              <a:rPr lang="pl-PL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/&gt;</a:t>
            </a:r>
            <a:endParaRPr lang="pl-PL" sz="16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endParaRPr lang="pl-PL" sz="160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Tytuł 1"/>
          <p:cNvSpPr txBox="1">
            <a:spLocks/>
          </p:cNvSpPr>
          <p:nvPr/>
        </p:nvSpPr>
        <p:spPr>
          <a:xfrm>
            <a:off x="179512" y="461814"/>
            <a:ext cx="8820472" cy="662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/>
              <a:t>Wstęp do GIML</a:t>
            </a:r>
            <a:endParaRPr lang="en-US" dirty="0"/>
          </a:p>
        </p:txBody>
      </p:sp>
      <p:sp>
        <p:nvSpPr>
          <p:cNvPr id="2" name="pole tekstowe 1"/>
          <p:cNvSpPr txBox="1"/>
          <p:nvPr/>
        </p:nvSpPr>
        <p:spPr>
          <a:xfrm>
            <a:off x="683568" y="4941168"/>
            <a:ext cx="808182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pl-PL" dirty="0" smtClean="0"/>
              <a:t>Uwaga! Znak </a:t>
            </a:r>
            <a:r>
              <a:rPr lang="pl-PL" dirty="0"/>
              <a:t>dziesiętny używany w wartościach atrybutów zależy </a:t>
            </a:r>
            <a:r>
              <a:rPr lang="pl-PL" dirty="0" smtClean="0"/>
              <a:t>od </a:t>
            </a:r>
            <a:r>
              <a:rPr lang="pl-PL" dirty="0"/>
              <a:t>ustawień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systemu </a:t>
            </a:r>
            <a:r>
              <a:rPr lang="pl-PL" dirty="0"/>
              <a:t>Windows. </a:t>
            </a:r>
            <a:r>
              <a:rPr lang="pl-PL" dirty="0" smtClean="0"/>
              <a:t>Być </a:t>
            </a:r>
            <a:r>
              <a:rPr lang="pl-PL" dirty="0"/>
              <a:t>może należy w Twoim komputerze zastąpić przecinek kropką.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681008" y="5733256"/>
            <a:ext cx="804784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pl-PL" dirty="0" smtClean="0"/>
              <a:t>Inne typy animacji:  </a:t>
            </a:r>
            <a:r>
              <a:rPr lang="pl-PL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Brak|Powiększanie|ObrotyWLewo|ObrotyWPrawo</a:t>
            </a:r>
            <a:r>
              <a:rPr lang="pl-PL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|</a:t>
            </a:r>
            <a:br>
              <a:rPr lang="pl-PL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pl-PL" dirty="0"/>
              <a:t> </a:t>
            </a:r>
            <a:r>
              <a:rPr lang="pl-PL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|</a:t>
            </a:r>
            <a:r>
              <a:rPr lang="pl-PL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KołysanieWPoziomie|KołysanieWPionie</a:t>
            </a:r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683568" y="4945757"/>
            <a:ext cx="210685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pl-PL" dirty="0" smtClean="0"/>
              <a:t>Okres animacji w ms</a:t>
            </a:r>
            <a:endParaRPr lang="pl-PL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683568" y="5456257"/>
            <a:ext cx="4233338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pl-PL" dirty="0" smtClean="0"/>
              <a:t>Amplituda: </a:t>
            </a:r>
            <a:br>
              <a:rPr lang="pl-PL" dirty="0" smtClean="0"/>
            </a:br>
            <a:r>
              <a:rPr lang="pl-PL" dirty="0" smtClean="0"/>
              <a:t>względem wielkości obrazu (powiększenie) </a:t>
            </a:r>
            <a:br>
              <a:rPr lang="pl-PL" dirty="0" smtClean="0"/>
            </a:br>
            <a:r>
              <a:rPr lang="pl-PL" dirty="0" smtClean="0"/>
              <a:t>lub w pikselach (kołysanie)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09139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" grpId="0" animBg="1"/>
      <p:bldP spid="4" grpId="1" animBg="1"/>
      <p:bldP spid="5" grpId="0" animBg="1"/>
      <p:bldP spid="1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07504" y="1340768"/>
            <a:ext cx="8928992" cy="5328592"/>
          </a:xfrm>
        </p:spPr>
        <p:txBody>
          <a:bodyPr>
            <a:noAutofit/>
          </a:bodyPr>
          <a:lstStyle/>
          <a:p>
            <a:pPr algn="l"/>
            <a:r>
              <a:rPr lang="pl-PL" sz="2000" b="1" dirty="0" smtClean="0">
                <a:solidFill>
                  <a:schemeClr val="tx1"/>
                </a:solidFill>
              </a:rPr>
              <a:t>Języki GIML</a:t>
            </a:r>
            <a:r>
              <a:rPr lang="pl-PL" sz="2000" dirty="0" smtClean="0">
                <a:solidFill>
                  <a:schemeClr val="tx1"/>
                </a:solidFill>
              </a:rPr>
              <a:t> (ang. </a:t>
            </a:r>
            <a:r>
              <a:rPr lang="pl-PL" sz="2000" i="1" dirty="0" err="1" smtClean="0">
                <a:solidFill>
                  <a:schemeClr val="tx1"/>
                </a:solidFill>
              </a:rPr>
              <a:t>gaze</a:t>
            </a:r>
            <a:r>
              <a:rPr lang="pl-PL" sz="2000" i="1" dirty="0" smtClean="0">
                <a:solidFill>
                  <a:schemeClr val="tx1"/>
                </a:solidFill>
              </a:rPr>
              <a:t> </a:t>
            </a:r>
            <a:r>
              <a:rPr lang="pl-PL" sz="2000" i="1" dirty="0" err="1" smtClean="0">
                <a:solidFill>
                  <a:schemeClr val="tx1"/>
                </a:solidFill>
              </a:rPr>
              <a:t>interaction</a:t>
            </a:r>
            <a:r>
              <a:rPr lang="pl-PL" sz="2000" i="1" dirty="0" smtClean="0">
                <a:solidFill>
                  <a:schemeClr val="tx1"/>
                </a:solidFill>
              </a:rPr>
              <a:t> </a:t>
            </a:r>
            <a:r>
              <a:rPr lang="en-US" sz="2000" i="1" dirty="0" smtClean="0">
                <a:solidFill>
                  <a:schemeClr val="tx1"/>
                </a:solidFill>
              </a:rPr>
              <a:t>markup language</a:t>
            </a:r>
            <a:r>
              <a:rPr lang="pl-PL" sz="2000" dirty="0" smtClean="0">
                <a:solidFill>
                  <a:schemeClr val="tx1"/>
                </a:solidFill>
              </a:rPr>
              <a:t>) – opis GUI aplikacji sterowanych wzrokiem – </a:t>
            </a:r>
            <a:r>
              <a:rPr lang="pl-PL" sz="2000" dirty="0" smtClean="0">
                <a:solidFill>
                  <a:srgbClr val="002060"/>
                </a:solidFill>
              </a:rPr>
              <a:t>nie tylko statyczny wygląd, ale również dynamika</a:t>
            </a:r>
          </a:p>
          <a:p>
            <a:pPr algn="l"/>
            <a:endParaRPr lang="pl-PL" sz="1000" dirty="0" smtClean="0">
              <a:solidFill>
                <a:schemeClr val="tx1"/>
              </a:solidFill>
            </a:endParaRPr>
          </a:p>
          <a:p>
            <a:pPr algn="l"/>
            <a:r>
              <a:rPr lang="pl-PL" sz="2000" b="1" dirty="0" smtClean="0">
                <a:solidFill>
                  <a:schemeClr val="tx1"/>
                </a:solidFill>
              </a:rPr>
              <a:t>Włączanie i wyłączanie obszarów</a:t>
            </a:r>
            <a:endParaRPr lang="pl-PL" sz="500" dirty="0" smtClean="0">
              <a:solidFill>
                <a:schemeClr val="tx1"/>
              </a:solidFill>
            </a:endParaRPr>
          </a:p>
          <a:p>
            <a:pPr algn="l"/>
            <a:r>
              <a:rPr lang="pl-PL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&lt;?</a:t>
            </a:r>
            <a:r>
              <a:rPr lang="pl-PL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xml</a:t>
            </a:r>
            <a:r>
              <a:rPr lang="pl-PL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version="1.0" </a:t>
            </a:r>
            <a:r>
              <a:rPr lang="pl-PL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encoding</a:t>
            </a:r>
            <a:r>
              <a:rPr lang="pl-PL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="UTF-8"?&gt;</a:t>
            </a:r>
          </a:p>
          <a:p>
            <a:pPr algn="l"/>
            <a:r>
              <a:rPr lang="pl-PL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&lt;ustawienia katalog="C:\GIML\Zasoby</a:t>
            </a:r>
            <a:r>
              <a:rPr lang="pl-PL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"&gt;</a:t>
            </a:r>
          </a:p>
          <a:p>
            <a:pPr algn="l"/>
            <a:r>
              <a:rPr lang="pl-PL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...</a:t>
            </a:r>
            <a:endParaRPr lang="pl-PL" sz="16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r>
              <a:rPr lang="pl-PL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&lt;</a:t>
            </a:r>
            <a:r>
              <a:rPr lang="pl-PL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sceny </a:t>
            </a:r>
            <a:r>
              <a:rPr lang="pl-PL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...&gt;</a:t>
            </a:r>
            <a:endParaRPr lang="pl-PL" sz="16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r>
              <a:rPr lang="pl-PL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&lt;scena nazwa="domyślna" </a:t>
            </a:r>
            <a:r>
              <a:rPr lang="pl-PL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kolorTła</a:t>
            </a:r>
            <a:r>
              <a:rPr lang="pl-PL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pl-PL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Beige</a:t>
            </a:r>
            <a:r>
              <a:rPr lang="pl-PL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"&gt;</a:t>
            </a:r>
          </a:p>
          <a:p>
            <a:pPr algn="l"/>
            <a:r>
              <a:rPr lang="pl-PL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&lt;obszar nazwa="</a:t>
            </a:r>
            <a:r>
              <a:rPr lang="pl-PL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obszar1" kształt</a:t>
            </a:r>
            <a:r>
              <a:rPr lang="pl-PL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="prostokąt" </a:t>
            </a:r>
            <a:r>
              <a:rPr lang="pl-PL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... &gt;</a:t>
            </a:r>
            <a:endParaRPr lang="pl-PL" sz="16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r>
              <a:rPr lang="pl-PL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&lt;aktywacja </a:t>
            </a:r>
            <a:r>
              <a:rPr lang="pl-PL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... </a:t>
            </a:r>
            <a:r>
              <a:rPr lang="pl-PL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</a:p>
          <a:p>
            <a:pPr algn="l"/>
            <a:r>
              <a:rPr lang="pl-PL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&lt;reakcja </a:t>
            </a:r>
            <a:r>
              <a:rPr lang="pl-PL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... </a:t>
            </a:r>
            <a:r>
              <a:rPr lang="pl-PL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</a:p>
          <a:p>
            <a:pPr algn="l"/>
            <a:r>
              <a:rPr lang="pl-PL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&lt;/obszar&gt;</a:t>
            </a:r>
          </a:p>
          <a:p>
            <a:pPr algn="l"/>
            <a:r>
              <a:rPr lang="pl-PL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&lt;obszar nazwa="</a:t>
            </a:r>
            <a:r>
              <a:rPr lang="pl-PL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obszar2" </a:t>
            </a:r>
            <a:r>
              <a:rPr lang="pl-PL" sz="16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nazwaRysunku</a:t>
            </a:r>
            <a:r>
              <a:rPr lang="pl-PL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pl-PL" sz="16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ernie</a:t>
            </a:r>
            <a:r>
              <a:rPr lang="pl-PL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...&gt;</a:t>
            </a:r>
            <a:endParaRPr lang="pl-PL" sz="16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r>
              <a:rPr lang="pl-PL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&lt;aktywacja </a:t>
            </a:r>
            <a:r>
              <a:rPr lang="pl-PL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nazwaRysunku</a:t>
            </a:r>
            <a:r>
              <a:rPr lang="pl-PL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="bert" /&gt;</a:t>
            </a:r>
          </a:p>
          <a:p>
            <a:pPr algn="l"/>
            <a:r>
              <a:rPr lang="pl-PL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&lt;reakcja </a:t>
            </a:r>
            <a:r>
              <a:rPr lang="pl-PL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nazwaRysunku</a:t>
            </a:r>
            <a:r>
              <a:rPr lang="pl-PL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pl-PL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zoe</a:t>
            </a:r>
            <a:r>
              <a:rPr lang="pl-PL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</a:t>
            </a:r>
            <a:r>
              <a:rPr lang="pl-PL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</a:p>
          <a:p>
            <a:pPr algn="l"/>
            <a:r>
              <a:rPr lang="pl-PL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&lt;/obszar&gt;</a:t>
            </a:r>
          </a:p>
          <a:p>
            <a:pPr algn="l"/>
            <a:r>
              <a:rPr lang="pl-PL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&lt;/scena&gt;</a:t>
            </a:r>
            <a:endParaRPr lang="pl-PL" sz="16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Tytuł 1"/>
          <p:cNvSpPr txBox="1">
            <a:spLocks/>
          </p:cNvSpPr>
          <p:nvPr/>
        </p:nvSpPr>
        <p:spPr>
          <a:xfrm>
            <a:off x="179512" y="461814"/>
            <a:ext cx="8820472" cy="662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/>
              <a:t>Wstęp do GIML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44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07504" y="1340768"/>
            <a:ext cx="8928992" cy="5328592"/>
          </a:xfrm>
        </p:spPr>
        <p:txBody>
          <a:bodyPr>
            <a:noAutofit/>
          </a:bodyPr>
          <a:lstStyle/>
          <a:p>
            <a:pPr algn="l"/>
            <a:r>
              <a:rPr lang="pl-PL" sz="2000" b="1" dirty="0" smtClean="0">
                <a:solidFill>
                  <a:schemeClr val="tx1"/>
                </a:solidFill>
              </a:rPr>
              <a:t>Języki GIML</a:t>
            </a:r>
            <a:r>
              <a:rPr lang="pl-PL" sz="2000" dirty="0" smtClean="0">
                <a:solidFill>
                  <a:schemeClr val="tx1"/>
                </a:solidFill>
              </a:rPr>
              <a:t> (ang. </a:t>
            </a:r>
            <a:r>
              <a:rPr lang="pl-PL" sz="2000" i="1" dirty="0" err="1" smtClean="0">
                <a:solidFill>
                  <a:schemeClr val="tx1"/>
                </a:solidFill>
              </a:rPr>
              <a:t>gaze</a:t>
            </a:r>
            <a:r>
              <a:rPr lang="pl-PL" sz="2000" i="1" dirty="0" smtClean="0">
                <a:solidFill>
                  <a:schemeClr val="tx1"/>
                </a:solidFill>
              </a:rPr>
              <a:t> </a:t>
            </a:r>
            <a:r>
              <a:rPr lang="pl-PL" sz="2000" i="1" dirty="0" err="1" smtClean="0">
                <a:solidFill>
                  <a:schemeClr val="tx1"/>
                </a:solidFill>
              </a:rPr>
              <a:t>interaction</a:t>
            </a:r>
            <a:r>
              <a:rPr lang="pl-PL" sz="2000" i="1" dirty="0" smtClean="0">
                <a:solidFill>
                  <a:schemeClr val="tx1"/>
                </a:solidFill>
              </a:rPr>
              <a:t> </a:t>
            </a:r>
            <a:r>
              <a:rPr lang="en-US" sz="2000" i="1" dirty="0" smtClean="0">
                <a:solidFill>
                  <a:schemeClr val="tx1"/>
                </a:solidFill>
              </a:rPr>
              <a:t>markup language</a:t>
            </a:r>
            <a:r>
              <a:rPr lang="pl-PL" sz="2000" dirty="0" smtClean="0">
                <a:solidFill>
                  <a:schemeClr val="tx1"/>
                </a:solidFill>
              </a:rPr>
              <a:t>) – opis GUI aplikacji sterowanych wzrokiem – </a:t>
            </a:r>
            <a:r>
              <a:rPr lang="pl-PL" sz="2000" dirty="0" smtClean="0">
                <a:solidFill>
                  <a:srgbClr val="002060"/>
                </a:solidFill>
              </a:rPr>
              <a:t>nie tylko statyczny wygląd, ale również dynamika</a:t>
            </a:r>
          </a:p>
          <a:p>
            <a:pPr algn="l"/>
            <a:endParaRPr lang="pl-PL" sz="1000" dirty="0" smtClean="0">
              <a:solidFill>
                <a:schemeClr val="tx1"/>
              </a:solidFill>
            </a:endParaRPr>
          </a:p>
          <a:p>
            <a:pPr algn="l"/>
            <a:r>
              <a:rPr lang="pl-PL" sz="2000" b="1" dirty="0" smtClean="0">
                <a:solidFill>
                  <a:schemeClr val="tx1"/>
                </a:solidFill>
              </a:rPr>
              <a:t>Włączanie i wyłączanie obszarów</a:t>
            </a:r>
            <a:endParaRPr lang="pl-PL" sz="500" dirty="0" smtClean="0">
              <a:solidFill>
                <a:schemeClr val="tx1"/>
              </a:solidFill>
            </a:endParaRPr>
          </a:p>
          <a:p>
            <a:pPr algn="l"/>
            <a:r>
              <a:rPr lang="pl-PL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&lt;?</a:t>
            </a:r>
            <a:r>
              <a:rPr lang="pl-PL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xml</a:t>
            </a:r>
            <a:r>
              <a:rPr lang="pl-PL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version="1.0" </a:t>
            </a:r>
            <a:r>
              <a:rPr lang="pl-PL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encoding</a:t>
            </a:r>
            <a:r>
              <a:rPr lang="pl-PL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="UTF-8"?&gt;</a:t>
            </a:r>
          </a:p>
          <a:p>
            <a:pPr algn="l"/>
            <a:r>
              <a:rPr lang="pl-PL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&lt;ustawienia katalog="C:\GIML\Zasoby</a:t>
            </a:r>
            <a:r>
              <a:rPr lang="pl-PL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"&gt;</a:t>
            </a:r>
          </a:p>
          <a:p>
            <a:pPr algn="l"/>
            <a:r>
              <a:rPr lang="pl-PL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...</a:t>
            </a:r>
            <a:endParaRPr lang="pl-PL" sz="16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r>
              <a:rPr lang="pl-PL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&lt;</a:t>
            </a:r>
            <a:r>
              <a:rPr lang="pl-PL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sceny </a:t>
            </a:r>
            <a:r>
              <a:rPr lang="pl-PL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...&gt;</a:t>
            </a:r>
            <a:endParaRPr lang="pl-PL" sz="16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r>
              <a:rPr lang="pl-PL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&lt;scena nazwa="domyślna" </a:t>
            </a:r>
            <a:r>
              <a:rPr lang="pl-PL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kolorTła</a:t>
            </a:r>
            <a:r>
              <a:rPr lang="pl-PL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pl-PL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Beige</a:t>
            </a:r>
            <a:r>
              <a:rPr lang="pl-PL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"&gt;</a:t>
            </a:r>
          </a:p>
          <a:p>
            <a:pPr algn="l"/>
            <a:r>
              <a:rPr lang="pl-PL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&lt;obszar nazwa="</a:t>
            </a:r>
            <a:r>
              <a:rPr lang="pl-PL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obszar1" kształt</a:t>
            </a:r>
            <a:r>
              <a:rPr lang="pl-PL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="prostokąt" </a:t>
            </a:r>
            <a:r>
              <a:rPr lang="pl-PL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... &gt;</a:t>
            </a:r>
            <a:endParaRPr lang="pl-PL" sz="16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r>
              <a:rPr lang="pl-PL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&lt;aktywacja </a:t>
            </a:r>
            <a:r>
              <a:rPr lang="pl-PL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... </a:t>
            </a:r>
            <a:r>
              <a:rPr lang="pl-PL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</a:p>
          <a:p>
            <a:pPr algn="l"/>
            <a:r>
              <a:rPr lang="pl-PL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&lt;</a:t>
            </a:r>
            <a:r>
              <a:rPr lang="pl-PL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reakcja ... </a:t>
            </a:r>
            <a:r>
              <a:rPr lang="pl-PL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</a:p>
          <a:p>
            <a:pPr algn="l"/>
            <a:r>
              <a:rPr lang="pl-PL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&lt;/obszar&gt;</a:t>
            </a:r>
          </a:p>
          <a:p>
            <a:pPr algn="l"/>
            <a:r>
              <a:rPr lang="pl-PL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&lt;obszar nazwa="</a:t>
            </a:r>
            <a:r>
              <a:rPr lang="pl-PL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obszar2" </a:t>
            </a:r>
            <a:r>
              <a:rPr lang="pl-PL" sz="16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nazwaRysunku</a:t>
            </a:r>
            <a:r>
              <a:rPr lang="pl-PL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pl-PL" sz="16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ernie</a:t>
            </a:r>
            <a:r>
              <a:rPr lang="pl-PL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</a:t>
            </a:r>
            <a:r>
              <a:rPr lang="pl-PL" sz="16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włączony="nie"</a:t>
            </a:r>
            <a:r>
              <a:rPr lang="pl-PL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...&gt;</a:t>
            </a:r>
            <a:endParaRPr lang="pl-PL" sz="16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r>
              <a:rPr lang="pl-PL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&lt;aktywacja </a:t>
            </a:r>
            <a:r>
              <a:rPr lang="pl-PL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nazwaRysunku</a:t>
            </a:r>
            <a:r>
              <a:rPr lang="pl-PL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="bert" /&gt;</a:t>
            </a:r>
          </a:p>
          <a:p>
            <a:pPr algn="l"/>
            <a:r>
              <a:rPr lang="pl-PL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&lt;reakcja </a:t>
            </a:r>
            <a:r>
              <a:rPr lang="pl-PL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nazwaRysunku</a:t>
            </a:r>
            <a:r>
              <a:rPr lang="pl-PL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pl-PL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zoe</a:t>
            </a:r>
            <a:r>
              <a:rPr lang="pl-PL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</a:t>
            </a:r>
            <a:r>
              <a:rPr lang="pl-PL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</a:p>
          <a:p>
            <a:pPr algn="l"/>
            <a:r>
              <a:rPr lang="pl-PL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&lt;/obszar&gt;</a:t>
            </a:r>
          </a:p>
          <a:p>
            <a:pPr algn="l"/>
            <a:r>
              <a:rPr lang="pl-PL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&lt;/scena&gt;</a:t>
            </a:r>
            <a:endParaRPr lang="pl-PL" sz="16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Tytuł 1"/>
          <p:cNvSpPr txBox="1">
            <a:spLocks/>
          </p:cNvSpPr>
          <p:nvPr/>
        </p:nvSpPr>
        <p:spPr>
          <a:xfrm>
            <a:off x="179512" y="461814"/>
            <a:ext cx="8820472" cy="662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/>
              <a:t>Wstęp do GIML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619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07504" y="1340768"/>
            <a:ext cx="8928992" cy="5328592"/>
          </a:xfrm>
        </p:spPr>
        <p:txBody>
          <a:bodyPr>
            <a:noAutofit/>
          </a:bodyPr>
          <a:lstStyle/>
          <a:p>
            <a:pPr algn="l"/>
            <a:r>
              <a:rPr lang="pl-PL" sz="2000" b="1" dirty="0" smtClean="0">
                <a:solidFill>
                  <a:schemeClr val="tx1"/>
                </a:solidFill>
              </a:rPr>
              <a:t>Języki GIML</a:t>
            </a:r>
            <a:r>
              <a:rPr lang="pl-PL" sz="2000" dirty="0" smtClean="0">
                <a:solidFill>
                  <a:schemeClr val="tx1"/>
                </a:solidFill>
              </a:rPr>
              <a:t> (ang. </a:t>
            </a:r>
            <a:r>
              <a:rPr lang="pl-PL" sz="2000" i="1" dirty="0" err="1" smtClean="0">
                <a:solidFill>
                  <a:schemeClr val="tx1"/>
                </a:solidFill>
              </a:rPr>
              <a:t>gaze</a:t>
            </a:r>
            <a:r>
              <a:rPr lang="pl-PL" sz="2000" i="1" dirty="0" smtClean="0">
                <a:solidFill>
                  <a:schemeClr val="tx1"/>
                </a:solidFill>
              </a:rPr>
              <a:t> </a:t>
            </a:r>
            <a:r>
              <a:rPr lang="pl-PL" sz="2000" i="1" dirty="0" err="1" smtClean="0">
                <a:solidFill>
                  <a:schemeClr val="tx1"/>
                </a:solidFill>
              </a:rPr>
              <a:t>interaction</a:t>
            </a:r>
            <a:r>
              <a:rPr lang="pl-PL" sz="2000" i="1" dirty="0" smtClean="0">
                <a:solidFill>
                  <a:schemeClr val="tx1"/>
                </a:solidFill>
              </a:rPr>
              <a:t> </a:t>
            </a:r>
            <a:r>
              <a:rPr lang="en-US" sz="2000" i="1" dirty="0" smtClean="0">
                <a:solidFill>
                  <a:schemeClr val="tx1"/>
                </a:solidFill>
              </a:rPr>
              <a:t>markup language</a:t>
            </a:r>
            <a:r>
              <a:rPr lang="pl-PL" sz="2000" dirty="0" smtClean="0">
                <a:solidFill>
                  <a:schemeClr val="tx1"/>
                </a:solidFill>
              </a:rPr>
              <a:t>) – opis GUI aplikacji sterowanych wzrokiem – </a:t>
            </a:r>
            <a:r>
              <a:rPr lang="pl-PL" sz="2000" dirty="0" smtClean="0">
                <a:solidFill>
                  <a:srgbClr val="002060"/>
                </a:solidFill>
              </a:rPr>
              <a:t>nie tylko statyczny wygląd, ale również dynamika</a:t>
            </a:r>
          </a:p>
          <a:p>
            <a:pPr algn="l"/>
            <a:endParaRPr lang="pl-PL" sz="1000" dirty="0" smtClean="0">
              <a:solidFill>
                <a:schemeClr val="tx1"/>
              </a:solidFill>
            </a:endParaRPr>
          </a:p>
          <a:p>
            <a:pPr algn="l"/>
            <a:r>
              <a:rPr lang="pl-PL" sz="2000" b="1" dirty="0" smtClean="0">
                <a:solidFill>
                  <a:schemeClr val="tx1"/>
                </a:solidFill>
              </a:rPr>
              <a:t>Włączanie i wyłączanie obszarów</a:t>
            </a:r>
            <a:endParaRPr lang="pl-PL" sz="500" dirty="0" smtClean="0">
              <a:solidFill>
                <a:schemeClr val="tx1"/>
              </a:solidFill>
            </a:endParaRPr>
          </a:p>
          <a:p>
            <a:pPr algn="l"/>
            <a:r>
              <a:rPr lang="pl-PL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&lt;?</a:t>
            </a:r>
            <a:r>
              <a:rPr lang="pl-PL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xml</a:t>
            </a:r>
            <a:r>
              <a:rPr lang="pl-PL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version="1.0" </a:t>
            </a:r>
            <a:r>
              <a:rPr lang="pl-PL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encoding</a:t>
            </a:r>
            <a:r>
              <a:rPr lang="pl-PL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="UTF-8"?&gt;</a:t>
            </a:r>
          </a:p>
          <a:p>
            <a:pPr algn="l"/>
            <a:r>
              <a:rPr lang="pl-PL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&lt;ustawienia katalog="C:\GIML\Zasoby</a:t>
            </a:r>
            <a:r>
              <a:rPr lang="pl-PL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"&gt;</a:t>
            </a:r>
          </a:p>
          <a:p>
            <a:pPr algn="l"/>
            <a:r>
              <a:rPr lang="pl-PL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...</a:t>
            </a:r>
            <a:endParaRPr lang="pl-PL" sz="16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r>
              <a:rPr lang="pl-PL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&lt;</a:t>
            </a:r>
            <a:r>
              <a:rPr lang="pl-PL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sceny </a:t>
            </a:r>
            <a:r>
              <a:rPr lang="pl-PL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...&gt;</a:t>
            </a:r>
            <a:endParaRPr lang="pl-PL" sz="16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r>
              <a:rPr lang="pl-PL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&lt;scena nazwa="domyślna" </a:t>
            </a:r>
            <a:r>
              <a:rPr lang="pl-PL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kolorTła</a:t>
            </a:r>
            <a:r>
              <a:rPr lang="pl-PL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pl-PL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Beige</a:t>
            </a:r>
            <a:r>
              <a:rPr lang="pl-PL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"&gt;</a:t>
            </a:r>
          </a:p>
          <a:p>
            <a:pPr algn="l"/>
            <a:r>
              <a:rPr lang="pl-PL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&lt;obszar nazwa="</a:t>
            </a:r>
            <a:r>
              <a:rPr lang="pl-PL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obszar1" kształt</a:t>
            </a:r>
            <a:r>
              <a:rPr lang="pl-PL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="prostokąt" </a:t>
            </a:r>
            <a:r>
              <a:rPr lang="pl-PL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... &gt;</a:t>
            </a:r>
            <a:endParaRPr lang="pl-PL" sz="16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r>
              <a:rPr lang="pl-PL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&lt;aktywacja </a:t>
            </a:r>
            <a:r>
              <a:rPr lang="pl-PL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... </a:t>
            </a:r>
            <a:r>
              <a:rPr lang="pl-PL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</a:p>
          <a:p>
            <a:pPr algn="l"/>
            <a:r>
              <a:rPr lang="pl-PL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&lt;reakcja </a:t>
            </a:r>
            <a:r>
              <a:rPr lang="pl-PL" sz="1600" b="1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nazwaObszaruWłączanegoPoRozpoczęciu</a:t>
            </a:r>
            <a:r>
              <a:rPr lang="pl-PL" sz="16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pl-PL" sz="16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obszar2"</a:t>
            </a:r>
            <a:r>
              <a:rPr lang="pl-PL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... </a:t>
            </a:r>
            <a:r>
              <a:rPr lang="pl-PL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</a:p>
          <a:p>
            <a:pPr algn="l"/>
            <a:r>
              <a:rPr lang="pl-PL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&lt;/obszar&gt;</a:t>
            </a:r>
          </a:p>
          <a:p>
            <a:pPr algn="l"/>
            <a:r>
              <a:rPr lang="pl-PL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&lt;obszar nazwa="</a:t>
            </a:r>
            <a:r>
              <a:rPr lang="pl-PL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obszar2" </a:t>
            </a:r>
            <a:r>
              <a:rPr lang="pl-PL" sz="16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nazwaRysunku</a:t>
            </a:r>
            <a:r>
              <a:rPr lang="pl-PL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pl-PL" sz="16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ernie</a:t>
            </a:r>
            <a:r>
              <a:rPr lang="pl-PL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</a:t>
            </a:r>
            <a:r>
              <a:rPr lang="pl-PL" sz="16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włączony="nie"</a:t>
            </a:r>
            <a:r>
              <a:rPr lang="pl-PL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...&gt;</a:t>
            </a:r>
            <a:endParaRPr lang="pl-PL" sz="16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r>
              <a:rPr lang="pl-PL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&lt;aktywacja </a:t>
            </a:r>
            <a:r>
              <a:rPr lang="pl-PL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nazwaRysunku</a:t>
            </a:r>
            <a:r>
              <a:rPr lang="pl-PL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="bert" /&gt;</a:t>
            </a:r>
          </a:p>
          <a:p>
            <a:pPr algn="l"/>
            <a:r>
              <a:rPr lang="pl-PL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&lt;reakcja </a:t>
            </a:r>
            <a:r>
              <a:rPr lang="pl-PL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nazwaRysunku</a:t>
            </a:r>
            <a:r>
              <a:rPr lang="pl-PL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pl-PL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zoe</a:t>
            </a:r>
            <a:r>
              <a:rPr lang="pl-PL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</a:t>
            </a:r>
            <a:r>
              <a:rPr lang="pl-PL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</a:p>
          <a:p>
            <a:pPr algn="l"/>
            <a:r>
              <a:rPr lang="pl-PL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&lt;/obszar&gt;</a:t>
            </a:r>
          </a:p>
          <a:p>
            <a:pPr algn="l"/>
            <a:r>
              <a:rPr lang="pl-PL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&lt;/scena&gt;</a:t>
            </a:r>
            <a:endParaRPr lang="pl-PL" sz="16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Tytuł 1"/>
          <p:cNvSpPr txBox="1">
            <a:spLocks/>
          </p:cNvSpPr>
          <p:nvPr/>
        </p:nvSpPr>
        <p:spPr>
          <a:xfrm>
            <a:off x="179512" y="461814"/>
            <a:ext cx="8820472" cy="662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/>
              <a:t>Wstęp do GIML</a:t>
            </a:r>
            <a:endParaRPr lang="en-US" dirty="0"/>
          </a:p>
        </p:txBody>
      </p:sp>
      <p:sp useBgFill="1">
        <p:nvSpPr>
          <p:cNvPr id="2" name="pole tekstowe 1"/>
          <p:cNvSpPr txBox="1"/>
          <p:nvPr/>
        </p:nvSpPr>
        <p:spPr>
          <a:xfrm>
            <a:off x="3563888" y="2887776"/>
            <a:ext cx="5205271" cy="147732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pl-PL" dirty="0" smtClean="0"/>
              <a:t>Inne możliwości:</a:t>
            </a:r>
          </a:p>
          <a:p>
            <a:r>
              <a:rPr lang="pl-PL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nazwaObszaruWłączanegoPoZakończeniu</a:t>
            </a:r>
            <a:r>
              <a:rPr lang="pl-PL" dirty="0" smtClean="0"/>
              <a:t>,</a:t>
            </a:r>
          </a:p>
          <a:p>
            <a:r>
              <a:rPr lang="pl-PL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nazwaObszaruWyłączanegoPoRozpoczęciu</a:t>
            </a:r>
            <a:r>
              <a:rPr lang="pl-PL" dirty="0" smtClean="0"/>
              <a:t>,</a:t>
            </a:r>
          </a:p>
          <a:p>
            <a:r>
              <a:rPr lang="pl-PL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nazwaObszaruWyłączanegoPoZakończeniu</a:t>
            </a:r>
            <a:r>
              <a:rPr lang="pl-PL" dirty="0" smtClean="0"/>
              <a:t>,</a:t>
            </a:r>
          </a:p>
          <a:p>
            <a:r>
              <a:rPr lang="pl-PL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wyłączyćPoZakończeniu</a:t>
            </a:r>
            <a:r>
              <a:rPr lang="pl-PL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"</a:t>
            </a:r>
            <a:r>
              <a:rPr lang="pl-PL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tak|nie</a:t>
            </a:r>
            <a:r>
              <a:rPr lang="pl-PL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endParaRPr lang="pl-PL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3851920" y="6309320"/>
            <a:ext cx="488133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pl-PL" dirty="0" smtClean="0"/>
              <a:t>Można wymienić kilka nazw obszarów po średniku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97423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07504" y="1340768"/>
            <a:ext cx="8928992" cy="5328592"/>
          </a:xfrm>
        </p:spPr>
        <p:txBody>
          <a:bodyPr>
            <a:noAutofit/>
          </a:bodyPr>
          <a:lstStyle/>
          <a:p>
            <a:pPr algn="l"/>
            <a:r>
              <a:rPr lang="pl-PL" sz="2000" b="1" dirty="0" smtClean="0">
                <a:solidFill>
                  <a:schemeClr val="tx1"/>
                </a:solidFill>
              </a:rPr>
              <a:t>Języki GIML</a:t>
            </a:r>
            <a:r>
              <a:rPr lang="pl-PL" sz="2000" dirty="0" smtClean="0">
                <a:solidFill>
                  <a:schemeClr val="tx1"/>
                </a:solidFill>
              </a:rPr>
              <a:t> (ang. </a:t>
            </a:r>
            <a:r>
              <a:rPr lang="pl-PL" sz="2000" i="1" dirty="0" err="1" smtClean="0">
                <a:solidFill>
                  <a:schemeClr val="tx1"/>
                </a:solidFill>
              </a:rPr>
              <a:t>gaze</a:t>
            </a:r>
            <a:r>
              <a:rPr lang="pl-PL" sz="2000" i="1" dirty="0" smtClean="0">
                <a:solidFill>
                  <a:schemeClr val="tx1"/>
                </a:solidFill>
              </a:rPr>
              <a:t> </a:t>
            </a:r>
            <a:r>
              <a:rPr lang="pl-PL" sz="2000" i="1" dirty="0" err="1" smtClean="0">
                <a:solidFill>
                  <a:schemeClr val="tx1"/>
                </a:solidFill>
              </a:rPr>
              <a:t>interaction</a:t>
            </a:r>
            <a:r>
              <a:rPr lang="pl-PL" sz="2000" i="1" dirty="0" smtClean="0">
                <a:solidFill>
                  <a:schemeClr val="tx1"/>
                </a:solidFill>
              </a:rPr>
              <a:t> </a:t>
            </a:r>
            <a:r>
              <a:rPr lang="en-US" sz="2000" i="1" dirty="0" smtClean="0">
                <a:solidFill>
                  <a:schemeClr val="tx1"/>
                </a:solidFill>
              </a:rPr>
              <a:t>markup language</a:t>
            </a:r>
            <a:r>
              <a:rPr lang="pl-PL" sz="2000" dirty="0" smtClean="0">
                <a:solidFill>
                  <a:schemeClr val="tx1"/>
                </a:solidFill>
              </a:rPr>
              <a:t>) – opis GUI aplikacji sterowanych wzrokiem – </a:t>
            </a:r>
            <a:r>
              <a:rPr lang="pl-PL" sz="2000" dirty="0" smtClean="0">
                <a:solidFill>
                  <a:srgbClr val="002060"/>
                </a:solidFill>
              </a:rPr>
              <a:t>nie tylko statyczny wygląd, ale również dynamika</a:t>
            </a:r>
          </a:p>
          <a:p>
            <a:pPr algn="l"/>
            <a:endParaRPr lang="pl-PL" sz="1000" dirty="0" smtClean="0">
              <a:solidFill>
                <a:schemeClr val="tx1"/>
              </a:solidFill>
            </a:endParaRPr>
          </a:p>
          <a:p>
            <a:pPr algn="l"/>
            <a:r>
              <a:rPr lang="pl-PL" sz="2000" b="1" dirty="0" smtClean="0">
                <a:solidFill>
                  <a:schemeClr val="tx1"/>
                </a:solidFill>
              </a:rPr>
              <a:t>Sceny</a:t>
            </a:r>
            <a:endParaRPr lang="pl-PL" sz="500" dirty="0" smtClean="0">
              <a:solidFill>
                <a:schemeClr val="tx1"/>
              </a:solidFill>
            </a:endParaRPr>
          </a:p>
          <a:p>
            <a:pPr algn="l"/>
            <a:r>
              <a:rPr lang="pl-PL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&lt;?</a:t>
            </a:r>
            <a:r>
              <a:rPr lang="pl-PL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xml</a:t>
            </a:r>
            <a:r>
              <a:rPr lang="pl-PL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version="1.0" </a:t>
            </a:r>
            <a:r>
              <a:rPr lang="pl-PL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encoding</a:t>
            </a:r>
            <a:r>
              <a:rPr lang="pl-PL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="UTF-8"?&gt;</a:t>
            </a:r>
          </a:p>
          <a:p>
            <a:pPr algn="l"/>
            <a:r>
              <a:rPr lang="pl-PL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&lt;ustawienia&gt;</a:t>
            </a:r>
          </a:p>
          <a:p>
            <a:pPr algn="l"/>
            <a:r>
              <a:rPr lang="pl-PL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&lt;sceny </a:t>
            </a:r>
            <a:r>
              <a:rPr lang="pl-PL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nazwaScenyDomyślnej</a:t>
            </a:r>
            <a:r>
              <a:rPr lang="pl-PL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pl-PL" sz="16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pierwsza</a:t>
            </a:r>
            <a:r>
              <a:rPr lang="pl-PL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... &gt;</a:t>
            </a:r>
          </a:p>
          <a:p>
            <a:pPr algn="l"/>
            <a:r>
              <a:rPr lang="pl-PL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&lt;scena nazwa="</a:t>
            </a:r>
            <a:r>
              <a:rPr lang="pl-PL" sz="16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pierwsza</a:t>
            </a:r>
            <a:r>
              <a:rPr lang="pl-PL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</a:t>
            </a:r>
            <a:r>
              <a:rPr lang="pl-PL" sz="16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kolorTła</a:t>
            </a:r>
            <a:r>
              <a:rPr lang="pl-PL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pl-PL" sz="16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Beige</a:t>
            </a:r>
            <a:r>
              <a:rPr lang="pl-PL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"&gt;</a:t>
            </a:r>
          </a:p>
          <a:p>
            <a:pPr algn="l"/>
            <a:r>
              <a:rPr lang="pl-PL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&lt;/scena&gt;</a:t>
            </a:r>
          </a:p>
          <a:p>
            <a:pPr algn="l"/>
            <a:r>
              <a:rPr lang="pl-PL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&lt;/sceny&gt;</a:t>
            </a:r>
          </a:p>
          <a:p>
            <a:pPr algn="l"/>
            <a:r>
              <a:rPr lang="pl-PL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&lt;/ustawienia&gt;</a:t>
            </a:r>
          </a:p>
          <a:p>
            <a:pPr algn="l"/>
            <a:endParaRPr lang="pl-PL" sz="16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Tytuł 1"/>
          <p:cNvSpPr txBox="1">
            <a:spLocks/>
          </p:cNvSpPr>
          <p:nvPr/>
        </p:nvSpPr>
        <p:spPr>
          <a:xfrm>
            <a:off x="179512" y="461814"/>
            <a:ext cx="8820472" cy="662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/>
              <a:t>Wstęp do GIML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701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07504" y="1340768"/>
            <a:ext cx="8928992" cy="5328592"/>
          </a:xfrm>
        </p:spPr>
        <p:txBody>
          <a:bodyPr>
            <a:noAutofit/>
          </a:bodyPr>
          <a:lstStyle/>
          <a:p>
            <a:pPr algn="l"/>
            <a:r>
              <a:rPr lang="pl-PL" sz="2000" b="1" dirty="0" smtClean="0">
                <a:solidFill>
                  <a:schemeClr val="tx1"/>
                </a:solidFill>
              </a:rPr>
              <a:t>Języki GIML</a:t>
            </a:r>
            <a:r>
              <a:rPr lang="pl-PL" sz="2000" dirty="0" smtClean="0">
                <a:solidFill>
                  <a:schemeClr val="tx1"/>
                </a:solidFill>
              </a:rPr>
              <a:t> (ang. </a:t>
            </a:r>
            <a:r>
              <a:rPr lang="pl-PL" sz="2000" i="1" dirty="0" err="1" smtClean="0">
                <a:solidFill>
                  <a:schemeClr val="tx1"/>
                </a:solidFill>
              </a:rPr>
              <a:t>gaze</a:t>
            </a:r>
            <a:r>
              <a:rPr lang="pl-PL" sz="2000" i="1" dirty="0" smtClean="0">
                <a:solidFill>
                  <a:schemeClr val="tx1"/>
                </a:solidFill>
              </a:rPr>
              <a:t> </a:t>
            </a:r>
            <a:r>
              <a:rPr lang="pl-PL" sz="2000" i="1" dirty="0" err="1" smtClean="0">
                <a:solidFill>
                  <a:schemeClr val="tx1"/>
                </a:solidFill>
              </a:rPr>
              <a:t>interaction</a:t>
            </a:r>
            <a:r>
              <a:rPr lang="pl-PL" sz="2000" i="1" dirty="0" smtClean="0">
                <a:solidFill>
                  <a:schemeClr val="tx1"/>
                </a:solidFill>
              </a:rPr>
              <a:t> </a:t>
            </a:r>
            <a:r>
              <a:rPr lang="en-US" sz="2000" i="1" dirty="0" smtClean="0">
                <a:solidFill>
                  <a:schemeClr val="tx1"/>
                </a:solidFill>
              </a:rPr>
              <a:t>markup language</a:t>
            </a:r>
            <a:r>
              <a:rPr lang="pl-PL" sz="2000" dirty="0" smtClean="0">
                <a:solidFill>
                  <a:schemeClr val="tx1"/>
                </a:solidFill>
              </a:rPr>
              <a:t>) – opis GUI aplikacji sterowanych wzrokiem – </a:t>
            </a:r>
            <a:r>
              <a:rPr lang="pl-PL" sz="2000" dirty="0" smtClean="0">
                <a:solidFill>
                  <a:srgbClr val="002060"/>
                </a:solidFill>
              </a:rPr>
              <a:t>nie tylko statyczny wygląd, ale również dynamika</a:t>
            </a:r>
          </a:p>
          <a:p>
            <a:pPr algn="l"/>
            <a:endParaRPr lang="pl-PL" sz="1000" dirty="0" smtClean="0">
              <a:solidFill>
                <a:schemeClr val="tx1"/>
              </a:solidFill>
            </a:endParaRPr>
          </a:p>
          <a:p>
            <a:pPr algn="l"/>
            <a:r>
              <a:rPr lang="pl-PL" sz="2000" b="1" dirty="0" smtClean="0">
                <a:solidFill>
                  <a:schemeClr val="tx1"/>
                </a:solidFill>
              </a:rPr>
              <a:t>Sceny</a:t>
            </a:r>
            <a:endParaRPr lang="pl-PL" sz="500" dirty="0" smtClean="0">
              <a:solidFill>
                <a:schemeClr val="tx1"/>
              </a:solidFill>
            </a:endParaRPr>
          </a:p>
          <a:p>
            <a:pPr algn="l"/>
            <a:r>
              <a:rPr lang="pl-PL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&lt;?</a:t>
            </a:r>
            <a:r>
              <a:rPr lang="pl-PL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xml</a:t>
            </a:r>
            <a:r>
              <a:rPr lang="pl-PL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version="1.0" </a:t>
            </a:r>
            <a:r>
              <a:rPr lang="pl-PL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encoding</a:t>
            </a:r>
            <a:r>
              <a:rPr lang="pl-PL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="UTF-8"?&gt;</a:t>
            </a:r>
          </a:p>
          <a:p>
            <a:pPr algn="l"/>
            <a:r>
              <a:rPr lang="pl-PL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&lt;ustawienia&gt;</a:t>
            </a:r>
          </a:p>
          <a:p>
            <a:pPr algn="l"/>
            <a:r>
              <a:rPr lang="pl-PL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&lt;sceny </a:t>
            </a:r>
            <a:r>
              <a:rPr lang="pl-PL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nazwaScenyDomyślnej</a:t>
            </a:r>
            <a:r>
              <a:rPr lang="pl-PL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pl-PL" sz="16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pierwsza</a:t>
            </a:r>
            <a:r>
              <a:rPr lang="pl-PL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... &gt;</a:t>
            </a:r>
            <a:endParaRPr lang="pl-PL" sz="16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r>
              <a:rPr lang="pl-PL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&lt;scena nazwa="</a:t>
            </a:r>
            <a:r>
              <a:rPr lang="pl-PL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pierwsza</a:t>
            </a:r>
            <a:r>
              <a:rPr lang="pl-PL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</a:t>
            </a:r>
            <a:r>
              <a:rPr lang="pl-PL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kolorTła</a:t>
            </a:r>
            <a:r>
              <a:rPr lang="pl-PL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pl-PL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Beige</a:t>
            </a:r>
            <a:r>
              <a:rPr lang="pl-PL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"&gt;</a:t>
            </a:r>
          </a:p>
          <a:p>
            <a:pPr algn="l"/>
            <a:r>
              <a:rPr lang="pl-PL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&lt;/scena</a:t>
            </a:r>
            <a:r>
              <a:rPr lang="pl-PL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algn="l"/>
            <a:r>
              <a:rPr lang="pl-PL" sz="16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&lt;scena nazwa="druga" </a:t>
            </a:r>
            <a:r>
              <a:rPr lang="pl-PL" sz="1600" b="1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kolorTła</a:t>
            </a:r>
            <a:r>
              <a:rPr lang="pl-PL" sz="16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pl-PL" sz="1600" b="1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Lavender</a:t>
            </a:r>
            <a:r>
              <a:rPr lang="pl-PL" sz="16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"&gt;</a:t>
            </a:r>
          </a:p>
          <a:p>
            <a:pPr algn="l"/>
            <a:r>
              <a:rPr lang="pl-PL" sz="16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&lt;/</a:t>
            </a:r>
            <a:r>
              <a:rPr lang="pl-PL" sz="16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scena</a:t>
            </a:r>
            <a:r>
              <a:rPr lang="pl-PL" sz="16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algn="l"/>
            <a:r>
              <a:rPr lang="pl-PL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pl-PL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&lt;/sceny&gt;</a:t>
            </a:r>
          </a:p>
          <a:p>
            <a:pPr algn="l"/>
            <a:r>
              <a:rPr lang="pl-PL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&lt;/ustawienia&gt;</a:t>
            </a:r>
          </a:p>
          <a:p>
            <a:pPr algn="l"/>
            <a:endParaRPr lang="pl-PL" sz="16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Tytuł 1"/>
          <p:cNvSpPr txBox="1">
            <a:spLocks/>
          </p:cNvSpPr>
          <p:nvPr/>
        </p:nvSpPr>
        <p:spPr>
          <a:xfrm>
            <a:off x="179512" y="461814"/>
            <a:ext cx="8820472" cy="662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/>
              <a:t>Wstęp do GIML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449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07504" y="1340768"/>
            <a:ext cx="8928992" cy="5328592"/>
          </a:xfrm>
        </p:spPr>
        <p:txBody>
          <a:bodyPr>
            <a:noAutofit/>
          </a:bodyPr>
          <a:lstStyle/>
          <a:p>
            <a:pPr algn="l"/>
            <a:r>
              <a:rPr lang="pl-PL" sz="2000" b="1" dirty="0" smtClean="0">
                <a:solidFill>
                  <a:schemeClr val="tx1"/>
                </a:solidFill>
              </a:rPr>
              <a:t>Języki GIML</a:t>
            </a:r>
            <a:r>
              <a:rPr lang="pl-PL" sz="2000" dirty="0" smtClean="0">
                <a:solidFill>
                  <a:schemeClr val="tx1"/>
                </a:solidFill>
              </a:rPr>
              <a:t> (ang. </a:t>
            </a:r>
            <a:r>
              <a:rPr lang="pl-PL" sz="2000" i="1" dirty="0" err="1" smtClean="0">
                <a:solidFill>
                  <a:schemeClr val="tx1"/>
                </a:solidFill>
              </a:rPr>
              <a:t>gaze</a:t>
            </a:r>
            <a:r>
              <a:rPr lang="pl-PL" sz="2000" i="1" dirty="0" smtClean="0">
                <a:solidFill>
                  <a:schemeClr val="tx1"/>
                </a:solidFill>
              </a:rPr>
              <a:t> </a:t>
            </a:r>
            <a:r>
              <a:rPr lang="pl-PL" sz="2000" i="1" dirty="0" err="1" smtClean="0">
                <a:solidFill>
                  <a:schemeClr val="tx1"/>
                </a:solidFill>
              </a:rPr>
              <a:t>interaction</a:t>
            </a:r>
            <a:r>
              <a:rPr lang="pl-PL" sz="2000" i="1" dirty="0" smtClean="0">
                <a:solidFill>
                  <a:schemeClr val="tx1"/>
                </a:solidFill>
              </a:rPr>
              <a:t> </a:t>
            </a:r>
            <a:r>
              <a:rPr lang="en-US" sz="2000" i="1" dirty="0" smtClean="0">
                <a:solidFill>
                  <a:schemeClr val="tx1"/>
                </a:solidFill>
              </a:rPr>
              <a:t>markup language</a:t>
            </a:r>
            <a:r>
              <a:rPr lang="pl-PL" sz="2000" dirty="0" smtClean="0">
                <a:solidFill>
                  <a:schemeClr val="tx1"/>
                </a:solidFill>
              </a:rPr>
              <a:t>) – opis GUI aplikacji sterowanych wzrokiem – </a:t>
            </a:r>
            <a:r>
              <a:rPr lang="pl-PL" sz="2000" dirty="0" smtClean="0">
                <a:solidFill>
                  <a:srgbClr val="002060"/>
                </a:solidFill>
              </a:rPr>
              <a:t>nie tylko statyczny wygląd, ale również dynamika</a:t>
            </a:r>
          </a:p>
          <a:p>
            <a:pPr algn="l"/>
            <a:endParaRPr lang="pl-PL" sz="1000" dirty="0" smtClean="0">
              <a:solidFill>
                <a:schemeClr val="tx1"/>
              </a:solidFill>
            </a:endParaRPr>
          </a:p>
          <a:p>
            <a:pPr algn="l"/>
            <a:r>
              <a:rPr lang="pl-PL" sz="2000" b="1" dirty="0" smtClean="0">
                <a:solidFill>
                  <a:schemeClr val="tx1"/>
                </a:solidFill>
              </a:rPr>
              <a:t>Sceny</a:t>
            </a:r>
            <a:endParaRPr lang="pl-PL" sz="500" dirty="0" smtClean="0">
              <a:solidFill>
                <a:schemeClr val="tx1"/>
              </a:solidFill>
            </a:endParaRPr>
          </a:p>
          <a:p>
            <a:pPr algn="l"/>
            <a:r>
              <a:rPr lang="pl-PL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&lt;?</a:t>
            </a:r>
            <a:r>
              <a:rPr lang="pl-PL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xml</a:t>
            </a:r>
            <a:r>
              <a:rPr lang="pl-PL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version="1.0" </a:t>
            </a:r>
            <a:r>
              <a:rPr lang="pl-PL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encoding</a:t>
            </a:r>
            <a:r>
              <a:rPr lang="pl-PL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="UTF-8"?&gt;</a:t>
            </a:r>
          </a:p>
          <a:p>
            <a:pPr algn="l"/>
            <a:r>
              <a:rPr lang="pl-PL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&lt;ustawienia&gt;</a:t>
            </a:r>
          </a:p>
          <a:p>
            <a:pPr algn="l"/>
            <a:r>
              <a:rPr lang="pl-PL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&lt;sceny </a:t>
            </a:r>
            <a:r>
              <a:rPr lang="pl-PL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nazwaScenyDomyślnej</a:t>
            </a:r>
            <a:r>
              <a:rPr lang="pl-PL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pl-PL" sz="1600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pierwsza</a:t>
            </a:r>
            <a:r>
              <a:rPr lang="pl-PL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... &gt;</a:t>
            </a:r>
            <a:endParaRPr lang="pl-PL" sz="16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r>
              <a:rPr lang="pl-PL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&lt;scena nazwa="pierwsza" </a:t>
            </a:r>
            <a:r>
              <a:rPr lang="pl-PL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kolorTła</a:t>
            </a:r>
            <a:r>
              <a:rPr lang="pl-PL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pl-PL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Beige</a:t>
            </a:r>
            <a:r>
              <a:rPr lang="pl-PL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"&gt;</a:t>
            </a:r>
          </a:p>
          <a:p>
            <a:pPr algn="l"/>
            <a:r>
              <a:rPr lang="pl-PL" sz="16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&lt;</a:t>
            </a:r>
            <a:r>
              <a:rPr lang="pl-PL" sz="16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obszar nazwa="obszar1" kształt="prostokąt" </a:t>
            </a:r>
          </a:p>
          <a:p>
            <a:pPr algn="l"/>
            <a:r>
              <a:rPr lang="pl-PL" sz="16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</a:t>
            </a:r>
            <a:r>
              <a:rPr lang="pl-PL" sz="1600" b="1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położenieŚrodkaX</a:t>
            </a:r>
            <a:r>
              <a:rPr lang="pl-PL" sz="16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="150" </a:t>
            </a:r>
            <a:r>
              <a:rPr lang="pl-PL" sz="1600" b="1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położenieŚrodkaY</a:t>
            </a:r>
            <a:r>
              <a:rPr lang="pl-PL" sz="16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="100"</a:t>
            </a:r>
          </a:p>
          <a:p>
            <a:pPr algn="l"/>
            <a:r>
              <a:rPr lang="pl-PL" sz="16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</a:t>
            </a:r>
            <a:r>
              <a:rPr lang="pl-PL" sz="1600" b="1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rozmiarX</a:t>
            </a:r>
            <a:r>
              <a:rPr lang="pl-PL" sz="16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="200" </a:t>
            </a:r>
            <a:r>
              <a:rPr lang="pl-PL" sz="1600" b="1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rozmiarY</a:t>
            </a:r>
            <a:r>
              <a:rPr lang="pl-PL" sz="16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="100"</a:t>
            </a:r>
          </a:p>
          <a:p>
            <a:pPr algn="l"/>
            <a:r>
              <a:rPr lang="pl-PL" sz="16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tekst="Przełącz do </a:t>
            </a:r>
            <a:r>
              <a:rPr lang="pl-PL" sz="16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drugiej </a:t>
            </a:r>
            <a:r>
              <a:rPr lang="pl-PL" sz="16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sceny"&gt;</a:t>
            </a:r>
          </a:p>
          <a:p>
            <a:pPr algn="l"/>
            <a:r>
              <a:rPr lang="pl-PL" sz="16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&lt;/obszar&gt;</a:t>
            </a:r>
            <a:endParaRPr lang="pl-PL" sz="16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r>
              <a:rPr lang="pl-PL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&lt;/scena</a:t>
            </a:r>
            <a:r>
              <a:rPr lang="pl-PL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algn="l"/>
            <a:r>
              <a:rPr lang="pl-PL" sz="16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&lt;scena nazwa="druga" </a:t>
            </a:r>
            <a:r>
              <a:rPr lang="pl-PL" sz="160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kolorTła</a:t>
            </a:r>
            <a:r>
              <a:rPr lang="pl-PL" sz="16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pl-PL" sz="160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Lavender</a:t>
            </a:r>
            <a:r>
              <a:rPr lang="pl-PL" sz="1600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"&gt;</a:t>
            </a:r>
          </a:p>
          <a:p>
            <a:pPr algn="l"/>
            <a:r>
              <a:rPr lang="pl-PL" sz="1600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&lt;/</a:t>
            </a:r>
            <a:r>
              <a:rPr lang="pl-PL" sz="16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scena</a:t>
            </a:r>
            <a:r>
              <a:rPr lang="pl-PL" sz="1600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algn="l"/>
            <a:r>
              <a:rPr lang="pl-PL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&lt;/sceny&gt;</a:t>
            </a:r>
          </a:p>
          <a:p>
            <a:pPr algn="l"/>
            <a:r>
              <a:rPr lang="pl-PL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&lt;/ustawienia&gt;</a:t>
            </a:r>
          </a:p>
        </p:txBody>
      </p:sp>
      <p:sp>
        <p:nvSpPr>
          <p:cNvPr id="6" name="Tytuł 1"/>
          <p:cNvSpPr txBox="1">
            <a:spLocks/>
          </p:cNvSpPr>
          <p:nvPr/>
        </p:nvSpPr>
        <p:spPr>
          <a:xfrm>
            <a:off x="179512" y="461814"/>
            <a:ext cx="8820472" cy="662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/>
              <a:t>Wstęp do GIML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669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07504" y="1340768"/>
            <a:ext cx="8928992" cy="5328592"/>
          </a:xfrm>
        </p:spPr>
        <p:txBody>
          <a:bodyPr>
            <a:noAutofit/>
          </a:bodyPr>
          <a:lstStyle/>
          <a:p>
            <a:pPr algn="l"/>
            <a:r>
              <a:rPr lang="pl-PL" sz="2000" b="1" dirty="0" smtClean="0">
                <a:solidFill>
                  <a:schemeClr val="tx1"/>
                </a:solidFill>
              </a:rPr>
              <a:t>Języki GIML</a:t>
            </a:r>
            <a:r>
              <a:rPr lang="pl-PL" sz="2000" dirty="0" smtClean="0">
                <a:solidFill>
                  <a:schemeClr val="tx1"/>
                </a:solidFill>
              </a:rPr>
              <a:t> (ang. </a:t>
            </a:r>
            <a:r>
              <a:rPr lang="en-US" sz="2000" i="1" dirty="0" smtClean="0">
                <a:solidFill>
                  <a:schemeClr val="tx1"/>
                </a:solidFill>
              </a:rPr>
              <a:t>gaze interaction markup language</a:t>
            </a:r>
            <a:r>
              <a:rPr lang="pl-PL" sz="2000" dirty="0" smtClean="0">
                <a:solidFill>
                  <a:schemeClr val="tx1"/>
                </a:solidFill>
              </a:rPr>
              <a:t>) – opis GUI aplikacji sterowanych wzrokiem – </a:t>
            </a:r>
            <a:r>
              <a:rPr lang="pl-PL" sz="2000" dirty="0" smtClean="0">
                <a:solidFill>
                  <a:srgbClr val="002060"/>
                </a:solidFill>
              </a:rPr>
              <a:t>nie tylko statyczny wygląd, ale również dynamika</a:t>
            </a:r>
          </a:p>
          <a:p>
            <a:pPr algn="l"/>
            <a:endParaRPr lang="pl-PL" sz="1000" dirty="0" smtClean="0">
              <a:solidFill>
                <a:schemeClr val="tx1"/>
              </a:solidFill>
            </a:endParaRPr>
          </a:p>
          <a:p>
            <a:pPr algn="l"/>
            <a:r>
              <a:rPr lang="pl-PL" sz="2000" b="1" dirty="0" smtClean="0">
                <a:solidFill>
                  <a:schemeClr val="tx1"/>
                </a:solidFill>
              </a:rPr>
              <a:t>Sceny</a:t>
            </a:r>
            <a:endParaRPr lang="pl-PL" sz="500" dirty="0" smtClean="0">
              <a:solidFill>
                <a:schemeClr val="tx1"/>
              </a:solidFill>
            </a:endParaRPr>
          </a:p>
          <a:p>
            <a:pPr algn="l"/>
            <a:r>
              <a:rPr lang="pl-PL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&lt;?</a:t>
            </a:r>
            <a:r>
              <a:rPr lang="pl-PL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xml</a:t>
            </a:r>
            <a:r>
              <a:rPr lang="pl-PL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version="1.0" </a:t>
            </a:r>
            <a:r>
              <a:rPr lang="pl-PL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encoding</a:t>
            </a:r>
            <a:r>
              <a:rPr lang="pl-PL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="UTF-8"?&gt;</a:t>
            </a:r>
          </a:p>
          <a:p>
            <a:pPr algn="l"/>
            <a:r>
              <a:rPr lang="pl-PL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&lt;ustawienia&gt;</a:t>
            </a:r>
          </a:p>
          <a:p>
            <a:pPr algn="l"/>
            <a:r>
              <a:rPr lang="pl-PL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&lt;sceny </a:t>
            </a:r>
            <a:r>
              <a:rPr lang="pl-PL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nazwaScenyDomyślnej</a:t>
            </a:r>
            <a:r>
              <a:rPr lang="pl-PL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pl-PL" sz="1600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pierwsza</a:t>
            </a:r>
            <a:r>
              <a:rPr lang="pl-PL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... &gt;</a:t>
            </a:r>
            <a:endParaRPr lang="pl-PL" sz="16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r>
              <a:rPr lang="pl-PL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&lt;scena nazwa="pierwsza" </a:t>
            </a:r>
            <a:r>
              <a:rPr lang="pl-PL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kolorTła</a:t>
            </a:r>
            <a:r>
              <a:rPr lang="pl-PL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pl-PL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Beige</a:t>
            </a:r>
            <a:r>
              <a:rPr lang="pl-PL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"&gt;</a:t>
            </a:r>
          </a:p>
          <a:p>
            <a:pPr algn="l"/>
            <a:r>
              <a:rPr lang="pl-PL" sz="16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600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&lt;</a:t>
            </a:r>
            <a:r>
              <a:rPr lang="pl-PL" sz="16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obszar nazwa="obszar1" kształt="prostokąt" </a:t>
            </a:r>
          </a:p>
          <a:p>
            <a:pPr algn="l"/>
            <a:r>
              <a:rPr lang="pl-PL" sz="16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</a:t>
            </a:r>
            <a:r>
              <a:rPr lang="pl-PL" sz="160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położenieŚrodkaX</a:t>
            </a:r>
            <a:r>
              <a:rPr lang="pl-PL" sz="16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="150" </a:t>
            </a:r>
            <a:r>
              <a:rPr lang="pl-PL" sz="160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położenieŚrodkaY</a:t>
            </a:r>
            <a:r>
              <a:rPr lang="pl-PL" sz="16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="100"</a:t>
            </a:r>
          </a:p>
          <a:p>
            <a:pPr algn="l"/>
            <a:r>
              <a:rPr lang="pl-PL" sz="16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</a:t>
            </a:r>
            <a:r>
              <a:rPr lang="pl-PL" sz="160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rozmiarX</a:t>
            </a:r>
            <a:r>
              <a:rPr lang="pl-PL" sz="16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="200" </a:t>
            </a:r>
            <a:r>
              <a:rPr lang="pl-PL" sz="160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rozmiarY</a:t>
            </a:r>
            <a:r>
              <a:rPr lang="pl-PL" sz="16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="100"</a:t>
            </a:r>
          </a:p>
          <a:p>
            <a:pPr algn="l"/>
            <a:r>
              <a:rPr lang="pl-PL" sz="16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tekst="Przełącz do pierwszej sceny"&gt;</a:t>
            </a:r>
          </a:p>
          <a:p>
            <a:pPr algn="l"/>
            <a:r>
              <a:rPr lang="pl-PL" sz="16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&lt;reakcja </a:t>
            </a:r>
            <a:r>
              <a:rPr lang="pl-PL" sz="1600" b="1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typAkcji</a:t>
            </a:r>
            <a:r>
              <a:rPr lang="pl-PL" sz="16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pl-PL" sz="1600" b="1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PrzejścieDoSceny</a:t>
            </a:r>
            <a:r>
              <a:rPr lang="pl-PL" sz="16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</a:t>
            </a:r>
          </a:p>
          <a:p>
            <a:pPr algn="l"/>
            <a:r>
              <a:rPr lang="pl-PL" sz="16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</a:t>
            </a:r>
            <a:r>
              <a:rPr lang="pl-PL" sz="1600" b="1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nazwaDocelowejSceny</a:t>
            </a:r>
            <a:r>
              <a:rPr lang="pl-PL" sz="16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="druga" </a:t>
            </a:r>
            <a:r>
              <a:rPr lang="pl-PL" sz="16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</a:p>
          <a:p>
            <a:pPr algn="l"/>
            <a:r>
              <a:rPr lang="pl-PL" sz="16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&lt;/obszar&gt;</a:t>
            </a:r>
            <a:endParaRPr lang="pl-PL" sz="16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r>
              <a:rPr lang="pl-PL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&lt;/scena</a:t>
            </a:r>
            <a:r>
              <a:rPr lang="pl-PL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algn="l"/>
            <a:r>
              <a:rPr lang="pl-PL" sz="16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&lt;scena nazwa="druga" </a:t>
            </a:r>
            <a:r>
              <a:rPr lang="pl-PL" sz="160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kolorTła</a:t>
            </a:r>
            <a:r>
              <a:rPr lang="pl-PL" sz="16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pl-PL" sz="160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Lavender</a:t>
            </a:r>
            <a:r>
              <a:rPr lang="pl-PL" sz="1600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"&gt;</a:t>
            </a:r>
          </a:p>
          <a:p>
            <a:pPr algn="l"/>
            <a:r>
              <a:rPr lang="pl-PL" sz="1600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&lt;/</a:t>
            </a:r>
            <a:r>
              <a:rPr lang="pl-PL" sz="16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scena</a:t>
            </a:r>
            <a:r>
              <a:rPr lang="pl-PL" sz="1600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algn="l"/>
            <a:endParaRPr lang="pl-PL" sz="16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Tytuł 1"/>
          <p:cNvSpPr txBox="1">
            <a:spLocks/>
          </p:cNvSpPr>
          <p:nvPr/>
        </p:nvSpPr>
        <p:spPr>
          <a:xfrm>
            <a:off x="179512" y="461814"/>
            <a:ext cx="8820472" cy="662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/>
              <a:t>Wstęp do GIML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100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07504" y="1340768"/>
            <a:ext cx="8928992" cy="5328592"/>
          </a:xfrm>
        </p:spPr>
        <p:txBody>
          <a:bodyPr>
            <a:noAutofit/>
          </a:bodyPr>
          <a:lstStyle/>
          <a:p>
            <a:pPr algn="l"/>
            <a:r>
              <a:rPr lang="pl-PL" sz="2000" dirty="0" smtClean="0">
                <a:solidFill>
                  <a:schemeClr val="tx1"/>
                </a:solidFill>
              </a:rPr>
              <a:t>Niektóre nieomówione znaczniki:</a:t>
            </a:r>
          </a:p>
          <a:p>
            <a:pPr algn="l"/>
            <a:r>
              <a:rPr lang="pl-PL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&lt;dźwięk nazwa="</a:t>
            </a:r>
            <a:r>
              <a:rPr lang="pl-PL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chimes</a:t>
            </a:r>
            <a:r>
              <a:rPr lang="pl-PL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ścieżka="dźwięki\chimes.wav" </a:t>
            </a:r>
            <a:endParaRPr lang="pl-PL" sz="160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r>
              <a:rPr lang="pl-PL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pl-PL" sz="16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liczbaPowtórzeń</a:t>
            </a:r>
            <a:r>
              <a:rPr lang="pl-PL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="3" </a:t>
            </a:r>
            <a:r>
              <a:rPr lang="pl-PL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wTle</a:t>
            </a:r>
            <a:r>
              <a:rPr lang="pl-PL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="nie" głośność="0.1" </a:t>
            </a:r>
            <a:r>
              <a:rPr lang="pl-PL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</a:p>
          <a:p>
            <a:pPr algn="l"/>
            <a:endParaRPr lang="pl-PL" sz="100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r>
              <a:rPr lang="pl-PL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pl-PL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film nazwa="</a:t>
            </a:r>
            <a:r>
              <a:rPr lang="pl-PL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farscape</a:t>
            </a:r>
            <a:r>
              <a:rPr lang="pl-PL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ścieżka="filmy\farscape.avi" </a:t>
            </a:r>
            <a:endParaRPr lang="pl-PL" sz="160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r>
              <a:rPr lang="pl-PL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pl-PL" sz="16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kluczPrzezroczystości</a:t>
            </a:r>
            <a:r>
              <a:rPr lang="pl-PL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pl-PL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Fuchsia</a:t>
            </a:r>
            <a:r>
              <a:rPr lang="pl-PL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pPr algn="l"/>
            <a:r>
              <a:rPr lang="pl-PL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pl-PL" sz="16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liczbaPowtórzeń</a:t>
            </a:r>
            <a:r>
              <a:rPr lang="pl-PL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="2" głośność="1" </a:t>
            </a:r>
            <a:r>
              <a:rPr lang="pl-PL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wTle</a:t>
            </a:r>
            <a:r>
              <a:rPr lang="pl-PL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 </a:t>
            </a:r>
            <a:r>
              <a:rPr lang="pl-PL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tak|nie</a:t>
            </a:r>
            <a:r>
              <a:rPr lang="pl-PL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"/&gt;</a:t>
            </a:r>
          </a:p>
          <a:p>
            <a:pPr algn="l"/>
            <a:endParaRPr lang="pl-PL" sz="100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r>
              <a:rPr lang="pl-PL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pl-PL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scena nazwa="0" </a:t>
            </a:r>
            <a:r>
              <a:rPr lang="pl-PL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kolorTła</a:t>
            </a:r>
            <a:r>
              <a:rPr lang="pl-PL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pl-PL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Lime</a:t>
            </a:r>
            <a:r>
              <a:rPr lang="pl-PL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</a:t>
            </a:r>
            <a:r>
              <a:rPr lang="pl-PL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nazwaRysunkuTła</a:t>
            </a:r>
            <a:r>
              <a:rPr lang="pl-PL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="tło" </a:t>
            </a:r>
            <a:endParaRPr lang="pl-PL" sz="160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r>
              <a:rPr lang="pl-PL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pl-PL" sz="16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nazwaDźwiękuTła</a:t>
            </a:r>
            <a:r>
              <a:rPr lang="pl-PL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="tło" </a:t>
            </a:r>
            <a:r>
              <a:rPr lang="pl-PL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scenaWzorcowa</a:t>
            </a:r>
            <a:r>
              <a:rPr lang="pl-PL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="szablon"</a:t>
            </a:r>
          </a:p>
          <a:p>
            <a:pPr algn="l"/>
            <a:r>
              <a:rPr lang="pl-PL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pl-PL" sz="16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stopieńZaczernienia</a:t>
            </a:r>
            <a:r>
              <a:rPr lang="pl-PL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pl-PL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200" </a:t>
            </a:r>
            <a:r>
              <a:rPr lang="pl-PL" sz="16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kolorZaczernienia</a:t>
            </a:r>
            <a:r>
              <a:rPr lang="pl-PL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pl-PL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Blue" </a:t>
            </a:r>
          </a:p>
          <a:p>
            <a:pPr algn="l"/>
            <a:r>
              <a:rPr lang="pl-PL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pl-PL" sz="16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blokowanieObszarowPrzyZaczernieniu</a:t>
            </a:r>
            <a:r>
              <a:rPr lang="pl-PL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pl-PL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tak|nie</a:t>
            </a:r>
            <a:r>
              <a:rPr lang="pl-PL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</a:t>
            </a:r>
            <a:r>
              <a:rPr lang="pl-PL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</a:p>
          <a:p>
            <a:pPr algn="l"/>
            <a:r>
              <a:rPr lang="pl-PL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pl-PL" sz="16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nazwaObszaruWłączanegoPoWyłączeniuWszystkichObszarów</a:t>
            </a:r>
            <a:r>
              <a:rPr lang="pl-PL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="1"   </a:t>
            </a:r>
          </a:p>
          <a:p>
            <a:pPr algn="l"/>
            <a:r>
              <a:rPr lang="pl-PL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pl-PL" sz="16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resetujPoWejściu</a:t>
            </a:r>
            <a:r>
              <a:rPr lang="pl-PL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pl-PL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nie" </a:t>
            </a:r>
            <a:r>
              <a:rPr lang="pl-PL" sz="16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poZmianieSceny</a:t>
            </a:r>
            <a:r>
              <a:rPr lang="pl-PL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pl-PL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s0_z1"&gt;</a:t>
            </a:r>
            <a:endParaRPr lang="pl-PL" sz="200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endParaRPr lang="pl-PL" sz="1000" dirty="0" smtClean="0">
              <a:solidFill>
                <a:schemeClr val="tx1"/>
              </a:solidFill>
              <a:latin typeface="+mj-lt"/>
              <a:cs typeface="Courier New" panose="02070309020205020404" pitchFamily="49" charset="0"/>
            </a:endParaRPr>
          </a:p>
          <a:p>
            <a:pPr algn="l"/>
            <a:r>
              <a:rPr lang="pl-PL" sz="2000" dirty="0" smtClean="0">
                <a:solidFill>
                  <a:schemeClr val="tx1"/>
                </a:solidFill>
                <a:latin typeface="+mj-lt"/>
                <a:cs typeface="Courier New" panose="02070309020205020404" pitchFamily="49" charset="0"/>
              </a:rPr>
              <a:t>Dziedziczenie scen (scena wzorcowa)</a:t>
            </a:r>
          </a:p>
          <a:p>
            <a:pPr algn="l"/>
            <a:r>
              <a:rPr lang="pl-PL" sz="2000" dirty="0" smtClean="0">
                <a:solidFill>
                  <a:schemeClr val="tx1"/>
                </a:solidFill>
                <a:latin typeface="+mj-lt"/>
                <a:cs typeface="Courier New" panose="02070309020205020404" pitchFamily="49" charset="0"/>
              </a:rPr>
              <a:t>Reakcja po naciśnięciu klawisza</a:t>
            </a:r>
          </a:p>
          <a:p>
            <a:pPr algn="l"/>
            <a:r>
              <a:rPr lang="pl-PL" sz="2000" dirty="0" smtClean="0">
                <a:solidFill>
                  <a:schemeClr val="tx1"/>
                </a:solidFill>
                <a:latin typeface="+mj-lt"/>
                <a:cs typeface="Courier New" panose="02070309020205020404" pitchFamily="49" charset="0"/>
              </a:rPr>
              <a:t>System zdarzeń (biblioteka DLL z dowolnym kodem dla platformy .NET)</a:t>
            </a:r>
          </a:p>
        </p:txBody>
      </p:sp>
      <p:sp>
        <p:nvSpPr>
          <p:cNvPr id="6" name="Tytuł 1"/>
          <p:cNvSpPr txBox="1">
            <a:spLocks/>
          </p:cNvSpPr>
          <p:nvPr/>
        </p:nvSpPr>
        <p:spPr>
          <a:xfrm>
            <a:off x="179512" y="461814"/>
            <a:ext cx="8820472" cy="662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 smtClean="0"/>
              <a:t>Wstęp do GIML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800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07504" y="1340768"/>
            <a:ext cx="8928992" cy="5328592"/>
          </a:xfrm>
        </p:spPr>
        <p:txBody>
          <a:bodyPr>
            <a:noAutofit/>
          </a:bodyPr>
          <a:lstStyle/>
          <a:p>
            <a:pPr algn="l"/>
            <a:r>
              <a:rPr lang="pl-PL" sz="2000" b="1" dirty="0" smtClean="0">
                <a:solidFill>
                  <a:schemeClr val="tx1"/>
                </a:solidFill>
              </a:rPr>
              <a:t>Platforma GCAF</a:t>
            </a:r>
            <a:r>
              <a:rPr lang="pl-PL" sz="2000" dirty="0" smtClean="0">
                <a:solidFill>
                  <a:schemeClr val="tx1"/>
                </a:solidFill>
              </a:rPr>
              <a:t> (ang. </a:t>
            </a:r>
            <a:r>
              <a:rPr lang="en-US" sz="2000" i="1" dirty="0" smtClean="0">
                <a:solidFill>
                  <a:schemeClr val="tx1"/>
                </a:solidFill>
              </a:rPr>
              <a:t>gaze </a:t>
            </a:r>
            <a:r>
              <a:rPr lang="en-US" sz="2000" i="1" dirty="0" err="1" smtClean="0">
                <a:solidFill>
                  <a:schemeClr val="tx1"/>
                </a:solidFill>
              </a:rPr>
              <a:t>contro</a:t>
            </a:r>
            <a:r>
              <a:rPr lang="pl-PL" sz="2000" i="1" dirty="0" smtClean="0">
                <a:solidFill>
                  <a:schemeClr val="tx1"/>
                </a:solidFill>
              </a:rPr>
              <a:t>l</a:t>
            </a:r>
            <a:r>
              <a:rPr lang="en-US" sz="2000" i="1" dirty="0" smtClean="0">
                <a:solidFill>
                  <a:schemeClr val="tx1"/>
                </a:solidFill>
              </a:rPr>
              <a:t>led application framework</a:t>
            </a:r>
            <a:r>
              <a:rPr lang="pl-PL" sz="2000" dirty="0" smtClean="0">
                <a:solidFill>
                  <a:schemeClr val="tx1"/>
                </a:solidFill>
              </a:rPr>
              <a:t>) – interpreter j. GIML.</a:t>
            </a:r>
            <a:br>
              <a:rPr lang="pl-PL" sz="2000" dirty="0" smtClean="0">
                <a:solidFill>
                  <a:schemeClr val="tx1"/>
                </a:solidFill>
              </a:rPr>
            </a:br>
            <a:r>
              <a:rPr lang="pl-PL" sz="2000" dirty="0" smtClean="0">
                <a:solidFill>
                  <a:schemeClr val="tx1"/>
                </a:solidFill>
              </a:rPr>
              <a:t>Platforma do uruchamiania aplikacji GIML, zbierania danych, analizy danych w cz. rz.</a:t>
            </a:r>
            <a:endParaRPr lang="pl-PL" sz="2000" dirty="0" smtClean="0">
              <a:solidFill>
                <a:srgbClr val="002060"/>
              </a:solidFill>
            </a:endParaRPr>
          </a:p>
          <a:p>
            <a:pPr algn="l"/>
            <a:endParaRPr lang="pl-PL" sz="1000" dirty="0" smtClean="0">
              <a:solidFill>
                <a:schemeClr val="tx1"/>
              </a:solidFill>
            </a:endParaRPr>
          </a:p>
          <a:p>
            <a:pPr algn="l"/>
            <a:endParaRPr lang="pl-PL" sz="2000" b="1" dirty="0" smtClean="0">
              <a:solidFill>
                <a:schemeClr val="tx1"/>
              </a:solidFill>
            </a:endParaRPr>
          </a:p>
        </p:txBody>
      </p:sp>
      <p:sp>
        <p:nvSpPr>
          <p:cNvPr id="6" name="Tytuł 1"/>
          <p:cNvSpPr txBox="1">
            <a:spLocks/>
          </p:cNvSpPr>
          <p:nvPr/>
        </p:nvSpPr>
        <p:spPr>
          <a:xfrm>
            <a:off x="179512" y="461814"/>
            <a:ext cx="8820472" cy="662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 smtClean="0"/>
              <a:t>GCAF</a:t>
            </a:r>
            <a:endParaRPr lang="en-US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204864"/>
            <a:ext cx="3750124" cy="3918776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348880"/>
            <a:ext cx="3750124" cy="3918776"/>
          </a:xfrm>
          <a:prstGeom prst="rect">
            <a:avLst/>
          </a:prstGeom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451861"/>
            <a:ext cx="3746701" cy="392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495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07504" y="1340768"/>
            <a:ext cx="8928992" cy="5328592"/>
          </a:xfrm>
        </p:spPr>
        <p:txBody>
          <a:bodyPr>
            <a:noAutofit/>
          </a:bodyPr>
          <a:lstStyle/>
          <a:p>
            <a:pPr algn="l"/>
            <a:r>
              <a:rPr lang="pl-PL" sz="2000" b="1" dirty="0" smtClean="0">
                <a:solidFill>
                  <a:schemeClr val="tx1"/>
                </a:solidFill>
              </a:rPr>
              <a:t>Języki znaczników</a:t>
            </a:r>
            <a:r>
              <a:rPr lang="pl-PL" sz="2000" dirty="0" smtClean="0">
                <a:solidFill>
                  <a:schemeClr val="tx1"/>
                </a:solidFill>
              </a:rPr>
              <a:t> (ang. </a:t>
            </a:r>
            <a:r>
              <a:rPr lang="en-US" sz="2000" b="1" i="1" dirty="0" smtClean="0">
                <a:solidFill>
                  <a:schemeClr val="tx1"/>
                </a:solidFill>
              </a:rPr>
              <a:t>markup language</a:t>
            </a:r>
            <a:r>
              <a:rPr lang="pl-PL" sz="2000" dirty="0" smtClean="0">
                <a:solidFill>
                  <a:schemeClr val="tx1"/>
                </a:solidFill>
              </a:rPr>
              <a:t>) – opis dokumentu; format, w którym</a:t>
            </a:r>
            <a:br>
              <a:rPr lang="pl-PL" sz="2000" dirty="0" smtClean="0">
                <a:solidFill>
                  <a:schemeClr val="tx1"/>
                </a:solidFill>
              </a:rPr>
            </a:br>
            <a:r>
              <a:rPr lang="pl-PL" sz="2000" dirty="0" smtClean="0">
                <a:solidFill>
                  <a:schemeClr val="tx1"/>
                </a:solidFill>
              </a:rPr>
              <a:t>oprócz właściwej zawartości dokumentu umieszczone </a:t>
            </a:r>
            <a:r>
              <a:rPr lang="pl-PL" sz="2000" dirty="0">
                <a:solidFill>
                  <a:schemeClr val="tx1"/>
                </a:solidFill>
              </a:rPr>
              <a:t>są opisujące </a:t>
            </a:r>
            <a:r>
              <a:rPr lang="pl-PL" sz="2000" dirty="0" smtClean="0">
                <a:solidFill>
                  <a:schemeClr val="tx1"/>
                </a:solidFill>
              </a:rPr>
              <a:t>ją znaczniki</a:t>
            </a:r>
          </a:p>
          <a:p>
            <a:pPr algn="l"/>
            <a:endParaRPr lang="pl-PL" sz="1000" dirty="0" smtClean="0">
              <a:solidFill>
                <a:schemeClr val="tx1"/>
              </a:solidFill>
            </a:endParaRPr>
          </a:p>
          <a:p>
            <a:pPr algn="l"/>
            <a:r>
              <a:rPr lang="pl-PL" sz="2000" b="1" dirty="0" smtClean="0">
                <a:solidFill>
                  <a:schemeClr val="tx1"/>
                </a:solidFill>
              </a:rPr>
              <a:t>HTML</a:t>
            </a:r>
          </a:p>
          <a:p>
            <a:pPr algn="l"/>
            <a:r>
              <a:rPr lang="pl-PL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&lt;!DOCTYPE HTML PUBLIC </a:t>
            </a:r>
            <a:r>
              <a:rPr lang="pl-PL" sz="14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...&gt;</a:t>
            </a:r>
            <a:endParaRPr lang="pl-PL" sz="14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r>
              <a:rPr lang="pl-PL" sz="14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pl-PL" sz="14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html</a:t>
            </a:r>
            <a:r>
              <a:rPr lang="pl-PL" sz="14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algn="l"/>
            <a:r>
              <a:rPr lang="pl-PL" sz="14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pl-PL" sz="14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head</a:t>
            </a:r>
            <a:r>
              <a:rPr lang="pl-PL" sz="14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algn="l"/>
            <a:r>
              <a:rPr lang="pl-PL" sz="14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pl-PL" sz="14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title</a:t>
            </a:r>
            <a:r>
              <a:rPr lang="pl-PL" sz="14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&gt;Jacek Matulewski&lt;</a:t>
            </a:r>
            <a:r>
              <a:rPr lang="pl-PL" sz="14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pl-PL" sz="14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title</a:t>
            </a:r>
            <a:r>
              <a:rPr lang="pl-PL" sz="14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endParaRPr lang="pl-PL" sz="14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r>
              <a:rPr lang="pl-PL" sz="14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pl-PL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meta</a:t>
            </a:r>
            <a:r>
              <a:rPr lang="pl-PL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http-</a:t>
            </a:r>
            <a:r>
              <a:rPr lang="pl-PL" sz="14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equiv</a:t>
            </a:r>
            <a:r>
              <a:rPr lang="pl-PL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pl-PL" sz="14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content-type</a:t>
            </a:r>
            <a:r>
              <a:rPr lang="pl-PL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</a:t>
            </a:r>
            <a:r>
              <a:rPr lang="pl-PL" sz="14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content</a:t>
            </a:r>
            <a:r>
              <a:rPr lang="pl-PL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pl-PL" sz="14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text</a:t>
            </a:r>
            <a:r>
              <a:rPr lang="pl-PL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pl-PL" sz="14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html</a:t>
            </a:r>
            <a:r>
              <a:rPr lang="pl-PL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pl-PL" sz="14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charset</a:t>
            </a:r>
            <a:r>
              <a:rPr lang="pl-PL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=windows-1250"&gt;</a:t>
            </a:r>
          </a:p>
          <a:p>
            <a:pPr algn="l"/>
            <a:r>
              <a:rPr lang="pl-PL" sz="14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pl-PL" sz="1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script</a:t>
            </a:r>
            <a:r>
              <a:rPr lang="pl-PL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4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language</a:t>
            </a:r>
            <a:r>
              <a:rPr lang="pl-PL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pl-PL" sz="14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javascript</a:t>
            </a:r>
            <a:r>
              <a:rPr lang="pl-PL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</a:t>
            </a:r>
            <a:r>
              <a:rPr lang="pl-PL" sz="14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</a:t>
            </a:r>
            <a:r>
              <a:rPr lang="pl-PL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pl-PL" sz="14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text</a:t>
            </a:r>
            <a:r>
              <a:rPr lang="pl-PL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pl-PL" sz="14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javascript</a:t>
            </a:r>
            <a:r>
              <a:rPr lang="pl-PL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"&gt;</a:t>
            </a:r>
          </a:p>
          <a:p>
            <a:pPr algn="l"/>
            <a:r>
              <a:rPr lang="pl-PL" sz="14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function</a:t>
            </a:r>
            <a:r>
              <a:rPr lang="pl-PL" sz="14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4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totop</a:t>
            </a:r>
            <a:r>
              <a:rPr lang="pl-PL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 { </a:t>
            </a:r>
            <a:r>
              <a:rPr lang="pl-PL" sz="14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pl-PL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pl-PL" sz="14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self</a:t>
            </a:r>
            <a:r>
              <a:rPr lang="pl-PL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!= top) </a:t>
            </a:r>
            <a:r>
              <a:rPr lang="pl-PL" sz="14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top.location.href</a:t>
            </a:r>
            <a:r>
              <a:rPr lang="pl-PL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pl-PL" sz="14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self.location.href</a:t>
            </a:r>
            <a:r>
              <a:rPr lang="pl-PL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};</a:t>
            </a:r>
          </a:p>
          <a:p>
            <a:pPr algn="l"/>
            <a:r>
              <a:rPr lang="pl-PL" sz="14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setTimeout</a:t>
            </a:r>
            <a:r>
              <a:rPr lang="pl-PL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("</a:t>
            </a:r>
            <a:r>
              <a:rPr lang="pl-PL" sz="14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totop</a:t>
            </a:r>
            <a:r>
              <a:rPr lang="pl-PL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()", 1000);</a:t>
            </a:r>
          </a:p>
          <a:p>
            <a:pPr algn="l"/>
            <a:r>
              <a:rPr lang="pl-PL" sz="14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pl-PL" sz="14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pl-PL" sz="1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script</a:t>
            </a:r>
            <a:r>
              <a:rPr lang="pl-PL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algn="l"/>
            <a:r>
              <a:rPr lang="pl-PL" sz="14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pl-PL" sz="14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pl-PL" sz="14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head</a:t>
            </a:r>
            <a:r>
              <a:rPr lang="pl-PL" sz="14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endParaRPr lang="pl-PL" sz="14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r>
              <a:rPr lang="pl-PL" sz="14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pl-PL" sz="14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body</a:t>
            </a:r>
            <a:r>
              <a:rPr lang="pl-PL" sz="14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4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vlink</a:t>
            </a:r>
            <a:r>
              <a:rPr lang="pl-PL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pl-PL" sz="14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blue</a:t>
            </a:r>
            <a:r>
              <a:rPr lang="pl-PL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</a:t>
            </a:r>
            <a:r>
              <a:rPr lang="pl-PL" sz="14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text</a:t>
            </a:r>
            <a:r>
              <a:rPr lang="pl-PL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pl-PL" sz="14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blue</a:t>
            </a:r>
            <a:r>
              <a:rPr lang="pl-PL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</a:t>
            </a:r>
            <a:r>
              <a:rPr lang="pl-PL" sz="14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bgcolor</a:t>
            </a:r>
            <a:r>
              <a:rPr lang="pl-PL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pl-PL" sz="14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white</a:t>
            </a:r>
            <a:r>
              <a:rPr lang="pl-PL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</a:t>
            </a:r>
            <a:r>
              <a:rPr lang="pl-PL" sz="14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alink</a:t>
            </a:r>
            <a:r>
              <a:rPr lang="pl-PL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pl-PL" sz="14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black</a:t>
            </a:r>
            <a:r>
              <a:rPr lang="pl-PL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"&gt;</a:t>
            </a:r>
          </a:p>
          <a:p>
            <a:pPr algn="l"/>
            <a:r>
              <a:rPr lang="pl-PL" sz="14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pl-PL" sz="14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h1</a:t>
            </a:r>
            <a:r>
              <a:rPr lang="pl-PL" sz="14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&gt;Jacek </a:t>
            </a:r>
            <a:r>
              <a:rPr lang="pl-PL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Matulewski</a:t>
            </a:r>
            <a:r>
              <a:rPr lang="pl-PL" sz="14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pl-PL" sz="14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/h1</a:t>
            </a:r>
            <a:r>
              <a:rPr lang="pl-PL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algn="l"/>
            <a:r>
              <a:rPr lang="pl-PL" sz="14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pl-PL" sz="14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pl-PL" sz="14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4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href</a:t>
            </a:r>
            <a:r>
              <a:rPr lang="pl-PL" sz="14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pl-PL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main.htm</a:t>
            </a:r>
            <a:r>
              <a:rPr lang="pl-PL" sz="14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"&gt;&lt;</a:t>
            </a:r>
            <a:r>
              <a:rPr lang="pl-PL" sz="14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img</a:t>
            </a:r>
            <a:r>
              <a:rPr lang="pl-PL" sz="14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4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src</a:t>
            </a:r>
            <a:r>
              <a:rPr lang="pl-PL" sz="14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pl-PL" sz="14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mnu</a:t>
            </a:r>
            <a:r>
              <a:rPr lang="pl-PL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/noframe.gif" </a:t>
            </a:r>
            <a:r>
              <a:rPr lang="pl-PL" sz="14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border</a:t>
            </a:r>
            <a:r>
              <a:rPr lang="pl-PL" sz="14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=0 alt="</a:t>
            </a:r>
            <a:r>
              <a:rPr lang="pl-PL" sz="14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pl-PL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4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page</a:t>
            </a:r>
            <a:r>
              <a:rPr lang="pl-PL" sz="14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"&gt;</a:t>
            </a:r>
          </a:p>
          <a:p>
            <a:pPr algn="l"/>
            <a:r>
              <a:rPr lang="pl-PL" sz="14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pl-PL" sz="14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br</a:t>
            </a:r>
            <a:r>
              <a:rPr lang="pl-PL" sz="14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/&gt;Strona </a:t>
            </a:r>
            <a:r>
              <a:rPr lang="pl-PL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główna - wersja bez ramek</a:t>
            </a:r>
            <a:r>
              <a:rPr lang="pl-PL" sz="14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pl-PL" sz="14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/a</a:t>
            </a:r>
            <a:r>
              <a:rPr lang="pl-PL" sz="14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endParaRPr lang="pl-PL" sz="14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r>
              <a:rPr lang="pl-PL" sz="14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pl-PL" sz="14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/body</a:t>
            </a:r>
            <a:r>
              <a:rPr lang="pl-PL" sz="14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endParaRPr lang="pl-PL" sz="14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r>
              <a:rPr lang="pl-PL" sz="14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pl-PL" sz="14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pl-PL" sz="14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html</a:t>
            </a:r>
            <a:r>
              <a:rPr lang="pl-PL" sz="14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endParaRPr lang="pl-PL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Tytuł 1"/>
          <p:cNvSpPr txBox="1">
            <a:spLocks/>
          </p:cNvSpPr>
          <p:nvPr/>
        </p:nvSpPr>
        <p:spPr>
          <a:xfrm>
            <a:off x="179512" y="461814"/>
            <a:ext cx="8820472" cy="662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 smtClean="0"/>
              <a:t>Języki znaczników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9916457"/>
      </p:ext>
    </p:extLst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7" descr="IMG_209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4088" y="3256848"/>
            <a:ext cx="3451847" cy="2836841"/>
          </a:xfrm>
          <a:prstGeom prst="rect">
            <a:avLst/>
          </a:prstGeom>
          <a:noFill/>
          <a:ln w="9525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3266339"/>
            <a:ext cx="3769138" cy="282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ytuł 1"/>
          <p:cNvSpPr txBox="1">
            <a:spLocks/>
          </p:cNvSpPr>
          <p:nvPr/>
        </p:nvSpPr>
        <p:spPr>
          <a:xfrm>
            <a:off x="179512" y="461814"/>
            <a:ext cx="8820472" cy="662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 smtClean="0"/>
              <a:t>Docelowy odbiorca GIML/GCAF</a:t>
            </a:r>
            <a:endParaRPr lang="en-US" dirty="0"/>
          </a:p>
        </p:txBody>
      </p:sp>
      <p:pic>
        <p:nvPicPr>
          <p:cNvPr id="12" name="Picture 2" descr="http://www.fizyka.umk.pl/~jacek/gamelab/html/projekty/logo_transp_gree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85632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www.fizyka.umk.pl/~jacek/gamelab/html/projekty/logo_transp_blu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836712"/>
            <a:ext cx="1944216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1792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508" y="3212976"/>
            <a:ext cx="4917783" cy="3064123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689" y="3212976"/>
            <a:ext cx="2037443" cy="3064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ytuł 1"/>
          <p:cNvSpPr txBox="1">
            <a:spLocks/>
          </p:cNvSpPr>
          <p:nvPr/>
        </p:nvSpPr>
        <p:spPr>
          <a:xfrm>
            <a:off x="179512" y="461814"/>
            <a:ext cx="8820472" cy="662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 smtClean="0"/>
              <a:t>Docelowy odbiorca GIML/GCAF</a:t>
            </a:r>
            <a:endParaRPr lang="en-US" dirty="0"/>
          </a:p>
        </p:txBody>
      </p:sp>
      <p:pic>
        <p:nvPicPr>
          <p:cNvPr id="12" name="Picture 2" descr="http://www.fizyka.umk.pl/~jacek/gamelab/html/projekty/logo_transp_gree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85632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www.fizyka.umk.pl/~jacek/gamelab/html/projekty/logo_transp_blu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836712"/>
            <a:ext cx="1944216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3010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odtytuł 2"/>
          <p:cNvSpPr txBox="1">
            <a:spLocks/>
          </p:cNvSpPr>
          <p:nvPr/>
        </p:nvSpPr>
        <p:spPr>
          <a:xfrm>
            <a:off x="364174" y="1484784"/>
            <a:ext cx="8456298" cy="1008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sz="2000" dirty="0" smtClean="0">
                <a:solidFill>
                  <a:schemeClr val="tx1"/>
                </a:solidFill>
              </a:rPr>
              <a:t>Grant NCN (Symfonia) - </a:t>
            </a:r>
            <a:r>
              <a:rPr lang="pl-PL" sz="2000" dirty="0" err="1" smtClean="0">
                <a:solidFill>
                  <a:schemeClr val="tx1"/>
                </a:solidFill>
              </a:rPr>
              <a:t>NeuroPerKog</a:t>
            </a:r>
            <a:r>
              <a:rPr lang="pl-PL" sz="2000" dirty="0" smtClean="0">
                <a:solidFill>
                  <a:schemeClr val="tx1"/>
                </a:solidFill>
              </a:rPr>
              <a:t> </a:t>
            </a:r>
            <a:br>
              <a:rPr lang="pl-PL" sz="2000" dirty="0" smtClean="0">
                <a:solidFill>
                  <a:schemeClr val="tx1"/>
                </a:solidFill>
              </a:rPr>
            </a:br>
            <a:r>
              <a:rPr lang="pl-PL" sz="2000" i="1" dirty="0" smtClean="0">
                <a:solidFill>
                  <a:schemeClr val="tx1"/>
                </a:solidFill>
              </a:rPr>
              <a:t>Rozwój </a:t>
            </a:r>
            <a:r>
              <a:rPr lang="pl-PL" sz="2000" i="1" dirty="0">
                <a:solidFill>
                  <a:schemeClr val="tx1"/>
                </a:solidFill>
              </a:rPr>
              <a:t>słuchu fonematycznego i pamięci roboczej </a:t>
            </a:r>
            <a:r>
              <a:rPr lang="pl-PL" sz="2000" i="1" dirty="0" smtClean="0">
                <a:solidFill>
                  <a:schemeClr val="tx1"/>
                </a:solidFill>
              </a:rPr>
              <a:t>u </a:t>
            </a:r>
            <a:r>
              <a:rPr lang="pl-PL" sz="2000" i="1" dirty="0">
                <a:solidFill>
                  <a:schemeClr val="tx1"/>
                </a:solidFill>
              </a:rPr>
              <a:t>niemowląt i </a:t>
            </a:r>
            <a:r>
              <a:rPr lang="pl-PL" sz="2000" i="1" dirty="0" smtClean="0">
                <a:solidFill>
                  <a:schemeClr val="tx1"/>
                </a:solidFill>
              </a:rPr>
              <a:t>dzieci</a:t>
            </a:r>
            <a:br>
              <a:rPr lang="pl-PL" sz="2000" i="1" dirty="0" smtClean="0">
                <a:solidFill>
                  <a:schemeClr val="tx1"/>
                </a:solidFill>
              </a:rPr>
            </a:br>
            <a:r>
              <a:rPr lang="pl-PL" sz="2000" dirty="0" smtClean="0">
                <a:solidFill>
                  <a:schemeClr val="tx1"/>
                </a:solidFill>
              </a:rPr>
              <a:t>Zespół: </a:t>
            </a:r>
            <a:r>
              <a:rPr lang="pl-PL" sz="2000" dirty="0">
                <a:solidFill>
                  <a:schemeClr val="tx1"/>
                </a:solidFill>
              </a:rPr>
              <a:t>W. </a:t>
            </a:r>
            <a:r>
              <a:rPr lang="pl-PL" sz="2000" dirty="0" smtClean="0">
                <a:solidFill>
                  <a:schemeClr val="tx1"/>
                </a:solidFill>
              </a:rPr>
              <a:t>Duch, J. Dreszer, B. </a:t>
            </a:r>
            <a:r>
              <a:rPr lang="pl-PL" sz="2000" dirty="0" err="1" smtClean="0">
                <a:solidFill>
                  <a:schemeClr val="tx1"/>
                </a:solidFill>
              </a:rPr>
              <a:t>Bałaj</a:t>
            </a:r>
            <a:r>
              <a:rPr lang="pl-PL" sz="2000" dirty="0" smtClean="0">
                <a:solidFill>
                  <a:schemeClr val="tx1"/>
                </a:solidFill>
              </a:rPr>
              <a:t>, J. </a:t>
            </a:r>
            <a:r>
              <a:rPr lang="pl-PL" sz="2000" dirty="0" err="1" smtClean="0">
                <a:solidFill>
                  <a:schemeClr val="tx1"/>
                </a:solidFill>
              </a:rPr>
              <a:t>Matulewski</a:t>
            </a:r>
            <a:r>
              <a:rPr lang="pl-PL" sz="2000" dirty="0" smtClean="0">
                <a:solidFill>
                  <a:schemeClr val="tx1"/>
                </a:solidFill>
              </a:rPr>
              <a:t>, Ł. </a:t>
            </a:r>
            <a:r>
              <a:rPr lang="pl-PL" sz="2000" dirty="0" err="1" smtClean="0">
                <a:solidFill>
                  <a:schemeClr val="tx1"/>
                </a:solidFill>
              </a:rPr>
              <a:t>Goraczewski</a:t>
            </a:r>
            <a:r>
              <a:rPr lang="pl-PL" sz="2000" dirty="0" smtClean="0">
                <a:solidFill>
                  <a:schemeClr val="tx1"/>
                </a:solidFill>
              </a:rPr>
              <a:t> i wiele innych</a:t>
            </a:r>
          </a:p>
        </p:txBody>
      </p:sp>
      <p:pic>
        <p:nvPicPr>
          <p:cNvPr id="15" name="Obraz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689" y="3212976"/>
            <a:ext cx="2037443" cy="3064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pole tekstowe 9"/>
          <p:cNvSpPr txBox="1"/>
          <p:nvPr/>
        </p:nvSpPr>
        <p:spPr>
          <a:xfrm>
            <a:off x="3275856" y="3242005"/>
            <a:ext cx="5310300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 smtClean="0"/>
              <a:t>Badania niemowląt (10-12 </a:t>
            </a:r>
            <a:r>
              <a:rPr lang="pl-PL" sz="2000" dirty="0" err="1" smtClean="0"/>
              <a:t>msc</a:t>
            </a:r>
            <a:r>
              <a:rPr lang="pl-PL" sz="2000" dirty="0" smtClean="0"/>
              <a:t>) i dzieci 6-letnich </a:t>
            </a:r>
          </a:p>
          <a:p>
            <a:r>
              <a:rPr lang="pl-PL" sz="2000" dirty="0" smtClean="0"/>
              <a:t>– zdolności rozpoznawania fonemów </a:t>
            </a:r>
            <a:br>
              <a:rPr lang="pl-PL" sz="2000" dirty="0" smtClean="0"/>
            </a:br>
            <a:r>
              <a:rPr lang="pl-PL" sz="2000" dirty="0" smtClean="0"/>
              <a:t>   „swoich” i „obcych”</a:t>
            </a:r>
          </a:p>
          <a:p>
            <a:r>
              <a:rPr lang="pl-PL" sz="2000" dirty="0" smtClean="0"/>
              <a:t>– trening interaktywny (podtrzymanie zdolności </a:t>
            </a:r>
            <a:br>
              <a:rPr lang="pl-PL" sz="2000" dirty="0" smtClean="0"/>
            </a:br>
            <a:r>
              <a:rPr lang="pl-PL" sz="2000" dirty="0" smtClean="0"/>
              <a:t>   rozpoznawania fonemów „obcych”)</a:t>
            </a:r>
          </a:p>
          <a:p>
            <a:r>
              <a:rPr lang="pl-PL" sz="2000" dirty="0" smtClean="0"/>
              <a:t>– odwrócenie procesu u niemowląt</a:t>
            </a:r>
          </a:p>
          <a:p>
            <a:endParaRPr lang="pl-PL" sz="2000" dirty="0"/>
          </a:p>
          <a:p>
            <a:r>
              <a:rPr lang="pl-PL" sz="2000" dirty="0" smtClean="0"/>
              <a:t>Możliwe zastosowania m.in. </a:t>
            </a:r>
          </a:p>
          <a:p>
            <a:r>
              <a:rPr lang="pl-PL" sz="2000" dirty="0"/>
              <a:t>– w usprawnianiu umiejętności językowych,</a:t>
            </a:r>
            <a:endParaRPr lang="pl-PL" sz="2000" dirty="0" smtClean="0"/>
          </a:p>
          <a:p>
            <a:r>
              <a:rPr lang="pl-PL" sz="2000" dirty="0" smtClean="0"/>
              <a:t>– nauka języków obcych</a:t>
            </a:r>
            <a:endParaRPr lang="pl-PL" sz="2000" dirty="0" smtClean="0">
              <a:solidFill>
                <a:srgbClr val="FF0000"/>
              </a:solidFill>
            </a:endParaRPr>
          </a:p>
        </p:txBody>
      </p:sp>
      <p:sp>
        <p:nvSpPr>
          <p:cNvPr id="7" name="Tytuł 1"/>
          <p:cNvSpPr txBox="1">
            <a:spLocks/>
          </p:cNvSpPr>
          <p:nvPr/>
        </p:nvSpPr>
        <p:spPr>
          <a:xfrm>
            <a:off x="179512" y="461814"/>
            <a:ext cx="8820472" cy="662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 smtClean="0"/>
              <a:t>Docelowy odbiorca GIML/GCAF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49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 descr="Zrzut ekranu 2015-02-14 00.24.1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9609" y="3000860"/>
            <a:ext cx="3770312" cy="358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7448149" y="6451803"/>
            <a:ext cx="13671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pl-PL" sz="1600" dirty="0" err="1"/>
              <a:t>Kuhl</a:t>
            </a:r>
            <a:r>
              <a:rPr lang="en-US" altLang="pl-PL" sz="1600" dirty="0"/>
              <a:t>, P. (2006)</a:t>
            </a:r>
            <a:endParaRPr lang="pl-PL" sz="1600" dirty="0"/>
          </a:p>
        </p:txBody>
      </p:sp>
      <p:pic>
        <p:nvPicPr>
          <p:cNvPr id="15" name="Obraz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689" y="3212976"/>
            <a:ext cx="2037443" cy="3064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Podtytuł 2"/>
          <p:cNvSpPr txBox="1">
            <a:spLocks/>
          </p:cNvSpPr>
          <p:nvPr/>
        </p:nvSpPr>
        <p:spPr>
          <a:xfrm>
            <a:off x="364174" y="1484784"/>
            <a:ext cx="8456298" cy="1008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sz="2000" dirty="0" smtClean="0">
                <a:solidFill>
                  <a:schemeClr val="tx1"/>
                </a:solidFill>
              </a:rPr>
              <a:t>Grant NCN (Symfonia) - </a:t>
            </a:r>
            <a:r>
              <a:rPr lang="pl-PL" sz="2000" dirty="0" err="1" smtClean="0">
                <a:solidFill>
                  <a:schemeClr val="tx1"/>
                </a:solidFill>
              </a:rPr>
              <a:t>NeuroPerKog</a:t>
            </a:r>
            <a:r>
              <a:rPr lang="pl-PL" sz="2000" dirty="0" smtClean="0">
                <a:solidFill>
                  <a:schemeClr val="tx1"/>
                </a:solidFill>
              </a:rPr>
              <a:t> </a:t>
            </a:r>
            <a:br>
              <a:rPr lang="pl-PL" sz="2000" dirty="0" smtClean="0">
                <a:solidFill>
                  <a:schemeClr val="tx1"/>
                </a:solidFill>
              </a:rPr>
            </a:br>
            <a:r>
              <a:rPr lang="pl-PL" sz="2000" i="1" dirty="0" smtClean="0">
                <a:solidFill>
                  <a:schemeClr val="tx1"/>
                </a:solidFill>
              </a:rPr>
              <a:t>Rozwój </a:t>
            </a:r>
            <a:r>
              <a:rPr lang="pl-PL" sz="2000" i="1" dirty="0">
                <a:solidFill>
                  <a:schemeClr val="tx1"/>
                </a:solidFill>
              </a:rPr>
              <a:t>słuchu fonematycznego i pamięci roboczej </a:t>
            </a:r>
            <a:r>
              <a:rPr lang="pl-PL" sz="2000" i="1" dirty="0" smtClean="0">
                <a:solidFill>
                  <a:schemeClr val="tx1"/>
                </a:solidFill>
              </a:rPr>
              <a:t>u </a:t>
            </a:r>
            <a:r>
              <a:rPr lang="pl-PL" sz="2000" i="1" dirty="0">
                <a:solidFill>
                  <a:schemeClr val="tx1"/>
                </a:solidFill>
              </a:rPr>
              <a:t>niemowląt i </a:t>
            </a:r>
            <a:r>
              <a:rPr lang="pl-PL" sz="2000" i="1" dirty="0" smtClean="0">
                <a:solidFill>
                  <a:schemeClr val="tx1"/>
                </a:solidFill>
              </a:rPr>
              <a:t>dzieci</a:t>
            </a:r>
            <a:br>
              <a:rPr lang="pl-PL" sz="2000" i="1" dirty="0" smtClean="0">
                <a:solidFill>
                  <a:schemeClr val="tx1"/>
                </a:solidFill>
              </a:rPr>
            </a:br>
            <a:r>
              <a:rPr lang="pl-PL" sz="2000" dirty="0" smtClean="0">
                <a:solidFill>
                  <a:schemeClr val="tx1"/>
                </a:solidFill>
              </a:rPr>
              <a:t>Zespół: </a:t>
            </a:r>
            <a:r>
              <a:rPr lang="pl-PL" sz="2000" dirty="0">
                <a:solidFill>
                  <a:schemeClr val="tx1"/>
                </a:solidFill>
              </a:rPr>
              <a:t>W. </a:t>
            </a:r>
            <a:r>
              <a:rPr lang="pl-PL" sz="2000" dirty="0" smtClean="0">
                <a:solidFill>
                  <a:schemeClr val="tx1"/>
                </a:solidFill>
              </a:rPr>
              <a:t>Duch, J. Dreszer, B. </a:t>
            </a:r>
            <a:r>
              <a:rPr lang="pl-PL" sz="2000" dirty="0" err="1" smtClean="0">
                <a:solidFill>
                  <a:schemeClr val="tx1"/>
                </a:solidFill>
              </a:rPr>
              <a:t>Bałaj</a:t>
            </a:r>
            <a:r>
              <a:rPr lang="pl-PL" sz="2000" dirty="0" smtClean="0">
                <a:solidFill>
                  <a:schemeClr val="tx1"/>
                </a:solidFill>
              </a:rPr>
              <a:t>, J. </a:t>
            </a:r>
            <a:r>
              <a:rPr lang="pl-PL" sz="2000" dirty="0" err="1" smtClean="0">
                <a:solidFill>
                  <a:schemeClr val="tx1"/>
                </a:solidFill>
              </a:rPr>
              <a:t>Matulewski</a:t>
            </a:r>
            <a:r>
              <a:rPr lang="pl-PL" sz="2000" dirty="0" smtClean="0">
                <a:solidFill>
                  <a:schemeClr val="tx1"/>
                </a:solidFill>
              </a:rPr>
              <a:t>, Ł. </a:t>
            </a:r>
            <a:r>
              <a:rPr lang="pl-PL" sz="2000" dirty="0" err="1" smtClean="0">
                <a:solidFill>
                  <a:schemeClr val="tx1"/>
                </a:solidFill>
              </a:rPr>
              <a:t>Goraczewski</a:t>
            </a:r>
            <a:r>
              <a:rPr lang="pl-PL" sz="2000" dirty="0" smtClean="0">
                <a:solidFill>
                  <a:schemeClr val="tx1"/>
                </a:solidFill>
              </a:rPr>
              <a:t> i wiele innych</a:t>
            </a:r>
          </a:p>
        </p:txBody>
      </p:sp>
      <p:sp>
        <p:nvSpPr>
          <p:cNvPr id="11" name="Tytuł 1"/>
          <p:cNvSpPr txBox="1">
            <a:spLocks/>
          </p:cNvSpPr>
          <p:nvPr/>
        </p:nvSpPr>
        <p:spPr>
          <a:xfrm>
            <a:off x="179512" y="461814"/>
            <a:ext cx="8820472" cy="662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 smtClean="0"/>
              <a:t>Docelowy odbiorca GIML/GCAF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891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://www.pnas.org/content/109/9/3253/F1.larg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924944"/>
            <a:ext cx="3434686" cy="3196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5717733" y="6441426"/>
            <a:ext cx="31184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pl-PL" sz="1600" dirty="0" err="1"/>
              <a:t>Bergelson</a:t>
            </a:r>
            <a:r>
              <a:rPr lang="en-US" altLang="pl-PL" sz="1600" dirty="0"/>
              <a:t>, E., &amp; </a:t>
            </a:r>
            <a:r>
              <a:rPr lang="en-US" altLang="pl-PL" sz="1600" dirty="0" err="1"/>
              <a:t>Swingley</a:t>
            </a:r>
            <a:r>
              <a:rPr lang="en-US" altLang="pl-PL" sz="1600" dirty="0"/>
              <a:t>, D. (2012)</a:t>
            </a:r>
            <a:endParaRPr lang="pl-PL" sz="1600" dirty="0"/>
          </a:p>
        </p:txBody>
      </p:sp>
      <p:sp>
        <p:nvSpPr>
          <p:cNvPr id="13" name="Podtytuł 2"/>
          <p:cNvSpPr txBox="1">
            <a:spLocks/>
          </p:cNvSpPr>
          <p:nvPr/>
        </p:nvSpPr>
        <p:spPr>
          <a:xfrm>
            <a:off x="364174" y="1484784"/>
            <a:ext cx="8456298" cy="1008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sz="2000" dirty="0" smtClean="0">
                <a:solidFill>
                  <a:schemeClr val="tx1"/>
                </a:solidFill>
              </a:rPr>
              <a:t>Grant NCN (Symfonia) - </a:t>
            </a:r>
            <a:r>
              <a:rPr lang="pl-PL" sz="2000" dirty="0" err="1" smtClean="0">
                <a:solidFill>
                  <a:schemeClr val="tx1"/>
                </a:solidFill>
              </a:rPr>
              <a:t>NeuroPerKog</a:t>
            </a:r>
            <a:r>
              <a:rPr lang="pl-PL" sz="2000" dirty="0" smtClean="0">
                <a:solidFill>
                  <a:schemeClr val="tx1"/>
                </a:solidFill>
              </a:rPr>
              <a:t> </a:t>
            </a:r>
            <a:br>
              <a:rPr lang="pl-PL" sz="2000" dirty="0" smtClean="0">
                <a:solidFill>
                  <a:schemeClr val="tx1"/>
                </a:solidFill>
              </a:rPr>
            </a:br>
            <a:r>
              <a:rPr lang="pl-PL" sz="2000" i="1" dirty="0" smtClean="0">
                <a:solidFill>
                  <a:schemeClr val="tx1"/>
                </a:solidFill>
              </a:rPr>
              <a:t>Rozwój </a:t>
            </a:r>
            <a:r>
              <a:rPr lang="pl-PL" sz="2000" i="1" dirty="0">
                <a:solidFill>
                  <a:schemeClr val="tx1"/>
                </a:solidFill>
              </a:rPr>
              <a:t>słuchu fonematycznego i pamięci roboczej </a:t>
            </a:r>
            <a:r>
              <a:rPr lang="pl-PL" sz="2000" i="1" dirty="0" smtClean="0">
                <a:solidFill>
                  <a:schemeClr val="tx1"/>
                </a:solidFill>
              </a:rPr>
              <a:t>u </a:t>
            </a:r>
            <a:r>
              <a:rPr lang="pl-PL" sz="2000" i="1" dirty="0">
                <a:solidFill>
                  <a:schemeClr val="tx1"/>
                </a:solidFill>
              </a:rPr>
              <a:t>niemowląt i </a:t>
            </a:r>
            <a:r>
              <a:rPr lang="pl-PL" sz="2000" i="1" dirty="0" smtClean="0">
                <a:solidFill>
                  <a:schemeClr val="tx1"/>
                </a:solidFill>
              </a:rPr>
              <a:t>dzieci</a:t>
            </a:r>
            <a:br>
              <a:rPr lang="pl-PL" sz="2000" i="1" dirty="0" smtClean="0">
                <a:solidFill>
                  <a:schemeClr val="tx1"/>
                </a:solidFill>
              </a:rPr>
            </a:br>
            <a:r>
              <a:rPr lang="pl-PL" sz="2000" dirty="0">
                <a:solidFill>
                  <a:schemeClr val="tx1"/>
                </a:solidFill>
              </a:rPr>
              <a:t>Zespół: W. Duch, J. Dreszer, B. </a:t>
            </a:r>
            <a:r>
              <a:rPr lang="pl-PL" sz="2000" dirty="0" err="1">
                <a:solidFill>
                  <a:schemeClr val="tx1"/>
                </a:solidFill>
              </a:rPr>
              <a:t>Bałaj</a:t>
            </a:r>
            <a:r>
              <a:rPr lang="pl-PL" sz="2000" dirty="0">
                <a:solidFill>
                  <a:schemeClr val="tx1"/>
                </a:solidFill>
              </a:rPr>
              <a:t>, J. </a:t>
            </a:r>
            <a:r>
              <a:rPr lang="pl-PL" sz="2000" dirty="0" err="1">
                <a:solidFill>
                  <a:schemeClr val="tx1"/>
                </a:solidFill>
              </a:rPr>
              <a:t>Matulewski</a:t>
            </a:r>
            <a:r>
              <a:rPr lang="pl-PL" sz="2000" dirty="0">
                <a:solidFill>
                  <a:schemeClr val="tx1"/>
                </a:solidFill>
              </a:rPr>
              <a:t>, Ł. </a:t>
            </a:r>
            <a:r>
              <a:rPr lang="pl-PL" sz="2000" dirty="0" err="1">
                <a:solidFill>
                  <a:schemeClr val="tx1"/>
                </a:solidFill>
              </a:rPr>
              <a:t>Goraczewski</a:t>
            </a:r>
            <a:r>
              <a:rPr lang="pl-PL" sz="2000" dirty="0">
                <a:solidFill>
                  <a:schemeClr val="tx1"/>
                </a:solidFill>
              </a:rPr>
              <a:t> i wiele innych</a:t>
            </a:r>
            <a:endParaRPr lang="pl-PL" sz="2000" dirty="0" smtClean="0">
              <a:solidFill>
                <a:schemeClr val="tx1"/>
              </a:solidFill>
            </a:endParaRPr>
          </a:p>
        </p:txBody>
      </p:sp>
      <p:pic>
        <p:nvPicPr>
          <p:cNvPr id="14" name="Obraz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689" y="3212976"/>
            <a:ext cx="2037443" cy="3064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ytuł 1"/>
          <p:cNvSpPr txBox="1">
            <a:spLocks/>
          </p:cNvSpPr>
          <p:nvPr/>
        </p:nvSpPr>
        <p:spPr>
          <a:xfrm>
            <a:off x="179512" y="461814"/>
            <a:ext cx="8820472" cy="662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 smtClean="0"/>
              <a:t>Docelowy odbiorca GIML/GCAF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244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C:\Users\jacek_000\Dropbox\ICNT\ECEM2015\Agnieszka\zrzuty\Elmo_zrzuty ekranu\Bianka_zrzuty_Elmo\E1L_E2P_S1\EL_e1_L1R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7" y="3917087"/>
            <a:ext cx="3571597" cy="2232248"/>
          </a:xfrm>
          <a:prstGeom prst="rect">
            <a:avLst/>
          </a:prstGeom>
          <a:noFill/>
        </p:spPr>
      </p:pic>
      <p:pic>
        <p:nvPicPr>
          <p:cNvPr id="59395" name="Picture 3" descr="C:\Users\jacek_000\Dropbox\ICNT\ECEM2015\Agnieszka\zrzuty\Elmo_zrzuty ekranu\Bianka_zrzuty_Elmo\E1L_E2P_S1_we\WEL_e1_L1R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7" y="3917087"/>
            <a:ext cx="3528393" cy="2205246"/>
          </a:xfrm>
          <a:prstGeom prst="rect">
            <a:avLst/>
          </a:prstGeom>
          <a:noFill/>
        </p:spPr>
      </p:pic>
      <p:sp>
        <p:nvSpPr>
          <p:cNvPr id="11" name="pole tekstowe 10"/>
          <p:cNvSpPr txBox="1"/>
          <p:nvPr/>
        </p:nvSpPr>
        <p:spPr>
          <a:xfrm>
            <a:off x="539551" y="3413031"/>
            <a:ext cx="23436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 smtClean="0"/>
              <a:t>Eksperyment „</a:t>
            </a:r>
            <a:r>
              <a:rPr lang="pl-PL" sz="2000" dirty="0" err="1" smtClean="0"/>
              <a:t>Elmo</a:t>
            </a:r>
            <a:r>
              <a:rPr lang="pl-PL" sz="2000" dirty="0" smtClean="0"/>
              <a:t>”</a:t>
            </a:r>
            <a:endParaRPr lang="pl-PL" sz="2000" dirty="0"/>
          </a:p>
        </p:txBody>
      </p:sp>
      <p:cxnSp>
        <p:nvCxnSpPr>
          <p:cNvPr id="15" name="Łącznik łamany 14"/>
          <p:cNvCxnSpPr/>
          <p:nvPr/>
        </p:nvCxnSpPr>
        <p:spPr>
          <a:xfrm rot="10800000">
            <a:off x="899591" y="4493151"/>
            <a:ext cx="1584176" cy="1296144"/>
          </a:xfrm>
          <a:prstGeom prst="bentConnector3">
            <a:avLst>
              <a:gd name="adj1" fmla="val -391"/>
            </a:avLst>
          </a:prstGeom>
          <a:ln w="254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odtytuł 2"/>
          <p:cNvSpPr txBox="1">
            <a:spLocks/>
          </p:cNvSpPr>
          <p:nvPr/>
        </p:nvSpPr>
        <p:spPr>
          <a:xfrm>
            <a:off x="364174" y="1484784"/>
            <a:ext cx="8456298" cy="14401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sz="2000" dirty="0" smtClean="0">
                <a:solidFill>
                  <a:schemeClr val="tx1"/>
                </a:solidFill>
              </a:rPr>
              <a:t>Grant NCN (Symfonia) - </a:t>
            </a:r>
            <a:r>
              <a:rPr lang="pl-PL" sz="2000" dirty="0" err="1" smtClean="0">
                <a:solidFill>
                  <a:schemeClr val="tx1"/>
                </a:solidFill>
              </a:rPr>
              <a:t>NeuroPerKog</a:t>
            </a:r>
            <a:r>
              <a:rPr lang="pl-PL" sz="2000" dirty="0" smtClean="0">
                <a:solidFill>
                  <a:schemeClr val="tx1"/>
                </a:solidFill>
              </a:rPr>
              <a:t> </a:t>
            </a:r>
            <a:br>
              <a:rPr lang="pl-PL" sz="2000" dirty="0" smtClean="0">
                <a:solidFill>
                  <a:schemeClr val="tx1"/>
                </a:solidFill>
              </a:rPr>
            </a:br>
            <a:r>
              <a:rPr lang="pl-PL" sz="2000" i="1" dirty="0" smtClean="0">
                <a:solidFill>
                  <a:schemeClr val="tx1"/>
                </a:solidFill>
              </a:rPr>
              <a:t>Rozwój </a:t>
            </a:r>
            <a:r>
              <a:rPr lang="pl-PL" sz="2000" i="1" dirty="0">
                <a:solidFill>
                  <a:schemeClr val="tx1"/>
                </a:solidFill>
              </a:rPr>
              <a:t>słuchu fonematycznego i pamięci roboczej </a:t>
            </a:r>
            <a:r>
              <a:rPr lang="pl-PL" sz="2000" i="1" dirty="0" smtClean="0">
                <a:solidFill>
                  <a:schemeClr val="tx1"/>
                </a:solidFill>
              </a:rPr>
              <a:t>u </a:t>
            </a:r>
            <a:r>
              <a:rPr lang="pl-PL" sz="2000" i="1" dirty="0">
                <a:solidFill>
                  <a:schemeClr val="tx1"/>
                </a:solidFill>
              </a:rPr>
              <a:t>niemowląt i </a:t>
            </a:r>
            <a:r>
              <a:rPr lang="pl-PL" sz="2000" i="1" dirty="0" smtClean="0">
                <a:solidFill>
                  <a:schemeClr val="tx1"/>
                </a:solidFill>
              </a:rPr>
              <a:t>dzieci</a:t>
            </a:r>
          </a:p>
          <a:p>
            <a:pPr algn="l"/>
            <a:r>
              <a:rPr lang="pl-PL" sz="2000" dirty="0" smtClean="0">
                <a:solidFill>
                  <a:schemeClr val="tx1"/>
                </a:solidFill>
              </a:rPr>
              <a:t>Eksperymenty w paradygmacie „Wyprzedzających ruchów </a:t>
            </a:r>
            <a:r>
              <a:rPr lang="pl-PL" sz="2000" dirty="0">
                <a:solidFill>
                  <a:schemeClr val="tx1"/>
                </a:solidFill>
              </a:rPr>
              <a:t>gałek </a:t>
            </a:r>
            <a:r>
              <a:rPr lang="pl-PL" sz="2000" dirty="0" smtClean="0">
                <a:solidFill>
                  <a:schemeClr val="tx1"/>
                </a:solidFill>
              </a:rPr>
              <a:t>ocznych” </a:t>
            </a:r>
            <a:br>
              <a:rPr lang="pl-PL" sz="2000" dirty="0" smtClean="0">
                <a:solidFill>
                  <a:schemeClr val="tx1"/>
                </a:solidFill>
              </a:rPr>
            </a:br>
            <a:r>
              <a:rPr lang="pl-PL" sz="2000" dirty="0" smtClean="0">
                <a:solidFill>
                  <a:schemeClr val="tx1"/>
                </a:solidFill>
              </a:rPr>
              <a:t>(AEM, od ang. </a:t>
            </a:r>
            <a:r>
              <a:rPr lang="pl-PL" sz="2000" i="1" dirty="0" err="1" smtClean="0">
                <a:solidFill>
                  <a:schemeClr val="tx1"/>
                </a:solidFill>
              </a:rPr>
              <a:t>anticipatory</a:t>
            </a:r>
            <a:r>
              <a:rPr lang="pl-PL" sz="2000" i="1" dirty="0" smtClean="0">
                <a:solidFill>
                  <a:schemeClr val="tx1"/>
                </a:solidFill>
              </a:rPr>
              <a:t> </a:t>
            </a:r>
            <a:r>
              <a:rPr lang="pl-PL" sz="2000" i="1" dirty="0" err="1">
                <a:solidFill>
                  <a:schemeClr val="tx1"/>
                </a:solidFill>
              </a:rPr>
              <a:t>eye</a:t>
            </a:r>
            <a:r>
              <a:rPr lang="pl-PL" sz="2000" i="1" dirty="0">
                <a:solidFill>
                  <a:schemeClr val="tx1"/>
                </a:solidFill>
              </a:rPr>
              <a:t> </a:t>
            </a:r>
            <a:r>
              <a:rPr lang="pl-PL" sz="2000" i="1" dirty="0" err="1">
                <a:solidFill>
                  <a:schemeClr val="tx1"/>
                </a:solidFill>
              </a:rPr>
              <a:t>movement</a:t>
            </a:r>
            <a:r>
              <a:rPr lang="pl-PL" sz="2000" i="1" dirty="0">
                <a:solidFill>
                  <a:schemeClr val="tx1"/>
                </a:solidFill>
              </a:rPr>
              <a:t> </a:t>
            </a:r>
            <a:r>
              <a:rPr lang="pl-PL" sz="2000" i="1" dirty="0" err="1" smtClean="0">
                <a:solidFill>
                  <a:schemeClr val="tx1"/>
                </a:solidFill>
              </a:rPr>
              <a:t>paradigm</a:t>
            </a:r>
            <a:r>
              <a:rPr lang="pl-PL" sz="2000" dirty="0" smtClean="0">
                <a:solidFill>
                  <a:schemeClr val="tx1"/>
                </a:solidFill>
              </a:rPr>
              <a:t>)</a:t>
            </a:r>
            <a:endParaRPr lang="pl-PL" sz="2000" dirty="0">
              <a:solidFill>
                <a:schemeClr val="tx1"/>
              </a:solidFill>
            </a:endParaRPr>
          </a:p>
          <a:p>
            <a:pPr algn="l"/>
            <a:endParaRPr lang="pl-PL" sz="2000" dirty="0">
              <a:solidFill>
                <a:schemeClr val="tx1"/>
              </a:solidFill>
            </a:endParaRPr>
          </a:p>
          <a:p>
            <a:pPr algn="l"/>
            <a:endParaRPr lang="pl-PL" sz="2000" dirty="0" smtClean="0">
              <a:solidFill>
                <a:schemeClr val="tx1"/>
              </a:solidFill>
            </a:endParaRPr>
          </a:p>
        </p:txBody>
      </p:sp>
      <p:sp>
        <p:nvSpPr>
          <p:cNvPr id="10" name="Tytuł 1"/>
          <p:cNvSpPr txBox="1">
            <a:spLocks/>
          </p:cNvSpPr>
          <p:nvPr/>
        </p:nvSpPr>
        <p:spPr>
          <a:xfrm>
            <a:off x="179512" y="461814"/>
            <a:ext cx="8820472" cy="662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 smtClean="0"/>
              <a:t>Eksperymenty przygotowane w GIML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840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9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5" name="Picture 3" descr="C:\Users\jacek_000\Dropbox\ICNT\ECEM2015\Agnieszka\zrzuty\Elmo_zrzuty ekranu\Bianka_zrzuty_Elmo\E1L_E2P_S1_we\WEL_e1_L1R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1966" y="3933056"/>
            <a:ext cx="3528393" cy="2205246"/>
          </a:xfrm>
          <a:prstGeom prst="rect">
            <a:avLst/>
          </a:prstGeom>
          <a:noFill/>
        </p:spPr>
      </p:pic>
      <p:sp>
        <p:nvSpPr>
          <p:cNvPr id="11" name="pole tekstowe 10"/>
          <p:cNvSpPr txBox="1"/>
          <p:nvPr/>
        </p:nvSpPr>
        <p:spPr>
          <a:xfrm>
            <a:off x="517950" y="3429000"/>
            <a:ext cx="23436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 smtClean="0"/>
              <a:t>Eksperyment „</a:t>
            </a:r>
            <a:r>
              <a:rPr lang="pl-PL" sz="2000" dirty="0" err="1" smtClean="0"/>
              <a:t>Elmo</a:t>
            </a:r>
            <a:r>
              <a:rPr lang="pl-PL" sz="2000" dirty="0" smtClean="0"/>
              <a:t>”</a:t>
            </a:r>
            <a:endParaRPr lang="pl-PL" sz="2000" dirty="0"/>
          </a:p>
        </p:txBody>
      </p:sp>
      <p:pic>
        <p:nvPicPr>
          <p:cNvPr id="12" name="Picture 3" descr="C:\Users\jacek_000\Dropbox\ICNT\ECEM2015\Agnieszka\zrzuty\Elmo_zrzuty ekranu\Bianka_zrzuty_Elmo\E1L_E2P_S1_we\WEL_e1_L1R1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985665" y="3921206"/>
            <a:ext cx="3528391" cy="2205245"/>
          </a:xfrm>
          <a:prstGeom prst="rect">
            <a:avLst/>
          </a:prstGeom>
          <a:noFill/>
        </p:spPr>
      </p:pic>
      <p:sp>
        <p:nvSpPr>
          <p:cNvPr id="13" name="pole tekstowe 12"/>
          <p:cNvSpPr txBox="1"/>
          <p:nvPr/>
        </p:nvSpPr>
        <p:spPr>
          <a:xfrm>
            <a:off x="4841649" y="3417150"/>
            <a:ext cx="3312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/>
              <a:t>Eksperyment </a:t>
            </a:r>
            <a:r>
              <a:rPr lang="en-US" sz="2000" dirty="0" smtClean="0"/>
              <a:t>„</a:t>
            </a:r>
            <a:r>
              <a:rPr lang="pl-PL" sz="2000" dirty="0" smtClean="0"/>
              <a:t>Dwa obszary</a:t>
            </a:r>
            <a:r>
              <a:rPr lang="en-US" sz="2000" dirty="0" smtClean="0"/>
              <a:t>”</a:t>
            </a:r>
            <a:endParaRPr lang="en-US" sz="2000" dirty="0"/>
          </a:p>
        </p:txBody>
      </p:sp>
      <p:sp>
        <p:nvSpPr>
          <p:cNvPr id="14" name="Podtytuł 2"/>
          <p:cNvSpPr txBox="1">
            <a:spLocks/>
          </p:cNvSpPr>
          <p:nvPr/>
        </p:nvSpPr>
        <p:spPr>
          <a:xfrm>
            <a:off x="364174" y="1484784"/>
            <a:ext cx="8456298" cy="14401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sz="2000" dirty="0" smtClean="0">
                <a:solidFill>
                  <a:schemeClr val="tx1"/>
                </a:solidFill>
              </a:rPr>
              <a:t>Grant NCN (Symfonia) - </a:t>
            </a:r>
            <a:r>
              <a:rPr lang="pl-PL" sz="2000" dirty="0" err="1" smtClean="0">
                <a:solidFill>
                  <a:schemeClr val="tx1"/>
                </a:solidFill>
              </a:rPr>
              <a:t>NeuroPerKog</a:t>
            </a:r>
            <a:r>
              <a:rPr lang="pl-PL" sz="2000" dirty="0" smtClean="0">
                <a:solidFill>
                  <a:schemeClr val="tx1"/>
                </a:solidFill>
              </a:rPr>
              <a:t> </a:t>
            </a:r>
            <a:br>
              <a:rPr lang="pl-PL" sz="2000" dirty="0" smtClean="0">
                <a:solidFill>
                  <a:schemeClr val="tx1"/>
                </a:solidFill>
              </a:rPr>
            </a:br>
            <a:r>
              <a:rPr lang="pl-PL" sz="2000" i="1" dirty="0" smtClean="0">
                <a:solidFill>
                  <a:schemeClr val="tx1"/>
                </a:solidFill>
              </a:rPr>
              <a:t>Rozwój </a:t>
            </a:r>
            <a:r>
              <a:rPr lang="pl-PL" sz="2000" i="1" dirty="0">
                <a:solidFill>
                  <a:schemeClr val="tx1"/>
                </a:solidFill>
              </a:rPr>
              <a:t>słuchu fonematycznego i pamięci roboczej </a:t>
            </a:r>
            <a:r>
              <a:rPr lang="pl-PL" sz="2000" i="1" dirty="0" smtClean="0">
                <a:solidFill>
                  <a:schemeClr val="tx1"/>
                </a:solidFill>
              </a:rPr>
              <a:t>u </a:t>
            </a:r>
            <a:r>
              <a:rPr lang="pl-PL" sz="2000" i="1" dirty="0">
                <a:solidFill>
                  <a:schemeClr val="tx1"/>
                </a:solidFill>
              </a:rPr>
              <a:t>niemowląt i </a:t>
            </a:r>
            <a:r>
              <a:rPr lang="pl-PL" sz="2000" i="1" dirty="0" smtClean="0">
                <a:solidFill>
                  <a:schemeClr val="tx1"/>
                </a:solidFill>
              </a:rPr>
              <a:t>dzieci</a:t>
            </a:r>
          </a:p>
          <a:p>
            <a:pPr algn="l"/>
            <a:r>
              <a:rPr lang="pl-PL" sz="2000" dirty="0" smtClean="0">
                <a:solidFill>
                  <a:schemeClr val="tx1"/>
                </a:solidFill>
              </a:rPr>
              <a:t>Eksperymenty w paradygmacie „Wyprzedzających ruchów </a:t>
            </a:r>
            <a:r>
              <a:rPr lang="pl-PL" sz="2000" dirty="0">
                <a:solidFill>
                  <a:schemeClr val="tx1"/>
                </a:solidFill>
              </a:rPr>
              <a:t>gałek </a:t>
            </a:r>
            <a:r>
              <a:rPr lang="pl-PL" sz="2000" dirty="0" smtClean="0">
                <a:solidFill>
                  <a:schemeClr val="tx1"/>
                </a:solidFill>
              </a:rPr>
              <a:t>ocznych” </a:t>
            </a:r>
            <a:br>
              <a:rPr lang="pl-PL" sz="2000" dirty="0" smtClean="0">
                <a:solidFill>
                  <a:schemeClr val="tx1"/>
                </a:solidFill>
              </a:rPr>
            </a:br>
            <a:r>
              <a:rPr lang="pl-PL" sz="2000" dirty="0" smtClean="0">
                <a:solidFill>
                  <a:schemeClr val="tx1"/>
                </a:solidFill>
              </a:rPr>
              <a:t>(AEM, od ang. </a:t>
            </a:r>
            <a:r>
              <a:rPr lang="pl-PL" sz="2000" i="1" dirty="0" err="1" smtClean="0">
                <a:solidFill>
                  <a:schemeClr val="tx1"/>
                </a:solidFill>
              </a:rPr>
              <a:t>anticipatory</a:t>
            </a:r>
            <a:r>
              <a:rPr lang="pl-PL" sz="2000" i="1" dirty="0" smtClean="0">
                <a:solidFill>
                  <a:schemeClr val="tx1"/>
                </a:solidFill>
              </a:rPr>
              <a:t> </a:t>
            </a:r>
            <a:r>
              <a:rPr lang="pl-PL" sz="2000" i="1" dirty="0" err="1">
                <a:solidFill>
                  <a:schemeClr val="tx1"/>
                </a:solidFill>
              </a:rPr>
              <a:t>eye</a:t>
            </a:r>
            <a:r>
              <a:rPr lang="pl-PL" sz="2000" i="1" dirty="0">
                <a:solidFill>
                  <a:schemeClr val="tx1"/>
                </a:solidFill>
              </a:rPr>
              <a:t> </a:t>
            </a:r>
            <a:r>
              <a:rPr lang="pl-PL" sz="2000" i="1" dirty="0" err="1">
                <a:solidFill>
                  <a:schemeClr val="tx1"/>
                </a:solidFill>
              </a:rPr>
              <a:t>movement</a:t>
            </a:r>
            <a:r>
              <a:rPr lang="pl-PL" sz="2000" i="1" dirty="0">
                <a:solidFill>
                  <a:schemeClr val="tx1"/>
                </a:solidFill>
              </a:rPr>
              <a:t> </a:t>
            </a:r>
            <a:r>
              <a:rPr lang="pl-PL" sz="2000" i="1" dirty="0" err="1" smtClean="0">
                <a:solidFill>
                  <a:schemeClr val="tx1"/>
                </a:solidFill>
              </a:rPr>
              <a:t>paradigm</a:t>
            </a:r>
            <a:r>
              <a:rPr lang="pl-PL" sz="2000" dirty="0" smtClean="0">
                <a:solidFill>
                  <a:schemeClr val="tx1"/>
                </a:solidFill>
              </a:rPr>
              <a:t>)</a:t>
            </a:r>
            <a:endParaRPr lang="pl-PL" sz="2000" dirty="0">
              <a:solidFill>
                <a:schemeClr val="tx1"/>
              </a:solidFill>
            </a:endParaRPr>
          </a:p>
          <a:p>
            <a:pPr algn="l"/>
            <a:endParaRPr lang="pl-PL" sz="2000" dirty="0">
              <a:solidFill>
                <a:schemeClr val="tx1"/>
              </a:solidFill>
            </a:endParaRPr>
          </a:p>
          <a:p>
            <a:pPr algn="l"/>
            <a:endParaRPr lang="pl-PL" sz="2000" dirty="0" smtClean="0">
              <a:solidFill>
                <a:schemeClr val="tx1"/>
              </a:solidFill>
            </a:endParaRPr>
          </a:p>
        </p:txBody>
      </p:sp>
      <p:sp>
        <p:nvSpPr>
          <p:cNvPr id="10" name="Tytuł 1"/>
          <p:cNvSpPr txBox="1">
            <a:spLocks/>
          </p:cNvSpPr>
          <p:nvPr/>
        </p:nvSpPr>
        <p:spPr>
          <a:xfrm>
            <a:off x="179512" y="461814"/>
            <a:ext cx="8820472" cy="662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 smtClean="0"/>
              <a:t>Eksperymenty przygotowane w GIML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3562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upa 24"/>
          <p:cNvGrpSpPr/>
          <p:nvPr/>
        </p:nvGrpSpPr>
        <p:grpSpPr>
          <a:xfrm>
            <a:off x="671753" y="3681028"/>
            <a:ext cx="3643604" cy="2736304"/>
            <a:chOff x="4716016" y="3717032"/>
            <a:chExt cx="3643604" cy="2736304"/>
          </a:xfrm>
        </p:grpSpPr>
        <p:sp>
          <p:nvSpPr>
            <p:cNvPr id="21" name="pole tekstowe 20"/>
            <p:cNvSpPr txBox="1"/>
            <p:nvPr/>
          </p:nvSpPr>
          <p:spPr>
            <a:xfrm>
              <a:off x="4716016" y="3717032"/>
              <a:ext cx="360579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2000" dirty="0" smtClean="0"/>
                <a:t>Eksperyment „Czerwona kropka”</a:t>
              </a:r>
              <a:endParaRPr lang="pl-PL" sz="2000" dirty="0"/>
            </a:p>
          </p:txBody>
        </p:sp>
        <p:pic>
          <p:nvPicPr>
            <p:cNvPr id="59396" name="Picture 4" descr="C:\Users\jacek_000\Dropbox\ICNT\ECEM2015\Agnieszka\zrzuty\CzerwonaKropka_zrzuty ekranu\francuski\kr_end_01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788023" y="4221088"/>
              <a:ext cx="3571597" cy="2232248"/>
            </a:xfrm>
            <a:prstGeom prst="rect">
              <a:avLst/>
            </a:prstGeom>
            <a:noFill/>
          </p:spPr>
        </p:pic>
      </p:grpSp>
      <p:pic>
        <p:nvPicPr>
          <p:cNvPr id="59397" name="Picture 5" descr="C:\Users\jacek_000\Dropbox\ICNT\ECEM2015\Agnieszka\zrzuty\CzerwonaKropka_zrzuty ekranu\francuski\kr_next_0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8771" y="4185084"/>
            <a:ext cx="3600400" cy="2160240"/>
          </a:xfrm>
          <a:prstGeom prst="rect">
            <a:avLst/>
          </a:prstGeom>
          <a:noFill/>
        </p:spPr>
      </p:pic>
      <p:sp>
        <p:nvSpPr>
          <p:cNvPr id="20" name="Podtytuł 2"/>
          <p:cNvSpPr txBox="1">
            <a:spLocks/>
          </p:cNvSpPr>
          <p:nvPr/>
        </p:nvSpPr>
        <p:spPr>
          <a:xfrm>
            <a:off x="364174" y="1484784"/>
            <a:ext cx="8456298" cy="14401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sz="2000" dirty="0" smtClean="0">
                <a:solidFill>
                  <a:schemeClr val="tx1"/>
                </a:solidFill>
              </a:rPr>
              <a:t>Grant NCN (Symfonia) - </a:t>
            </a:r>
            <a:r>
              <a:rPr lang="pl-PL" sz="2000" dirty="0" err="1" smtClean="0">
                <a:solidFill>
                  <a:schemeClr val="tx1"/>
                </a:solidFill>
              </a:rPr>
              <a:t>NeuroPerKog</a:t>
            </a:r>
            <a:r>
              <a:rPr lang="pl-PL" sz="2000" dirty="0" smtClean="0">
                <a:solidFill>
                  <a:schemeClr val="tx1"/>
                </a:solidFill>
              </a:rPr>
              <a:t> </a:t>
            </a:r>
            <a:br>
              <a:rPr lang="pl-PL" sz="2000" dirty="0" smtClean="0">
                <a:solidFill>
                  <a:schemeClr val="tx1"/>
                </a:solidFill>
              </a:rPr>
            </a:br>
            <a:r>
              <a:rPr lang="pl-PL" sz="2000" i="1" dirty="0" smtClean="0">
                <a:solidFill>
                  <a:schemeClr val="tx1"/>
                </a:solidFill>
              </a:rPr>
              <a:t>Rozwój </a:t>
            </a:r>
            <a:r>
              <a:rPr lang="pl-PL" sz="2000" i="1" dirty="0">
                <a:solidFill>
                  <a:schemeClr val="tx1"/>
                </a:solidFill>
              </a:rPr>
              <a:t>słuchu fonematycznego i pamięci roboczej </a:t>
            </a:r>
            <a:r>
              <a:rPr lang="pl-PL" sz="2000" i="1" dirty="0" smtClean="0">
                <a:solidFill>
                  <a:schemeClr val="tx1"/>
                </a:solidFill>
              </a:rPr>
              <a:t>u </a:t>
            </a:r>
            <a:r>
              <a:rPr lang="pl-PL" sz="2000" i="1" dirty="0">
                <a:solidFill>
                  <a:schemeClr val="tx1"/>
                </a:solidFill>
              </a:rPr>
              <a:t>niemowląt i </a:t>
            </a:r>
            <a:r>
              <a:rPr lang="pl-PL" sz="2000" i="1" dirty="0" smtClean="0">
                <a:solidFill>
                  <a:schemeClr val="tx1"/>
                </a:solidFill>
              </a:rPr>
              <a:t>dzieci</a:t>
            </a:r>
          </a:p>
          <a:p>
            <a:pPr algn="l"/>
            <a:endParaRPr lang="pl-PL" sz="2000" dirty="0" smtClean="0">
              <a:solidFill>
                <a:schemeClr val="tx1"/>
              </a:solidFill>
            </a:endParaRPr>
          </a:p>
          <a:p>
            <a:pPr algn="l"/>
            <a:r>
              <a:rPr lang="pl-PL" sz="2000" dirty="0" smtClean="0">
                <a:solidFill>
                  <a:schemeClr val="tx1"/>
                </a:solidFill>
              </a:rPr>
              <a:t>Sterowanie wzrokiem jest u niemowląt naturalne. U dorosłych - nie</a:t>
            </a:r>
            <a:endParaRPr lang="pl-PL" sz="2000" dirty="0">
              <a:solidFill>
                <a:schemeClr val="tx1"/>
              </a:solidFill>
            </a:endParaRPr>
          </a:p>
          <a:p>
            <a:pPr algn="l"/>
            <a:endParaRPr lang="pl-PL" sz="2000" dirty="0">
              <a:solidFill>
                <a:schemeClr val="tx1"/>
              </a:solidFill>
            </a:endParaRPr>
          </a:p>
          <a:p>
            <a:pPr algn="l"/>
            <a:endParaRPr lang="pl-PL" sz="2000" dirty="0" smtClean="0">
              <a:solidFill>
                <a:schemeClr val="tx1"/>
              </a:solidFill>
            </a:endParaRPr>
          </a:p>
        </p:txBody>
      </p:sp>
      <p:sp>
        <p:nvSpPr>
          <p:cNvPr id="22" name="pole tekstowe 21"/>
          <p:cNvSpPr txBox="1"/>
          <p:nvPr/>
        </p:nvSpPr>
        <p:spPr>
          <a:xfrm>
            <a:off x="4716016" y="3717032"/>
            <a:ext cx="38243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 smtClean="0"/>
              <a:t>Interaktywna bajka dla niemowląt</a:t>
            </a:r>
            <a:endParaRPr lang="en-US" sz="2000" dirty="0"/>
          </a:p>
        </p:txBody>
      </p:sp>
      <p:pic>
        <p:nvPicPr>
          <p:cNvPr id="23" name="Obraz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088" y="4221088"/>
            <a:ext cx="3166734" cy="1989335"/>
          </a:xfrm>
          <a:prstGeom prst="rect">
            <a:avLst/>
          </a:prstGeom>
        </p:spPr>
      </p:pic>
      <p:pic>
        <p:nvPicPr>
          <p:cNvPr id="24" name="Obraz 23" descr="bajka_kuchnia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5765" y="4221088"/>
            <a:ext cx="2557027" cy="2045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ytuł 1"/>
          <p:cNvSpPr txBox="1">
            <a:spLocks/>
          </p:cNvSpPr>
          <p:nvPr/>
        </p:nvSpPr>
        <p:spPr>
          <a:xfrm>
            <a:off x="179512" y="461814"/>
            <a:ext cx="8820472" cy="662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 smtClean="0"/>
              <a:t>Eksperymenty przygotowane w GIML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8909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9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0" y="389806"/>
            <a:ext cx="8820472" cy="662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dirty="0" smtClean="0">
                <a:solidFill>
                  <a:schemeClr val="bg1"/>
                </a:solidFill>
              </a:rPr>
              <a:t>Badania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Podtytuł 3"/>
          <p:cNvSpPr>
            <a:spLocks noGrp="1"/>
          </p:cNvSpPr>
          <p:nvPr>
            <p:ph type="subTitle" idx="1"/>
          </p:nvPr>
        </p:nvSpPr>
        <p:spPr>
          <a:xfrm>
            <a:off x="377788" y="3429000"/>
            <a:ext cx="8064896" cy="2592288"/>
          </a:xfrm>
          <a:noFill/>
        </p:spPr>
        <p:txBody>
          <a:bodyPr>
            <a:normAutofit/>
          </a:bodyPr>
          <a:lstStyle/>
          <a:p>
            <a:pPr algn="l"/>
            <a:r>
              <a:rPr lang="pl-PL" sz="2400" b="1" dirty="0" smtClean="0">
                <a:solidFill>
                  <a:schemeClr val="bg1"/>
                </a:solidFill>
              </a:rPr>
              <a:t>Trwają badania niemowląt</a:t>
            </a:r>
            <a:r>
              <a:rPr lang="pl-PL" sz="2400" dirty="0" smtClean="0">
                <a:solidFill>
                  <a:schemeClr val="bg1"/>
                </a:solidFill>
              </a:rPr>
              <a:t> – stały nabór chętnych</a:t>
            </a:r>
          </a:p>
          <a:p>
            <a:pPr algn="l"/>
            <a:r>
              <a:rPr lang="pl-PL" sz="2400" dirty="0" smtClean="0">
                <a:solidFill>
                  <a:schemeClr val="bg1"/>
                </a:solidFill>
              </a:rPr>
              <a:t>(zapisy także mam w ciąży)</a:t>
            </a:r>
          </a:p>
          <a:p>
            <a:pPr algn="l"/>
            <a:endParaRPr lang="pl-PL" sz="2400" b="1" dirty="0" smtClean="0">
              <a:solidFill>
                <a:schemeClr val="bg1"/>
              </a:solidFill>
            </a:endParaRPr>
          </a:p>
          <a:p>
            <a:pPr algn="l"/>
            <a:r>
              <a:rPr lang="pl-PL" sz="2400" dirty="0" smtClean="0">
                <a:solidFill>
                  <a:schemeClr val="bg1"/>
                </a:solidFill>
              </a:rPr>
              <a:t>Koordynator: </a:t>
            </a:r>
            <a:r>
              <a:rPr lang="pl-PL" sz="2400" b="1" dirty="0" smtClean="0">
                <a:solidFill>
                  <a:schemeClr val="bg1"/>
                </a:solidFill>
              </a:rPr>
              <a:t>Joanna Dreszer </a:t>
            </a:r>
            <a:r>
              <a:rPr lang="pl-PL" sz="2400" dirty="0" smtClean="0">
                <a:solidFill>
                  <a:schemeClr val="bg1"/>
                </a:solidFill>
              </a:rPr>
              <a:t>(psycholog)</a:t>
            </a:r>
            <a:endParaRPr lang="pl-PL" sz="2400" dirty="0">
              <a:solidFill>
                <a:schemeClr val="bg1"/>
              </a:solidFill>
            </a:endParaRPr>
          </a:p>
          <a:p>
            <a:pPr algn="l"/>
            <a:r>
              <a:rPr lang="pl-PL" sz="2400" dirty="0" smtClean="0">
                <a:solidFill>
                  <a:schemeClr val="bg1"/>
                </a:solidFill>
              </a:rPr>
              <a:t>kontakt</a:t>
            </a:r>
            <a:r>
              <a:rPr lang="pl-PL" sz="2400" dirty="0">
                <a:solidFill>
                  <a:schemeClr val="bg1"/>
                </a:solidFill>
              </a:rPr>
              <a:t>: </a:t>
            </a:r>
            <a:r>
              <a:rPr lang="pl-PL" sz="2400" i="1" dirty="0">
                <a:solidFill>
                  <a:schemeClr val="bg1"/>
                </a:solidFill>
              </a:rPr>
              <a:t>http://babylab.icnt.umk.pl</a:t>
            </a:r>
            <a:r>
              <a:rPr lang="pl-PL" sz="2400" i="1" dirty="0" smtClean="0">
                <a:solidFill>
                  <a:schemeClr val="bg1"/>
                </a:solidFill>
              </a:rPr>
              <a:t>/</a:t>
            </a:r>
            <a:r>
              <a:rPr lang="pl-PL" sz="2400" dirty="0" smtClean="0">
                <a:solidFill>
                  <a:schemeClr val="bg1"/>
                </a:solidFill>
              </a:rPr>
              <a:t>,</a:t>
            </a:r>
            <a:r>
              <a:rPr lang="pl-PL" sz="2400" i="1" dirty="0" smtClean="0">
                <a:solidFill>
                  <a:schemeClr val="bg1"/>
                </a:solidFill>
              </a:rPr>
              <a:t> </a:t>
            </a:r>
            <a:r>
              <a:rPr lang="pl-PL" sz="2400" dirty="0" smtClean="0">
                <a:solidFill>
                  <a:schemeClr val="bg1"/>
                </a:solidFill>
              </a:rPr>
              <a:t>telefon: </a:t>
            </a:r>
            <a:r>
              <a:rPr lang="pl-PL" sz="2400" dirty="0">
                <a:solidFill>
                  <a:schemeClr val="bg1"/>
                </a:solidFill>
              </a:rPr>
              <a:t>56 665 60 03</a:t>
            </a:r>
            <a:endParaRPr lang="pl-PL" sz="2400" dirty="0" smtClean="0">
              <a:solidFill>
                <a:schemeClr val="bg1"/>
              </a:solidFill>
            </a:endParaRPr>
          </a:p>
          <a:p>
            <a:pPr algn="l"/>
            <a:endParaRPr lang="pl-PL" sz="2400" dirty="0" smtClean="0">
              <a:solidFill>
                <a:schemeClr val="bg1"/>
              </a:solidFill>
            </a:endParaRPr>
          </a:p>
        </p:txBody>
      </p:sp>
      <p:sp>
        <p:nvSpPr>
          <p:cNvPr id="7" name="Tytuł 1"/>
          <p:cNvSpPr txBox="1">
            <a:spLocks/>
          </p:cNvSpPr>
          <p:nvPr/>
        </p:nvSpPr>
        <p:spPr>
          <a:xfrm>
            <a:off x="0" y="0"/>
            <a:ext cx="9143999" cy="453430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1800" dirty="0">
                <a:solidFill>
                  <a:schemeClr val="bg1"/>
                </a:solidFill>
              </a:rPr>
              <a:t>Treningi poznawcze i badania </a:t>
            </a:r>
            <a:r>
              <a:rPr lang="pl-PL" sz="1800" dirty="0" smtClean="0">
                <a:solidFill>
                  <a:schemeClr val="bg1"/>
                </a:solidFill>
              </a:rPr>
              <a:t>dzieci </a:t>
            </a:r>
            <a:r>
              <a:rPr lang="pl-PL" sz="1800" dirty="0">
                <a:solidFill>
                  <a:schemeClr val="bg1"/>
                </a:solidFill>
              </a:rPr>
              <a:t>z użyciem komputerów i urządzeń mobilnych</a:t>
            </a:r>
            <a:endParaRPr lang="en-US" sz="1800" dirty="0">
              <a:solidFill>
                <a:schemeClr val="bg1"/>
              </a:solidFill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412776"/>
            <a:ext cx="1728192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097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07504" y="1340768"/>
            <a:ext cx="8928992" cy="5328592"/>
          </a:xfrm>
        </p:spPr>
        <p:txBody>
          <a:bodyPr>
            <a:noAutofit/>
          </a:bodyPr>
          <a:lstStyle/>
          <a:p>
            <a:pPr algn="l"/>
            <a:r>
              <a:rPr lang="en-US" sz="2000" dirty="0" smtClean="0">
                <a:solidFill>
                  <a:schemeClr val="tx1"/>
                </a:solidFill>
              </a:rPr>
              <a:t>N = 23 students</a:t>
            </a:r>
            <a:r>
              <a:rPr lang="pl-PL" sz="2000" dirty="0" smtClean="0">
                <a:solidFill>
                  <a:schemeClr val="tx1"/>
                </a:solidFill>
              </a:rPr>
              <a:t>, but 2 </a:t>
            </a:r>
            <a:r>
              <a:rPr lang="pl-PL" sz="2000" dirty="0" err="1" smtClean="0">
                <a:solidFill>
                  <a:schemeClr val="tx1"/>
                </a:solidFill>
              </a:rPr>
              <a:t>excluded</a:t>
            </a:r>
            <a:r>
              <a:rPr lang="pl-PL" sz="2000" dirty="0" smtClean="0">
                <a:solidFill>
                  <a:schemeClr val="tx1"/>
                </a:solidFill>
              </a:rPr>
              <a:t> (</a:t>
            </a:r>
            <a:r>
              <a:rPr lang="pl-PL" sz="2000" dirty="0" err="1" smtClean="0">
                <a:solidFill>
                  <a:schemeClr val="tx1"/>
                </a:solidFill>
              </a:rPr>
              <a:t>very</a:t>
            </a:r>
            <a:r>
              <a:rPr lang="pl-PL" sz="2000" dirty="0" smtClean="0">
                <a:solidFill>
                  <a:schemeClr val="tx1"/>
                </a:solidFill>
              </a:rPr>
              <a:t> </a:t>
            </a:r>
            <a:r>
              <a:rPr lang="pl-PL" sz="2000" dirty="0" err="1" smtClean="0">
                <a:solidFill>
                  <a:schemeClr val="tx1"/>
                </a:solidFill>
              </a:rPr>
              <a:t>distracted</a:t>
            </a:r>
            <a:r>
              <a:rPr lang="pl-PL" sz="2000" dirty="0" smtClean="0">
                <a:solidFill>
                  <a:schemeClr val="tx1"/>
                </a:solidFill>
              </a:rPr>
              <a:t> and </a:t>
            </a:r>
            <a:r>
              <a:rPr lang="pl-PL" sz="2000" dirty="0" err="1" smtClean="0">
                <a:solidFill>
                  <a:schemeClr val="tx1"/>
                </a:solidFill>
              </a:rPr>
              <a:t>tired</a:t>
            </a:r>
            <a:r>
              <a:rPr lang="pl-PL" sz="2000" dirty="0" smtClean="0">
                <a:solidFill>
                  <a:schemeClr val="tx1"/>
                </a:solidFill>
              </a:rPr>
              <a:t> </a:t>
            </a:r>
            <a:r>
              <a:rPr lang="pl-PL" sz="2000" dirty="0" err="1" smtClean="0">
                <a:solidFill>
                  <a:schemeClr val="tx1"/>
                </a:solidFill>
              </a:rPr>
              <a:t>at</a:t>
            </a:r>
            <a:r>
              <a:rPr lang="pl-PL" sz="2000" dirty="0" smtClean="0">
                <a:solidFill>
                  <a:schemeClr val="tx1"/>
                </a:solidFill>
              </a:rPr>
              <a:t> the </a:t>
            </a:r>
            <a:r>
              <a:rPr lang="pl-PL" sz="2000" dirty="0" err="1" smtClean="0">
                <a:solidFill>
                  <a:schemeClr val="tx1"/>
                </a:solidFill>
              </a:rPr>
              <a:t>beginning</a:t>
            </a:r>
            <a:r>
              <a:rPr lang="pl-PL" sz="2000" dirty="0" smtClean="0">
                <a:solidFill>
                  <a:schemeClr val="tx1"/>
                </a:solidFill>
              </a:rPr>
              <a:t>)</a:t>
            </a:r>
          </a:p>
          <a:p>
            <a:pPr algn="l"/>
            <a:endParaRPr lang="en-US" sz="1000" dirty="0" smtClean="0">
              <a:solidFill>
                <a:schemeClr val="tx1"/>
              </a:solidFill>
            </a:endParaRPr>
          </a:p>
          <a:p>
            <a:pPr algn="l"/>
            <a:r>
              <a:rPr lang="en-US" sz="2000" b="1" dirty="0" smtClean="0">
                <a:solidFill>
                  <a:schemeClr val="tx1"/>
                </a:solidFill>
              </a:rPr>
              <a:t>Two groups:</a:t>
            </a:r>
            <a:r>
              <a:rPr lang="en-US" sz="2000" dirty="0" smtClean="0">
                <a:solidFill>
                  <a:schemeClr val="tx1"/>
                </a:solidFill>
              </a:rPr>
              <a:t> students of informatics (programmers, s</a:t>
            </a:r>
            <a:r>
              <a:rPr lang="pl-PL" sz="2000" dirty="0" smtClean="0">
                <a:solidFill>
                  <a:schemeClr val="tx1"/>
                </a:solidFill>
              </a:rPr>
              <a:t>.y.</a:t>
            </a:r>
            <a:r>
              <a:rPr lang="en-US" sz="2000" dirty="0" smtClean="0">
                <a:solidFill>
                  <a:schemeClr val="tx1"/>
                </a:solidFill>
              </a:rPr>
              <a:t>) and of cognitive science</a:t>
            </a:r>
            <a:r>
              <a:rPr lang="pl-PL" sz="2000" dirty="0" smtClean="0">
                <a:solidFill>
                  <a:schemeClr val="tx1"/>
                </a:solidFill>
              </a:rPr>
              <a:t/>
            </a:r>
            <a:br>
              <a:rPr lang="pl-PL" sz="2000" dirty="0" smtClean="0">
                <a:solidFill>
                  <a:schemeClr val="tx1"/>
                </a:solidFill>
              </a:rPr>
            </a:br>
            <a:endParaRPr lang="en-US" sz="1000" dirty="0" smtClean="0">
              <a:solidFill>
                <a:schemeClr val="tx1"/>
              </a:solidFill>
            </a:endParaRPr>
          </a:p>
          <a:p>
            <a:pPr algn="l"/>
            <a:r>
              <a:rPr lang="en-US" sz="2000" b="1" dirty="0" smtClean="0">
                <a:solidFill>
                  <a:schemeClr val="tx1"/>
                </a:solidFill>
              </a:rPr>
              <a:t>Intersection:</a:t>
            </a:r>
            <a:r>
              <a:rPr lang="en-US" sz="2000" dirty="0" smtClean="0">
                <a:solidFill>
                  <a:schemeClr val="tx1"/>
                </a:solidFill>
              </a:rPr>
              <a:t> 3 students of both fields of study (</a:t>
            </a:r>
            <a:r>
              <a:rPr lang="pl-PL" sz="2000" dirty="0" err="1" smtClean="0">
                <a:solidFill>
                  <a:schemeClr val="tx1"/>
                </a:solidFill>
              </a:rPr>
              <a:t>first</a:t>
            </a:r>
            <a:r>
              <a:rPr lang="pl-PL" sz="2000" dirty="0" smtClean="0">
                <a:solidFill>
                  <a:schemeClr val="tx1"/>
                </a:solidFill>
              </a:rPr>
              <a:t> </a:t>
            </a:r>
            <a:r>
              <a:rPr lang="pl-PL" sz="2000" dirty="0" err="1" smtClean="0">
                <a:solidFill>
                  <a:schemeClr val="tx1"/>
                </a:solidFill>
              </a:rPr>
              <a:t>year</a:t>
            </a:r>
            <a:r>
              <a:rPr lang="pl-PL" sz="2000" dirty="0" smtClean="0">
                <a:solidFill>
                  <a:schemeClr val="tx1"/>
                </a:solidFill>
              </a:rPr>
              <a:t> of </a:t>
            </a:r>
            <a:r>
              <a:rPr lang="en-US" sz="2000" dirty="0" smtClean="0">
                <a:solidFill>
                  <a:schemeClr val="tx1"/>
                </a:solidFill>
              </a:rPr>
              <a:t>IT)</a:t>
            </a:r>
            <a:endParaRPr lang="pl-PL" sz="2000" dirty="0" smtClean="0">
              <a:solidFill>
                <a:schemeClr val="tx1"/>
              </a:solidFill>
            </a:endParaRPr>
          </a:p>
          <a:p>
            <a:pPr algn="l"/>
            <a:endParaRPr lang="pl-PL" sz="1000" dirty="0" smtClean="0">
              <a:solidFill>
                <a:schemeClr val="tx1"/>
              </a:solidFill>
            </a:endParaRPr>
          </a:p>
          <a:p>
            <a:pPr algn="l"/>
            <a:r>
              <a:rPr lang="pl-PL" sz="2000" dirty="0">
                <a:solidFill>
                  <a:schemeClr val="tx1"/>
                </a:solidFill>
              </a:rPr>
              <a:t>N(IT) = </a:t>
            </a:r>
            <a:r>
              <a:rPr lang="pl-PL" sz="2000" dirty="0" smtClean="0">
                <a:solidFill>
                  <a:schemeClr val="tx1"/>
                </a:solidFill>
              </a:rPr>
              <a:t>11</a:t>
            </a:r>
            <a:r>
              <a:rPr lang="pl-PL" sz="2000" dirty="0">
                <a:solidFill>
                  <a:schemeClr val="tx1"/>
                </a:solidFill>
              </a:rPr>
              <a:t> , N(IT+CS) = 3</a:t>
            </a:r>
            <a:r>
              <a:rPr lang="pl-PL" sz="2000" dirty="0" smtClean="0">
                <a:solidFill>
                  <a:schemeClr val="tx1"/>
                </a:solidFill>
              </a:rPr>
              <a:t>, </a:t>
            </a:r>
            <a:r>
              <a:rPr lang="pl-PL" sz="2000" dirty="0">
                <a:solidFill>
                  <a:schemeClr val="tx1"/>
                </a:solidFill>
              </a:rPr>
              <a:t>N(CS) = </a:t>
            </a:r>
            <a:r>
              <a:rPr lang="pl-PL" sz="2000" dirty="0" smtClean="0">
                <a:solidFill>
                  <a:schemeClr val="tx1"/>
                </a:solidFill>
              </a:rPr>
              <a:t>7</a:t>
            </a:r>
          </a:p>
          <a:p>
            <a:pPr algn="l"/>
            <a:endParaRPr lang="en-US" sz="1000" dirty="0" smtClean="0">
              <a:solidFill>
                <a:schemeClr val="tx1"/>
              </a:solidFill>
            </a:endParaRPr>
          </a:p>
          <a:p>
            <a:pPr algn="l"/>
            <a:r>
              <a:rPr lang="en-US" sz="2000" b="1" dirty="0" smtClean="0">
                <a:solidFill>
                  <a:schemeClr val="tx1"/>
                </a:solidFill>
              </a:rPr>
              <a:t>Scenario:</a:t>
            </a:r>
          </a:p>
          <a:p>
            <a:pPr algn="l"/>
            <a:r>
              <a:rPr lang="en-US" sz="2000" dirty="0" smtClean="0">
                <a:solidFill>
                  <a:schemeClr val="tx1"/>
                </a:solidFill>
              </a:rPr>
              <a:t>1. Introduction</a:t>
            </a:r>
          </a:p>
          <a:p>
            <a:pPr algn="l"/>
            <a:r>
              <a:rPr lang="en-US" sz="2000" dirty="0" smtClean="0">
                <a:solidFill>
                  <a:schemeClr val="tx1"/>
                </a:solidFill>
              </a:rPr>
              <a:t>2. Tutorial</a:t>
            </a:r>
          </a:p>
          <a:p>
            <a:pPr algn="l"/>
            <a:r>
              <a:rPr lang="en-US" sz="2000" dirty="0" smtClean="0">
                <a:solidFill>
                  <a:schemeClr val="tx1"/>
                </a:solidFill>
              </a:rPr>
              <a:t>3. Tasks (recorded and analyzed)</a:t>
            </a:r>
          </a:p>
          <a:p>
            <a:pPr algn="l"/>
            <a:endParaRPr lang="en-US" sz="1000" dirty="0" smtClean="0">
              <a:solidFill>
                <a:schemeClr val="tx1"/>
              </a:solidFill>
            </a:endParaRPr>
          </a:p>
          <a:p>
            <a:pPr algn="l"/>
            <a:r>
              <a:rPr lang="en-US" sz="2000" b="1" dirty="0" smtClean="0">
                <a:solidFill>
                  <a:schemeClr val="tx1"/>
                </a:solidFill>
              </a:rPr>
              <a:t>UX test methodology: </a:t>
            </a:r>
          </a:p>
          <a:p>
            <a:pPr algn="l"/>
            <a:r>
              <a:rPr lang="en-US" sz="2000" dirty="0" smtClean="0">
                <a:solidFill>
                  <a:schemeClr val="tx1"/>
                </a:solidFill>
              </a:rPr>
              <a:t>so called „rainbow form” </a:t>
            </a:r>
            <a:endParaRPr lang="pl-PL" sz="2000" dirty="0">
              <a:solidFill>
                <a:schemeClr val="tx1"/>
              </a:solidFill>
            </a:endParaRPr>
          </a:p>
          <a:p>
            <a:pPr algn="l"/>
            <a:r>
              <a:rPr lang="en-US" sz="2000" dirty="0" smtClean="0">
                <a:solidFill>
                  <a:schemeClr val="tx1"/>
                </a:solidFill>
              </a:rPr>
              <a:t>from Google labs</a:t>
            </a:r>
          </a:p>
          <a:p>
            <a:pPr algn="l"/>
            <a:r>
              <a:rPr lang="en-US" sz="2000" dirty="0" smtClean="0">
                <a:solidFill>
                  <a:schemeClr val="tx1"/>
                </a:solidFill>
              </a:rPr>
              <a:t>(lean UX </a:t>
            </a:r>
            <a:r>
              <a:rPr lang="pl-PL" sz="2000" dirty="0" err="1" smtClean="0">
                <a:solidFill>
                  <a:schemeClr val="tx1"/>
                </a:solidFill>
              </a:rPr>
              <a:t>testing</a:t>
            </a:r>
            <a:r>
              <a:rPr lang="pl-PL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methodology)</a:t>
            </a:r>
          </a:p>
          <a:p>
            <a:pPr algn="l"/>
            <a:endParaRPr lang="en-US" sz="2000" dirty="0" smtClean="0">
              <a:solidFill>
                <a:schemeClr val="tx1"/>
              </a:solidFill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6" name="Tytuł 1"/>
          <p:cNvSpPr txBox="1">
            <a:spLocks/>
          </p:cNvSpPr>
          <p:nvPr/>
        </p:nvSpPr>
        <p:spPr>
          <a:xfrm>
            <a:off x="179512" y="461814"/>
            <a:ext cx="8820472" cy="662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 err="1" smtClean="0"/>
              <a:t>Usability</a:t>
            </a:r>
            <a:r>
              <a:rPr lang="pl-PL" dirty="0" smtClean="0"/>
              <a:t> (UX) </a:t>
            </a:r>
            <a:r>
              <a:rPr lang="pl-PL" dirty="0" err="1" smtClean="0"/>
              <a:t>testing</a:t>
            </a:r>
            <a:r>
              <a:rPr lang="pl-PL" dirty="0" smtClean="0"/>
              <a:t> of GIML</a:t>
            </a:r>
            <a:endParaRPr lang="en-US" dirty="0"/>
          </a:p>
        </p:txBody>
      </p:sp>
      <p:grpSp>
        <p:nvGrpSpPr>
          <p:cNvPr id="4" name="Grupa 3"/>
          <p:cNvGrpSpPr/>
          <p:nvPr/>
        </p:nvGrpSpPr>
        <p:grpSpPr>
          <a:xfrm>
            <a:off x="0" y="0"/>
            <a:ext cx="9143999" cy="453430"/>
            <a:chOff x="0" y="0"/>
            <a:chExt cx="9143999" cy="453430"/>
          </a:xfrm>
        </p:grpSpPr>
        <p:sp>
          <p:nvSpPr>
            <p:cNvPr id="5" name="Tytuł 1"/>
            <p:cNvSpPr txBox="1">
              <a:spLocks/>
            </p:cNvSpPr>
            <p:nvPr/>
          </p:nvSpPr>
          <p:spPr>
            <a:xfrm>
              <a:off x="0" y="0"/>
              <a:ext cx="9143999" cy="453430"/>
            </a:xfrm>
            <a:prstGeom prst="rect">
              <a:avLst/>
            </a:prstGeom>
            <a:solidFill>
              <a:srgbClr val="002060"/>
            </a:solidFill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pl-PL" sz="1800" dirty="0" smtClean="0">
                  <a:solidFill>
                    <a:schemeClr val="bg1"/>
                  </a:solidFill>
                </a:rPr>
                <a:t>Jacek </a:t>
              </a:r>
              <a:r>
                <a:rPr lang="pl-PL" sz="1800" dirty="0" err="1" smtClean="0">
                  <a:solidFill>
                    <a:schemeClr val="bg1"/>
                  </a:solidFill>
                </a:rPr>
                <a:t>Matulewski</a:t>
              </a:r>
              <a:r>
                <a:rPr lang="pl-PL" sz="1800" dirty="0" smtClean="0">
                  <a:solidFill>
                    <a:schemeClr val="bg1"/>
                  </a:solidFill>
                </a:rPr>
                <a:t> – The </a:t>
              </a:r>
              <a:r>
                <a:rPr lang="pl-PL" sz="1800" dirty="0" err="1" smtClean="0">
                  <a:solidFill>
                    <a:schemeClr val="bg1"/>
                  </a:solidFill>
                </a:rPr>
                <a:t>developement</a:t>
              </a:r>
              <a:r>
                <a:rPr lang="pl-PL" sz="1800" dirty="0" smtClean="0">
                  <a:solidFill>
                    <a:schemeClr val="bg1"/>
                  </a:solidFill>
                </a:rPr>
                <a:t> of </a:t>
              </a:r>
              <a:r>
                <a:rPr lang="pl-PL" sz="1800" dirty="0" err="1" smtClean="0">
                  <a:solidFill>
                    <a:schemeClr val="bg1"/>
                  </a:solidFill>
                </a:rPr>
                <a:t>Gaze</a:t>
              </a:r>
              <a:r>
                <a:rPr lang="pl-PL" sz="1800" dirty="0" smtClean="0">
                  <a:solidFill>
                    <a:schemeClr val="bg1"/>
                  </a:solidFill>
                </a:rPr>
                <a:t> </a:t>
              </a:r>
              <a:r>
                <a:rPr lang="pl-PL" sz="1800" dirty="0" err="1" smtClean="0">
                  <a:solidFill>
                    <a:schemeClr val="bg1"/>
                  </a:solidFill>
                </a:rPr>
                <a:t>Interaction</a:t>
              </a:r>
              <a:r>
                <a:rPr lang="pl-PL" sz="1800" dirty="0" smtClean="0">
                  <a:solidFill>
                    <a:schemeClr val="bg1"/>
                  </a:solidFill>
                </a:rPr>
                <a:t> </a:t>
              </a:r>
              <a:r>
                <a:rPr lang="pl-PL" sz="1800" dirty="0" err="1" smtClean="0">
                  <a:solidFill>
                    <a:schemeClr val="bg1"/>
                  </a:solidFill>
                </a:rPr>
                <a:t>Markup</a:t>
              </a:r>
              <a:r>
                <a:rPr lang="pl-PL" sz="1800" dirty="0" smtClean="0">
                  <a:solidFill>
                    <a:schemeClr val="bg1"/>
                  </a:solidFill>
                </a:rPr>
                <a:t> Language</a:t>
              </a:r>
              <a:endParaRPr lang="en-US" sz="1800" dirty="0">
                <a:solidFill>
                  <a:schemeClr val="bg1"/>
                </a:solidFill>
              </a:endParaRPr>
            </a:p>
          </p:txBody>
        </p:sp>
        <p:pic>
          <p:nvPicPr>
            <p:cNvPr id="7" name="Obraz 6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48464" y="76200"/>
              <a:ext cx="301030" cy="301030"/>
            </a:xfrm>
            <a:prstGeom prst="rect">
              <a:avLst/>
            </a:prstGeom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068960"/>
            <a:ext cx="4536504" cy="3542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2099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07504" y="1340768"/>
            <a:ext cx="8928992" cy="5328592"/>
          </a:xfrm>
        </p:spPr>
        <p:txBody>
          <a:bodyPr>
            <a:noAutofit/>
          </a:bodyPr>
          <a:lstStyle/>
          <a:p>
            <a:pPr algn="l"/>
            <a:r>
              <a:rPr lang="pl-PL" sz="2000" b="1" dirty="0" smtClean="0">
                <a:solidFill>
                  <a:schemeClr val="tx1"/>
                </a:solidFill>
              </a:rPr>
              <a:t>Języki znaczników</a:t>
            </a:r>
            <a:r>
              <a:rPr lang="pl-PL" sz="2000" dirty="0" smtClean="0">
                <a:solidFill>
                  <a:schemeClr val="tx1"/>
                </a:solidFill>
              </a:rPr>
              <a:t> (ang. </a:t>
            </a:r>
            <a:r>
              <a:rPr lang="en-US" sz="2000" b="1" i="1" dirty="0" smtClean="0">
                <a:solidFill>
                  <a:schemeClr val="tx1"/>
                </a:solidFill>
              </a:rPr>
              <a:t>markup language</a:t>
            </a:r>
            <a:r>
              <a:rPr lang="pl-PL" sz="2000" dirty="0" smtClean="0">
                <a:solidFill>
                  <a:schemeClr val="tx1"/>
                </a:solidFill>
              </a:rPr>
              <a:t>) – opis dokumentu; format, w którym</a:t>
            </a:r>
            <a:br>
              <a:rPr lang="pl-PL" sz="2000" dirty="0" smtClean="0">
                <a:solidFill>
                  <a:schemeClr val="tx1"/>
                </a:solidFill>
              </a:rPr>
            </a:br>
            <a:r>
              <a:rPr lang="pl-PL" sz="2000" dirty="0" smtClean="0">
                <a:solidFill>
                  <a:schemeClr val="tx1"/>
                </a:solidFill>
              </a:rPr>
              <a:t>oprócz właściwej zawartości dokumentu umieszczone </a:t>
            </a:r>
            <a:r>
              <a:rPr lang="pl-PL" sz="2000" dirty="0">
                <a:solidFill>
                  <a:schemeClr val="tx1"/>
                </a:solidFill>
              </a:rPr>
              <a:t>są opisujące </a:t>
            </a:r>
            <a:r>
              <a:rPr lang="pl-PL" sz="2000" dirty="0" smtClean="0">
                <a:solidFill>
                  <a:schemeClr val="tx1"/>
                </a:solidFill>
              </a:rPr>
              <a:t>ją znaczniki</a:t>
            </a:r>
          </a:p>
          <a:p>
            <a:pPr algn="l"/>
            <a:endParaRPr lang="pl-PL" sz="1000" dirty="0" smtClean="0">
              <a:solidFill>
                <a:schemeClr val="tx1"/>
              </a:solidFill>
            </a:endParaRPr>
          </a:p>
          <a:p>
            <a:pPr algn="l"/>
            <a:r>
              <a:rPr lang="pl-PL" sz="2000" b="1" dirty="0" smtClean="0">
                <a:solidFill>
                  <a:schemeClr val="tx1"/>
                </a:solidFill>
              </a:rPr>
              <a:t>HTML</a:t>
            </a:r>
          </a:p>
          <a:p>
            <a:pPr algn="l"/>
            <a:r>
              <a:rPr lang="pl-PL" sz="14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&lt;!DOCTYPE HTML PUBLIC </a:t>
            </a:r>
            <a:r>
              <a:rPr lang="pl-PL" sz="1400" dirty="0" smtClean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...&gt;</a:t>
            </a:r>
            <a:endParaRPr lang="pl-PL" sz="1400" dirty="0">
              <a:solidFill>
                <a:schemeClr val="bg1">
                  <a:lumMod val="6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r>
              <a:rPr lang="pl-PL" sz="140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pl-PL" sz="1400" b="1" dirty="0" err="1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html</a:t>
            </a:r>
            <a:r>
              <a:rPr lang="pl-PL" sz="140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algn="l"/>
            <a:r>
              <a:rPr lang="pl-PL" sz="140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pl-PL" sz="1400" b="1" dirty="0" err="1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head</a:t>
            </a:r>
            <a:r>
              <a:rPr lang="pl-PL" sz="140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algn="l"/>
            <a:r>
              <a:rPr lang="pl-PL" sz="140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pl-PL" sz="1400" b="1" dirty="0" err="1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title</a:t>
            </a:r>
            <a:r>
              <a:rPr lang="pl-PL" sz="140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pl-PL" sz="1400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Jacek Matulewski</a:t>
            </a:r>
            <a:r>
              <a:rPr lang="pl-PL" sz="140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pl-PL" sz="1400" b="1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pl-PL" sz="1400" b="1" dirty="0" err="1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title</a:t>
            </a:r>
            <a:r>
              <a:rPr lang="pl-PL" sz="140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endParaRPr lang="pl-PL" sz="1400" dirty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r>
              <a:rPr lang="pl-PL" sz="140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pl-PL" sz="14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meta</a:t>
            </a:r>
            <a:r>
              <a:rPr lang="pl-PL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http-</a:t>
            </a:r>
            <a:r>
              <a:rPr lang="pl-PL" sz="14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equiv</a:t>
            </a:r>
            <a:r>
              <a:rPr lang="pl-PL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pl-PL" sz="14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content-type</a:t>
            </a:r>
            <a:r>
              <a:rPr lang="pl-PL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</a:t>
            </a:r>
            <a:r>
              <a:rPr lang="pl-PL" sz="14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content</a:t>
            </a:r>
            <a:r>
              <a:rPr lang="pl-PL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pl-PL" sz="14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text</a:t>
            </a:r>
            <a:r>
              <a:rPr lang="pl-PL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pl-PL" sz="14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html</a:t>
            </a:r>
            <a:r>
              <a:rPr lang="pl-PL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pl-PL" sz="14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charset</a:t>
            </a:r>
            <a:r>
              <a:rPr lang="pl-PL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=windows-1250"&gt;</a:t>
            </a:r>
          </a:p>
          <a:p>
            <a:pPr algn="l"/>
            <a:r>
              <a:rPr lang="pl-PL" sz="140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pl-PL" sz="1400" b="1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script</a:t>
            </a:r>
            <a:r>
              <a:rPr lang="pl-PL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4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language</a:t>
            </a:r>
            <a:r>
              <a:rPr lang="pl-PL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pl-PL" sz="14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javascript</a:t>
            </a:r>
            <a:r>
              <a:rPr lang="pl-PL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</a:t>
            </a:r>
            <a:r>
              <a:rPr lang="pl-PL" sz="14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</a:t>
            </a:r>
            <a:r>
              <a:rPr lang="pl-PL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pl-PL" sz="14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text</a:t>
            </a:r>
            <a:r>
              <a:rPr lang="pl-PL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pl-PL" sz="14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javascript</a:t>
            </a:r>
            <a:r>
              <a:rPr lang="pl-PL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"&gt;</a:t>
            </a:r>
          </a:p>
          <a:p>
            <a:pPr algn="l"/>
            <a:r>
              <a:rPr lang="pl-PL" sz="1400" dirty="0" err="1" smtClean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function</a:t>
            </a:r>
            <a:r>
              <a:rPr lang="pl-PL" sz="1400" dirty="0" smtClean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400" dirty="0" err="1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totop</a:t>
            </a:r>
            <a:r>
              <a:rPr lang="pl-PL" sz="140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 { </a:t>
            </a:r>
            <a:r>
              <a:rPr lang="pl-PL" sz="1400" dirty="0" err="1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pl-PL" sz="140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pl-PL" sz="1400" dirty="0" err="1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self</a:t>
            </a:r>
            <a:r>
              <a:rPr lang="pl-PL" sz="140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!= top) </a:t>
            </a:r>
            <a:r>
              <a:rPr lang="pl-PL" sz="1400" dirty="0" err="1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top.location.href</a:t>
            </a:r>
            <a:r>
              <a:rPr lang="pl-PL" sz="140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pl-PL" sz="1400" dirty="0" err="1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self.location.href</a:t>
            </a:r>
            <a:r>
              <a:rPr lang="pl-PL" sz="140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};</a:t>
            </a:r>
          </a:p>
          <a:p>
            <a:pPr algn="l"/>
            <a:r>
              <a:rPr lang="pl-PL" sz="1400" dirty="0" err="1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setTimeout</a:t>
            </a:r>
            <a:r>
              <a:rPr lang="pl-PL" sz="140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("</a:t>
            </a:r>
            <a:r>
              <a:rPr lang="pl-PL" sz="1400" dirty="0" err="1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totop</a:t>
            </a:r>
            <a:r>
              <a:rPr lang="pl-PL" sz="140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()", 1000);</a:t>
            </a:r>
          </a:p>
          <a:p>
            <a:pPr algn="l"/>
            <a:r>
              <a:rPr lang="pl-PL" sz="140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pl-PL" sz="1400" b="1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pl-PL" sz="1400" b="1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script</a:t>
            </a:r>
            <a:r>
              <a:rPr lang="pl-PL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algn="l"/>
            <a:r>
              <a:rPr lang="pl-PL" sz="140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pl-PL" sz="1400" b="1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pl-PL" sz="1400" b="1" dirty="0" err="1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head</a:t>
            </a:r>
            <a:r>
              <a:rPr lang="pl-PL" sz="140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endParaRPr lang="pl-PL" sz="1400" dirty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r>
              <a:rPr lang="pl-PL" sz="140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pl-PL" sz="1400" b="1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body</a:t>
            </a:r>
            <a:r>
              <a:rPr lang="pl-PL" sz="140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4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vlink</a:t>
            </a:r>
            <a:r>
              <a:rPr lang="pl-PL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pl-PL" sz="14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blue</a:t>
            </a:r>
            <a:r>
              <a:rPr lang="pl-PL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</a:t>
            </a:r>
            <a:r>
              <a:rPr lang="pl-PL" sz="14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text</a:t>
            </a:r>
            <a:r>
              <a:rPr lang="pl-PL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pl-PL" sz="14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blue</a:t>
            </a:r>
            <a:r>
              <a:rPr lang="pl-PL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</a:t>
            </a:r>
            <a:r>
              <a:rPr lang="pl-PL" sz="14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bgcolor</a:t>
            </a:r>
            <a:r>
              <a:rPr lang="pl-PL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pl-PL" sz="14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white</a:t>
            </a:r>
            <a:r>
              <a:rPr lang="pl-PL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</a:t>
            </a:r>
            <a:r>
              <a:rPr lang="pl-PL" sz="14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alink</a:t>
            </a:r>
            <a:r>
              <a:rPr lang="pl-PL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pl-PL" sz="14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black</a:t>
            </a:r>
            <a:r>
              <a:rPr lang="pl-PL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"&gt;</a:t>
            </a:r>
          </a:p>
          <a:p>
            <a:pPr algn="l"/>
            <a:r>
              <a:rPr lang="pl-PL" sz="140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pl-PL" sz="1400" b="1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h1</a:t>
            </a:r>
            <a:r>
              <a:rPr lang="pl-PL" sz="140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pl-PL" sz="1400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Jacek </a:t>
            </a:r>
            <a:r>
              <a:rPr lang="pl-PL" sz="14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Matulewski</a:t>
            </a:r>
            <a:r>
              <a:rPr lang="pl-PL" sz="140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pl-PL" sz="1400" b="1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/h1</a:t>
            </a:r>
            <a:r>
              <a:rPr lang="pl-PL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algn="l"/>
            <a:r>
              <a:rPr lang="pl-PL" sz="140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pl-PL" sz="1400" b="1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pl-PL" sz="140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400" dirty="0" err="1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href</a:t>
            </a:r>
            <a:r>
              <a:rPr lang="pl-PL" sz="140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pl-PL" sz="1400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main.htm</a:t>
            </a:r>
            <a:r>
              <a:rPr lang="pl-PL" sz="140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"&gt;&lt;</a:t>
            </a:r>
            <a:r>
              <a:rPr lang="pl-PL" sz="1400" b="1" dirty="0" err="1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img</a:t>
            </a:r>
            <a:r>
              <a:rPr lang="pl-PL" sz="140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400" dirty="0" err="1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src</a:t>
            </a:r>
            <a:r>
              <a:rPr lang="pl-PL" sz="140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pl-PL" sz="1400" dirty="0" err="1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mnu</a:t>
            </a:r>
            <a:r>
              <a:rPr lang="pl-PL" sz="1400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/noframe.gif</a:t>
            </a:r>
            <a:r>
              <a:rPr lang="pl-PL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</a:t>
            </a:r>
            <a:r>
              <a:rPr lang="pl-PL" sz="1400" dirty="0" err="1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border</a:t>
            </a:r>
            <a:r>
              <a:rPr lang="pl-PL" sz="140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=0 alt="</a:t>
            </a:r>
            <a:r>
              <a:rPr lang="pl-PL" sz="1400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pl-PL" sz="14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400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page</a:t>
            </a:r>
            <a:r>
              <a:rPr lang="pl-PL" sz="140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"&gt;</a:t>
            </a:r>
          </a:p>
          <a:p>
            <a:pPr algn="l"/>
            <a:r>
              <a:rPr lang="pl-PL" sz="140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pl-PL" sz="1400" b="1" dirty="0" err="1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br</a:t>
            </a:r>
            <a:r>
              <a:rPr lang="pl-PL" sz="140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/&gt;</a:t>
            </a:r>
            <a:r>
              <a:rPr lang="pl-PL" sz="1400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Strona </a:t>
            </a:r>
            <a:r>
              <a:rPr lang="pl-PL" sz="14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główna - wersja bez ramek</a:t>
            </a:r>
            <a:r>
              <a:rPr lang="pl-PL" sz="140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pl-PL" sz="1400" b="1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/a</a:t>
            </a:r>
            <a:r>
              <a:rPr lang="pl-PL" sz="140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endParaRPr lang="pl-PL" sz="1400" dirty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r>
              <a:rPr lang="pl-PL" sz="140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pl-PL" sz="1400" b="1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/body</a:t>
            </a:r>
            <a:r>
              <a:rPr lang="pl-PL" sz="140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endParaRPr lang="pl-PL" sz="1400" dirty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r>
              <a:rPr lang="pl-PL" sz="140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pl-PL" sz="1400" b="1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pl-PL" sz="1400" b="1" dirty="0" err="1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html</a:t>
            </a:r>
            <a:r>
              <a:rPr lang="pl-PL" sz="140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endParaRPr lang="pl-PL" sz="1800" dirty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Tytuł 1"/>
          <p:cNvSpPr txBox="1">
            <a:spLocks/>
          </p:cNvSpPr>
          <p:nvPr/>
        </p:nvSpPr>
        <p:spPr>
          <a:xfrm>
            <a:off x="179512" y="461814"/>
            <a:ext cx="8820472" cy="662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 smtClean="0"/>
              <a:t>Języki znaczników</a:t>
            </a:r>
            <a:endParaRPr lang="en-US" dirty="0"/>
          </a:p>
        </p:txBody>
      </p:sp>
      <p:grpSp>
        <p:nvGrpSpPr>
          <p:cNvPr id="8" name="Grupa 7"/>
          <p:cNvGrpSpPr/>
          <p:nvPr/>
        </p:nvGrpSpPr>
        <p:grpSpPr>
          <a:xfrm>
            <a:off x="132347" y="2564904"/>
            <a:ext cx="7221815" cy="1080120"/>
            <a:chOff x="132347" y="2564904"/>
            <a:chExt cx="7221815" cy="1080120"/>
          </a:xfrm>
        </p:grpSpPr>
        <p:sp>
          <p:nvSpPr>
            <p:cNvPr id="2" name="Prostokąt 1"/>
            <p:cNvSpPr/>
            <p:nvPr/>
          </p:nvSpPr>
          <p:spPr>
            <a:xfrm>
              <a:off x="132347" y="3284984"/>
              <a:ext cx="3431541" cy="36004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cxnSp>
          <p:nvCxnSpPr>
            <p:cNvPr id="5" name="Łącznik prostoliniowy 4"/>
            <p:cNvCxnSpPr/>
            <p:nvPr/>
          </p:nvCxnSpPr>
          <p:spPr>
            <a:xfrm flipV="1">
              <a:off x="3563888" y="2924944"/>
              <a:ext cx="360040" cy="3600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pole tekstowe 6"/>
            <p:cNvSpPr txBox="1"/>
            <p:nvPr/>
          </p:nvSpPr>
          <p:spPr>
            <a:xfrm>
              <a:off x="3923928" y="2564904"/>
              <a:ext cx="343023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pl-PL" dirty="0" smtClean="0"/>
                <a:t>Element (jedna z ustalonych nazw)</a:t>
              </a:r>
              <a:endParaRPr lang="pl-PL" dirty="0"/>
            </a:p>
          </p:txBody>
        </p:sp>
      </p:grpSp>
      <p:grpSp>
        <p:nvGrpSpPr>
          <p:cNvPr id="9" name="Grupa 8"/>
          <p:cNvGrpSpPr/>
          <p:nvPr/>
        </p:nvGrpSpPr>
        <p:grpSpPr>
          <a:xfrm>
            <a:off x="132347" y="2564904"/>
            <a:ext cx="3359533" cy="1080120"/>
            <a:chOff x="2695171" y="2564904"/>
            <a:chExt cx="3359533" cy="1080120"/>
          </a:xfrm>
        </p:grpSpPr>
        <p:sp>
          <p:nvSpPr>
            <p:cNvPr id="10" name="Prostokąt 9"/>
            <p:cNvSpPr/>
            <p:nvPr/>
          </p:nvSpPr>
          <p:spPr>
            <a:xfrm>
              <a:off x="2695171" y="3284984"/>
              <a:ext cx="868717" cy="36004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cxnSp>
          <p:nvCxnSpPr>
            <p:cNvPr id="11" name="Łącznik prostoliniowy 10"/>
            <p:cNvCxnSpPr/>
            <p:nvPr/>
          </p:nvCxnSpPr>
          <p:spPr>
            <a:xfrm flipV="1">
              <a:off x="3563888" y="2924944"/>
              <a:ext cx="360040" cy="3600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 useBgFill="1">
          <p:nvSpPr>
            <p:cNvPr id="12" name="pole tekstowe 11"/>
            <p:cNvSpPr txBox="1"/>
            <p:nvPr/>
          </p:nvSpPr>
          <p:spPr>
            <a:xfrm>
              <a:off x="3923928" y="2564904"/>
              <a:ext cx="2130776" cy="36933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pl-PL" dirty="0" smtClean="0"/>
                <a:t>Znacznik otwierający</a:t>
              </a:r>
              <a:endParaRPr lang="pl-PL" dirty="0"/>
            </a:p>
          </p:txBody>
        </p:sp>
      </p:grpSp>
      <p:grpSp>
        <p:nvGrpSpPr>
          <p:cNvPr id="13" name="Grupa 12"/>
          <p:cNvGrpSpPr/>
          <p:nvPr/>
        </p:nvGrpSpPr>
        <p:grpSpPr>
          <a:xfrm>
            <a:off x="2563082" y="3280338"/>
            <a:ext cx="3521086" cy="1044116"/>
            <a:chOff x="2508611" y="3284984"/>
            <a:chExt cx="3521086" cy="1044116"/>
          </a:xfrm>
        </p:grpSpPr>
        <p:sp>
          <p:nvSpPr>
            <p:cNvPr id="14" name="Prostokąt 13"/>
            <p:cNvSpPr/>
            <p:nvPr/>
          </p:nvSpPr>
          <p:spPr>
            <a:xfrm>
              <a:off x="2508611" y="3284984"/>
              <a:ext cx="1055277" cy="36004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cxnSp>
          <p:nvCxnSpPr>
            <p:cNvPr id="15" name="Łącznik prostoliniowy 14"/>
            <p:cNvCxnSpPr/>
            <p:nvPr/>
          </p:nvCxnSpPr>
          <p:spPr>
            <a:xfrm>
              <a:off x="3563888" y="3645024"/>
              <a:ext cx="360040" cy="31474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 useBgFill="1">
          <p:nvSpPr>
            <p:cNvPr id="16" name="pole tekstowe 15"/>
            <p:cNvSpPr txBox="1"/>
            <p:nvPr/>
          </p:nvSpPr>
          <p:spPr>
            <a:xfrm>
              <a:off x="3923928" y="3959768"/>
              <a:ext cx="2105769" cy="36933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pl-PL" dirty="0" smtClean="0"/>
                <a:t>Znacznik zamykający</a:t>
              </a:r>
              <a:endParaRPr lang="pl-PL" dirty="0"/>
            </a:p>
          </p:txBody>
        </p:sp>
      </p:grpSp>
      <p:grpSp>
        <p:nvGrpSpPr>
          <p:cNvPr id="17" name="Grupa 16"/>
          <p:cNvGrpSpPr/>
          <p:nvPr/>
        </p:nvGrpSpPr>
        <p:grpSpPr>
          <a:xfrm>
            <a:off x="899592" y="2564904"/>
            <a:ext cx="4335513" cy="1080120"/>
            <a:chOff x="2508611" y="2564904"/>
            <a:chExt cx="4335513" cy="1080120"/>
          </a:xfrm>
        </p:grpSpPr>
        <p:sp>
          <p:nvSpPr>
            <p:cNvPr id="18" name="Prostokąt 17"/>
            <p:cNvSpPr/>
            <p:nvPr/>
          </p:nvSpPr>
          <p:spPr>
            <a:xfrm>
              <a:off x="2508611" y="3284984"/>
              <a:ext cx="1872208" cy="36004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cxnSp>
          <p:nvCxnSpPr>
            <p:cNvPr id="19" name="Łącznik prostoliniowy 18"/>
            <p:cNvCxnSpPr/>
            <p:nvPr/>
          </p:nvCxnSpPr>
          <p:spPr>
            <a:xfrm flipV="1">
              <a:off x="4380819" y="2920298"/>
              <a:ext cx="360040" cy="3600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pole tekstowe 19"/>
            <p:cNvSpPr txBox="1"/>
            <p:nvPr/>
          </p:nvSpPr>
          <p:spPr>
            <a:xfrm>
              <a:off x="4751948" y="2564904"/>
              <a:ext cx="2092176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pl-PL" dirty="0" smtClean="0"/>
                <a:t>Zawartość elementu</a:t>
              </a:r>
              <a:endParaRPr lang="pl-PL" dirty="0"/>
            </a:p>
          </p:txBody>
        </p:sp>
      </p:grpSp>
    </p:spTree>
    <p:extLst>
      <p:ext uri="{BB962C8B-B14F-4D97-AF65-F5344CB8AC3E}">
        <p14:creationId xmlns:p14="http://schemas.microsoft.com/office/powerpoint/2010/main" val="2463001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07504" y="1340768"/>
            <a:ext cx="8928992" cy="5328592"/>
          </a:xfrm>
        </p:spPr>
        <p:txBody>
          <a:bodyPr>
            <a:noAutofit/>
          </a:bodyPr>
          <a:lstStyle/>
          <a:p>
            <a:pPr algn="l"/>
            <a:r>
              <a:rPr lang="en-US" sz="2000" b="1" dirty="0" smtClean="0">
                <a:solidFill>
                  <a:schemeClr val="tx1"/>
                </a:solidFill>
              </a:rPr>
              <a:t>Tasks:</a:t>
            </a:r>
            <a:endParaRPr lang="en-US" sz="2000" dirty="0" smtClean="0">
              <a:solidFill>
                <a:schemeClr val="tx1"/>
              </a:solidFill>
            </a:endParaRPr>
          </a:p>
          <a:p>
            <a:pPr algn="l"/>
            <a:r>
              <a:rPr lang="en-US" sz="2000" dirty="0" smtClean="0">
                <a:solidFill>
                  <a:schemeClr val="tx1"/>
                </a:solidFill>
              </a:rPr>
              <a:t>1. Understanding of GIML code („tell me what will be visible at screen, changes”)</a:t>
            </a:r>
          </a:p>
          <a:p>
            <a:pPr algn="l"/>
            <a:r>
              <a:rPr lang="en-US" sz="2000" dirty="0" smtClean="0">
                <a:solidFill>
                  <a:schemeClr val="tx1"/>
                </a:solidFill>
              </a:rPr>
              <a:t>2. Reproduce the simple application using the GIML code</a:t>
            </a:r>
          </a:p>
          <a:p>
            <a:pPr algn="l"/>
            <a:r>
              <a:rPr lang="en-US" sz="2000" dirty="0" smtClean="0">
                <a:solidFill>
                  <a:schemeClr val="tx1"/>
                </a:solidFill>
              </a:rPr>
              <a:t>3. Creating the gaze controlled photo </a:t>
            </a:r>
            <a:r>
              <a:rPr lang="pl-PL" sz="2000" dirty="0" err="1" smtClean="0">
                <a:solidFill>
                  <a:schemeClr val="tx1"/>
                </a:solidFill>
              </a:rPr>
              <a:t>viewer</a:t>
            </a:r>
            <a:endParaRPr lang="en-US" sz="2000" dirty="0" smtClean="0">
              <a:solidFill>
                <a:schemeClr val="tx1"/>
              </a:solidFill>
            </a:endParaRPr>
          </a:p>
          <a:p>
            <a:pPr algn="l"/>
            <a:endParaRPr lang="en-US" sz="1000" dirty="0" smtClean="0">
              <a:solidFill>
                <a:schemeClr val="tx1"/>
              </a:solidFill>
            </a:endParaRPr>
          </a:p>
          <a:p>
            <a:pPr algn="l"/>
            <a:r>
              <a:rPr lang="en-US" sz="2000" b="1" dirty="0" smtClean="0">
                <a:solidFill>
                  <a:schemeClr val="tx1"/>
                </a:solidFill>
              </a:rPr>
              <a:t>Success rate:</a:t>
            </a:r>
          </a:p>
          <a:p>
            <a:pPr algn="l"/>
            <a:r>
              <a:rPr lang="en-US" sz="2000" dirty="0" smtClean="0">
                <a:solidFill>
                  <a:schemeClr val="tx1"/>
                </a:solidFill>
              </a:rPr>
              <a:t>All 11 programmers and all 3 </a:t>
            </a:r>
            <a:r>
              <a:rPr lang="pl-PL" sz="2000" dirty="0" err="1" smtClean="0">
                <a:solidFill>
                  <a:schemeClr val="tx1"/>
                </a:solidFill>
              </a:rPr>
              <a:t>students</a:t>
            </a:r>
            <a:r>
              <a:rPr lang="pl-PL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from ‚intersection’ group finished the test</a:t>
            </a:r>
          </a:p>
          <a:p>
            <a:pPr algn="l"/>
            <a:r>
              <a:rPr lang="en-US" sz="2000" dirty="0" smtClean="0">
                <a:solidFill>
                  <a:schemeClr val="tx1"/>
                </a:solidFill>
              </a:rPr>
              <a:t>5 of 7 students of </a:t>
            </a:r>
            <a:r>
              <a:rPr lang="en-US" sz="2000" dirty="0" err="1" smtClean="0">
                <a:solidFill>
                  <a:schemeClr val="tx1"/>
                </a:solidFill>
              </a:rPr>
              <a:t>cogn</a:t>
            </a:r>
            <a:r>
              <a:rPr lang="en-US" sz="2000" dirty="0" smtClean="0">
                <a:solidFill>
                  <a:schemeClr val="tx1"/>
                </a:solidFill>
              </a:rPr>
              <a:t>. sc. succeeded with no help, 2 required some assistance</a:t>
            </a:r>
          </a:p>
          <a:p>
            <a:pPr algn="l"/>
            <a:endParaRPr lang="en-US" sz="1000" dirty="0" smtClean="0">
              <a:solidFill>
                <a:schemeClr val="tx1"/>
              </a:solidFill>
            </a:endParaRPr>
          </a:p>
          <a:p>
            <a:pPr algn="l"/>
            <a:r>
              <a:rPr lang="en-US" sz="2000" b="1" dirty="0" smtClean="0">
                <a:solidFill>
                  <a:schemeClr val="tx1"/>
                </a:solidFill>
              </a:rPr>
              <a:t>Times (no pressure):</a:t>
            </a:r>
          </a:p>
          <a:p>
            <a:pPr algn="l"/>
            <a:r>
              <a:rPr lang="en-US" sz="2000" dirty="0" smtClean="0">
                <a:solidFill>
                  <a:schemeClr val="tx1"/>
                </a:solidFill>
                <a:latin typeface="+mj-lt"/>
                <a:cs typeface="Courier New" panose="02070309020205020404" pitchFamily="49" charset="0"/>
              </a:rPr>
              <a:t>T(IT) =        0:37:30 ± 0:11:38</a:t>
            </a:r>
          </a:p>
          <a:p>
            <a:pPr algn="l"/>
            <a:r>
              <a:rPr lang="en-US" sz="2000" dirty="0" smtClean="0">
                <a:solidFill>
                  <a:schemeClr val="tx1"/>
                </a:solidFill>
                <a:latin typeface="+mj-lt"/>
                <a:cs typeface="Courier New" panose="02070309020205020404" pitchFamily="49" charset="0"/>
              </a:rPr>
              <a:t>T(IT+CS) = </a:t>
            </a:r>
            <a:r>
              <a:rPr lang="en-US" sz="1000" dirty="0" smtClean="0">
                <a:solidFill>
                  <a:schemeClr val="tx1"/>
                </a:solidFill>
                <a:latin typeface="+mj-lt"/>
                <a:cs typeface="Courier New" panose="02070309020205020404" pitchFamily="49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+mj-lt"/>
                <a:cs typeface="Courier New" panose="02070309020205020404" pitchFamily="49" charset="0"/>
              </a:rPr>
              <a:t>0:43:26</a:t>
            </a:r>
            <a:r>
              <a:rPr lang="en-US" sz="2000" dirty="0" smtClean="0">
                <a:solidFill>
                  <a:schemeClr val="tx1"/>
                </a:solidFill>
                <a:cs typeface="Courier New" panose="02070309020205020404" pitchFamily="49" charset="0"/>
              </a:rPr>
              <a:t> ± 0:08:49</a:t>
            </a:r>
          </a:p>
          <a:p>
            <a:pPr algn="l"/>
            <a:r>
              <a:rPr lang="en-US" sz="2000" dirty="0" smtClean="0">
                <a:solidFill>
                  <a:schemeClr val="tx1"/>
                </a:solidFill>
                <a:latin typeface="+mj-lt"/>
                <a:cs typeface="Courier New" panose="02070309020205020404" pitchFamily="49" charset="0"/>
              </a:rPr>
              <a:t>T(CS) =       1:06:27</a:t>
            </a:r>
            <a:r>
              <a:rPr lang="en-US" sz="2000" dirty="0" smtClean="0">
                <a:solidFill>
                  <a:schemeClr val="tx1"/>
                </a:solidFill>
                <a:cs typeface="Courier New" panose="02070309020205020404" pitchFamily="49" charset="0"/>
              </a:rPr>
              <a:t> ± 0:13:44</a:t>
            </a:r>
          </a:p>
          <a:p>
            <a:pPr algn="l"/>
            <a:endParaRPr lang="en-US" sz="1000" dirty="0" smtClean="0">
              <a:solidFill>
                <a:schemeClr val="tx1"/>
              </a:solidFill>
              <a:latin typeface="+mj-lt"/>
              <a:cs typeface="Courier New" panose="02070309020205020404" pitchFamily="49" charset="0"/>
            </a:endParaRPr>
          </a:p>
          <a:p>
            <a:pPr algn="l"/>
            <a:r>
              <a:rPr lang="en-US" sz="2000" b="1" dirty="0" smtClean="0">
                <a:solidFill>
                  <a:schemeClr val="tx1"/>
                </a:solidFill>
                <a:latin typeface="+mj-lt"/>
                <a:cs typeface="Courier New" panose="02070309020205020404" pitchFamily="49" charset="0"/>
              </a:rPr>
              <a:t>Conclusion: </a:t>
            </a:r>
            <a:r>
              <a:rPr lang="en-US" sz="2000" dirty="0" smtClean="0">
                <a:solidFill>
                  <a:schemeClr val="tx1"/>
                </a:solidFill>
                <a:latin typeface="+mj-lt"/>
                <a:cs typeface="Courier New" panose="02070309020205020404" pitchFamily="49" charset="0"/>
              </a:rPr>
              <a:t>almost everybody can program with GIML language</a:t>
            </a:r>
          </a:p>
        </p:txBody>
      </p:sp>
      <p:sp>
        <p:nvSpPr>
          <p:cNvPr id="6" name="Tytuł 1"/>
          <p:cNvSpPr txBox="1">
            <a:spLocks/>
          </p:cNvSpPr>
          <p:nvPr/>
        </p:nvSpPr>
        <p:spPr>
          <a:xfrm>
            <a:off x="179512" y="461814"/>
            <a:ext cx="8820472" cy="662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Usability (UX) testing of GIML</a:t>
            </a:r>
            <a:endParaRPr lang="en-US" dirty="0"/>
          </a:p>
        </p:txBody>
      </p:sp>
      <p:grpSp>
        <p:nvGrpSpPr>
          <p:cNvPr id="4" name="Grupa 3"/>
          <p:cNvGrpSpPr/>
          <p:nvPr/>
        </p:nvGrpSpPr>
        <p:grpSpPr>
          <a:xfrm>
            <a:off x="0" y="0"/>
            <a:ext cx="9143999" cy="453430"/>
            <a:chOff x="0" y="0"/>
            <a:chExt cx="9143999" cy="453430"/>
          </a:xfrm>
        </p:grpSpPr>
        <p:sp>
          <p:nvSpPr>
            <p:cNvPr id="5" name="Tytuł 1"/>
            <p:cNvSpPr txBox="1">
              <a:spLocks/>
            </p:cNvSpPr>
            <p:nvPr/>
          </p:nvSpPr>
          <p:spPr>
            <a:xfrm>
              <a:off x="0" y="0"/>
              <a:ext cx="9143999" cy="453430"/>
            </a:xfrm>
            <a:prstGeom prst="rect">
              <a:avLst/>
            </a:prstGeom>
            <a:solidFill>
              <a:srgbClr val="002060"/>
            </a:solidFill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1800" dirty="0" smtClean="0">
                  <a:solidFill>
                    <a:schemeClr val="bg1"/>
                  </a:solidFill>
                </a:rPr>
                <a:t>Jacek </a:t>
              </a:r>
              <a:r>
                <a:rPr lang="en-US" sz="1800" dirty="0" err="1" smtClean="0">
                  <a:solidFill>
                    <a:schemeClr val="bg1"/>
                  </a:solidFill>
                </a:rPr>
                <a:t>Matulewski</a:t>
              </a:r>
              <a:r>
                <a:rPr lang="en-US" sz="1800" dirty="0" smtClean="0">
                  <a:solidFill>
                    <a:schemeClr val="bg1"/>
                  </a:solidFill>
                </a:rPr>
                <a:t> – The </a:t>
              </a:r>
              <a:r>
                <a:rPr lang="en-US" sz="1800" dirty="0" err="1" smtClean="0">
                  <a:solidFill>
                    <a:schemeClr val="bg1"/>
                  </a:solidFill>
                </a:rPr>
                <a:t>developement</a:t>
              </a:r>
              <a:r>
                <a:rPr lang="en-US" sz="1800" dirty="0" smtClean="0">
                  <a:solidFill>
                    <a:schemeClr val="bg1"/>
                  </a:solidFill>
                </a:rPr>
                <a:t> of Gaze Interaction Markup Language</a:t>
              </a:r>
              <a:endParaRPr lang="en-US" sz="1800" dirty="0">
                <a:solidFill>
                  <a:schemeClr val="bg1"/>
                </a:solidFill>
              </a:endParaRPr>
            </a:p>
          </p:txBody>
        </p:sp>
        <p:pic>
          <p:nvPicPr>
            <p:cNvPr id="7" name="Obraz 6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48464" y="76200"/>
              <a:ext cx="301030" cy="3010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59337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07504" y="1340768"/>
            <a:ext cx="8928992" cy="5328592"/>
          </a:xfrm>
        </p:spPr>
        <p:txBody>
          <a:bodyPr>
            <a:noAutofit/>
          </a:bodyPr>
          <a:lstStyle/>
          <a:p>
            <a:pPr algn="l"/>
            <a:r>
              <a:rPr lang="en-US" sz="2000" b="1" dirty="0" smtClean="0">
                <a:solidFill>
                  <a:schemeClr val="tx1"/>
                </a:solidFill>
              </a:rPr>
              <a:t>Conclusions from individual tasks performance:</a:t>
            </a:r>
            <a:endParaRPr lang="en-US" sz="2000" dirty="0" smtClean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+mj-lt"/>
                <a:cs typeface="Courier New" panose="02070309020205020404" pitchFamily="49" charset="0"/>
              </a:rPr>
              <a:t>visual editor is not required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+mj-lt"/>
                <a:cs typeface="Courier New" panose="02070309020205020404" pitchFamily="49" charset="0"/>
              </a:rPr>
              <a:t>text/code editor would be helpful, </a:t>
            </a:r>
            <a:br>
              <a:rPr lang="en-US" sz="2000" dirty="0" smtClean="0">
                <a:solidFill>
                  <a:schemeClr val="tx1"/>
                </a:solidFill>
                <a:latin typeface="+mj-lt"/>
                <a:cs typeface="Courier New" panose="02070309020205020404" pitchFamily="49" charset="0"/>
              </a:rPr>
            </a:br>
            <a:r>
              <a:rPr lang="en-US" sz="2000" dirty="0" smtClean="0">
                <a:solidFill>
                  <a:schemeClr val="tx1"/>
                </a:solidFill>
                <a:latin typeface="+mj-lt"/>
                <a:cs typeface="Courier New" panose="02070309020205020404" pitchFamily="49" charset="0"/>
              </a:rPr>
              <a:t>esp. with elements’ names and attributes complementing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+mj-lt"/>
                <a:cs typeface="Courier New" panose="02070309020205020404" pitchFamily="49" charset="0"/>
              </a:rPr>
              <a:t>preview of edited scene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+mj-lt"/>
                <a:cs typeface="Courier New" panose="02070309020205020404" pitchFamily="49" charset="0"/>
              </a:rPr>
              <a:t>ignoring case sensitivity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tx1"/>
              </a:solidFill>
              <a:latin typeface="+mj-lt"/>
              <a:cs typeface="Courier New" panose="02070309020205020404" pitchFamily="49" charset="0"/>
            </a:endParaRPr>
          </a:p>
          <a:p>
            <a:pPr algn="l"/>
            <a:r>
              <a:rPr lang="en-US" sz="2000" b="1" dirty="0" smtClean="0">
                <a:solidFill>
                  <a:schemeClr val="tx1"/>
                </a:solidFill>
                <a:latin typeface="+mj-lt"/>
                <a:cs typeface="Courier New" panose="02070309020205020404" pitchFamily="49" charset="0"/>
              </a:rPr>
              <a:t>Sex problem:</a:t>
            </a:r>
          </a:p>
          <a:p>
            <a:pPr algn="l"/>
            <a:r>
              <a:rPr lang="en-US" sz="2000" dirty="0" smtClean="0">
                <a:solidFill>
                  <a:schemeClr val="tx1"/>
                </a:solidFill>
                <a:latin typeface="+mj-lt"/>
                <a:cs typeface="Courier New" panose="02070309020205020404" pitchFamily="49" charset="0"/>
              </a:rPr>
              <a:t>IT: </a:t>
            </a:r>
            <a:r>
              <a:rPr lang="pl-PL" sz="2000" dirty="0" smtClean="0">
                <a:solidFill>
                  <a:schemeClr val="tx1"/>
                </a:solidFill>
                <a:latin typeface="+mj-lt"/>
                <a:cs typeface="Courier New" panose="02070309020205020404" pitchFamily="49" charset="0"/>
              </a:rPr>
              <a:t>2</a:t>
            </a:r>
            <a:r>
              <a:rPr lang="en-US" sz="2000" dirty="0" smtClean="0">
                <a:solidFill>
                  <a:schemeClr val="tx1"/>
                </a:solidFill>
                <a:latin typeface="+mj-lt"/>
                <a:cs typeface="Courier New" panose="02070309020205020404" pitchFamily="49" charset="0"/>
              </a:rPr>
              <a:t> female and </a:t>
            </a:r>
            <a:r>
              <a:rPr lang="pl-PL" sz="2000" dirty="0" smtClean="0">
                <a:solidFill>
                  <a:schemeClr val="tx1"/>
                </a:solidFill>
                <a:latin typeface="+mj-lt"/>
                <a:cs typeface="Courier New" panose="02070309020205020404" pitchFamily="49" charset="0"/>
              </a:rPr>
              <a:t>9</a:t>
            </a:r>
            <a:r>
              <a:rPr lang="en-US" sz="2000" dirty="0" smtClean="0">
                <a:solidFill>
                  <a:schemeClr val="tx1"/>
                </a:solidFill>
                <a:latin typeface="+mj-lt"/>
                <a:cs typeface="Courier New" panose="02070309020205020404" pitchFamily="49" charset="0"/>
              </a:rPr>
              <a:t> males (</a:t>
            </a:r>
            <a:r>
              <a:rPr lang="pl-PL" sz="2000" dirty="0" smtClean="0">
                <a:solidFill>
                  <a:schemeClr val="tx1"/>
                </a:solidFill>
                <a:latin typeface="+mj-lt"/>
                <a:cs typeface="Courier New" panose="02070309020205020404" pitchFamily="49" charset="0"/>
              </a:rPr>
              <a:t>18</a:t>
            </a:r>
            <a:r>
              <a:rPr lang="en-US" sz="2000" dirty="0" smtClean="0">
                <a:solidFill>
                  <a:schemeClr val="tx1"/>
                </a:solidFill>
                <a:latin typeface="+mj-lt"/>
                <a:cs typeface="Courier New" panose="02070309020205020404" pitchFamily="49" charset="0"/>
              </a:rPr>
              <a:t>%), 10% in whole population</a:t>
            </a:r>
          </a:p>
          <a:p>
            <a:pPr algn="l"/>
            <a:r>
              <a:rPr lang="en-US" sz="2000" dirty="0" smtClean="0">
                <a:solidFill>
                  <a:schemeClr val="tx1"/>
                </a:solidFill>
                <a:latin typeface="+mj-lt"/>
                <a:cs typeface="Courier New" panose="02070309020205020404" pitchFamily="49" charset="0"/>
              </a:rPr>
              <a:t>CS: 1 male and 6 females (14%), 27% in whole population</a:t>
            </a:r>
          </a:p>
          <a:p>
            <a:pPr algn="l"/>
            <a:endParaRPr lang="en-US" sz="2000" dirty="0" smtClean="0">
              <a:solidFill>
                <a:schemeClr val="tx1"/>
              </a:solidFill>
              <a:latin typeface="+mj-lt"/>
              <a:cs typeface="Courier New" panose="02070309020205020404" pitchFamily="49" charset="0"/>
            </a:endParaRPr>
          </a:p>
          <a:p>
            <a:pPr algn="l"/>
            <a:r>
              <a:rPr lang="en-US" sz="2000" dirty="0" smtClean="0">
                <a:solidFill>
                  <a:srgbClr val="0070C0"/>
                </a:solidFill>
                <a:latin typeface="+mj-lt"/>
                <a:cs typeface="Courier New" panose="02070309020205020404" pitchFamily="49" charset="0"/>
              </a:rPr>
              <a:t>GCAG and GIML are free to use in any science experiment!</a:t>
            </a:r>
          </a:p>
          <a:p>
            <a:pPr algn="l"/>
            <a:r>
              <a:rPr lang="en-US" sz="2000" dirty="0" smtClean="0">
                <a:solidFill>
                  <a:srgbClr val="0070C0"/>
                </a:solidFill>
                <a:latin typeface="+mj-lt"/>
                <a:cs typeface="Courier New" panose="02070309020205020404" pitchFamily="49" charset="0"/>
              </a:rPr>
              <a:t>Download from </a:t>
            </a:r>
            <a:r>
              <a:rPr lang="en-US" sz="2000" dirty="0" smtClean="0">
                <a:solidFill>
                  <a:schemeClr val="tx1"/>
                </a:solidFill>
                <a:latin typeface="+mj-lt"/>
                <a:cs typeface="Courier New" panose="02070309020205020404" pitchFamily="49" charset="0"/>
              </a:rPr>
              <a:t>http://www.fizyka.umk.pl/~jacek/gamelab/download/</a:t>
            </a:r>
          </a:p>
          <a:p>
            <a:pPr algn="l"/>
            <a:r>
              <a:rPr lang="en-US" sz="2000" dirty="0" smtClean="0">
                <a:solidFill>
                  <a:srgbClr val="0070C0"/>
                </a:solidFill>
                <a:latin typeface="+mj-lt"/>
                <a:cs typeface="Courier New" panose="02070309020205020404" pitchFamily="49" charset="0"/>
              </a:rPr>
              <a:t>Running application requires free </a:t>
            </a:r>
            <a:r>
              <a:rPr lang="en-US" sz="2000" dirty="0" err="1" smtClean="0">
                <a:solidFill>
                  <a:srgbClr val="0070C0"/>
                </a:solidFill>
                <a:latin typeface="+mj-lt"/>
                <a:cs typeface="Courier New" panose="02070309020205020404" pitchFamily="49" charset="0"/>
              </a:rPr>
              <a:t>licence</a:t>
            </a:r>
            <a:endParaRPr lang="en-US" sz="2000" dirty="0" smtClean="0">
              <a:solidFill>
                <a:srgbClr val="0070C0"/>
              </a:solidFill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6" name="Tytuł 1"/>
          <p:cNvSpPr txBox="1">
            <a:spLocks/>
          </p:cNvSpPr>
          <p:nvPr/>
        </p:nvSpPr>
        <p:spPr>
          <a:xfrm>
            <a:off x="179512" y="461814"/>
            <a:ext cx="8820472" cy="662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Usability (UX) testing of GIML</a:t>
            </a:r>
            <a:endParaRPr lang="en-US" dirty="0"/>
          </a:p>
        </p:txBody>
      </p:sp>
      <p:grpSp>
        <p:nvGrpSpPr>
          <p:cNvPr id="4" name="Grupa 3"/>
          <p:cNvGrpSpPr/>
          <p:nvPr/>
        </p:nvGrpSpPr>
        <p:grpSpPr>
          <a:xfrm>
            <a:off x="0" y="0"/>
            <a:ext cx="9143999" cy="453430"/>
            <a:chOff x="0" y="0"/>
            <a:chExt cx="9143999" cy="453430"/>
          </a:xfrm>
        </p:grpSpPr>
        <p:sp>
          <p:nvSpPr>
            <p:cNvPr id="5" name="Tytuł 1"/>
            <p:cNvSpPr txBox="1">
              <a:spLocks/>
            </p:cNvSpPr>
            <p:nvPr/>
          </p:nvSpPr>
          <p:spPr>
            <a:xfrm>
              <a:off x="0" y="0"/>
              <a:ext cx="9143999" cy="453430"/>
            </a:xfrm>
            <a:prstGeom prst="rect">
              <a:avLst/>
            </a:prstGeom>
            <a:solidFill>
              <a:srgbClr val="002060"/>
            </a:solidFill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1800" dirty="0" smtClean="0">
                  <a:solidFill>
                    <a:schemeClr val="bg1"/>
                  </a:solidFill>
                </a:rPr>
                <a:t>Jacek </a:t>
              </a:r>
              <a:r>
                <a:rPr lang="en-US" sz="1800" dirty="0" err="1" smtClean="0">
                  <a:solidFill>
                    <a:schemeClr val="bg1"/>
                  </a:solidFill>
                </a:rPr>
                <a:t>Matulewski</a:t>
              </a:r>
              <a:r>
                <a:rPr lang="en-US" sz="1800" dirty="0" smtClean="0">
                  <a:solidFill>
                    <a:schemeClr val="bg1"/>
                  </a:solidFill>
                </a:rPr>
                <a:t> – The </a:t>
              </a:r>
              <a:r>
                <a:rPr lang="en-US" sz="1800" dirty="0" err="1" smtClean="0">
                  <a:solidFill>
                    <a:schemeClr val="bg1"/>
                  </a:solidFill>
                </a:rPr>
                <a:t>developement</a:t>
              </a:r>
              <a:r>
                <a:rPr lang="en-US" sz="1800" dirty="0" smtClean="0">
                  <a:solidFill>
                    <a:schemeClr val="bg1"/>
                  </a:solidFill>
                </a:rPr>
                <a:t> of Gaze Interaction Markup Language</a:t>
              </a:r>
              <a:endParaRPr lang="en-US" sz="1800" dirty="0">
                <a:solidFill>
                  <a:schemeClr val="bg1"/>
                </a:solidFill>
              </a:endParaRPr>
            </a:p>
          </p:txBody>
        </p:sp>
        <p:pic>
          <p:nvPicPr>
            <p:cNvPr id="7" name="Obraz 6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48464" y="76200"/>
              <a:ext cx="301030" cy="3010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44670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07504" y="1340768"/>
            <a:ext cx="8928992" cy="5328592"/>
          </a:xfrm>
        </p:spPr>
        <p:txBody>
          <a:bodyPr>
            <a:noAutofit/>
          </a:bodyPr>
          <a:lstStyle/>
          <a:p>
            <a:pPr algn="l"/>
            <a:r>
              <a:rPr lang="pl-PL" sz="2000" dirty="0" smtClean="0">
                <a:solidFill>
                  <a:schemeClr val="tx1"/>
                </a:solidFill>
              </a:rPr>
              <a:t>Dodanie DOM (ang. </a:t>
            </a:r>
            <a:r>
              <a:rPr lang="pl-PL" sz="2000" i="1" dirty="0" err="1" smtClean="0">
                <a:solidFill>
                  <a:schemeClr val="tx1"/>
                </a:solidFill>
              </a:rPr>
              <a:t>document</a:t>
            </a:r>
            <a:r>
              <a:rPr lang="pl-PL" sz="2000" i="1" dirty="0" smtClean="0">
                <a:solidFill>
                  <a:schemeClr val="tx1"/>
                </a:solidFill>
              </a:rPr>
              <a:t> </a:t>
            </a:r>
            <a:r>
              <a:rPr lang="pl-PL" sz="2000" i="1" dirty="0" err="1" smtClean="0">
                <a:solidFill>
                  <a:schemeClr val="tx1"/>
                </a:solidFill>
              </a:rPr>
              <a:t>object</a:t>
            </a:r>
            <a:r>
              <a:rPr lang="pl-PL" sz="2000" i="1" dirty="0" smtClean="0">
                <a:solidFill>
                  <a:schemeClr val="tx1"/>
                </a:solidFill>
              </a:rPr>
              <a:t> model</a:t>
            </a:r>
            <a:r>
              <a:rPr lang="pl-PL" sz="2000" dirty="0" smtClean="0">
                <a:solidFill>
                  <a:schemeClr val="tx1"/>
                </a:solidFill>
              </a:rPr>
              <a:t>) – obiektowy model dokumentu</a:t>
            </a:r>
            <a:br>
              <a:rPr lang="pl-PL" sz="2000" dirty="0" smtClean="0">
                <a:solidFill>
                  <a:schemeClr val="tx1"/>
                </a:solidFill>
              </a:rPr>
            </a:br>
            <a:r>
              <a:rPr lang="pl-PL" sz="2000" dirty="0" smtClean="0">
                <a:solidFill>
                  <a:schemeClr val="tx1"/>
                </a:solidFill>
              </a:rPr>
              <a:t>	- możliwość edycji zawartości scen w trakcie działania aplikacji GIML</a:t>
            </a:r>
          </a:p>
          <a:p>
            <a:pPr algn="l"/>
            <a:r>
              <a:rPr lang="pl-PL" sz="2000" dirty="0" smtClean="0">
                <a:solidFill>
                  <a:schemeClr val="tx1"/>
                </a:solidFill>
              </a:rPr>
              <a:t>Klawiatura z sugerowaniem słów</a:t>
            </a:r>
            <a:endParaRPr lang="pl-PL" sz="2000" dirty="0" smtClean="0">
              <a:solidFill>
                <a:schemeClr val="tx1"/>
              </a:solidFill>
            </a:endParaRPr>
          </a:p>
          <a:p>
            <a:pPr algn="l"/>
            <a:r>
              <a:rPr lang="pl-PL" sz="2000" dirty="0" smtClean="0">
                <a:solidFill>
                  <a:schemeClr val="tx1"/>
                </a:solidFill>
              </a:rPr>
              <a:t>Losowanie bodźców</a:t>
            </a:r>
          </a:p>
          <a:p>
            <a:pPr algn="l"/>
            <a:r>
              <a:rPr lang="pl-PL" sz="2000" dirty="0" smtClean="0">
                <a:solidFill>
                  <a:schemeClr val="tx1"/>
                </a:solidFill>
              </a:rPr>
              <a:t>Edytor kodu GIML z sugerowaniem słów kluczowych</a:t>
            </a:r>
            <a:endParaRPr lang="pl-PL" sz="2000" dirty="0" smtClean="0">
              <a:solidFill>
                <a:schemeClr val="tx1"/>
              </a:solidFill>
            </a:endParaRPr>
          </a:p>
        </p:txBody>
      </p:sp>
      <p:sp>
        <p:nvSpPr>
          <p:cNvPr id="6" name="Tytuł 1"/>
          <p:cNvSpPr txBox="1">
            <a:spLocks/>
          </p:cNvSpPr>
          <p:nvPr/>
        </p:nvSpPr>
        <p:spPr>
          <a:xfrm>
            <a:off x="179512" y="461814"/>
            <a:ext cx="8820472" cy="662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 smtClean="0"/>
              <a:t>Plany dalszego rozwoju GIML/GCAF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2468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07504" y="1340768"/>
            <a:ext cx="8928992" cy="5328592"/>
          </a:xfrm>
        </p:spPr>
        <p:txBody>
          <a:bodyPr>
            <a:noAutofit/>
          </a:bodyPr>
          <a:lstStyle/>
          <a:p>
            <a:pPr algn="l"/>
            <a:r>
              <a:rPr lang="pl-PL" sz="2000" b="1" dirty="0" smtClean="0">
                <a:solidFill>
                  <a:schemeClr val="tx1"/>
                </a:solidFill>
              </a:rPr>
              <a:t>Strona</a:t>
            </a:r>
            <a:r>
              <a:rPr lang="pl-PL" sz="2000" dirty="0" smtClean="0">
                <a:solidFill>
                  <a:schemeClr val="tx1"/>
                </a:solidFill>
              </a:rPr>
              <a:t> </a:t>
            </a:r>
            <a:r>
              <a:rPr lang="pl-PL" sz="2000" i="1" dirty="0" smtClean="0">
                <a:solidFill>
                  <a:srgbClr val="002060"/>
                </a:solidFill>
              </a:rPr>
              <a:t>http://www.fizyka.umk.pl/~jacek/gamelab/download/</a:t>
            </a:r>
          </a:p>
          <a:p>
            <a:pPr algn="l"/>
            <a:r>
              <a:rPr lang="pl-PL" sz="2000" dirty="0" smtClean="0">
                <a:solidFill>
                  <a:schemeClr val="tx1"/>
                </a:solidFill>
              </a:rPr>
              <a:t>	Spakowane programy platformy GCAF</a:t>
            </a:r>
          </a:p>
          <a:p>
            <a:pPr algn="l"/>
            <a:r>
              <a:rPr lang="pl-PL" sz="2000" dirty="0" smtClean="0">
                <a:solidFill>
                  <a:schemeClr val="tx1"/>
                </a:solidFill>
              </a:rPr>
              <a:t>	Lista znaczników GIML + ściąga</a:t>
            </a:r>
          </a:p>
          <a:p>
            <a:pPr algn="l"/>
            <a:r>
              <a:rPr lang="pl-PL" sz="2000" dirty="0" smtClean="0">
                <a:solidFill>
                  <a:schemeClr val="tx1"/>
                </a:solidFill>
              </a:rPr>
              <a:t>	Opis GIML (podstawy)</a:t>
            </a:r>
          </a:p>
          <a:p>
            <a:pPr algn="l"/>
            <a:endParaRPr lang="pl-PL" sz="2000" dirty="0" smtClean="0">
              <a:solidFill>
                <a:schemeClr val="tx1"/>
              </a:solidFill>
            </a:endParaRPr>
          </a:p>
          <a:p>
            <a:pPr algn="l"/>
            <a:r>
              <a:rPr lang="pl-PL" sz="2000" b="1" dirty="0" smtClean="0">
                <a:solidFill>
                  <a:schemeClr val="tx1"/>
                </a:solidFill>
              </a:rPr>
              <a:t>Artykuł</a:t>
            </a:r>
            <a:r>
              <a:rPr lang="pl-PL" sz="2000" dirty="0" smtClean="0">
                <a:solidFill>
                  <a:schemeClr val="tx1"/>
                </a:solidFill>
              </a:rPr>
              <a:t> wprowadzający do GIML:</a:t>
            </a:r>
          </a:p>
          <a:p>
            <a:pPr algn="l"/>
            <a:r>
              <a:rPr lang="pl-PL" sz="2000" dirty="0">
                <a:solidFill>
                  <a:schemeClr val="tx1"/>
                </a:solidFill>
              </a:rPr>
              <a:t>Rafał </a:t>
            </a:r>
            <a:r>
              <a:rPr lang="pl-PL" sz="2000" dirty="0" err="1">
                <a:solidFill>
                  <a:schemeClr val="tx1"/>
                </a:solidFill>
              </a:rPr>
              <a:t>Linowiecki</a:t>
            </a:r>
            <a:r>
              <a:rPr lang="pl-PL" sz="2000" dirty="0">
                <a:solidFill>
                  <a:schemeClr val="tx1"/>
                </a:solidFill>
              </a:rPr>
              <a:t>, Jacek Matulewski, Bibianna </a:t>
            </a:r>
            <a:r>
              <a:rPr lang="pl-PL" sz="2000" dirty="0" err="1">
                <a:solidFill>
                  <a:schemeClr val="tx1"/>
                </a:solidFill>
              </a:rPr>
              <a:t>Bałaj</a:t>
            </a:r>
            <a:r>
              <a:rPr lang="pl-PL" sz="2000" dirty="0">
                <a:solidFill>
                  <a:schemeClr val="tx1"/>
                </a:solidFill>
              </a:rPr>
              <a:t>, Agnieszka </a:t>
            </a:r>
            <a:r>
              <a:rPr lang="pl-PL" sz="2000" dirty="0" err="1">
                <a:solidFill>
                  <a:schemeClr val="tx1"/>
                </a:solidFill>
              </a:rPr>
              <a:t>Ignaczewska</a:t>
            </a:r>
            <a:r>
              <a:rPr lang="pl-PL" sz="2000" dirty="0">
                <a:solidFill>
                  <a:schemeClr val="tx1"/>
                </a:solidFill>
              </a:rPr>
              <a:t>, Joanna Dreszer, Magdalena Kmiecik, Włodzisław Duch </a:t>
            </a:r>
            <a:r>
              <a:rPr lang="pl-PL" sz="2000" dirty="0" smtClean="0">
                <a:solidFill>
                  <a:schemeClr val="tx1"/>
                </a:solidFill>
              </a:rPr>
              <a:t/>
            </a:r>
            <a:br>
              <a:rPr lang="pl-PL" sz="2000" dirty="0" smtClean="0">
                <a:solidFill>
                  <a:schemeClr val="tx1"/>
                </a:solidFill>
              </a:rPr>
            </a:br>
            <a:r>
              <a:rPr lang="pl-PL" sz="2000" i="1" dirty="0" smtClean="0">
                <a:solidFill>
                  <a:schemeClr val="tx1"/>
                </a:solidFill>
              </a:rPr>
              <a:t>GCAF</a:t>
            </a:r>
            <a:r>
              <a:rPr lang="pl-PL" sz="2000" i="1" dirty="0">
                <a:solidFill>
                  <a:schemeClr val="tx1"/>
                </a:solidFill>
              </a:rPr>
              <a:t>. Platforma tworzenia aplikacji kontrolowanych wzrokiem – nowy sposób przygotowywania w pełni interaktywnych eksperymentów z użyciem </a:t>
            </a:r>
            <a:r>
              <a:rPr lang="pl-PL" sz="2000" i="1" dirty="0" err="1">
                <a:solidFill>
                  <a:schemeClr val="tx1"/>
                </a:solidFill>
              </a:rPr>
              <a:t>okulografu</a:t>
            </a:r>
            <a:r>
              <a:rPr lang="pl-PL" sz="2000" dirty="0">
                <a:solidFill>
                  <a:schemeClr val="tx1"/>
                </a:solidFill>
              </a:rPr>
              <a:t> </a:t>
            </a:r>
            <a:r>
              <a:rPr lang="pl-PL" sz="2000" dirty="0" smtClean="0">
                <a:solidFill>
                  <a:schemeClr val="tx1"/>
                </a:solidFill>
              </a:rPr>
              <a:t/>
            </a:r>
            <a:br>
              <a:rPr lang="pl-PL" sz="2000" dirty="0" smtClean="0">
                <a:solidFill>
                  <a:schemeClr val="tx1"/>
                </a:solidFill>
              </a:rPr>
            </a:br>
            <a:r>
              <a:rPr lang="pl-PL" sz="2000" dirty="0" smtClean="0">
                <a:solidFill>
                  <a:schemeClr val="tx1"/>
                </a:solidFill>
              </a:rPr>
              <a:t>Lingwistyka </a:t>
            </a:r>
            <a:r>
              <a:rPr lang="pl-PL" sz="2000" dirty="0">
                <a:solidFill>
                  <a:schemeClr val="tx1"/>
                </a:solidFill>
              </a:rPr>
              <a:t>Stosowana / Applied </a:t>
            </a:r>
            <a:r>
              <a:rPr lang="pl-PL" sz="2000" dirty="0" err="1">
                <a:solidFill>
                  <a:schemeClr val="tx1"/>
                </a:solidFill>
              </a:rPr>
              <a:t>Linguistics</a:t>
            </a:r>
            <a:r>
              <a:rPr lang="pl-PL" sz="2000" dirty="0">
                <a:solidFill>
                  <a:schemeClr val="tx1"/>
                </a:solidFill>
              </a:rPr>
              <a:t> / </a:t>
            </a:r>
            <a:r>
              <a:rPr lang="pl-PL" sz="2000" dirty="0" err="1">
                <a:solidFill>
                  <a:schemeClr val="tx1"/>
                </a:solidFill>
              </a:rPr>
              <a:t>Angewandte</a:t>
            </a:r>
            <a:r>
              <a:rPr lang="pl-PL" sz="2000" dirty="0">
                <a:solidFill>
                  <a:schemeClr val="tx1"/>
                </a:solidFill>
              </a:rPr>
              <a:t> </a:t>
            </a:r>
            <a:r>
              <a:rPr lang="pl-PL" sz="2000" dirty="0" err="1">
                <a:solidFill>
                  <a:schemeClr val="tx1"/>
                </a:solidFill>
              </a:rPr>
              <a:t>Linguistik</a:t>
            </a:r>
            <a:r>
              <a:rPr lang="pl-PL" sz="2000" dirty="0">
                <a:solidFill>
                  <a:schemeClr val="tx1"/>
                </a:solidFill>
              </a:rPr>
              <a:t> </a:t>
            </a:r>
            <a:r>
              <a:rPr lang="pl-PL" sz="2000" b="1" dirty="0">
                <a:solidFill>
                  <a:schemeClr val="tx1"/>
                </a:solidFill>
              </a:rPr>
              <a:t>20/2017</a:t>
            </a:r>
            <a:r>
              <a:rPr lang="pl-PL" sz="2000" dirty="0">
                <a:solidFill>
                  <a:schemeClr val="tx1"/>
                </a:solidFill>
              </a:rPr>
              <a:t>, </a:t>
            </a:r>
            <a:r>
              <a:rPr lang="pl-PL" sz="2000" dirty="0" smtClean="0">
                <a:solidFill>
                  <a:schemeClr val="tx1"/>
                </a:solidFill>
              </a:rPr>
              <a:t/>
            </a:r>
            <a:br>
              <a:rPr lang="pl-PL" sz="2000" dirty="0" smtClean="0">
                <a:solidFill>
                  <a:schemeClr val="tx1"/>
                </a:solidFill>
              </a:rPr>
            </a:br>
            <a:r>
              <a:rPr lang="pl-PL" sz="2000" dirty="0" smtClean="0">
                <a:solidFill>
                  <a:schemeClr val="tx1"/>
                </a:solidFill>
              </a:rPr>
              <a:t>p</a:t>
            </a:r>
            <a:r>
              <a:rPr lang="pl-PL" sz="2000" dirty="0">
                <a:solidFill>
                  <a:schemeClr val="tx1"/>
                </a:solidFill>
              </a:rPr>
              <a:t>. 83-99</a:t>
            </a:r>
            <a:endParaRPr lang="pl-PL" sz="2000" dirty="0" smtClean="0">
              <a:solidFill>
                <a:schemeClr val="tx1"/>
              </a:solidFill>
            </a:endParaRPr>
          </a:p>
          <a:p>
            <a:pPr algn="l"/>
            <a:endParaRPr lang="pl-PL" sz="2000" dirty="0" smtClean="0">
              <a:solidFill>
                <a:schemeClr val="tx1"/>
              </a:solidFill>
            </a:endParaRPr>
          </a:p>
        </p:txBody>
      </p:sp>
      <p:sp>
        <p:nvSpPr>
          <p:cNvPr id="6" name="Tytuł 1"/>
          <p:cNvSpPr txBox="1">
            <a:spLocks/>
          </p:cNvSpPr>
          <p:nvPr/>
        </p:nvSpPr>
        <p:spPr>
          <a:xfrm>
            <a:off x="179512" y="461814"/>
            <a:ext cx="8820472" cy="662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 smtClean="0"/>
              <a:t>Do pobrania / do przeczytania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5972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07504" y="1340768"/>
            <a:ext cx="8928992" cy="5328592"/>
          </a:xfrm>
        </p:spPr>
        <p:txBody>
          <a:bodyPr>
            <a:noAutofit/>
          </a:bodyPr>
          <a:lstStyle/>
          <a:p>
            <a:pPr algn="l"/>
            <a:r>
              <a:rPr lang="pl-PL" sz="2000" b="1" dirty="0" smtClean="0">
                <a:solidFill>
                  <a:schemeClr val="tx1"/>
                </a:solidFill>
              </a:rPr>
              <a:t>Języki znaczników</a:t>
            </a:r>
            <a:r>
              <a:rPr lang="pl-PL" sz="2000" dirty="0" smtClean="0">
                <a:solidFill>
                  <a:schemeClr val="tx1"/>
                </a:solidFill>
              </a:rPr>
              <a:t> (ang. </a:t>
            </a:r>
            <a:r>
              <a:rPr lang="en-US" sz="2000" b="1" i="1" dirty="0" smtClean="0">
                <a:solidFill>
                  <a:schemeClr val="tx1"/>
                </a:solidFill>
              </a:rPr>
              <a:t>markup language</a:t>
            </a:r>
            <a:r>
              <a:rPr lang="pl-PL" sz="2000" dirty="0" smtClean="0">
                <a:solidFill>
                  <a:schemeClr val="tx1"/>
                </a:solidFill>
              </a:rPr>
              <a:t>) – opis dokumentu; format, w którym</a:t>
            </a:r>
            <a:br>
              <a:rPr lang="pl-PL" sz="2000" dirty="0" smtClean="0">
                <a:solidFill>
                  <a:schemeClr val="tx1"/>
                </a:solidFill>
              </a:rPr>
            </a:br>
            <a:r>
              <a:rPr lang="pl-PL" sz="2000" dirty="0" smtClean="0">
                <a:solidFill>
                  <a:schemeClr val="tx1"/>
                </a:solidFill>
              </a:rPr>
              <a:t>oprócz właściwej zawartości dokumentu umieszczone </a:t>
            </a:r>
            <a:r>
              <a:rPr lang="pl-PL" sz="2000" dirty="0">
                <a:solidFill>
                  <a:schemeClr val="tx1"/>
                </a:solidFill>
              </a:rPr>
              <a:t>są opisujące </a:t>
            </a:r>
            <a:r>
              <a:rPr lang="pl-PL" sz="2000" dirty="0" smtClean="0">
                <a:solidFill>
                  <a:schemeClr val="tx1"/>
                </a:solidFill>
              </a:rPr>
              <a:t>ją znaczniki</a:t>
            </a:r>
          </a:p>
          <a:p>
            <a:pPr algn="l"/>
            <a:endParaRPr lang="pl-PL" sz="1000" dirty="0" smtClean="0">
              <a:solidFill>
                <a:schemeClr val="tx1"/>
              </a:solidFill>
            </a:endParaRPr>
          </a:p>
          <a:p>
            <a:pPr algn="l"/>
            <a:r>
              <a:rPr lang="pl-PL" sz="2000" b="1" dirty="0" smtClean="0">
                <a:solidFill>
                  <a:schemeClr val="tx1"/>
                </a:solidFill>
              </a:rPr>
              <a:t>HTML</a:t>
            </a:r>
          </a:p>
          <a:p>
            <a:pPr algn="l"/>
            <a:r>
              <a:rPr lang="pl-PL" sz="14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&lt;!DOCTYPE HTML PUBLIC </a:t>
            </a:r>
            <a:r>
              <a:rPr lang="pl-PL" sz="1400" dirty="0" smtClean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...&gt;</a:t>
            </a:r>
            <a:endParaRPr lang="pl-PL" sz="1400" dirty="0">
              <a:solidFill>
                <a:schemeClr val="bg1">
                  <a:lumMod val="6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r>
              <a:rPr lang="pl-PL" sz="140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pl-PL" sz="1400" dirty="0" err="1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html</a:t>
            </a:r>
            <a:r>
              <a:rPr lang="pl-PL" sz="140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algn="l"/>
            <a:r>
              <a:rPr lang="pl-PL" sz="140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pl-PL" sz="1400" dirty="0" err="1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head</a:t>
            </a:r>
            <a:r>
              <a:rPr lang="pl-PL" sz="140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algn="l"/>
            <a:r>
              <a:rPr lang="pl-PL" sz="140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pl-PL" sz="1400" dirty="0" err="1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title</a:t>
            </a:r>
            <a:r>
              <a:rPr lang="pl-PL" sz="140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pl-PL" sz="1400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Jacek Matulewski</a:t>
            </a:r>
            <a:r>
              <a:rPr lang="pl-PL" sz="140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lang="pl-PL" sz="1400" dirty="0" err="1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title</a:t>
            </a:r>
            <a:r>
              <a:rPr lang="pl-PL" sz="140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endParaRPr lang="pl-PL" sz="1400" dirty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r>
              <a:rPr lang="pl-PL" sz="140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pl-PL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meta http-</a:t>
            </a:r>
            <a:r>
              <a:rPr lang="pl-PL" sz="14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equiv</a:t>
            </a:r>
            <a:r>
              <a:rPr lang="pl-PL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pl-PL" sz="14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content-type</a:t>
            </a:r>
            <a:r>
              <a:rPr lang="pl-PL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</a:t>
            </a:r>
            <a:r>
              <a:rPr lang="pl-PL" sz="14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content</a:t>
            </a:r>
            <a:r>
              <a:rPr lang="pl-PL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pl-PL" sz="14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text</a:t>
            </a:r>
            <a:r>
              <a:rPr lang="pl-PL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pl-PL" sz="14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html</a:t>
            </a:r>
            <a:r>
              <a:rPr lang="pl-PL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pl-PL" sz="14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charset</a:t>
            </a:r>
            <a:r>
              <a:rPr lang="pl-PL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=windows-1250"&gt;</a:t>
            </a:r>
          </a:p>
          <a:p>
            <a:pPr algn="l"/>
            <a:r>
              <a:rPr lang="pl-PL" sz="140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pl-PL" sz="14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script</a:t>
            </a:r>
            <a:r>
              <a:rPr lang="pl-PL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4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language</a:t>
            </a:r>
            <a:r>
              <a:rPr lang="pl-PL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pl-PL" sz="14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javascript</a:t>
            </a:r>
            <a:r>
              <a:rPr lang="pl-PL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</a:t>
            </a:r>
            <a:r>
              <a:rPr lang="pl-PL" sz="14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</a:t>
            </a:r>
            <a:r>
              <a:rPr lang="pl-PL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pl-PL" sz="14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text</a:t>
            </a:r>
            <a:r>
              <a:rPr lang="pl-PL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pl-PL" sz="14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javascript</a:t>
            </a:r>
            <a:r>
              <a:rPr lang="pl-PL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"&gt;</a:t>
            </a:r>
          </a:p>
          <a:p>
            <a:pPr algn="l"/>
            <a:r>
              <a:rPr lang="pl-PL" sz="1400" dirty="0" err="1" smtClean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function</a:t>
            </a:r>
            <a:r>
              <a:rPr lang="pl-PL" sz="1400" dirty="0" smtClean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400" dirty="0" err="1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totop</a:t>
            </a:r>
            <a:r>
              <a:rPr lang="pl-PL" sz="140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 { </a:t>
            </a:r>
            <a:r>
              <a:rPr lang="pl-PL" sz="1400" dirty="0" err="1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pl-PL" sz="140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pl-PL" sz="1400" dirty="0" err="1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self</a:t>
            </a:r>
            <a:r>
              <a:rPr lang="pl-PL" sz="140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!= top) </a:t>
            </a:r>
            <a:r>
              <a:rPr lang="pl-PL" sz="1400" dirty="0" err="1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top.location.href</a:t>
            </a:r>
            <a:r>
              <a:rPr lang="pl-PL" sz="140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pl-PL" sz="1400" dirty="0" err="1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self.location.href</a:t>
            </a:r>
            <a:r>
              <a:rPr lang="pl-PL" sz="140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};</a:t>
            </a:r>
          </a:p>
          <a:p>
            <a:pPr algn="l"/>
            <a:r>
              <a:rPr lang="pl-PL" sz="1400" dirty="0" err="1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setTimeout</a:t>
            </a:r>
            <a:r>
              <a:rPr lang="pl-PL" sz="140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("</a:t>
            </a:r>
            <a:r>
              <a:rPr lang="pl-PL" sz="1400" dirty="0" err="1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totop</a:t>
            </a:r>
            <a:r>
              <a:rPr lang="pl-PL" sz="140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()", 1000);</a:t>
            </a:r>
          </a:p>
          <a:p>
            <a:pPr algn="l"/>
            <a:r>
              <a:rPr lang="pl-PL" sz="140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lang="pl-PL" sz="14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script</a:t>
            </a:r>
            <a:r>
              <a:rPr lang="pl-PL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algn="l"/>
            <a:r>
              <a:rPr lang="pl-PL" sz="140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lang="pl-PL" sz="1400" dirty="0" err="1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head</a:t>
            </a:r>
            <a:r>
              <a:rPr lang="pl-PL" sz="140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endParaRPr lang="pl-PL" sz="1400" dirty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r>
              <a:rPr lang="pl-PL" sz="140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&lt;body </a:t>
            </a:r>
            <a:r>
              <a:rPr lang="pl-PL" sz="14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vlink</a:t>
            </a:r>
            <a:r>
              <a:rPr lang="pl-PL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pl-PL" sz="14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blue</a:t>
            </a:r>
            <a:r>
              <a:rPr lang="pl-PL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</a:t>
            </a:r>
            <a:r>
              <a:rPr lang="pl-PL" sz="14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text</a:t>
            </a:r>
            <a:r>
              <a:rPr lang="pl-PL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pl-PL" sz="14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blue</a:t>
            </a:r>
            <a:r>
              <a:rPr lang="pl-PL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</a:t>
            </a:r>
            <a:r>
              <a:rPr lang="pl-PL" sz="14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bgcolor</a:t>
            </a:r>
            <a:r>
              <a:rPr lang="pl-PL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pl-PL" sz="14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white</a:t>
            </a:r>
            <a:r>
              <a:rPr lang="pl-PL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</a:t>
            </a:r>
            <a:r>
              <a:rPr lang="pl-PL" sz="14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alink</a:t>
            </a:r>
            <a:r>
              <a:rPr lang="pl-PL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pl-PL" sz="14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black</a:t>
            </a:r>
            <a:r>
              <a:rPr lang="pl-PL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"&gt;</a:t>
            </a:r>
          </a:p>
          <a:p>
            <a:pPr algn="l"/>
            <a:r>
              <a:rPr lang="pl-PL" sz="140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&lt;h1&gt;</a:t>
            </a:r>
            <a:r>
              <a:rPr lang="pl-PL" sz="1400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Jacek </a:t>
            </a:r>
            <a:r>
              <a:rPr lang="pl-PL" sz="14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Matulewski</a:t>
            </a:r>
            <a:r>
              <a:rPr lang="pl-PL" sz="140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&lt;/h1</a:t>
            </a:r>
            <a:r>
              <a:rPr lang="pl-PL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algn="l"/>
            <a:r>
              <a:rPr lang="pl-PL" sz="140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&lt;a </a:t>
            </a:r>
            <a:r>
              <a:rPr lang="pl-PL" sz="1400" dirty="0" err="1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href</a:t>
            </a:r>
            <a:r>
              <a:rPr lang="pl-PL" sz="140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pl-PL" sz="1400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main.htm</a:t>
            </a:r>
            <a:r>
              <a:rPr lang="pl-PL" sz="140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"&gt;&lt;</a:t>
            </a:r>
            <a:r>
              <a:rPr lang="pl-PL" sz="1400" dirty="0" err="1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img</a:t>
            </a:r>
            <a:r>
              <a:rPr lang="pl-PL" sz="140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400" dirty="0" err="1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src</a:t>
            </a:r>
            <a:r>
              <a:rPr lang="pl-PL" sz="140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pl-PL" sz="1400" dirty="0" err="1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mnu</a:t>
            </a:r>
            <a:r>
              <a:rPr lang="pl-PL" sz="1400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/noframe.gif</a:t>
            </a:r>
            <a:r>
              <a:rPr lang="pl-PL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</a:t>
            </a:r>
            <a:r>
              <a:rPr lang="pl-PL" sz="1400" dirty="0" err="1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border</a:t>
            </a:r>
            <a:r>
              <a:rPr lang="pl-PL" sz="140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=0 alt="</a:t>
            </a:r>
            <a:r>
              <a:rPr lang="pl-PL" sz="1400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pl-PL" sz="14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400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page</a:t>
            </a:r>
            <a:r>
              <a:rPr lang="pl-PL" sz="140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"&gt;</a:t>
            </a:r>
          </a:p>
          <a:p>
            <a:pPr algn="l"/>
            <a:r>
              <a:rPr lang="pl-PL" sz="140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pl-PL" sz="1400" dirty="0" err="1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br</a:t>
            </a:r>
            <a:r>
              <a:rPr lang="pl-PL" sz="140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/&gt;</a:t>
            </a:r>
            <a:r>
              <a:rPr lang="pl-PL" sz="1400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Strona </a:t>
            </a:r>
            <a:r>
              <a:rPr lang="pl-PL" sz="14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główna - wersja bez ramek</a:t>
            </a:r>
            <a:r>
              <a:rPr lang="pl-PL" sz="140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&lt;/a&gt;</a:t>
            </a:r>
            <a:endParaRPr lang="pl-PL" sz="1400" dirty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r>
              <a:rPr lang="pl-PL" sz="140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&lt;/body&gt;</a:t>
            </a:r>
            <a:endParaRPr lang="pl-PL" sz="1400" dirty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r>
              <a:rPr lang="pl-PL" sz="140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lang="pl-PL" sz="1400" dirty="0" err="1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html</a:t>
            </a:r>
            <a:r>
              <a:rPr lang="pl-PL" sz="140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endParaRPr lang="pl-PL" sz="1800" dirty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Tytuł 1"/>
          <p:cNvSpPr txBox="1">
            <a:spLocks/>
          </p:cNvSpPr>
          <p:nvPr/>
        </p:nvSpPr>
        <p:spPr>
          <a:xfrm>
            <a:off x="179512" y="461814"/>
            <a:ext cx="8820472" cy="662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 smtClean="0"/>
              <a:t>Języki znaczników</a:t>
            </a:r>
            <a:endParaRPr lang="en-US" dirty="0"/>
          </a:p>
        </p:txBody>
      </p:sp>
      <p:grpSp>
        <p:nvGrpSpPr>
          <p:cNvPr id="8" name="Grupa 7"/>
          <p:cNvGrpSpPr/>
          <p:nvPr/>
        </p:nvGrpSpPr>
        <p:grpSpPr>
          <a:xfrm>
            <a:off x="132347" y="4365104"/>
            <a:ext cx="7700211" cy="2047728"/>
            <a:chOff x="132347" y="2564904"/>
            <a:chExt cx="7700211" cy="2047728"/>
          </a:xfrm>
        </p:grpSpPr>
        <p:sp>
          <p:nvSpPr>
            <p:cNvPr id="2" name="Prostokąt 1"/>
            <p:cNvSpPr/>
            <p:nvPr/>
          </p:nvSpPr>
          <p:spPr>
            <a:xfrm>
              <a:off x="132347" y="3284984"/>
              <a:ext cx="7700211" cy="132764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cxnSp>
          <p:nvCxnSpPr>
            <p:cNvPr id="5" name="Łącznik prostoliniowy 4"/>
            <p:cNvCxnSpPr/>
            <p:nvPr/>
          </p:nvCxnSpPr>
          <p:spPr>
            <a:xfrm flipV="1">
              <a:off x="3563888" y="2924944"/>
              <a:ext cx="360040" cy="3600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pole tekstowe 6"/>
            <p:cNvSpPr txBox="1"/>
            <p:nvPr/>
          </p:nvSpPr>
          <p:spPr>
            <a:xfrm>
              <a:off x="3923928" y="2564904"/>
              <a:ext cx="343023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pl-PL" dirty="0" smtClean="0"/>
                <a:t>Element (jedna z ustalonych nazw)</a:t>
              </a:r>
              <a:endParaRPr lang="pl-PL" dirty="0"/>
            </a:p>
          </p:txBody>
        </p:sp>
      </p:grpSp>
      <p:grpSp>
        <p:nvGrpSpPr>
          <p:cNvPr id="9" name="Grupa 8"/>
          <p:cNvGrpSpPr/>
          <p:nvPr/>
        </p:nvGrpSpPr>
        <p:grpSpPr>
          <a:xfrm>
            <a:off x="132347" y="4365104"/>
            <a:ext cx="6671901" cy="1080120"/>
            <a:chOff x="2695171" y="2564904"/>
            <a:chExt cx="6671901" cy="1080120"/>
          </a:xfrm>
        </p:grpSpPr>
        <p:sp>
          <p:nvSpPr>
            <p:cNvPr id="10" name="Prostokąt 9"/>
            <p:cNvSpPr/>
            <p:nvPr/>
          </p:nvSpPr>
          <p:spPr>
            <a:xfrm>
              <a:off x="2695171" y="3284984"/>
              <a:ext cx="6671901" cy="36004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cxnSp>
          <p:nvCxnSpPr>
            <p:cNvPr id="11" name="Łącznik prostoliniowy 10"/>
            <p:cNvCxnSpPr/>
            <p:nvPr/>
          </p:nvCxnSpPr>
          <p:spPr>
            <a:xfrm flipV="1">
              <a:off x="3563888" y="2924944"/>
              <a:ext cx="360040" cy="3600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 useBgFill="1">
          <p:nvSpPr>
            <p:cNvPr id="12" name="pole tekstowe 11"/>
            <p:cNvSpPr txBox="1"/>
            <p:nvPr/>
          </p:nvSpPr>
          <p:spPr>
            <a:xfrm>
              <a:off x="3923928" y="2564904"/>
              <a:ext cx="2130776" cy="36933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pl-PL" dirty="0" smtClean="0"/>
                <a:t>Znacznik otwierający</a:t>
              </a:r>
              <a:endParaRPr lang="pl-PL" dirty="0"/>
            </a:p>
          </p:txBody>
        </p:sp>
      </p:grpSp>
      <p:grpSp>
        <p:nvGrpSpPr>
          <p:cNvPr id="13" name="Grupa 12"/>
          <p:cNvGrpSpPr/>
          <p:nvPr/>
        </p:nvGrpSpPr>
        <p:grpSpPr>
          <a:xfrm>
            <a:off x="107504" y="6129300"/>
            <a:ext cx="3557181" cy="468052"/>
            <a:chOff x="2508611" y="3284984"/>
            <a:chExt cx="3557181" cy="468052"/>
          </a:xfrm>
        </p:grpSpPr>
        <p:sp>
          <p:nvSpPr>
            <p:cNvPr id="14" name="Prostokąt 13"/>
            <p:cNvSpPr/>
            <p:nvPr/>
          </p:nvSpPr>
          <p:spPr>
            <a:xfrm>
              <a:off x="2508611" y="3284984"/>
              <a:ext cx="1055277" cy="36004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cxnSp>
          <p:nvCxnSpPr>
            <p:cNvPr id="15" name="Łącznik prostoliniowy 14"/>
            <p:cNvCxnSpPr>
              <a:stCxn id="14" idx="3"/>
              <a:endCxn id="16" idx="1"/>
            </p:cNvCxnSpPr>
            <p:nvPr/>
          </p:nvCxnSpPr>
          <p:spPr>
            <a:xfrm>
              <a:off x="3563888" y="3465004"/>
              <a:ext cx="396135" cy="10336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 useBgFill="1">
          <p:nvSpPr>
            <p:cNvPr id="16" name="pole tekstowe 15"/>
            <p:cNvSpPr txBox="1"/>
            <p:nvPr/>
          </p:nvSpPr>
          <p:spPr>
            <a:xfrm>
              <a:off x="3960023" y="3383704"/>
              <a:ext cx="2105769" cy="36933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pl-PL" dirty="0" smtClean="0"/>
                <a:t>Znacznik zamykający</a:t>
              </a:r>
              <a:endParaRPr lang="pl-PL" dirty="0"/>
            </a:p>
          </p:txBody>
        </p:sp>
      </p:grpSp>
      <p:grpSp>
        <p:nvGrpSpPr>
          <p:cNvPr id="17" name="Grupa 16"/>
          <p:cNvGrpSpPr/>
          <p:nvPr/>
        </p:nvGrpSpPr>
        <p:grpSpPr>
          <a:xfrm>
            <a:off x="107504" y="4686873"/>
            <a:ext cx="7725054" cy="1442427"/>
            <a:chOff x="2508611" y="2598641"/>
            <a:chExt cx="7725054" cy="1442427"/>
          </a:xfrm>
        </p:grpSpPr>
        <p:sp>
          <p:nvSpPr>
            <p:cNvPr id="18" name="Prostokąt 17"/>
            <p:cNvSpPr/>
            <p:nvPr/>
          </p:nvSpPr>
          <p:spPr>
            <a:xfrm>
              <a:off x="2508611" y="3284984"/>
              <a:ext cx="7725054" cy="75608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cxnSp>
          <p:nvCxnSpPr>
            <p:cNvPr id="19" name="Łącznik prostoliniowy 18"/>
            <p:cNvCxnSpPr/>
            <p:nvPr/>
          </p:nvCxnSpPr>
          <p:spPr>
            <a:xfrm flipV="1">
              <a:off x="4380819" y="2920298"/>
              <a:ext cx="360040" cy="3600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pole tekstowe 19"/>
            <p:cNvSpPr txBox="1"/>
            <p:nvPr/>
          </p:nvSpPr>
          <p:spPr>
            <a:xfrm>
              <a:off x="4751948" y="2598641"/>
              <a:ext cx="2092176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pl-PL" dirty="0" smtClean="0"/>
                <a:t>Zawartość elementu</a:t>
              </a:r>
              <a:endParaRPr lang="pl-PL" dirty="0"/>
            </a:p>
          </p:txBody>
        </p:sp>
      </p:grpSp>
    </p:spTree>
    <p:extLst>
      <p:ext uri="{BB962C8B-B14F-4D97-AF65-F5344CB8AC3E}">
        <p14:creationId xmlns:p14="http://schemas.microsoft.com/office/powerpoint/2010/main" val="9532646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07505" y="1340768"/>
            <a:ext cx="8928992" cy="5328592"/>
          </a:xfrm>
        </p:spPr>
        <p:txBody>
          <a:bodyPr>
            <a:noAutofit/>
          </a:bodyPr>
          <a:lstStyle/>
          <a:p>
            <a:pPr algn="l"/>
            <a:r>
              <a:rPr lang="pl-PL" sz="2000" b="1" dirty="0" smtClean="0">
                <a:solidFill>
                  <a:schemeClr val="tx1"/>
                </a:solidFill>
              </a:rPr>
              <a:t>Języki znaczników</a:t>
            </a:r>
            <a:r>
              <a:rPr lang="pl-PL" sz="2000" dirty="0" smtClean="0">
                <a:solidFill>
                  <a:schemeClr val="tx1"/>
                </a:solidFill>
              </a:rPr>
              <a:t> (ang. </a:t>
            </a:r>
            <a:r>
              <a:rPr lang="en-US" sz="2000" b="1" i="1" dirty="0" smtClean="0">
                <a:solidFill>
                  <a:schemeClr val="tx1"/>
                </a:solidFill>
              </a:rPr>
              <a:t>markup language</a:t>
            </a:r>
            <a:r>
              <a:rPr lang="pl-PL" sz="2000" dirty="0" smtClean="0">
                <a:solidFill>
                  <a:schemeClr val="tx1"/>
                </a:solidFill>
              </a:rPr>
              <a:t>) – opis dokumentu; format, w którym</a:t>
            </a:r>
            <a:br>
              <a:rPr lang="pl-PL" sz="2000" dirty="0" smtClean="0">
                <a:solidFill>
                  <a:schemeClr val="tx1"/>
                </a:solidFill>
              </a:rPr>
            </a:br>
            <a:r>
              <a:rPr lang="pl-PL" sz="2000" dirty="0" smtClean="0">
                <a:solidFill>
                  <a:schemeClr val="tx1"/>
                </a:solidFill>
              </a:rPr>
              <a:t>oprócz właściwej zawartości dokumentu umieszczone </a:t>
            </a:r>
            <a:r>
              <a:rPr lang="pl-PL" sz="2000" dirty="0">
                <a:solidFill>
                  <a:schemeClr val="tx1"/>
                </a:solidFill>
              </a:rPr>
              <a:t>są opisujące </a:t>
            </a:r>
            <a:r>
              <a:rPr lang="pl-PL" sz="2000" dirty="0" smtClean="0">
                <a:solidFill>
                  <a:schemeClr val="tx1"/>
                </a:solidFill>
              </a:rPr>
              <a:t>ją znaczniki</a:t>
            </a:r>
          </a:p>
          <a:p>
            <a:pPr algn="l"/>
            <a:endParaRPr lang="pl-PL" sz="1000" dirty="0" smtClean="0">
              <a:solidFill>
                <a:schemeClr val="tx1"/>
              </a:solidFill>
            </a:endParaRPr>
          </a:p>
          <a:p>
            <a:pPr algn="l"/>
            <a:r>
              <a:rPr lang="pl-PL" sz="2000" b="1" dirty="0" smtClean="0">
                <a:solidFill>
                  <a:schemeClr val="tx1"/>
                </a:solidFill>
              </a:rPr>
              <a:t>HTML</a:t>
            </a:r>
          </a:p>
          <a:p>
            <a:pPr algn="l"/>
            <a:r>
              <a:rPr lang="pl-PL" sz="14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&lt;!DOCTYPE HTML PUBLIC </a:t>
            </a:r>
            <a:r>
              <a:rPr lang="pl-PL" sz="1400" dirty="0" smtClean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...&gt;</a:t>
            </a:r>
            <a:endParaRPr lang="pl-PL" sz="1400" dirty="0">
              <a:solidFill>
                <a:schemeClr val="bg1">
                  <a:lumMod val="6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r>
              <a:rPr lang="pl-PL" sz="140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pl-PL" sz="1400" dirty="0" err="1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html</a:t>
            </a:r>
            <a:r>
              <a:rPr lang="pl-PL" sz="140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algn="l"/>
            <a:r>
              <a:rPr lang="pl-PL" sz="140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pl-PL" sz="1400" dirty="0" err="1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head</a:t>
            </a:r>
            <a:r>
              <a:rPr lang="pl-PL" sz="140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algn="l"/>
            <a:r>
              <a:rPr lang="pl-PL" sz="140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pl-PL" sz="1400" dirty="0" err="1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title</a:t>
            </a:r>
            <a:r>
              <a:rPr lang="pl-PL" sz="140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pl-PL" sz="1400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Jacek Matulewski</a:t>
            </a:r>
            <a:r>
              <a:rPr lang="pl-PL" sz="140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lang="pl-PL" sz="1400" dirty="0" err="1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title</a:t>
            </a:r>
            <a:r>
              <a:rPr lang="pl-PL" sz="140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endParaRPr lang="pl-PL" sz="1400" dirty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r>
              <a:rPr lang="pl-PL" sz="140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pl-PL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meta http-</a:t>
            </a:r>
            <a:r>
              <a:rPr lang="pl-PL" sz="14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equiv</a:t>
            </a:r>
            <a:r>
              <a:rPr lang="pl-PL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pl-PL" sz="14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content-type</a:t>
            </a:r>
            <a:r>
              <a:rPr lang="pl-PL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</a:t>
            </a:r>
            <a:r>
              <a:rPr lang="pl-PL" sz="14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content</a:t>
            </a:r>
            <a:r>
              <a:rPr lang="pl-PL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pl-PL" sz="14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text</a:t>
            </a:r>
            <a:r>
              <a:rPr lang="pl-PL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pl-PL" sz="14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html</a:t>
            </a:r>
            <a:r>
              <a:rPr lang="pl-PL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pl-PL" sz="14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charset</a:t>
            </a:r>
            <a:r>
              <a:rPr lang="pl-PL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=windows-1250"&gt;</a:t>
            </a:r>
          </a:p>
          <a:p>
            <a:pPr algn="l"/>
            <a:r>
              <a:rPr lang="pl-PL" sz="140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pl-PL" sz="14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script</a:t>
            </a:r>
            <a:r>
              <a:rPr lang="pl-PL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4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language</a:t>
            </a:r>
            <a:r>
              <a:rPr lang="pl-PL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pl-PL" sz="14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javascript</a:t>
            </a:r>
            <a:r>
              <a:rPr lang="pl-PL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</a:t>
            </a:r>
            <a:r>
              <a:rPr lang="pl-PL" sz="14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</a:t>
            </a:r>
            <a:r>
              <a:rPr lang="pl-PL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pl-PL" sz="14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text</a:t>
            </a:r>
            <a:r>
              <a:rPr lang="pl-PL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pl-PL" sz="14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javascript</a:t>
            </a:r>
            <a:r>
              <a:rPr lang="pl-PL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"&gt;</a:t>
            </a:r>
          </a:p>
          <a:p>
            <a:pPr algn="l"/>
            <a:r>
              <a:rPr lang="pl-PL" sz="1400" dirty="0" err="1" smtClean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function</a:t>
            </a:r>
            <a:r>
              <a:rPr lang="pl-PL" sz="1400" dirty="0" smtClean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400" dirty="0" err="1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totop</a:t>
            </a:r>
            <a:r>
              <a:rPr lang="pl-PL" sz="140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 { </a:t>
            </a:r>
            <a:r>
              <a:rPr lang="pl-PL" sz="1400" dirty="0" err="1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pl-PL" sz="140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pl-PL" sz="1400" dirty="0" err="1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self</a:t>
            </a:r>
            <a:r>
              <a:rPr lang="pl-PL" sz="140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!= top) </a:t>
            </a:r>
            <a:r>
              <a:rPr lang="pl-PL" sz="1400" dirty="0" err="1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top.location.href</a:t>
            </a:r>
            <a:r>
              <a:rPr lang="pl-PL" sz="140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pl-PL" sz="1400" dirty="0" err="1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self.location.href</a:t>
            </a:r>
            <a:r>
              <a:rPr lang="pl-PL" sz="140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};</a:t>
            </a:r>
          </a:p>
          <a:p>
            <a:pPr algn="l"/>
            <a:r>
              <a:rPr lang="pl-PL" sz="1400" dirty="0" err="1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setTimeout</a:t>
            </a:r>
            <a:r>
              <a:rPr lang="pl-PL" sz="140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("</a:t>
            </a:r>
            <a:r>
              <a:rPr lang="pl-PL" sz="1400" dirty="0" err="1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totop</a:t>
            </a:r>
            <a:r>
              <a:rPr lang="pl-PL" sz="140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()", 1000);</a:t>
            </a:r>
          </a:p>
          <a:p>
            <a:pPr algn="l"/>
            <a:r>
              <a:rPr lang="pl-PL" sz="140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lang="pl-PL" sz="14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script</a:t>
            </a:r>
            <a:r>
              <a:rPr lang="pl-PL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algn="l"/>
            <a:r>
              <a:rPr lang="pl-PL" sz="140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lang="pl-PL" sz="1400" dirty="0" err="1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head</a:t>
            </a:r>
            <a:r>
              <a:rPr lang="pl-PL" sz="140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endParaRPr lang="pl-PL" sz="1400" dirty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r>
              <a:rPr lang="pl-PL" sz="140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&lt;body </a:t>
            </a:r>
            <a:r>
              <a:rPr lang="pl-PL" sz="14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vlink</a:t>
            </a:r>
            <a:r>
              <a:rPr lang="pl-PL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pl-PL" sz="14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blue</a:t>
            </a:r>
            <a:r>
              <a:rPr lang="pl-PL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</a:t>
            </a:r>
            <a:r>
              <a:rPr lang="pl-PL" sz="14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text</a:t>
            </a:r>
            <a:r>
              <a:rPr lang="pl-PL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pl-PL" sz="14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blue</a:t>
            </a:r>
            <a:r>
              <a:rPr lang="pl-PL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</a:t>
            </a:r>
            <a:r>
              <a:rPr lang="pl-PL" sz="14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bgcolor</a:t>
            </a:r>
            <a:r>
              <a:rPr lang="pl-PL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pl-PL" sz="14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white</a:t>
            </a:r>
            <a:r>
              <a:rPr lang="pl-PL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</a:t>
            </a:r>
            <a:r>
              <a:rPr lang="pl-PL" sz="14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alink</a:t>
            </a:r>
            <a:r>
              <a:rPr lang="pl-PL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pl-PL" sz="14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black</a:t>
            </a:r>
            <a:r>
              <a:rPr lang="pl-PL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"&gt;</a:t>
            </a:r>
          </a:p>
          <a:p>
            <a:pPr algn="l"/>
            <a:r>
              <a:rPr lang="pl-PL" sz="140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&lt;h1&gt;</a:t>
            </a:r>
            <a:r>
              <a:rPr lang="pl-PL" sz="1400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Jacek </a:t>
            </a:r>
            <a:r>
              <a:rPr lang="pl-PL" sz="14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Matulewski</a:t>
            </a:r>
            <a:r>
              <a:rPr lang="pl-PL" sz="140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&lt;/h1</a:t>
            </a:r>
            <a:r>
              <a:rPr lang="pl-PL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algn="l"/>
            <a:r>
              <a:rPr lang="pl-PL" sz="140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&lt;a </a:t>
            </a:r>
            <a:r>
              <a:rPr lang="pl-PL" sz="1400" dirty="0" err="1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href</a:t>
            </a:r>
            <a:r>
              <a:rPr lang="pl-PL" sz="140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pl-PL" sz="1400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main.htm</a:t>
            </a:r>
            <a:r>
              <a:rPr lang="pl-PL" sz="140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"&gt;&lt;</a:t>
            </a:r>
            <a:r>
              <a:rPr lang="pl-PL" sz="1400" dirty="0" err="1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img</a:t>
            </a:r>
            <a:r>
              <a:rPr lang="pl-PL" sz="140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400" dirty="0" err="1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src</a:t>
            </a:r>
            <a:r>
              <a:rPr lang="pl-PL" sz="140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pl-PL" sz="1400" dirty="0" err="1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mnu</a:t>
            </a:r>
            <a:r>
              <a:rPr lang="pl-PL" sz="1400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/noframe.gif</a:t>
            </a:r>
            <a:r>
              <a:rPr lang="pl-PL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</a:t>
            </a:r>
            <a:r>
              <a:rPr lang="pl-PL" sz="1400" dirty="0" err="1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border</a:t>
            </a:r>
            <a:r>
              <a:rPr lang="pl-PL" sz="140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=0 alt="</a:t>
            </a:r>
            <a:r>
              <a:rPr lang="pl-PL" sz="1400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pl-PL" sz="14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400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page</a:t>
            </a:r>
            <a:r>
              <a:rPr lang="pl-PL" sz="140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"&gt;</a:t>
            </a:r>
          </a:p>
          <a:p>
            <a:pPr algn="l"/>
            <a:r>
              <a:rPr lang="pl-PL" sz="140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pl-PL" sz="1400" dirty="0" err="1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br</a:t>
            </a:r>
            <a:r>
              <a:rPr lang="pl-PL" sz="140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/&gt;</a:t>
            </a:r>
            <a:r>
              <a:rPr lang="pl-PL" sz="1400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Strona </a:t>
            </a:r>
            <a:r>
              <a:rPr lang="pl-PL" sz="14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główna - wersja bez ramek</a:t>
            </a:r>
            <a:r>
              <a:rPr lang="pl-PL" sz="140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&lt;/a&gt;</a:t>
            </a:r>
            <a:endParaRPr lang="pl-PL" sz="1400" dirty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r>
              <a:rPr lang="pl-PL" sz="140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&lt;/body&gt;</a:t>
            </a:r>
            <a:endParaRPr lang="pl-PL" sz="1400" dirty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r>
              <a:rPr lang="pl-PL" sz="140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lang="pl-PL" sz="1400" dirty="0" err="1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html</a:t>
            </a:r>
            <a:r>
              <a:rPr lang="pl-PL" sz="140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endParaRPr lang="pl-PL" sz="1800" dirty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Tytuł 1"/>
          <p:cNvSpPr txBox="1">
            <a:spLocks/>
          </p:cNvSpPr>
          <p:nvPr/>
        </p:nvSpPr>
        <p:spPr>
          <a:xfrm>
            <a:off x="179512" y="461814"/>
            <a:ext cx="8820472" cy="662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 smtClean="0"/>
              <a:t>Języki znaczników</a:t>
            </a:r>
            <a:endParaRPr lang="en-US" dirty="0"/>
          </a:p>
        </p:txBody>
      </p:sp>
      <p:grpSp>
        <p:nvGrpSpPr>
          <p:cNvPr id="9" name="Grupa 8"/>
          <p:cNvGrpSpPr/>
          <p:nvPr/>
        </p:nvGrpSpPr>
        <p:grpSpPr>
          <a:xfrm>
            <a:off x="755577" y="4365104"/>
            <a:ext cx="5904656" cy="1080120"/>
            <a:chOff x="2695172" y="2564904"/>
            <a:chExt cx="5904656" cy="1080120"/>
          </a:xfrm>
        </p:grpSpPr>
        <p:sp>
          <p:nvSpPr>
            <p:cNvPr id="10" name="Prostokąt 9"/>
            <p:cNvSpPr/>
            <p:nvPr/>
          </p:nvSpPr>
          <p:spPr>
            <a:xfrm>
              <a:off x="2695172" y="3284984"/>
              <a:ext cx="5904656" cy="36004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cxnSp>
          <p:nvCxnSpPr>
            <p:cNvPr id="11" name="Łącznik prostoliniowy 10"/>
            <p:cNvCxnSpPr/>
            <p:nvPr/>
          </p:nvCxnSpPr>
          <p:spPr>
            <a:xfrm flipV="1">
              <a:off x="3563888" y="2924944"/>
              <a:ext cx="360040" cy="3600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 useBgFill="1">
          <p:nvSpPr>
            <p:cNvPr id="12" name="pole tekstowe 11"/>
            <p:cNvSpPr txBox="1"/>
            <p:nvPr/>
          </p:nvSpPr>
          <p:spPr>
            <a:xfrm>
              <a:off x="3923928" y="2564904"/>
              <a:ext cx="3458126" cy="36933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pl-PL" dirty="0" smtClean="0"/>
                <a:t>Atrybuty: </a:t>
              </a:r>
              <a:r>
                <a:rPr lang="pl-PL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nazwa = ”wartość”</a:t>
              </a:r>
              <a:endParaRPr lang="pl-PL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grpSp>
        <p:nvGrpSpPr>
          <p:cNvPr id="21" name="Grupa 20"/>
          <p:cNvGrpSpPr/>
          <p:nvPr/>
        </p:nvGrpSpPr>
        <p:grpSpPr>
          <a:xfrm>
            <a:off x="107505" y="5841268"/>
            <a:ext cx="7832581" cy="468052"/>
            <a:chOff x="2508612" y="3284984"/>
            <a:chExt cx="7832581" cy="468052"/>
          </a:xfrm>
        </p:grpSpPr>
        <p:sp>
          <p:nvSpPr>
            <p:cNvPr id="22" name="Prostokąt 21"/>
            <p:cNvSpPr/>
            <p:nvPr/>
          </p:nvSpPr>
          <p:spPr>
            <a:xfrm>
              <a:off x="2508612" y="3284984"/>
              <a:ext cx="792088" cy="36004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cxnSp>
          <p:nvCxnSpPr>
            <p:cNvPr id="23" name="Łącznik prostoliniowy 22"/>
            <p:cNvCxnSpPr>
              <a:stCxn id="22" idx="3"/>
              <a:endCxn id="24" idx="1"/>
            </p:cNvCxnSpPr>
            <p:nvPr/>
          </p:nvCxnSpPr>
          <p:spPr>
            <a:xfrm>
              <a:off x="3300700" y="3465004"/>
              <a:ext cx="659323" cy="10336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 useBgFill="1">
          <p:nvSpPr>
            <p:cNvPr id="24" name="pole tekstowe 23"/>
            <p:cNvSpPr txBox="1"/>
            <p:nvPr/>
          </p:nvSpPr>
          <p:spPr>
            <a:xfrm>
              <a:off x="3960023" y="3383704"/>
              <a:ext cx="6381170" cy="36933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pl-PL" dirty="0" smtClean="0"/>
                <a:t>Element bez zawartości; skrócony zapis równoważny </a:t>
              </a:r>
              <a:r>
                <a:rPr lang="pl-PL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&lt;</a:t>
              </a:r>
              <a:r>
                <a:rPr lang="pl-PL" dirty="0" err="1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br</a:t>
              </a:r>
              <a:r>
                <a:rPr lang="pl-PL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&gt;&lt;/</a:t>
              </a:r>
              <a:r>
                <a:rPr lang="pl-PL" dirty="0" err="1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br</a:t>
              </a:r>
              <a:r>
                <a:rPr lang="pl-PL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&gt;</a:t>
              </a:r>
              <a:endParaRPr lang="pl-PL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sp>
        <p:nvSpPr>
          <p:cNvPr id="25" name="pole tekstowe 24"/>
          <p:cNvSpPr txBox="1"/>
          <p:nvPr/>
        </p:nvSpPr>
        <p:spPr>
          <a:xfrm>
            <a:off x="3825067" y="2084655"/>
            <a:ext cx="5067413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pl-PL" dirty="0" smtClean="0"/>
              <a:t>HTML opisuje zar</a:t>
            </a:r>
            <a:r>
              <a:rPr lang="pl-PL" dirty="0"/>
              <a:t>ó</a:t>
            </a:r>
            <a:r>
              <a:rPr lang="pl-PL" dirty="0" smtClean="0"/>
              <a:t>wno zawartość dokumentu, </a:t>
            </a:r>
            <a:br>
              <a:rPr lang="pl-PL" dirty="0" smtClean="0"/>
            </a:br>
            <a:r>
              <a:rPr lang="pl-PL" dirty="0" smtClean="0"/>
              <a:t>jak i sposób jej prezentacji w oknie przeglądarki</a:t>
            </a:r>
          </a:p>
          <a:p>
            <a:r>
              <a:rPr lang="pl-PL" dirty="0" smtClean="0"/>
              <a:t>HTML nie jest czuły na wielkość liter</a:t>
            </a:r>
          </a:p>
          <a:p>
            <a:r>
              <a:rPr lang="pl-PL" dirty="0" smtClean="0"/>
              <a:t>Przeglądarki starają się wyświetlać niepoprawny kod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25522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07504" y="1340768"/>
            <a:ext cx="8928992" cy="5328592"/>
          </a:xfrm>
        </p:spPr>
        <p:txBody>
          <a:bodyPr>
            <a:noAutofit/>
          </a:bodyPr>
          <a:lstStyle/>
          <a:p>
            <a:pPr algn="l"/>
            <a:r>
              <a:rPr lang="pl-PL" sz="2000" b="1" dirty="0" smtClean="0">
                <a:solidFill>
                  <a:schemeClr val="tx1"/>
                </a:solidFill>
              </a:rPr>
              <a:t>Języki znaczników</a:t>
            </a:r>
            <a:r>
              <a:rPr lang="pl-PL" sz="2000" dirty="0" smtClean="0">
                <a:solidFill>
                  <a:schemeClr val="tx1"/>
                </a:solidFill>
              </a:rPr>
              <a:t> (ang. </a:t>
            </a:r>
            <a:r>
              <a:rPr lang="en-US" sz="2000" b="1" i="1" dirty="0" smtClean="0">
                <a:solidFill>
                  <a:schemeClr val="tx1"/>
                </a:solidFill>
              </a:rPr>
              <a:t>markup language</a:t>
            </a:r>
            <a:r>
              <a:rPr lang="pl-PL" sz="2000" dirty="0" smtClean="0">
                <a:solidFill>
                  <a:schemeClr val="tx1"/>
                </a:solidFill>
              </a:rPr>
              <a:t>) – opis dokumentu; format, w którym</a:t>
            </a:r>
            <a:br>
              <a:rPr lang="pl-PL" sz="2000" dirty="0" smtClean="0">
                <a:solidFill>
                  <a:schemeClr val="tx1"/>
                </a:solidFill>
              </a:rPr>
            </a:br>
            <a:r>
              <a:rPr lang="pl-PL" sz="2000" dirty="0" smtClean="0">
                <a:solidFill>
                  <a:schemeClr val="tx1"/>
                </a:solidFill>
              </a:rPr>
              <a:t>oprócz właściwej zawartości dokumentu umieszczone </a:t>
            </a:r>
            <a:r>
              <a:rPr lang="pl-PL" sz="2000" dirty="0">
                <a:solidFill>
                  <a:schemeClr val="tx1"/>
                </a:solidFill>
              </a:rPr>
              <a:t>są opisujące </a:t>
            </a:r>
            <a:r>
              <a:rPr lang="pl-PL" sz="2000" dirty="0" smtClean="0">
                <a:solidFill>
                  <a:schemeClr val="tx1"/>
                </a:solidFill>
              </a:rPr>
              <a:t>ją znaczniki</a:t>
            </a:r>
          </a:p>
          <a:p>
            <a:pPr algn="l"/>
            <a:endParaRPr lang="pl-PL" sz="1000" dirty="0" smtClean="0">
              <a:solidFill>
                <a:schemeClr val="tx1"/>
              </a:solidFill>
            </a:endParaRPr>
          </a:p>
          <a:p>
            <a:pPr algn="l"/>
            <a:r>
              <a:rPr lang="pl-PL" sz="2000" b="1" dirty="0" smtClean="0">
                <a:solidFill>
                  <a:schemeClr val="tx1"/>
                </a:solidFill>
              </a:rPr>
              <a:t>XML</a:t>
            </a:r>
          </a:p>
          <a:p>
            <a:pPr algn="l"/>
            <a:r>
              <a:rPr lang="pl-PL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&lt;?</a:t>
            </a:r>
            <a:r>
              <a:rPr lang="pl-PL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xml</a:t>
            </a:r>
            <a:r>
              <a:rPr lang="pl-PL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version=</a:t>
            </a:r>
            <a:r>
              <a:rPr lang="pl-PL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″</a:t>
            </a:r>
            <a:r>
              <a:rPr lang="pl-PL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1.0</a:t>
            </a:r>
            <a:r>
              <a:rPr lang="pl-PL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″</a:t>
            </a:r>
            <a:r>
              <a:rPr lang="pl-PL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6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encoding</a:t>
            </a:r>
            <a:r>
              <a:rPr lang="pl-PL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pl-PL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″</a:t>
            </a:r>
            <a:r>
              <a:rPr lang="pl-PL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iso-8859-2″?&gt;</a:t>
            </a:r>
          </a:p>
          <a:p>
            <a:pPr algn="l"/>
            <a:r>
              <a:rPr lang="pl-PL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&lt;!-- drugie śniadanie --&gt;</a:t>
            </a:r>
          </a:p>
          <a:p>
            <a:pPr algn="l"/>
            <a:r>
              <a:rPr lang="pl-PL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&lt;kanapka&gt;</a:t>
            </a:r>
          </a:p>
          <a:p>
            <a:pPr algn="l"/>
            <a:r>
              <a:rPr lang="pl-PL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&lt;chleb /&gt;</a:t>
            </a:r>
          </a:p>
          <a:p>
            <a:pPr algn="l"/>
            <a:r>
              <a:rPr lang="pl-PL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&lt;dodatki&gt;</a:t>
            </a:r>
          </a:p>
          <a:p>
            <a:pPr algn="l"/>
            <a:r>
              <a:rPr lang="pl-PL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&lt;sałata /&gt;</a:t>
            </a:r>
          </a:p>
          <a:p>
            <a:pPr algn="l"/>
            <a:r>
              <a:rPr lang="pl-PL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&lt;</a:t>
            </a:r>
            <a:r>
              <a:rPr lang="pl-PL" sz="16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mozarella</a:t>
            </a:r>
            <a:r>
              <a:rPr lang="pl-PL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/&gt;</a:t>
            </a:r>
          </a:p>
          <a:p>
            <a:pPr algn="l"/>
            <a:r>
              <a:rPr lang="pl-PL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&lt;pomidor sól=″tak</a:t>
            </a:r>
            <a:r>
              <a:rPr lang="pl-PL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″</a:t>
            </a:r>
            <a:r>
              <a:rPr lang="pl-PL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pieprz=″tak″ /&gt;</a:t>
            </a:r>
          </a:p>
          <a:p>
            <a:pPr algn="l"/>
            <a:r>
              <a:rPr lang="pl-PL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&lt;/dodatki&gt;</a:t>
            </a:r>
          </a:p>
          <a:p>
            <a:pPr algn="l"/>
            <a:r>
              <a:rPr lang="pl-PL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&lt;oliwa /&gt;</a:t>
            </a:r>
          </a:p>
          <a:p>
            <a:pPr algn="l"/>
            <a:r>
              <a:rPr lang="pl-PL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&lt;/kanapka&gt;</a:t>
            </a:r>
          </a:p>
          <a:p>
            <a:pPr algn="l"/>
            <a:endParaRPr lang="pl-PL" sz="16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endParaRPr lang="pl-PL" sz="200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Tytuł 1"/>
          <p:cNvSpPr txBox="1">
            <a:spLocks/>
          </p:cNvSpPr>
          <p:nvPr/>
        </p:nvSpPr>
        <p:spPr>
          <a:xfrm>
            <a:off x="179512" y="461814"/>
            <a:ext cx="8820472" cy="662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 smtClean="0"/>
              <a:t>Języki znaczników</a:t>
            </a:r>
            <a:endParaRPr lang="en-US" dirty="0"/>
          </a:p>
        </p:txBody>
      </p:sp>
      <p:sp>
        <p:nvSpPr>
          <p:cNvPr id="4" name="pole tekstowe 3"/>
          <p:cNvSpPr txBox="1"/>
          <p:nvPr/>
        </p:nvSpPr>
        <p:spPr>
          <a:xfrm>
            <a:off x="2123728" y="5373216"/>
            <a:ext cx="6771213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pl-PL" dirty="0"/>
              <a:t>XML jest czuły na wielkość liter</a:t>
            </a:r>
          </a:p>
          <a:p>
            <a:r>
              <a:rPr lang="pl-PL" dirty="0" smtClean="0"/>
              <a:t>XML nie ma ustalonych nazw znaczników (format)</a:t>
            </a:r>
          </a:p>
          <a:p>
            <a:r>
              <a:rPr lang="pl-PL" dirty="0" smtClean="0"/>
              <a:t>Przez to nie </a:t>
            </a:r>
            <a:r>
              <a:rPr lang="pl-PL" dirty="0"/>
              <a:t>jest związany z </a:t>
            </a:r>
            <a:r>
              <a:rPr lang="pl-PL" dirty="0" smtClean="0"/>
              <a:t>żadnym sposobem </a:t>
            </a:r>
            <a:r>
              <a:rPr lang="pl-PL" dirty="0"/>
              <a:t>prezentacji </a:t>
            </a:r>
            <a:r>
              <a:rPr lang="pl-PL" dirty="0" smtClean="0"/>
              <a:t>dokumentu</a:t>
            </a:r>
            <a:endParaRPr lang="pl-PL" dirty="0"/>
          </a:p>
          <a:p>
            <a:r>
              <a:rPr lang="pl-PL" dirty="0" smtClean="0"/>
              <a:t>Ale za to pozwala na opis dowolnych struktur danych (nie tylko tabel)</a:t>
            </a:r>
          </a:p>
        </p:txBody>
      </p:sp>
      <p:grpSp>
        <p:nvGrpSpPr>
          <p:cNvPr id="5" name="Grupa 4"/>
          <p:cNvGrpSpPr/>
          <p:nvPr/>
        </p:nvGrpSpPr>
        <p:grpSpPr>
          <a:xfrm>
            <a:off x="163595" y="2214156"/>
            <a:ext cx="6705853" cy="710788"/>
            <a:chOff x="2695172" y="2934236"/>
            <a:chExt cx="6705853" cy="710788"/>
          </a:xfrm>
        </p:grpSpPr>
        <p:sp>
          <p:nvSpPr>
            <p:cNvPr id="7" name="Prostokąt 6"/>
            <p:cNvSpPr/>
            <p:nvPr/>
          </p:nvSpPr>
          <p:spPr>
            <a:xfrm>
              <a:off x="2695172" y="3284984"/>
              <a:ext cx="5344509" cy="36004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cxnSp>
          <p:nvCxnSpPr>
            <p:cNvPr id="8" name="Łącznik prostoliniowy 7"/>
            <p:cNvCxnSpPr>
              <a:endCxn id="9" idx="1"/>
            </p:cNvCxnSpPr>
            <p:nvPr/>
          </p:nvCxnSpPr>
          <p:spPr>
            <a:xfrm flipV="1">
              <a:off x="8039682" y="3118902"/>
              <a:ext cx="576063" cy="16608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 useBgFill="1">
          <p:nvSpPr>
            <p:cNvPr id="9" name="pole tekstowe 8"/>
            <p:cNvSpPr txBox="1"/>
            <p:nvPr/>
          </p:nvSpPr>
          <p:spPr>
            <a:xfrm>
              <a:off x="8615745" y="2934236"/>
              <a:ext cx="785280" cy="36933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pl-PL" dirty="0" smtClean="0"/>
                <a:t>Prolog</a:t>
              </a:r>
              <a:endParaRPr lang="pl-PL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grpSp>
        <p:nvGrpSpPr>
          <p:cNvPr id="12" name="Grupa 11"/>
          <p:cNvGrpSpPr/>
          <p:nvPr/>
        </p:nvGrpSpPr>
        <p:grpSpPr>
          <a:xfrm>
            <a:off x="163595" y="2481863"/>
            <a:ext cx="4958609" cy="710788"/>
            <a:chOff x="2695172" y="2934236"/>
            <a:chExt cx="4958609" cy="710788"/>
          </a:xfrm>
        </p:grpSpPr>
        <p:sp>
          <p:nvSpPr>
            <p:cNvPr id="13" name="Prostokąt 12"/>
            <p:cNvSpPr/>
            <p:nvPr/>
          </p:nvSpPr>
          <p:spPr>
            <a:xfrm>
              <a:off x="2695172" y="3284984"/>
              <a:ext cx="3184269" cy="36004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cxnSp>
          <p:nvCxnSpPr>
            <p:cNvPr id="14" name="Łącznik prostoliniowy 13"/>
            <p:cNvCxnSpPr>
              <a:endCxn id="15" idx="1"/>
            </p:cNvCxnSpPr>
            <p:nvPr/>
          </p:nvCxnSpPr>
          <p:spPr>
            <a:xfrm flipV="1">
              <a:off x="5879441" y="3118902"/>
              <a:ext cx="576063" cy="16608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 useBgFill="1">
          <p:nvSpPr>
            <p:cNvPr id="15" name="pole tekstowe 14"/>
            <p:cNvSpPr txBox="1"/>
            <p:nvPr/>
          </p:nvSpPr>
          <p:spPr>
            <a:xfrm>
              <a:off x="6455504" y="2934236"/>
              <a:ext cx="1198277" cy="36933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pl-PL" dirty="0" smtClean="0"/>
                <a:t>Komentarz</a:t>
              </a:r>
              <a:endParaRPr lang="pl-PL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grpSp>
        <p:nvGrpSpPr>
          <p:cNvPr id="16" name="Grupa 15"/>
          <p:cNvGrpSpPr/>
          <p:nvPr/>
        </p:nvGrpSpPr>
        <p:grpSpPr>
          <a:xfrm>
            <a:off x="163595" y="2759008"/>
            <a:ext cx="5455254" cy="710788"/>
            <a:chOff x="2695172" y="2934236"/>
            <a:chExt cx="5455254" cy="710788"/>
          </a:xfrm>
        </p:grpSpPr>
        <p:sp>
          <p:nvSpPr>
            <p:cNvPr id="17" name="Prostokąt 16"/>
            <p:cNvSpPr/>
            <p:nvPr/>
          </p:nvSpPr>
          <p:spPr>
            <a:xfrm>
              <a:off x="2695172" y="3284984"/>
              <a:ext cx="1240053" cy="36004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cxnSp>
          <p:nvCxnSpPr>
            <p:cNvPr id="18" name="Łącznik prostoliniowy 17"/>
            <p:cNvCxnSpPr>
              <a:endCxn id="19" idx="1"/>
            </p:cNvCxnSpPr>
            <p:nvPr/>
          </p:nvCxnSpPr>
          <p:spPr>
            <a:xfrm flipV="1">
              <a:off x="3935225" y="3118902"/>
              <a:ext cx="576063" cy="16608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 useBgFill="1">
          <p:nvSpPr>
            <p:cNvPr id="19" name="pole tekstowe 18"/>
            <p:cNvSpPr txBox="1"/>
            <p:nvPr/>
          </p:nvSpPr>
          <p:spPr>
            <a:xfrm>
              <a:off x="4511288" y="2934236"/>
              <a:ext cx="3639138" cy="36933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pl-PL" dirty="0" smtClean="0"/>
                <a:t>Obowiązkowy element główny (</a:t>
              </a:r>
              <a:r>
                <a:rPr lang="pl-PL" i="1" dirty="0" err="1" smtClean="0"/>
                <a:t>root</a:t>
              </a:r>
              <a:r>
                <a:rPr lang="pl-PL" dirty="0" smtClean="0"/>
                <a:t>)</a:t>
              </a:r>
              <a:endParaRPr lang="pl-PL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sp>
        <p:nvSpPr>
          <p:cNvPr id="20" name="Prostokąt 19"/>
          <p:cNvSpPr/>
          <p:nvPr/>
        </p:nvSpPr>
        <p:spPr>
          <a:xfrm>
            <a:off x="163595" y="5476875"/>
            <a:ext cx="1312061" cy="32838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90758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07504" y="1340768"/>
            <a:ext cx="8928992" cy="5328592"/>
          </a:xfrm>
        </p:spPr>
        <p:txBody>
          <a:bodyPr>
            <a:noAutofit/>
          </a:bodyPr>
          <a:lstStyle/>
          <a:p>
            <a:pPr algn="l"/>
            <a:r>
              <a:rPr lang="pl-PL" sz="2000" b="1" dirty="0" smtClean="0">
                <a:solidFill>
                  <a:schemeClr val="tx1"/>
                </a:solidFill>
              </a:rPr>
              <a:t>Języki XAML</a:t>
            </a:r>
            <a:r>
              <a:rPr lang="pl-PL" sz="2000" dirty="0" smtClean="0">
                <a:solidFill>
                  <a:schemeClr val="tx1"/>
                </a:solidFill>
              </a:rPr>
              <a:t> (ang. </a:t>
            </a:r>
            <a:r>
              <a:rPr lang="pl-PL" sz="2000" i="1" dirty="0" err="1" smtClean="0">
                <a:solidFill>
                  <a:schemeClr val="tx1"/>
                </a:solidFill>
              </a:rPr>
              <a:t>extensible</a:t>
            </a:r>
            <a:r>
              <a:rPr lang="pl-PL" sz="2000" i="1" dirty="0" smtClean="0">
                <a:solidFill>
                  <a:schemeClr val="tx1"/>
                </a:solidFill>
              </a:rPr>
              <a:t> </a:t>
            </a:r>
            <a:r>
              <a:rPr lang="pl-PL" sz="2000" i="1" dirty="0" err="1" smtClean="0">
                <a:solidFill>
                  <a:schemeClr val="tx1"/>
                </a:solidFill>
              </a:rPr>
              <a:t>application</a:t>
            </a:r>
            <a:r>
              <a:rPr lang="pl-PL" sz="2000" i="1" dirty="0" smtClean="0">
                <a:solidFill>
                  <a:schemeClr val="tx1"/>
                </a:solidFill>
              </a:rPr>
              <a:t> </a:t>
            </a:r>
            <a:r>
              <a:rPr lang="en-US" sz="2000" i="1" dirty="0" smtClean="0">
                <a:solidFill>
                  <a:schemeClr val="tx1"/>
                </a:solidFill>
              </a:rPr>
              <a:t>markup language</a:t>
            </a:r>
            <a:r>
              <a:rPr lang="pl-PL" sz="2000" dirty="0" smtClean="0">
                <a:solidFill>
                  <a:schemeClr val="tx1"/>
                </a:solidFill>
              </a:rPr>
              <a:t>) – opis GUI aplikacji Windows (WPF) i aplikacji uniwersalnych (Windows 8/10, Mobile, </a:t>
            </a:r>
            <a:r>
              <a:rPr lang="pl-PL" sz="2000" dirty="0" err="1" smtClean="0">
                <a:solidFill>
                  <a:schemeClr val="tx1"/>
                </a:solidFill>
              </a:rPr>
              <a:t>IoT</a:t>
            </a:r>
            <a:r>
              <a:rPr lang="pl-PL" sz="2000" dirty="0" smtClean="0">
                <a:solidFill>
                  <a:schemeClr val="tx1"/>
                </a:solidFill>
              </a:rPr>
              <a:t>, itd.)</a:t>
            </a:r>
          </a:p>
          <a:p>
            <a:pPr algn="l"/>
            <a:endParaRPr lang="pl-PL" sz="1000" dirty="0" smtClean="0">
              <a:solidFill>
                <a:schemeClr val="tx1"/>
              </a:solidFill>
            </a:endParaRPr>
          </a:p>
          <a:p>
            <a:pPr algn="l"/>
            <a:r>
              <a:rPr lang="pl-PL" sz="2000" b="1" dirty="0" smtClean="0">
                <a:solidFill>
                  <a:schemeClr val="tx1"/>
                </a:solidFill>
              </a:rPr>
              <a:t>XAML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&lt;Window x:Class="WpfApplication1.MainWindow"</a:t>
            </a:r>
          </a:p>
          <a:p>
            <a:pPr algn="l"/>
            <a:r>
              <a:rPr lang="en-US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pl-PL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xmlns</a:t>
            </a: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="http://schemas.microsoft.com/</a:t>
            </a:r>
            <a:r>
              <a:rPr lang="en-US" sz="14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winfx</a:t>
            </a: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/2006/</a:t>
            </a:r>
            <a:r>
              <a:rPr lang="en-US" sz="14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xaml</a:t>
            </a: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/presentation"</a:t>
            </a:r>
            <a:endParaRPr lang="en-US" sz="16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xmlns:x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="http://schemas.microsoft.com/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winfx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/2006/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xaml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Title="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MainWindow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Height="350" Width="525"&gt;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&lt;Grid&gt;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&lt;Button Content="Button" Margin="10,10,0,0" </a:t>
            </a:r>
            <a:r>
              <a:rPr lang="en-US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Width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="75"</a:t>
            </a:r>
            <a:endParaRPr lang="pl-PL" sz="160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r>
              <a:rPr lang="pl-PL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</a:t>
            </a:r>
            <a:r>
              <a:rPr lang="en-US" sz="16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HorizontalAlignment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="Left" </a:t>
            </a:r>
            <a:r>
              <a:rPr lang="en-US" sz="16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VerticalAlignment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en-US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Top"</a:t>
            </a:r>
            <a:r>
              <a:rPr lang="pl-PL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  <a:endParaRPr lang="en-US" sz="16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&lt;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TextBox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Margin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="10,37,0,0" Height="23" Width="</a:t>
            </a:r>
            <a:r>
              <a:rPr lang="en-US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120„</a:t>
            </a:r>
            <a:endParaRPr lang="pl-PL" sz="160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r>
              <a:rPr lang="pl-PL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</a:t>
            </a:r>
            <a:r>
              <a:rPr lang="en-US" sz="16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TextWrapping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="Wrap" Text="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TextBox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</a:t>
            </a:r>
            <a:endParaRPr lang="pl-PL" sz="160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r>
              <a:rPr lang="pl-PL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</a:t>
            </a:r>
            <a:r>
              <a:rPr lang="en-US" sz="16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HorizontalAlignment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="Left" </a:t>
            </a:r>
            <a:r>
              <a:rPr lang="en-US" sz="16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VerticalAlignment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="Top" </a:t>
            </a:r>
            <a:r>
              <a:rPr lang="en-US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  <a:endParaRPr lang="en-US" sz="16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&lt;/Grid&gt;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&lt;/Window&gt;</a:t>
            </a:r>
          </a:p>
          <a:p>
            <a:pPr algn="l"/>
            <a:endParaRPr lang="en-US" sz="160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endParaRPr lang="pl-PL" sz="160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endParaRPr lang="pl-PL" sz="16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endParaRPr lang="pl-PL" sz="200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Tytuł 1"/>
          <p:cNvSpPr txBox="1">
            <a:spLocks/>
          </p:cNvSpPr>
          <p:nvPr/>
        </p:nvSpPr>
        <p:spPr>
          <a:xfrm>
            <a:off x="179512" y="461814"/>
            <a:ext cx="8820472" cy="662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 smtClean="0"/>
              <a:t>Języki znaczników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908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28445</TotalTime>
  <Words>3990</Words>
  <Application>Microsoft Office PowerPoint</Application>
  <PresentationFormat>Pokaz na ekranie (4:3)</PresentationFormat>
  <Paragraphs>780</Paragraphs>
  <Slides>53</Slides>
  <Notes>52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53</vt:i4>
      </vt:variant>
    </vt:vector>
  </HeadingPairs>
  <TitlesOfParts>
    <vt:vector size="54" baseType="lpstr">
      <vt:lpstr>Motyw pakietu Office</vt:lpstr>
      <vt:lpstr>Język GIML i platforma GCAF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Eyetracking (okulografia)</dc:title>
  <dc:creator>Jacek</dc:creator>
  <cp:lastModifiedBy>Jacek</cp:lastModifiedBy>
  <cp:revision>240</cp:revision>
  <dcterms:created xsi:type="dcterms:W3CDTF">2017-02-25T17:52:06Z</dcterms:created>
  <dcterms:modified xsi:type="dcterms:W3CDTF">2017-04-24T12:49:51Z</dcterms:modified>
</cp:coreProperties>
</file>