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61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4" r:id="rId28"/>
  </p:sldIdLst>
  <p:sldSz cx="9720263" cy="64801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2152" y="-96"/>
      </p:cViewPr>
      <p:guideLst>
        <p:guide orient="horz" pos="204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4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4-03-10T23:15:47.6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15352 9282 0,'23'0'62,"1"0"-15,-1 0-31,24-24-16,70 1 15,1 23 1,46 0-1,0-24 1,-47 24 0,24 0-16,-71-23 15,-47 23 1,1 0 0,-1 0 15,-23 23 406,0 1-390,24-24-31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4-03-10T23:15:49.7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15469 9727 0,'24'0'16,"-1"0"15,1 0-15,-1 0 0,0 0-1,1 0 1,23 0-1,0 0 1,23 0-16,0 0 16,24-24-1,-24 24 1,-23 0 0,-23 0-1,-1 0-15,24 0 16,-24 0-1,1 0 17,-1 0-17,1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4-03-10T23:15:57.4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18258 9258 0,'24'0'156,"-1"0"-125,24 0-15,-23 0 0,-1 0-1,0 0-15,24 0 16,-23 0 15,-1 0 0,1 0 251,-1 0-220,0 0-31,1 0 1,-1 0-17,1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4-03-10T23:16:01.4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17860 11508 0,'23'0'203,"1"0"-187,-1-23 0,48 23-1,-25 0-15,-22 0 16,-1 0-1,1 0 1,-1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4-03-10T23:16:52.61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16430 8344 0,'24'0'78,"-1"0"-62,0 0 62,1 0-16,-1-23-62,24 23 16,24-24 0,-1 1-1,0 23 1,0-24 0,-23 24-16,-23 0 15,-1 0 1,1 0-1,-1 0 1,1 0 0,-1 0-1,0 0 1,1 0 0,23 0-1,-24 0 1,1 0-16,-24-23 15,23 23 1,-23-24 0,47 24-1,-24 0 1,1 0 15,-1 0 0,1 0-31,-1 0 47,1 0-15,-1 0 93,0 0-110,1 0 32,-24 24-31,23-24-16,1 0 31,-1 0-15,-23 23-1,24-23 1,-1 0 15,1 0 0,-1 0-15,-23 24 0,23-24-1,1 0 16,-24 23 1,23-23-17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389092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pl-PL" sz="2400" b="0" i="0" u="none" strike="noStrike">
        <a:ln>
          <a:noFill/>
        </a:ln>
        <a:solidFill>
          <a:srgbClr val="000000"/>
        </a:solidFill>
        <a:latin typeface="Times New Roman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230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B2C861C2-7379-4BA6-A280-E7CABE3FE8F7}" type="slidenum">
              <a:t>16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96426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EBB85190-93BC-468B-9015-6E39FE4B0147}" type="slidenum">
              <a:t>17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1484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D37DADC3-7A73-4829-819B-1DFABA0444A5}" type="slidenum">
              <a:t>18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64323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1E059871-1043-4E6D-8D78-F6DB62A06BA4}" type="slidenum">
              <a:t>19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64505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0CAB1FB5-0BDB-46C7-8E91-7261345F3789}" type="slidenum">
              <a:t>20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2143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B3B5B86A-55A0-47C8-9A89-59814E6C3248}" type="slidenum">
              <a:t>21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73982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7E7C6993-3BBF-413E-91F3-9953B70E9D33}" type="slidenum">
              <a:t>22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27483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93325B8E-A373-4A4D-9211-A7206B4F7B7D}" type="slidenum">
              <a:t>23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52846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B1B20A28-9BB9-44A1-AB63-79083280D1FB}" type="slidenum">
              <a:t>24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6379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E40266A5-783D-484E-B7F7-9B3CCE664E6C}" type="slidenum">
              <a:t>25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549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948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2FD87779-107B-44DB-8653-2D4D94D29C0C}" type="slidenum">
              <a:t>26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5517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9DAA8C93-074A-4254-88B7-CB71C7627E88}" type="slidenum">
              <a:t>27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23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49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2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09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23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4888" y="1027113"/>
            <a:ext cx="5549900" cy="370046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Foldery, fotki, instrukcja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465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4888" y="1027113"/>
            <a:ext cx="5549900" cy="370046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losowanie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569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ln/>
        </p:spPr>
        <p:txBody>
          <a:bodyPr lIns="0" tIns="0" rIns="0" bIns="0" anchor="b">
            <a:noAutofit/>
          </a:bodyPr>
          <a:lstStyle/>
          <a:p>
            <a:pPr lvl="0"/>
            <a:fld id="{9DAA8C93-074A-4254-88B7-CB71C7627E88}" type="slidenum">
              <a:t>12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23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1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9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40550" y="476250"/>
            <a:ext cx="2074863" cy="5407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14375" y="476250"/>
            <a:ext cx="6073775" cy="54070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1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683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75" y="1801813"/>
            <a:ext cx="4073525" cy="40814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40300" y="1801813"/>
            <a:ext cx="4075113" cy="40814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4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6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5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16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528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0600" y="1623240"/>
            <a:ext cx="9329040" cy="485640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pl-PL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714240" y="475920"/>
            <a:ext cx="830052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714240" y="1801439"/>
            <a:ext cx="8300520" cy="40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60" y="360"/>
            <a:ext cx="174960" cy="78696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pl-PL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60" y="2041200"/>
            <a:ext cx="174960" cy="78696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pl-PL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60" y="1001520"/>
            <a:ext cx="174960" cy="78696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pl-PL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l-PL" sz="4400" b="1" i="0" u="none" strike="noStrike">
          <a:ln>
            <a:noFill/>
          </a:ln>
          <a:solidFill>
            <a:srgbClr val="333333"/>
          </a:solidFill>
          <a:latin typeface="Albany" pitchFamily="34"/>
          <a:cs typeface="Arial Unicode MS" pitchFamily="2"/>
        </a:defRPr>
      </a:lvl1pPr>
    </p:titleStyle>
    <p:bodyStyle>
      <a:lvl1pPr marL="0" marR="0" indent="-323640" algn="l" rtl="0" hangingPunct="0">
        <a:tabLst/>
        <a:defRPr lang="pl-PL" sz="3200" b="0" i="0" u="none" strike="noStrike">
          <a:ln>
            <a:noFill/>
          </a:ln>
          <a:solidFill>
            <a:srgbClr val="000000"/>
          </a:solidFill>
          <a:latin typeface="Albany" pitchFamily="34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gama.net/node/1" TargetMode="External"/><Relationship Id="rId4" Type="http://schemas.openxmlformats.org/officeDocument/2006/relationships/hyperlink" Target="http://didaktik.physik.fu-berlin.de/OGAMA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.xml"/><Relationship Id="rId1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ustomXml" Target="../ink/ink1.xml"/><Relationship Id="rId4" Type="http://schemas.openxmlformats.org/officeDocument/2006/relationships/image" Target="../media/image2.emf"/><Relationship Id="rId5" Type="http://schemas.openxmlformats.org/officeDocument/2006/relationships/customXml" Target="../ink/ink2.xml"/><Relationship Id="rId6" Type="http://schemas.openxmlformats.org/officeDocument/2006/relationships/image" Target="../media/image3.emf"/><Relationship Id="rId7" Type="http://schemas.openxmlformats.org/officeDocument/2006/relationships/customXml" Target="../ink/ink3.xml"/><Relationship Id="rId8" Type="http://schemas.openxmlformats.org/officeDocument/2006/relationships/image" Target="../media/image4.emf"/><Relationship Id="rId9" Type="http://schemas.openxmlformats.org/officeDocument/2006/relationships/customXml" Target="../ink/ink4.xml"/><Relationship Id="rId10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14240" y="475920"/>
            <a:ext cx="8300520" cy="1082160"/>
          </a:xfrm>
        </p:spPr>
        <p:txBody>
          <a:bodyPr>
            <a:spAutoFit/>
          </a:bodyPr>
          <a:lstStyle/>
          <a:p>
            <a:pPr lvl="0"/>
            <a:r>
              <a:rPr lang="pl-PL"/>
              <a:t>Projektowanie z Ogama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14240" y="2520000"/>
            <a:ext cx="8300520" cy="3363840"/>
          </a:xfr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i="1">
                <a:latin typeface="Times New Roman" pitchFamily="18"/>
              </a:rPr>
              <a:t>Użytkowanie programu Ogama</a:t>
            </a:r>
          </a:p>
          <a:p>
            <a:pPr lvl="0">
              <a:lnSpc>
                <a:spcPct val="150000"/>
              </a:lnSpc>
            </a:pPr>
            <a:r>
              <a:rPr lang="en-US" i="1">
                <a:latin typeface="Times New Roman" pitchFamily="18"/>
              </a:rPr>
              <a:t>do analizy ruchów oczu i wizualizacji</a:t>
            </a:r>
          </a:p>
          <a:p>
            <a:pPr lvl="0">
              <a:lnSpc>
                <a:spcPct val="150000"/>
              </a:lnSpc>
            </a:pPr>
            <a:r>
              <a:rPr lang="en-US" i="1">
                <a:latin typeface="Times New Roman" pitchFamily="18"/>
              </a:rPr>
              <a:t>wyników badań percepcji i uwagi wzrokowej</a:t>
            </a:r>
          </a:p>
          <a:p>
            <a:pPr lvl="0"/>
            <a:endParaRPr lang="pl-PL"/>
          </a:p>
        </p:txBody>
      </p:sp>
      <p:sp>
        <p:nvSpPr>
          <p:cNvPr id="4" name="Dowolny kształt 3"/>
          <p:cNvSpPr/>
          <p:nvPr/>
        </p:nvSpPr>
        <p:spPr>
          <a:xfrm>
            <a:off x="7920000" y="6840000"/>
            <a:ext cx="180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7920000" y="6840000"/>
            <a:ext cx="180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  <p:sp>
        <p:nvSpPr>
          <p:cNvPr id="6" name="Dowolny kształt 5"/>
          <p:cNvSpPr/>
          <p:nvPr/>
        </p:nvSpPr>
        <p:spPr>
          <a:xfrm>
            <a:off x="7920000" y="6840000"/>
            <a:ext cx="180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  <p:sp>
        <p:nvSpPr>
          <p:cNvPr id="7" name="Dowolny kształt 6"/>
          <p:cNvSpPr/>
          <p:nvPr/>
        </p:nvSpPr>
        <p:spPr>
          <a:xfrm>
            <a:off x="7920000" y="6840000"/>
            <a:ext cx="180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  <p:sp>
        <p:nvSpPr>
          <p:cNvPr id="8" name="Dowolny kształt 7"/>
          <p:cNvSpPr/>
          <p:nvPr/>
        </p:nvSpPr>
        <p:spPr>
          <a:xfrm>
            <a:off x="7956000" y="5688000"/>
            <a:ext cx="144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00" y="803072"/>
            <a:ext cx="8420268" cy="50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18" y="2085326"/>
            <a:ext cx="5755123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00" y="321971"/>
            <a:ext cx="89154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" y="282574"/>
            <a:ext cx="88296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" y="225424"/>
            <a:ext cx="89630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1174645" y="1558251"/>
            <a:ext cx="7378768" cy="4564070"/>
          </a:xfrm>
        </p:spPr>
        <p:txBody>
          <a:bodyPr anchor="ctr">
            <a:spAutoFit/>
          </a:bodyPr>
          <a:lstStyle/>
          <a:p>
            <a:pPr indent="-185155"/>
            <a:r>
              <a:rPr lang="pl-PL" sz="1886" b="1">
                <a:latin typeface="Arial" pitchFamily="34"/>
                <a:cs typeface="Arial" pitchFamily="34"/>
              </a:rPr>
              <a:t>Moduł bazy danych (Database module)</a:t>
            </a:r>
          </a:p>
          <a:p>
            <a:pPr indent="-185155"/>
            <a:endParaRPr lang="pl-PL" sz="1200" b="1">
              <a:latin typeface="Arial" pitchFamily="34"/>
              <a:cs typeface="Arial" pitchFamily="34"/>
            </a:endParaRPr>
          </a:p>
          <a:p>
            <a:pPr indent="-185155"/>
            <a:r>
              <a:rPr lang="pl-PL" sz="1886" b="1">
                <a:latin typeface="Arial" pitchFamily="34"/>
                <a:cs typeface="Arial" pitchFamily="34"/>
              </a:rPr>
              <a:t>Moduły analizy wizualnej:</a:t>
            </a:r>
          </a:p>
          <a:p>
            <a:pPr indent="-185155"/>
            <a:endParaRPr lang="pl-PL" sz="1200" b="1">
              <a:latin typeface="Arial" pitchFamily="34"/>
              <a:cs typeface="Arial" pitchFamily="34"/>
            </a:endParaRP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pl-PL" sz="1886">
                <a:latin typeface="Arial" pitchFamily="34"/>
                <a:cs typeface="Arial" pitchFamily="34"/>
              </a:rPr>
              <a:t>Odtworzenie (Replay),</a:t>
            </a: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endParaRPr lang="pl-PL" sz="1200">
              <a:latin typeface="Arial" pitchFamily="34"/>
              <a:cs typeface="Arial" pitchFamily="34"/>
            </a:endParaRP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pl-PL" sz="1886">
                <a:latin typeface="Arial" pitchFamily="34"/>
                <a:cs typeface="Arial" pitchFamily="34"/>
              </a:rPr>
              <a:t>Fiksacje (Fixations)</a:t>
            </a: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endParaRPr lang="pl-PL" sz="1200">
              <a:latin typeface="Arial" pitchFamily="34"/>
              <a:cs typeface="Arial" pitchFamily="34"/>
            </a:endParaRP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pl-PL" sz="1886">
                <a:latin typeface="Arial" pitchFamily="34"/>
                <a:cs typeface="Arial" pitchFamily="34"/>
              </a:rPr>
              <a:t>Ścieżki wzrokowe (Scanpath),</a:t>
            </a: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endParaRPr lang="pl-PL" sz="1200">
              <a:latin typeface="Arial" pitchFamily="34"/>
              <a:cs typeface="Arial" pitchFamily="34"/>
            </a:endParaRP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pl-PL" sz="1886">
                <a:latin typeface="Arial" pitchFamily="34"/>
                <a:cs typeface="Arial" pitchFamily="34"/>
              </a:rPr>
              <a:t>Wydatność (Saliency)</a:t>
            </a: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endParaRPr lang="pl-PL" sz="1200">
              <a:latin typeface="Arial" pitchFamily="34"/>
              <a:cs typeface="Arial" pitchFamily="34"/>
            </a:endParaRP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pl-PL" sz="1886">
                <a:latin typeface="Arial" pitchFamily="34"/>
                <a:cs typeface="Arial" pitchFamily="34"/>
              </a:rPr>
              <a:t>Mapy uwagi (Attention Maps)</a:t>
            </a:r>
          </a:p>
          <a:p>
            <a:pPr indent="-185155"/>
            <a:endParaRPr lang="pl-PL" sz="1200">
              <a:latin typeface="Arial" pitchFamily="34"/>
              <a:cs typeface="Arial" pitchFamily="34"/>
            </a:endParaRPr>
          </a:p>
          <a:p>
            <a:pPr indent="-185155"/>
            <a:r>
              <a:rPr lang="pl-PL" sz="1886" b="1">
                <a:latin typeface="Arial" pitchFamily="34"/>
                <a:cs typeface="Arial" pitchFamily="34"/>
              </a:rPr>
              <a:t>Moduły statystycznej analizy danych:</a:t>
            </a:r>
          </a:p>
          <a:p>
            <a:pPr indent="-185155"/>
            <a:endParaRPr lang="pl-PL" sz="1200" b="1">
              <a:latin typeface="Arial" pitchFamily="34"/>
              <a:cs typeface="Arial" pitchFamily="34"/>
            </a:endParaRP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pl-PL" sz="1886">
                <a:latin typeface="Arial" pitchFamily="34"/>
                <a:cs typeface="Arial" pitchFamily="34"/>
              </a:rPr>
              <a:t>Regiony zainteresowania (Areas of Interest)</a:t>
            </a: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endParaRPr lang="pl-PL" sz="1200">
              <a:latin typeface="Arial" pitchFamily="34"/>
              <a:cs typeface="Arial" pitchFamily="34"/>
            </a:endParaRPr>
          </a:p>
          <a:p>
            <a:pPr indent="-185155"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pl-PL" sz="1886">
                <a:latin typeface="Arial" pitchFamily="34"/>
                <a:cs typeface="Arial" pitchFamily="34"/>
              </a:rPr>
              <a:t>Statystyki (Statistics)</a:t>
            </a:r>
          </a:p>
        </p:txBody>
      </p:sp>
      <p:sp>
        <p:nvSpPr>
          <p:cNvPr id="3" name="Tytuł 2"/>
          <p:cNvSpPr txBox="1">
            <a:spLocks noGrp="1"/>
          </p:cNvSpPr>
          <p:nvPr>
            <p:ph type="title" idx="4294967295"/>
          </p:nvPr>
        </p:nvSpPr>
        <p:spPr>
          <a:xfrm>
            <a:off x="714240" y="678266"/>
            <a:ext cx="8300520" cy="677108"/>
          </a:xfrm>
        </p:spPr>
        <p:txBody>
          <a:bodyPr>
            <a:spAutoFit/>
          </a:bodyPr>
          <a:lstStyle/>
          <a:p>
            <a:pPr lvl="0"/>
            <a:r>
              <a:rPr lang="pl-PL"/>
              <a:t>Analiza w programie Ogama</a:t>
            </a:r>
          </a:p>
        </p:txBody>
      </p:sp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/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16483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Moduł bazy danych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50496" y="1820699"/>
            <a:ext cx="5863268" cy="43203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/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35791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Moduł bazy danych</a:t>
            </a:r>
          </a:p>
        </p:txBody>
      </p:sp>
      <p:sp>
        <p:nvSpPr>
          <p:cNvPr id="3" name="Dowolny kształt 2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>
              <a:defRPr sz="1800"/>
            </a:pPr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1174953" y="1801874"/>
            <a:ext cx="7378768" cy="4229885"/>
          </a:xfrm>
        </p:spPr>
        <p:txBody>
          <a:bodyPr/>
          <a:lstStyle/>
          <a:p>
            <a:pPr lvl="0"/>
            <a:r>
              <a:rPr lang="pl-PL"/>
              <a:t>Baza danych podzielona jest na 9 tabel:</a:t>
            </a:r>
          </a:p>
          <a:p>
            <a:pPr lvl="0"/>
            <a:endParaRPr lang="pl-PL" sz="1029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/>
              <a:t>osób badanych (lista badanych z metryczką),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1029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/>
              <a:t>prób,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1029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/>
              <a:t>wydarzeń w próbach,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1029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/>
              <a:t>danych surowych,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1029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/>
              <a:t>parametrów osób badanych,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1029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/>
              <a:t>regionów zainteresowania,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1029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/>
              <a:t>grupy kształtów,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1029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/>
              <a:t>fiksacji wzrokowych,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1029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/>
              <a:t>fiksacji myszy</a:t>
            </a:r>
          </a:p>
        </p:txBody>
      </p:sp>
    </p:spTree>
    <p:extLst>
      <p:ext uri="{BB962C8B-B14F-4D97-AF65-F5344CB8AC3E}">
        <p14:creationId xmlns:p14="http://schemas.microsoft.com/office/powerpoint/2010/main" val="28615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87979" y="154296"/>
            <a:ext cx="6880081" cy="6312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>
              <a:defRPr sz="1800"/>
            </a:pPr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30995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O G A M 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ctr"/>
            <a:r>
              <a:rPr lang="pl-PL" sz="2800">
                <a:latin typeface="Arial" pitchFamily="34"/>
                <a:cs typeface="Arial" pitchFamily="34"/>
              </a:rPr>
              <a:t>the </a:t>
            </a:r>
            <a:r>
              <a:rPr lang="pl-PL" sz="2800" b="1">
                <a:latin typeface="Arial" pitchFamily="34"/>
                <a:cs typeface="Arial" pitchFamily="34"/>
              </a:rPr>
              <a:t>O</a:t>
            </a:r>
            <a:r>
              <a:rPr lang="pl-PL" sz="2800">
                <a:latin typeface="Arial" pitchFamily="34"/>
                <a:cs typeface="Arial" pitchFamily="34"/>
              </a:rPr>
              <a:t>pen </a:t>
            </a:r>
            <a:r>
              <a:rPr lang="pl-PL" sz="2800" b="1">
                <a:latin typeface="Arial" pitchFamily="34"/>
                <a:cs typeface="Arial" pitchFamily="34"/>
              </a:rPr>
              <a:t>G</a:t>
            </a:r>
            <a:r>
              <a:rPr lang="pl-PL" sz="2800">
                <a:latin typeface="Arial" pitchFamily="34"/>
                <a:cs typeface="Arial" pitchFamily="34"/>
              </a:rPr>
              <a:t>aze </a:t>
            </a:r>
            <a:r>
              <a:rPr lang="pl-PL" sz="2800" b="1">
                <a:latin typeface="Arial" pitchFamily="34"/>
                <a:cs typeface="Arial" pitchFamily="34"/>
              </a:rPr>
              <a:t>A</a:t>
            </a:r>
            <a:r>
              <a:rPr lang="pl-PL" sz="2800">
                <a:latin typeface="Arial" pitchFamily="34"/>
                <a:cs typeface="Arial" pitchFamily="34"/>
              </a:rPr>
              <a:t>nd </a:t>
            </a:r>
            <a:r>
              <a:rPr lang="pl-PL" sz="2800" b="1">
                <a:latin typeface="Arial" pitchFamily="34"/>
                <a:cs typeface="Arial" pitchFamily="34"/>
              </a:rPr>
              <a:t>M</a:t>
            </a:r>
            <a:r>
              <a:rPr lang="pl-PL" sz="2800">
                <a:latin typeface="Arial" pitchFamily="34"/>
                <a:cs typeface="Arial" pitchFamily="34"/>
              </a:rPr>
              <a:t>ouse </a:t>
            </a:r>
            <a:r>
              <a:rPr lang="pl-PL" sz="2800" b="1">
                <a:latin typeface="Arial" pitchFamily="34"/>
                <a:cs typeface="Arial" pitchFamily="34"/>
              </a:rPr>
              <a:t>A</a:t>
            </a:r>
            <a:r>
              <a:rPr lang="pl-PL" sz="2800">
                <a:latin typeface="Arial" pitchFamily="34"/>
                <a:cs typeface="Arial" pitchFamily="34"/>
              </a:rPr>
              <a:t>nalyzer</a:t>
            </a:r>
          </a:p>
          <a:p>
            <a:pPr lvl="0" algn="ctr"/>
            <a:endParaRPr lang="pl-PL" sz="2800">
              <a:latin typeface="Arial" pitchFamily="34"/>
              <a:cs typeface="Arial" pitchFamily="34"/>
            </a:endParaRPr>
          </a:p>
          <a:p>
            <a:pPr lvl="0"/>
            <a:r>
              <a:rPr lang="pl-PL" sz="2800">
                <a:latin typeface="Arial" pitchFamily="34"/>
                <a:cs typeface="Arial" pitchFamily="34"/>
              </a:rPr>
              <a:t>- otwarte oprogramowanie do analizy wzroku</a:t>
            </a:r>
          </a:p>
          <a:p>
            <a:pPr lvl="0"/>
            <a:r>
              <a:rPr lang="pl-PL" sz="2800">
                <a:latin typeface="Arial" pitchFamily="34"/>
                <a:cs typeface="Arial" pitchFamily="34"/>
              </a:rPr>
              <a:t>  i wskaźnika myszy komputerowej</a:t>
            </a:r>
          </a:p>
        </p:txBody>
      </p:sp>
      <p:sp>
        <p:nvSpPr>
          <p:cNvPr id="4" name="Dowolny kształt 3"/>
          <p:cNvSpPr/>
          <p:nvPr/>
        </p:nvSpPr>
        <p:spPr>
          <a:xfrm>
            <a:off x="7956000" y="5688000"/>
            <a:ext cx="144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Moduł odtwarzania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03621" y="1697262"/>
            <a:ext cx="7035921" cy="4700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/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26819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Fiksacje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427382" y="1697262"/>
            <a:ext cx="6981300" cy="46288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/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6188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Wydatność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96524" y="1666402"/>
            <a:ext cx="6857863" cy="47523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/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2222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Ścieżki wzrokowe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187607" y="1697262"/>
            <a:ext cx="7251936" cy="4700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/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17536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Mapy uwagi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34481" y="1697261"/>
            <a:ext cx="6943343" cy="4694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/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30614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Regiony zainteresowania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03621" y="1697262"/>
            <a:ext cx="6850765" cy="47365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/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29126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Statystyki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03621" y="1697262"/>
            <a:ext cx="6789047" cy="4725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/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29779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Dowolny kształt 3"/>
          <p:cNvSpPr/>
          <p:nvPr/>
        </p:nvSpPr>
        <p:spPr>
          <a:xfrm>
            <a:off x="7575482" y="5863267"/>
            <a:ext cx="1542965" cy="46289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77148" tIns="38574" rIns="77148" bIns="38574" anchor="ctr" anchorCtr="0" compatLnSpc="0">
            <a:noAutofit/>
          </a:bodyPr>
          <a:lstStyle/>
          <a:p>
            <a:pPr algn="ctr" hangingPunct="0"/>
            <a:r>
              <a:rPr lang="pl-PL" sz="1543"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34684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Ogama – umożliwia: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sz="2400"/>
              <a:t>Projektowanie pokazu slajdów do badań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240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sz="2400"/>
              <a:t>Rejestrowanie ruchów oczu i myszy komputerowej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240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sz="2400"/>
              <a:t>Import danych z ruchów oczu (np.. z SMI)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240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sz="2400"/>
              <a:t>Obróbkę danych z zapisu ruchów oczu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240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sz="2400"/>
              <a:t>Wizualizację danych wzrokowych i wskaźnika myszy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pl-PL" sz="2400"/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pl-PL" sz="2400"/>
              <a:t>Analizę danych wzrokowych</a:t>
            </a:r>
          </a:p>
        </p:txBody>
      </p:sp>
      <p:sp>
        <p:nvSpPr>
          <p:cNvPr id="4" name="Dowolny kształt 3"/>
          <p:cNvSpPr/>
          <p:nvPr/>
        </p:nvSpPr>
        <p:spPr>
          <a:xfrm>
            <a:off x="7956000" y="5688000"/>
            <a:ext cx="144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562040" y="144000"/>
            <a:ext cx="6501960" cy="61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olny kształt 3"/>
          <p:cNvSpPr/>
          <p:nvPr/>
        </p:nvSpPr>
        <p:spPr>
          <a:xfrm>
            <a:off x="7956000" y="5688000"/>
            <a:ext cx="144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Linki do pobrania programu: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ctr"/>
            <a:r>
              <a:rPr lang="x-none">
                <a:hlinkClick r:id="rId3"/>
              </a:rPr>
              <a:t>http://ogama.net/node/1</a:t>
            </a:r>
          </a:p>
          <a:p>
            <a:pPr lvl="0" algn="ctr"/>
            <a:endParaRPr lang="pl-PL" sz="2400">
              <a:solidFill>
                <a:srgbClr val="001899"/>
              </a:solidFill>
              <a:latin typeface="Arial" pitchFamily="34"/>
              <a:cs typeface="Arial" pitchFamily="34"/>
            </a:endParaRPr>
          </a:p>
          <a:p>
            <a:pPr lvl="0" algn="ctr"/>
            <a:r>
              <a:rPr lang="pl-PL" sz="2400">
                <a:solidFill>
                  <a:srgbClr val="001899"/>
                </a:solidFill>
                <a:latin typeface="Arial" pitchFamily="34"/>
                <a:cs typeface="Arial" pitchFamily="34"/>
                <a:hlinkClick r:id="rId4"/>
              </a:rPr>
              <a:t>http://didaktik.physik.fu-berlin.de/OGAMA</a:t>
            </a:r>
          </a:p>
          <a:p>
            <a:pPr lvl="0"/>
            <a:endParaRPr lang="pl-PL" sz="1400">
              <a:solidFill>
                <a:srgbClr val="001899"/>
              </a:solidFill>
              <a:latin typeface="Arial" pitchFamily="34"/>
              <a:cs typeface="Arial" pitchFamily="34"/>
            </a:endParaRPr>
          </a:p>
          <a:p>
            <a:pPr lvl="0"/>
            <a:endParaRPr lang="pl-PL" sz="1400">
              <a:latin typeface="Arial" pitchFamily="34"/>
              <a:cs typeface="Arial" pitchFamily="34"/>
            </a:endParaRPr>
          </a:p>
          <a:p>
            <a:pPr lvl="0" algn="ctr"/>
            <a:r>
              <a:rPr lang="pl-PL"/>
              <a:t>(ściągnąć i zainstalować)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714240" y="475920"/>
            <a:ext cx="8300520" cy="1082160"/>
          </a:xfrm>
        </p:spPr>
        <p:txBody>
          <a:bodyPr>
            <a:spAutoFit/>
          </a:bodyPr>
          <a:lstStyle/>
          <a:p>
            <a:pPr lvl="0"/>
            <a:r>
              <a:rPr lang="pl-PL"/>
              <a:t>Projektowanie z Ogama</a:t>
            </a:r>
          </a:p>
        </p:txBody>
      </p:sp>
      <p:sp>
        <p:nvSpPr>
          <p:cNvPr id="4" name="Dowolny kształt 3"/>
          <p:cNvSpPr/>
          <p:nvPr/>
        </p:nvSpPr>
        <p:spPr>
          <a:xfrm>
            <a:off x="7920000" y="6840000"/>
            <a:ext cx="180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7920000" y="6840000"/>
            <a:ext cx="180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  <p:sp>
        <p:nvSpPr>
          <p:cNvPr id="6" name="Dowolny kształt 5"/>
          <p:cNvSpPr/>
          <p:nvPr/>
        </p:nvSpPr>
        <p:spPr>
          <a:xfrm>
            <a:off x="7920000" y="6840000"/>
            <a:ext cx="180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  <p:sp>
        <p:nvSpPr>
          <p:cNvPr id="7" name="Dowolny kształt 6"/>
          <p:cNvSpPr/>
          <p:nvPr/>
        </p:nvSpPr>
        <p:spPr>
          <a:xfrm>
            <a:off x="7920000" y="6840000"/>
            <a:ext cx="180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  <p:sp>
        <p:nvSpPr>
          <p:cNvPr id="8" name="Dowolny kształt 7"/>
          <p:cNvSpPr/>
          <p:nvPr/>
        </p:nvSpPr>
        <p:spPr>
          <a:xfrm>
            <a:off x="7956000" y="5688000"/>
            <a:ext cx="1440000" cy="5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0 f7 1"/>
              <a:gd name="f19" fmla="*/ 21600 f7 1"/>
              <a:gd name="f20" fmla="*/ 21600 f8 1"/>
              <a:gd name="f21" fmla="*/ 0 f8 1"/>
              <a:gd name="f22" fmla="*/ f14 f15 1"/>
              <a:gd name="f23" fmla="*/ f22 1 10800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3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następne</a:t>
            </a:r>
          </a:p>
        </p:txBody>
      </p:sp>
    </p:spTree>
    <p:extLst>
      <p:ext uri="{BB962C8B-B14F-4D97-AF65-F5344CB8AC3E}">
        <p14:creationId xmlns:p14="http://schemas.microsoft.com/office/powerpoint/2010/main" val="17685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24" y="2025585"/>
            <a:ext cx="5642054" cy="40581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/>
              <p14:cNvContentPartPr/>
              <p14:nvPr/>
            </p14:nvContentPartPr>
            <p14:xfrm>
              <a:off x="5526720" y="3307680"/>
              <a:ext cx="397080" cy="34200"/>
            </p14:xfrm>
          </p:contentPart>
        </mc:Choice>
        <mc:Fallback xmlns="">
          <p:pic>
            <p:nvPicPr>
              <p:cNvPr id="5" name="Pismo odręczne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0880" y="3243960"/>
                <a:ext cx="4287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ismo odręczne 5"/>
              <p14:cNvContentPartPr/>
              <p14:nvPr/>
            </p14:nvContentPartPr>
            <p14:xfrm>
              <a:off x="5568840" y="3493080"/>
              <a:ext cx="279000" cy="9000"/>
            </p14:xfrm>
          </p:contentPart>
        </mc:Choice>
        <mc:Fallback xmlns="">
          <p:pic>
            <p:nvPicPr>
              <p:cNvPr id="6" name="Pismo odręczne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3000" y="3429720"/>
                <a:ext cx="3106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Pismo odręczne 6"/>
              <p14:cNvContentPartPr/>
              <p14:nvPr/>
            </p14:nvContentPartPr>
            <p14:xfrm>
              <a:off x="6572880" y="3332880"/>
              <a:ext cx="144000" cy="360"/>
            </p14:xfrm>
          </p:contentPart>
        </mc:Choice>
        <mc:Fallback xmlns="">
          <p:pic>
            <p:nvPicPr>
              <p:cNvPr id="7" name="Pismo odręczne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7040" y="3269520"/>
                <a:ext cx="175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Pismo odręczne 7"/>
              <p14:cNvContentPartPr/>
              <p14:nvPr/>
            </p14:nvContentPartPr>
            <p14:xfrm>
              <a:off x="6429600" y="4134600"/>
              <a:ext cx="101520" cy="8640"/>
            </p14:xfrm>
          </p:contentPart>
        </mc:Choice>
        <mc:Fallback xmlns="">
          <p:pic>
            <p:nvPicPr>
              <p:cNvPr id="8" name="Pismo odręczne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3760" y="4070880"/>
                <a:ext cx="133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Pismo odręczne 8"/>
              <p14:cNvContentPartPr/>
              <p14:nvPr/>
            </p14:nvContentPartPr>
            <p14:xfrm>
              <a:off x="5914800" y="2953080"/>
              <a:ext cx="464400" cy="51120"/>
            </p14:xfrm>
          </p:contentPart>
        </mc:Choice>
        <mc:Fallback xmlns="">
          <p:pic>
            <p:nvPicPr>
              <p:cNvPr id="9" name="Pismo odręczne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8960" y="2889720"/>
                <a:ext cx="49608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9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79" y="689243"/>
            <a:ext cx="8590646" cy="48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75" y="349518"/>
            <a:ext cx="8202937" cy="578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yt-cool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../../../../../Program%20Files/OpenOffice.org%203/Basis/share/template/pl/layout/lyt-cool.otp</Template>
  <TotalTime>344</TotalTime>
  <Words>265</Words>
  <Application>Microsoft Macintosh PowerPoint</Application>
  <PresentationFormat>Niestandardowy</PresentationFormat>
  <Paragraphs>117</Paragraphs>
  <Slides>27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lyt-cool</vt:lpstr>
      <vt:lpstr>Projektowanie z Ogama</vt:lpstr>
      <vt:lpstr>O G A M A</vt:lpstr>
      <vt:lpstr>Ogama – umożliwia:</vt:lpstr>
      <vt:lpstr>Prezentacja programu PowerPoint</vt:lpstr>
      <vt:lpstr>Linki do pobrania programu:</vt:lpstr>
      <vt:lpstr>Projektowanie z Ogama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Analiza w programie Ogama</vt:lpstr>
      <vt:lpstr>Moduł bazy danych</vt:lpstr>
      <vt:lpstr>Moduł bazy danych</vt:lpstr>
      <vt:lpstr>Prezentacja programu PowerPoint</vt:lpstr>
      <vt:lpstr>Moduł odtwarzania</vt:lpstr>
      <vt:lpstr>Fiksacje</vt:lpstr>
      <vt:lpstr>Wydatność</vt:lpstr>
      <vt:lpstr>Ścieżki wzrokowe</vt:lpstr>
      <vt:lpstr>Mapy uwagi</vt:lpstr>
      <vt:lpstr>Regiony zainteresowania</vt:lpstr>
      <vt:lpstr>Statystyki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Lodowaty</dc:title>
  <dc:creator>Bibianna Bałaj</dc:creator>
  <dc:description>Szare tło z szaro-niebieskimi plamami</dc:description>
  <cp:lastModifiedBy>Bibianna Bałaj</cp:lastModifiedBy>
  <cp:revision>23</cp:revision>
  <dcterms:created xsi:type="dcterms:W3CDTF">2012-01-24T19:51:56Z</dcterms:created>
  <dcterms:modified xsi:type="dcterms:W3CDTF">2017-03-22T08:07:45Z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