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8" r:id="rId1"/>
  </p:sldMasterIdLst>
  <p:sldIdLst>
    <p:sldId id="256" r:id="rId2"/>
    <p:sldId id="257" r:id="rId3"/>
    <p:sldId id="261" r:id="rId4"/>
    <p:sldId id="259" r:id="rId5"/>
    <p:sldId id="262" r:id="rId6"/>
    <p:sldId id="263" r:id="rId7"/>
    <p:sldId id="264" r:id="rId8"/>
    <p:sldId id="266" r:id="rId9"/>
    <p:sldId id="265" r:id="rId10"/>
    <p:sldId id="267" r:id="rId11"/>
    <p:sldId id="268" r:id="rId12"/>
    <p:sldId id="269" r:id="rId13"/>
    <p:sldId id="271" r:id="rId14"/>
    <p:sldId id="270" r:id="rId15"/>
    <p:sldId id="26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3" d="100"/>
          <a:sy n="83" d="100"/>
        </p:scale>
        <p:origin x="-222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967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144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962832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282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75400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3827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5621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943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314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889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53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16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98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881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537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210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153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  <p:sldLayoutId id="2147483860" r:id="rId12"/>
    <p:sldLayoutId id="2147483861" r:id="rId13"/>
    <p:sldLayoutId id="2147483862" r:id="rId14"/>
    <p:sldLayoutId id="2147483863" r:id="rId15"/>
    <p:sldLayoutId id="21474838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Podstawy </a:t>
            </a:r>
            <a:r>
              <a:rPr lang="pl-PL" dirty="0" err="1"/>
              <a:t>jQuery</a:t>
            </a:r>
            <a:r>
              <a:rPr lang="pl-PL" dirty="0"/>
              <a:t> w aplikacjach ASP.NET Web </a:t>
            </a:r>
            <a:r>
              <a:rPr lang="pl-PL" dirty="0" err="1"/>
              <a:t>Forms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Łukasz Małek, Jakub Maćkiewicz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5224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 txBox="1">
            <a:spLocks/>
          </p:cNvSpPr>
          <p:nvPr/>
        </p:nvSpPr>
        <p:spPr>
          <a:xfrm>
            <a:off x="3487143" y="147919"/>
            <a:ext cx="7557247" cy="129091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l-PL" dirty="0" err="1">
                <a:solidFill>
                  <a:srgbClr val="00B050"/>
                </a:solidFill>
              </a:rPr>
              <a:t>jQuery</a:t>
            </a:r>
            <a:r>
              <a:rPr lang="pl-PL" dirty="0">
                <a:solidFill>
                  <a:srgbClr val="00B050"/>
                </a:solidFill>
              </a:rPr>
              <a:t> 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slideToggle</a:t>
            </a:r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588133" y="930054"/>
            <a:ext cx="10603608" cy="5824915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pl-PL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pl-PL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html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head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pl-PL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script</a:t>
            </a: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="http://ajax.googleapis.com/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ajax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libs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jquery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/1.10.2/jquery.min.js"&gt;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&lt;/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script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script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$(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document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ready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function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(){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$("#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flip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").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click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function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(){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b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$("#panel"). </a:t>
            </a:r>
            <a:r>
              <a:rPr lang="pl-PL" b="1" u="sng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slideToggle</a:t>
            </a:r>
            <a:r>
              <a:rPr lang="pl-PL" b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("</a:t>
            </a:r>
            <a:r>
              <a:rPr lang="pl-PL" b="1" u="sng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slow</a:t>
            </a:r>
            <a:r>
              <a:rPr lang="pl-PL" b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");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});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});</a:t>
            </a:r>
            <a:endParaRPr lang="pl-PL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&lt;/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script</a:t>
            </a: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&lt;style </a:t>
            </a:r>
            <a:r>
              <a:rPr lang="pl-PL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type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="</a:t>
            </a:r>
            <a:r>
              <a:rPr lang="pl-PL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css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"&gt;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#panel,#</a:t>
            </a:r>
            <a:r>
              <a:rPr lang="pl-PL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flip</a:t>
            </a:r>
            <a:endParaRPr lang="pl-PL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{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padding:5px;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text-align:center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background-color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:#e5eecc;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border:solid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1px #c3c3c3</a:t>
            </a: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}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panel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{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padding:50px;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display:none</a:t>
            </a:r>
            <a:r>
              <a:rPr lang="pl-PL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}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&lt;/style</a:t>
            </a: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&lt;/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head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&lt;body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  <a:endParaRPr lang="pl-PL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&lt;div id="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flip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"&gt;Kliknij!&lt;/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div&gt;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&lt;div id="panel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"&gt;Panel został rozsunięty!&lt;/div&gt;</a:t>
            </a:r>
            <a:endParaRPr lang="pl-PL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&lt;/body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&lt;/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html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130965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43944" y="1287887"/>
            <a:ext cx="8693239" cy="5891709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html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src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="http://ajax.googleapis.com/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ajax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libs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jquery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/1.10.2/jquery.min.js"&gt;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&lt;/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$(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ready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(){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$("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button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").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(){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$("#div1").</a:t>
            </a:r>
            <a:r>
              <a:rPr lang="pl-PL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fadeIn</a:t>
            </a: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$("#div2").</a:t>
            </a:r>
            <a:r>
              <a:rPr lang="pl-PL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fadeIn</a:t>
            </a: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("</a:t>
            </a:r>
            <a:r>
              <a:rPr lang="pl-PL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slow</a:t>
            </a: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");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$("#div3").</a:t>
            </a:r>
            <a:r>
              <a:rPr lang="pl-PL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fadeIn</a:t>
            </a: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(3000);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});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});</a:t>
            </a:r>
            <a:endParaRPr lang="pl-PL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&lt;/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&lt;/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pl-PL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&lt;body&gt;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button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&gt;Kliknij!&lt;/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button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&gt;&lt;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endParaRPr lang="pl-PL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pl-PL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&lt;div id="div1" style="width:80px;height:80px;display:none;background-color:red;"&gt;&lt;/div&gt;&lt;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&lt;div id="div2" style="width:80px;height:80px;display:none;background-color:green;"&gt;&lt;/div&gt;&lt;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&lt;div id="div3" style="width:80px;height:80px;display:none;background-color:blue;"&gt;&lt;/div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pl-PL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&lt;/body&gt;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&lt;/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html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</p:txBody>
      </p:sp>
      <p:sp>
        <p:nvSpPr>
          <p:cNvPr id="3" name="Tytuł 1"/>
          <p:cNvSpPr txBox="1">
            <a:spLocks/>
          </p:cNvSpPr>
          <p:nvPr/>
        </p:nvSpPr>
        <p:spPr>
          <a:xfrm>
            <a:off x="3487143" y="147919"/>
            <a:ext cx="7557247" cy="129091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l-PL" dirty="0" err="1">
                <a:solidFill>
                  <a:srgbClr val="00B050"/>
                </a:solidFill>
              </a:rPr>
              <a:t>jQuery</a:t>
            </a:r>
            <a:r>
              <a:rPr lang="pl-PL" dirty="0">
                <a:solidFill>
                  <a:srgbClr val="00B050"/>
                </a:solidFill>
              </a:rPr>
              <a:t> </a:t>
            </a:r>
            <a:r>
              <a:rPr lang="pl-PL" dirty="0" err="1" smtClean="0">
                <a:solidFill>
                  <a:srgbClr val="00B050"/>
                </a:solidFill>
              </a:rPr>
              <a:t>FadeIn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2395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43944" y="1287887"/>
            <a:ext cx="8783391" cy="5891709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html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src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="http://ajax.googleapis.com/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ajax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libs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jquery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/1.10.2/jquery.min.js"&gt;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&lt;/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$(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ready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(){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$("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button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").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(){</a:t>
            </a:r>
          </a:p>
          <a:p>
            <a:pPr marL="342900" indent="-342900">
              <a:buFont typeface="+mj-lt"/>
              <a:buAutoNum type="arabicPeriod"/>
            </a:pPr>
            <a:r>
              <a:rPr lang="pl-PL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$("#div1").</a:t>
            </a:r>
            <a:r>
              <a:rPr lang="pl-PL" b="1" u="sng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fadeOut</a:t>
            </a:r>
            <a:r>
              <a:rPr lang="pl-PL" b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  <a:endParaRPr lang="pl-PL" b="1" u="sng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$("#div2").</a:t>
            </a:r>
            <a:r>
              <a:rPr lang="pl-PL" b="1" u="sng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fadeOut</a:t>
            </a:r>
            <a:r>
              <a:rPr lang="pl-PL" b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("</a:t>
            </a:r>
            <a:r>
              <a:rPr lang="pl-PL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slow</a:t>
            </a:r>
            <a:r>
              <a:rPr lang="pl-PL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");</a:t>
            </a:r>
          </a:p>
          <a:p>
            <a:pPr marL="342900" indent="-342900">
              <a:buFont typeface="+mj-lt"/>
              <a:buAutoNum type="arabicPeriod"/>
            </a:pPr>
            <a:r>
              <a:rPr lang="pl-PL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$("#div3").</a:t>
            </a:r>
            <a:r>
              <a:rPr lang="pl-PL" b="1" u="sng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fadeOut</a:t>
            </a:r>
            <a:r>
              <a:rPr lang="pl-PL" b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(3000</a:t>
            </a:r>
            <a:r>
              <a:rPr lang="pl-PL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});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});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&lt;/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&lt;/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pl-PL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&lt;body&gt;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button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&gt;Kliknij!&lt;/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button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&gt;&lt;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endParaRPr lang="pl-PL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pl-PL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&lt;div id="div1" style="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width:80px;height:80px;</a:t>
            </a:r>
            <a:r>
              <a:rPr lang="pl-PL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display:yes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;background-color:red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;"&gt;&lt;/div&gt;&lt;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&lt;div id="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div2" style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="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width:80px;height:80px;</a:t>
            </a:r>
            <a:r>
              <a:rPr lang="pl-PL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display:yes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;background-color:green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;"&gt;&lt;/div&gt;&lt;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&lt;div id="div3" style="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width:80px;height:80px;</a:t>
            </a:r>
            <a:r>
              <a:rPr lang="pl-PL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display:yes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;background-color:blue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;"&gt;&lt;/div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pl-PL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&lt;/body&gt;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&lt;/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html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</p:txBody>
      </p:sp>
      <p:sp>
        <p:nvSpPr>
          <p:cNvPr id="3" name="Tytuł 1"/>
          <p:cNvSpPr txBox="1">
            <a:spLocks/>
          </p:cNvSpPr>
          <p:nvPr/>
        </p:nvSpPr>
        <p:spPr>
          <a:xfrm>
            <a:off x="3487143" y="147919"/>
            <a:ext cx="7557247" cy="129091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l-PL" dirty="0" err="1">
                <a:solidFill>
                  <a:srgbClr val="00B050"/>
                </a:solidFill>
              </a:rPr>
              <a:t>jQuery</a:t>
            </a:r>
            <a:r>
              <a:rPr lang="pl-PL" dirty="0">
                <a:solidFill>
                  <a:srgbClr val="00B050"/>
                </a:solidFill>
              </a:rPr>
              <a:t> </a:t>
            </a:r>
            <a:r>
              <a:rPr lang="pl-PL" dirty="0" err="1" smtClean="0">
                <a:solidFill>
                  <a:srgbClr val="00B050"/>
                </a:solidFill>
              </a:rPr>
              <a:t>FadeOut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31628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43944" y="1287887"/>
            <a:ext cx="8783391" cy="5891709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html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src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="http://ajax.googleapis.com/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ajax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libs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jquery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/1.10.2/jquery.min.js"&gt;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&lt;/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$(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ready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(){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$("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button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").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(){</a:t>
            </a:r>
          </a:p>
          <a:p>
            <a:pPr marL="342900" indent="-342900">
              <a:buFont typeface="+mj-lt"/>
              <a:buAutoNum type="arabicPeriod"/>
            </a:pPr>
            <a:r>
              <a:rPr lang="pl-PL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u="sng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$("#</a:t>
            </a:r>
            <a:r>
              <a:rPr lang="pl-PL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div1").</a:t>
            </a:r>
            <a:r>
              <a:rPr lang="pl-PL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fadeTo</a:t>
            </a:r>
            <a:r>
              <a:rPr lang="pl-PL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("slow",0.05);</a:t>
            </a:r>
          </a:p>
          <a:p>
            <a:pPr marL="342900" indent="-342900">
              <a:buFont typeface="+mj-lt"/>
              <a:buAutoNum type="arabicPeriod"/>
            </a:pPr>
            <a:r>
              <a:rPr lang="pl-PL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$("#div2").</a:t>
            </a:r>
            <a:r>
              <a:rPr lang="pl-PL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fadeTo</a:t>
            </a:r>
            <a:r>
              <a:rPr lang="pl-PL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("slow",0.4);</a:t>
            </a:r>
          </a:p>
          <a:p>
            <a:pPr marL="342900" indent="-342900">
              <a:buFont typeface="+mj-lt"/>
              <a:buAutoNum type="arabicPeriod"/>
            </a:pPr>
            <a:r>
              <a:rPr lang="pl-PL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$("#div3").</a:t>
            </a:r>
            <a:r>
              <a:rPr lang="pl-PL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fadeTo</a:t>
            </a:r>
            <a:r>
              <a:rPr lang="pl-PL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("slow",0.9);</a:t>
            </a: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});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});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&lt;/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&lt;/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pl-PL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&lt;body&gt;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button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&gt;Kliknij!&lt;/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button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&gt;&lt;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endParaRPr lang="pl-PL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pl-PL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&lt;div id="div1" style="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width:80px;height:80px;</a:t>
            </a:r>
            <a:r>
              <a:rPr lang="pl-PL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display:yes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;background-color:red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;"&gt;&lt;/div&gt;&lt;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&lt;div id="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div2" style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="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width:80px;height:80px;</a:t>
            </a:r>
            <a:r>
              <a:rPr lang="pl-PL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display:yes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;background-color:green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;"&gt;&lt;/div&gt;&lt;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&lt;div id="div3" style="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width:80px;height:80px;</a:t>
            </a:r>
            <a:r>
              <a:rPr lang="pl-PL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display:yes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;background-color:blue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;"&gt;&lt;/div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pl-PL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&lt;/body&gt;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&lt;/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html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</p:txBody>
      </p:sp>
      <p:sp>
        <p:nvSpPr>
          <p:cNvPr id="3" name="Tytuł 1"/>
          <p:cNvSpPr txBox="1">
            <a:spLocks/>
          </p:cNvSpPr>
          <p:nvPr/>
        </p:nvSpPr>
        <p:spPr>
          <a:xfrm>
            <a:off x="3487143" y="147919"/>
            <a:ext cx="7557247" cy="129091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l-PL" dirty="0" err="1">
                <a:solidFill>
                  <a:srgbClr val="00B050"/>
                </a:solidFill>
              </a:rPr>
              <a:t>jQuery</a:t>
            </a:r>
            <a:r>
              <a:rPr lang="pl-PL" dirty="0">
                <a:solidFill>
                  <a:srgbClr val="00B050"/>
                </a:solidFill>
              </a:rPr>
              <a:t> </a:t>
            </a:r>
            <a:r>
              <a:rPr lang="pl-PL" dirty="0" err="1">
                <a:solidFill>
                  <a:srgbClr val="00B050"/>
                </a:solidFill>
              </a:rPr>
              <a:t>fadeToggle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275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43944" y="1287887"/>
            <a:ext cx="8783391" cy="5891709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html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src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="http://ajax.googleapis.com/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ajax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libs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jquery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/1.10.2/jquery.min.js"&gt;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&lt;/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$(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ready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(){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$("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button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").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(){</a:t>
            </a:r>
          </a:p>
          <a:p>
            <a:pPr marL="342900" indent="-342900">
              <a:buFont typeface="+mj-lt"/>
              <a:buAutoNum type="arabicPeriod"/>
            </a:pPr>
            <a:r>
              <a:rPr lang="pl-PL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$("#div1"). </a:t>
            </a:r>
            <a:r>
              <a:rPr lang="pl-PL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fadeToggle</a:t>
            </a:r>
            <a:r>
              <a:rPr lang="pl-PL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();</a:t>
            </a:r>
          </a:p>
          <a:p>
            <a:pPr marL="342900" indent="-342900">
              <a:buFont typeface="+mj-lt"/>
              <a:buAutoNum type="arabicPeriod"/>
            </a:pPr>
            <a:r>
              <a:rPr lang="pl-PL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$("#div2"). </a:t>
            </a:r>
            <a:r>
              <a:rPr lang="pl-PL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fadeToggle</a:t>
            </a:r>
            <a:r>
              <a:rPr lang="pl-PL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("</a:t>
            </a:r>
            <a:r>
              <a:rPr lang="pl-PL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slow</a:t>
            </a:r>
            <a:r>
              <a:rPr lang="pl-PL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");</a:t>
            </a:r>
          </a:p>
          <a:p>
            <a:pPr marL="342900" indent="-342900">
              <a:buFont typeface="+mj-lt"/>
              <a:buAutoNum type="arabicPeriod"/>
            </a:pPr>
            <a:r>
              <a:rPr lang="pl-PL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$("#div3"). </a:t>
            </a:r>
            <a:r>
              <a:rPr lang="pl-PL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fadeToggle</a:t>
            </a:r>
            <a:r>
              <a:rPr lang="pl-PL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(3000);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});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});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&lt;/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&lt;/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pl-PL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&lt;body&gt;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button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&gt;Kliknij!&lt;/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button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&gt;&lt;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endParaRPr lang="pl-PL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pl-PL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&lt;div id="div1" style="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width:80px;height:80px;</a:t>
            </a:r>
            <a:r>
              <a:rPr lang="pl-PL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display:yes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;background-color:red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;"&gt;&lt;/div&gt;&lt;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&lt;div id="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div2" style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="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width:80px;height:80px;</a:t>
            </a:r>
            <a:r>
              <a:rPr lang="pl-PL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display:yes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;background-color:green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;"&gt;&lt;/div&gt;&lt;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&lt;div id="div3" style="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width:80px;height:80px;</a:t>
            </a:r>
            <a:r>
              <a:rPr lang="pl-PL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display:yes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;background-color:blue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;"&gt;&lt;/div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pl-PL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&lt;/body&gt;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&lt;/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html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</p:txBody>
      </p:sp>
      <p:sp>
        <p:nvSpPr>
          <p:cNvPr id="3" name="Tytuł 1"/>
          <p:cNvSpPr txBox="1">
            <a:spLocks/>
          </p:cNvSpPr>
          <p:nvPr/>
        </p:nvSpPr>
        <p:spPr>
          <a:xfrm>
            <a:off x="3487143" y="147919"/>
            <a:ext cx="7557247" cy="129091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l-PL" dirty="0" err="1">
                <a:solidFill>
                  <a:srgbClr val="00B050"/>
                </a:solidFill>
              </a:rPr>
              <a:t>jQuery</a:t>
            </a:r>
            <a:r>
              <a:rPr lang="pl-PL" dirty="0">
                <a:solidFill>
                  <a:srgbClr val="00B050"/>
                </a:solidFill>
              </a:rPr>
              <a:t> </a:t>
            </a:r>
            <a:r>
              <a:rPr lang="pl-PL" dirty="0" err="1">
                <a:solidFill>
                  <a:srgbClr val="00B050"/>
                </a:solidFill>
              </a:rPr>
              <a:t>fadeToggle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62671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webhosting.pl/files/groups/editors/kursy/jQuery/1/zrzut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04" y="1049297"/>
            <a:ext cx="7623229" cy="4863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ytuł 1"/>
          <p:cNvSpPr txBox="1">
            <a:spLocks/>
          </p:cNvSpPr>
          <p:nvPr/>
        </p:nvSpPr>
        <p:spPr>
          <a:xfrm>
            <a:off x="448304" y="134472"/>
            <a:ext cx="7557247" cy="129091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l-PL" dirty="0" smtClean="0"/>
              <a:t>Główne zalety korzystania z </a:t>
            </a:r>
            <a:r>
              <a:rPr lang="pl-PL" dirty="0" err="1" smtClean="0"/>
              <a:t>jQuery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4708105" y="5912918"/>
            <a:ext cx="3605475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l-PL" kern="15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Źródło: Rafał </a:t>
            </a:r>
            <a:r>
              <a:rPr lang="pl-PL" kern="150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Jońca - </a:t>
            </a:r>
            <a:r>
              <a:rPr lang="pl-PL" b="1" kern="150" spc="-75" dirty="0">
                <a:solidFill>
                  <a:srgbClr val="505050"/>
                </a:solidFill>
                <a:latin typeface="Arial, Helvetica, sans-serif"/>
                <a:ea typeface="SimSun" panose="02010600030101010101" pitchFamily="2" charset="-122"/>
                <a:cs typeface="Calibri" panose="020F0502020204030204" pitchFamily="34" charset="0"/>
              </a:rPr>
              <a:t>Kurs </a:t>
            </a:r>
            <a:r>
              <a:rPr lang="pl-PL" b="1" kern="150" spc="-75" dirty="0" err="1">
                <a:solidFill>
                  <a:srgbClr val="505050"/>
                </a:solidFill>
                <a:latin typeface="Arial, Helvetica, sans-serif"/>
                <a:ea typeface="SimSun" panose="02010600030101010101" pitchFamily="2" charset="-122"/>
                <a:cs typeface="Calibri" panose="020F0502020204030204" pitchFamily="34" charset="0"/>
              </a:rPr>
              <a:t>jQuery</a:t>
            </a:r>
            <a:endParaRPr lang="pl-PL" sz="1200" kern="150" dirty="0">
              <a:effectLst/>
              <a:latin typeface="Calibri" panose="020F0502020204030204" pitchFamily="34" charset="0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66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28332" y="2056831"/>
            <a:ext cx="9956396" cy="2611450"/>
          </a:xfrm>
        </p:spPr>
        <p:txBody>
          <a:bodyPr>
            <a:normAutofit/>
          </a:bodyPr>
          <a:lstStyle/>
          <a:p>
            <a:r>
              <a:rPr lang="pl-PL" sz="8000" b="1" dirty="0" smtClean="0"/>
              <a:t>Czym jest </a:t>
            </a:r>
            <a:r>
              <a:rPr lang="pl-PL" sz="8000" b="1" dirty="0" err="1" smtClean="0"/>
              <a:t>jQuery</a:t>
            </a:r>
            <a:r>
              <a:rPr lang="pl-PL" sz="8000" b="1" dirty="0" smtClean="0"/>
              <a:t>?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3738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3753" y="578224"/>
            <a:ext cx="7557247" cy="1290917"/>
          </a:xfrm>
        </p:spPr>
        <p:txBody>
          <a:bodyPr>
            <a:normAutofit fontScale="90000"/>
          </a:bodyPr>
          <a:lstStyle/>
          <a:p>
            <a:r>
              <a:rPr lang="pl-PL" dirty="0"/>
              <a:t>Główne przyczyny rozwoju </a:t>
            </a:r>
            <a:r>
              <a:rPr lang="pl-PL" dirty="0" err="1"/>
              <a:t>jQuery</a:t>
            </a:r>
            <a:r>
              <a:rPr lang="pl-PL" dirty="0"/>
              <a:t>.</a:t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pic>
        <p:nvPicPr>
          <p:cNvPr id="4" name="Picture 4" descr="http://www.webhosting.pl/files/groups/editors/kursy/jQuery/1/zrzut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82" y="1124222"/>
            <a:ext cx="7314317" cy="4788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rostokąt 4"/>
          <p:cNvSpPr/>
          <p:nvPr/>
        </p:nvSpPr>
        <p:spPr>
          <a:xfrm>
            <a:off x="4466058" y="5912918"/>
            <a:ext cx="3605475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l-PL" kern="150" dirty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Źródło: Rafał </a:t>
            </a:r>
            <a:r>
              <a:rPr lang="pl-PL" kern="150" dirty="0" smtClean="0">
                <a:solidFill>
                  <a:srgbClr val="333333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Jońca - </a:t>
            </a:r>
            <a:r>
              <a:rPr lang="pl-PL" b="1" kern="150" spc="-75" dirty="0">
                <a:solidFill>
                  <a:srgbClr val="505050"/>
                </a:solidFill>
                <a:latin typeface="Arial, Helvetica, sans-serif"/>
                <a:ea typeface="SimSun" panose="02010600030101010101" pitchFamily="2" charset="-122"/>
                <a:cs typeface="Calibri" panose="020F0502020204030204" pitchFamily="34" charset="0"/>
              </a:rPr>
              <a:t>Kurs </a:t>
            </a:r>
            <a:r>
              <a:rPr lang="pl-PL" b="1" kern="150" spc="-75" dirty="0" err="1">
                <a:solidFill>
                  <a:srgbClr val="505050"/>
                </a:solidFill>
                <a:latin typeface="Arial, Helvetica, sans-serif"/>
                <a:ea typeface="SimSun" panose="02010600030101010101" pitchFamily="2" charset="-122"/>
                <a:cs typeface="Calibri" panose="020F0502020204030204" pitchFamily="34" charset="0"/>
              </a:rPr>
              <a:t>jQuery</a:t>
            </a:r>
            <a:endParaRPr lang="pl-PL" sz="1200" kern="150" dirty="0">
              <a:effectLst/>
              <a:latin typeface="Calibri" panose="020F0502020204030204" pitchFamily="34" charset="0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56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736620" y="712696"/>
            <a:ext cx="8972155" cy="5870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90"/>
              </a:spcAft>
              <a:buFont typeface="+mj-lt"/>
              <a:buAutoNum type="arabicPeriod"/>
            </a:pP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html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 </a:t>
            </a:r>
            <a:endParaRPr lang="pl-PL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90"/>
              </a:spcAft>
              <a:buFont typeface="+mj-lt"/>
              <a:buAutoNum type="arabicPeriod"/>
            </a:pP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 </a:t>
            </a:r>
            <a:endParaRPr lang="pl-PL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90"/>
              </a:spcAft>
              <a:buFont typeface="+mj-lt"/>
              <a:buAutoNum type="arabicPeriod"/>
            </a:pP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&gt;Witaj, świecie&lt;/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spcBef>
                <a:spcPts val="600"/>
              </a:spcBef>
              <a:spcAft>
                <a:spcPts val="90"/>
              </a:spcAft>
              <a:buFont typeface="+mj-lt"/>
              <a:buAutoNum type="arabicPeriod"/>
            </a:pP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="</a:t>
            </a:r>
            <a:r>
              <a:rPr lang="pl-PL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l-PL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javascript</a:t>
            </a: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</a:p>
          <a:p>
            <a:pPr marL="342900" indent="-342900">
              <a:spcBef>
                <a:spcPts val="600"/>
              </a:spcBef>
              <a:spcAft>
                <a:spcPts val="90"/>
              </a:spcAft>
              <a:buFont typeface="+mj-lt"/>
              <a:buAutoNum type="arabicPeriod"/>
            </a:pPr>
            <a:r>
              <a:rPr lang="pl-PL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src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="http://</a:t>
            </a: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ajax.googleapis.com/</a:t>
            </a:r>
            <a:r>
              <a:rPr lang="pl-PL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ajax</a:t>
            </a: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l-PL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libs</a:t>
            </a: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l-PL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jquery</a:t>
            </a: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/1.10.2/jquery.min.js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"&gt;&lt;/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</a:t>
            </a: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90"/>
              </a:spcAft>
              <a:buFont typeface="+mj-lt"/>
              <a:buAutoNum type="arabicPeriod"/>
            </a:pP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</a:t>
            </a: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="</a:t>
            </a:r>
            <a:r>
              <a:rPr lang="pl-PL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</a:t>
            </a: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l-PL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javascript</a:t>
            </a: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"&gt;</a:t>
            </a:r>
          </a:p>
          <a:p>
            <a:pPr marL="342900" indent="-342900">
              <a:spcBef>
                <a:spcPts val="600"/>
              </a:spcBef>
              <a:spcAft>
                <a:spcPts val="90"/>
              </a:spcAft>
              <a:buFont typeface="+mj-lt"/>
              <a:buAutoNum type="arabicPeriod"/>
            </a:pP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$(</a:t>
            </a:r>
            <a:r>
              <a:rPr lang="pl-PL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pl-PL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ready</a:t>
            </a: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 { </a:t>
            </a:r>
          </a:p>
          <a:p>
            <a:pPr marL="342900" indent="-342900">
              <a:spcBef>
                <a:spcPts val="600"/>
              </a:spcBef>
              <a:spcAft>
                <a:spcPts val="90"/>
              </a:spcAft>
              <a:buFont typeface="+mj-lt"/>
              <a:buAutoNum type="arabicPeriod"/>
            </a:pP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$('</a:t>
            </a:r>
            <a:r>
              <a:rPr lang="pl-PL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button</a:t>
            </a: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').</a:t>
            </a:r>
            <a:r>
              <a:rPr lang="pl-PL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click</a:t>
            </a: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</a:t>
            </a: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() {</a:t>
            </a:r>
          </a:p>
          <a:p>
            <a:pPr marL="342900" indent="-342900">
              <a:spcBef>
                <a:spcPts val="600"/>
              </a:spcBef>
              <a:spcAft>
                <a:spcPts val="90"/>
              </a:spcAft>
              <a:buFont typeface="+mj-lt"/>
              <a:buAutoNum type="arabicPeriod"/>
            </a:pP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alert('Witaj, świecie!'); </a:t>
            </a: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});</a:t>
            </a: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2900" indent="-342900">
              <a:spcBef>
                <a:spcPts val="600"/>
              </a:spcBef>
              <a:spcAft>
                <a:spcPts val="90"/>
              </a:spcAft>
              <a:buFont typeface="+mj-lt"/>
              <a:buAutoNum type="arabicPeriod"/>
            </a:pP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});</a:t>
            </a: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42900" indent="-342900">
              <a:spcBef>
                <a:spcPts val="600"/>
              </a:spcBef>
              <a:spcAft>
                <a:spcPts val="90"/>
              </a:spcAft>
              <a:buFont typeface="+mj-lt"/>
              <a:buAutoNum type="arabicPeriod"/>
            </a:pP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&lt;/</a:t>
            </a:r>
            <a:r>
              <a:rPr lang="pl-PL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script</a:t>
            </a: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 </a:t>
            </a:r>
          </a:p>
          <a:p>
            <a:pPr marL="342900" indent="-342900">
              <a:spcBef>
                <a:spcPts val="600"/>
              </a:spcBef>
              <a:spcAft>
                <a:spcPts val="90"/>
              </a:spcAft>
              <a:buFont typeface="+mj-lt"/>
              <a:buAutoNum type="arabicPeriod"/>
            </a:pP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&lt;/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 </a:t>
            </a:r>
            <a:endParaRPr lang="pl-PL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90"/>
              </a:spcAft>
              <a:buFont typeface="+mj-lt"/>
              <a:buAutoNum type="arabicPeriod"/>
            </a:pP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body&gt; </a:t>
            </a:r>
            <a:endParaRPr lang="pl-PL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90"/>
              </a:spcAft>
              <a:buFont typeface="+mj-lt"/>
              <a:buAutoNum type="arabicPeriod"/>
            </a:pP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button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&gt;Kliknij&lt;/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button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spcBef>
                <a:spcPts val="600"/>
              </a:spcBef>
              <a:spcAft>
                <a:spcPts val="90"/>
              </a:spcAft>
              <a:buFont typeface="+mj-lt"/>
              <a:buAutoNum type="arabicPeriod"/>
            </a:pP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&lt;/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body&gt; </a:t>
            </a:r>
            <a:endParaRPr lang="pl-PL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spcAft>
                <a:spcPts val="90"/>
              </a:spcAft>
              <a:buFont typeface="+mj-lt"/>
              <a:buAutoNum type="arabicPeriod"/>
            </a:pP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&lt;/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html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pl-PL" sz="2400" kern="15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3281081" y="147919"/>
            <a:ext cx="7557247" cy="1290917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l-PL" dirty="0">
                <a:solidFill>
                  <a:srgbClr val="00B050"/>
                </a:solidFill>
              </a:rPr>
              <a:t>'Witaj, świecie</a:t>
            </a:r>
            <a:r>
              <a:rPr lang="pl-PL" dirty="0" smtClean="0">
                <a:solidFill>
                  <a:srgbClr val="00B050"/>
                </a:solidFill>
              </a:rPr>
              <a:t>!'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7225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94705" y="394692"/>
            <a:ext cx="8036417" cy="6144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html&gt;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&lt;head&gt;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&lt;script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="http://ajax.googleapis.com/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ajax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/libs/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jquery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/1.10.2/jquery.min.js"&gt;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&lt;/script&gt;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&lt;script&gt;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$(</a:t>
            </a: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document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).ready(function(){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$("button").click(function(){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$("p").hide();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});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});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&lt;/script&gt;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&lt;/head&gt;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&lt;body&gt;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&lt;h2&gt;This is a heading&lt;/h2&gt;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&lt;p&gt;This is a paragraph.&lt;/p&gt;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&lt;p&gt;This is another paragraph.&lt;/p&gt;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&lt;button&gt;Click me&lt;/button&gt;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&lt;/body&gt;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</a:t>
            </a:r>
            <a:r>
              <a:rPr lang="pl-PL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html</a:t>
            </a:r>
            <a:r>
              <a:rPr lang="pl-PL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ytuł 1"/>
          <p:cNvSpPr txBox="1">
            <a:spLocks/>
          </p:cNvSpPr>
          <p:nvPr/>
        </p:nvSpPr>
        <p:spPr>
          <a:xfrm>
            <a:off x="3281081" y="147919"/>
            <a:ext cx="7557247" cy="1290917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l-PL" dirty="0" smtClean="0">
                <a:solidFill>
                  <a:srgbClr val="00B050"/>
                </a:solidFill>
              </a:rPr>
              <a:t>Ukrycie tekstu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44965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 txBox="1">
            <a:spLocks/>
          </p:cNvSpPr>
          <p:nvPr/>
        </p:nvSpPr>
        <p:spPr>
          <a:xfrm>
            <a:off x="3281081" y="147919"/>
            <a:ext cx="7557247" cy="1290917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l-PL" dirty="0" smtClean="0">
                <a:solidFill>
                  <a:srgbClr val="00B050"/>
                </a:solidFill>
              </a:rPr>
              <a:t>Ukrycie tekstu II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1116169" y="160798"/>
            <a:ext cx="6096000" cy="678185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&lt;html&gt;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&lt;head&gt;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&lt;script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="http://ajax.googleapis.com/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ajax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/libs/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jquery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/1.10.2/jquery.min.js"&gt;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&lt;/script&gt;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&lt;script&gt;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$(document).ready(function(){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$("button").click(function(){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$(".test").hide();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});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});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&lt;/script&gt;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&lt;/head&gt;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&lt;body&gt;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&lt;h2 class="test"&gt;This is a heading&lt;/h2&gt;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&lt;p class="test"&gt;This is a paragraph.&lt;/p&gt;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&lt;p&gt;This is another paragraph.&lt;/p&gt;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&lt;button&gt;Click me&lt;/button&gt;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&lt;/body&gt;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</a:t>
            </a:r>
            <a:r>
              <a:rPr lang="pl-PL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html</a:t>
            </a:r>
            <a:r>
              <a:rPr lang="pl-PL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246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 txBox="1">
            <a:spLocks/>
          </p:cNvSpPr>
          <p:nvPr/>
        </p:nvSpPr>
        <p:spPr>
          <a:xfrm>
            <a:off x="3281081" y="147919"/>
            <a:ext cx="7557247" cy="129091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l-PL" dirty="0" smtClean="0">
                <a:solidFill>
                  <a:srgbClr val="00B050"/>
                </a:solidFill>
              </a:rPr>
              <a:t>Ukrycie tekstu II</a:t>
            </a:r>
            <a:r>
              <a:rPr lang="pl-PL" dirty="0" smtClean="0"/>
              <a:t>I</a:t>
            </a:r>
          </a:p>
          <a:p>
            <a:endParaRPr lang="pl-PL" dirty="0"/>
          </a:p>
        </p:txBody>
      </p:sp>
      <p:sp>
        <p:nvSpPr>
          <p:cNvPr id="2" name="Prostokąt 1"/>
          <p:cNvSpPr/>
          <p:nvPr/>
        </p:nvSpPr>
        <p:spPr>
          <a:xfrm>
            <a:off x="963704" y="147919"/>
            <a:ext cx="6096000" cy="678185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&lt;html&gt;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&lt;head&gt;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&lt;script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="http://ajax.googleapis.com/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ajax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/libs/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jquery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/1.10.2/jquery.min.js"&gt;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&lt;/script&gt;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&lt;script&gt;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$(document).ready(function(){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$("button").click(function(){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$(this).hide();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});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});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&lt;/script&gt;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&lt;/head&gt;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&lt;body&gt;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&lt;h2&gt;This is a heading&lt;/h2&gt;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&lt;p&gt;This is a paragraph.&lt;/p&gt;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&lt;p&gt;This is another paragraph.&lt;/p&gt;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&lt;button&gt;Click me&lt;/button&gt;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&lt;/body</a:t>
            </a:r>
            <a:r>
              <a:rPr lang="en-US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&lt;/</a:t>
            </a:r>
            <a:r>
              <a:rPr lang="pl-PL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html</a:t>
            </a:r>
            <a:r>
              <a:rPr lang="pl-PL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12578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 txBox="1">
            <a:spLocks/>
          </p:cNvSpPr>
          <p:nvPr/>
        </p:nvSpPr>
        <p:spPr>
          <a:xfrm>
            <a:off x="3487143" y="147919"/>
            <a:ext cx="7557247" cy="129091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l-PL" dirty="0" err="1">
                <a:solidFill>
                  <a:srgbClr val="00B050"/>
                </a:solidFill>
              </a:rPr>
              <a:t>jQuery</a:t>
            </a:r>
            <a:r>
              <a:rPr lang="pl-PL" dirty="0">
                <a:solidFill>
                  <a:srgbClr val="00B050"/>
                </a:solidFill>
              </a:rPr>
              <a:t> </a:t>
            </a:r>
            <a:r>
              <a:rPr lang="pl-PL" dirty="0" err="1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slideDown</a:t>
            </a:r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588133" y="930054"/>
            <a:ext cx="10603608" cy="5824915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pl-PL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pl-PL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html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head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pl-PL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script</a:t>
            </a: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="http://ajax.googleapis.com/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ajax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libs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jquery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/1.10.2/jquery.min.js"&gt;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&lt;/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script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script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$(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document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ready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function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(){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$("#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flip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").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click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function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(){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$("#panel").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slideDown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("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slow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");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});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});</a:t>
            </a:r>
            <a:endParaRPr lang="pl-PL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&lt;/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script</a:t>
            </a: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&lt;style </a:t>
            </a:r>
            <a:r>
              <a:rPr lang="pl-PL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type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="</a:t>
            </a:r>
            <a:r>
              <a:rPr lang="pl-PL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css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"&gt;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#panel,#</a:t>
            </a:r>
            <a:r>
              <a:rPr lang="pl-PL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flip</a:t>
            </a:r>
            <a:endParaRPr lang="pl-PL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{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padding:5px;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text-align:center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background-color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:#e5eecc;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border:solid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1px #c3c3c3</a:t>
            </a: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}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panel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{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padding:50px;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display:none</a:t>
            </a: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}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&lt;/style</a:t>
            </a: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&lt;/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head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&lt;body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  <a:endParaRPr lang="pl-PL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&lt;div id="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flip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"&gt;Kliknij!&lt;/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div&gt;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&lt;div id="panel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"&gt;Panel został rozsunięty!&lt;/div&gt;</a:t>
            </a:r>
            <a:endParaRPr lang="pl-PL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&lt;/body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&lt;/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html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598403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 txBox="1">
            <a:spLocks/>
          </p:cNvSpPr>
          <p:nvPr/>
        </p:nvSpPr>
        <p:spPr>
          <a:xfrm>
            <a:off x="3487143" y="147919"/>
            <a:ext cx="7557247" cy="129091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l-PL" dirty="0" err="1">
                <a:solidFill>
                  <a:srgbClr val="00B050"/>
                </a:solidFill>
              </a:rPr>
              <a:t>jQuery</a:t>
            </a:r>
            <a:r>
              <a:rPr lang="pl-PL" dirty="0">
                <a:solidFill>
                  <a:srgbClr val="00B050"/>
                </a:solidFill>
              </a:rPr>
              <a:t> </a:t>
            </a:r>
            <a:r>
              <a:rPr lang="pl-PL" dirty="0" err="1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slideUp</a:t>
            </a:r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588133" y="930054"/>
            <a:ext cx="10603608" cy="5824915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pl-PL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pl-PL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html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head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pl-PL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script</a:t>
            </a: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src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="http://ajax.googleapis.com/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ajax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libs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jquery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/1.10.2/jquery.min.js"&gt;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&lt;/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script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script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$(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document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ready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function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(){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$("#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flip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").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click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function</a:t>
            </a: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(){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b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$("#panel").</a:t>
            </a:r>
            <a:r>
              <a:rPr lang="pl-PL" b="1" u="sng" dirty="0" err="1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slideUp</a:t>
            </a:r>
            <a:r>
              <a:rPr lang="pl-PL" b="1" u="sng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("</a:t>
            </a:r>
            <a:r>
              <a:rPr lang="pl-PL" b="1" u="sng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slow</a:t>
            </a:r>
            <a:r>
              <a:rPr lang="pl-PL" b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");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});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});</a:t>
            </a:r>
            <a:endParaRPr lang="pl-PL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&lt;/</a:t>
            </a:r>
            <a:r>
              <a:rPr lang="pl-PL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script</a:t>
            </a:r>
            <a:r>
              <a:rPr lang="pl-PL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&lt;style </a:t>
            </a:r>
            <a:r>
              <a:rPr lang="pl-PL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type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="</a:t>
            </a:r>
            <a:r>
              <a:rPr lang="pl-PL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css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"&gt; 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#panel,#</a:t>
            </a:r>
            <a:r>
              <a:rPr lang="pl-PL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flip</a:t>
            </a:r>
            <a:endParaRPr lang="pl-PL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{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padding:5px;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text-align:center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background-color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:#e5eecc;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border:solid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1px #c3c3c3</a:t>
            </a: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}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panel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{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padding:50px;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u="sng" dirty="0" err="1" smtClean="0"/>
              <a:t>display:yes</a:t>
            </a:r>
            <a:r>
              <a:rPr lang="pl-PL" u="sng" dirty="0" smtClean="0"/>
              <a:t>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}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&lt;/</a:t>
            </a:r>
            <a:r>
              <a:rPr lang="pl-P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style</a:t>
            </a:r>
            <a:r>
              <a:rPr lang="pl-PL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  <a:endParaRPr lang="pl-P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&lt;/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head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&lt;body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  <a:endParaRPr lang="pl-PL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&lt;div id="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flip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"&gt;Kliknij!&lt;/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div&gt;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&lt;div id="panel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"&gt;Panel został rozsunięty!&lt;/div&gt;</a:t>
            </a:r>
            <a:endParaRPr lang="pl-PL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&lt;/body</a:t>
            </a: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&lt;/</a:t>
            </a:r>
            <a:r>
              <a:rPr lang="pl-PL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html</a:t>
            </a:r>
            <a:r>
              <a:rPr lang="pl-PL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553956130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360</TotalTime>
  <Words>1176</Words>
  <Application>Microsoft Office PowerPoint</Application>
  <PresentationFormat>Niestandardowy</PresentationFormat>
  <Paragraphs>282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Faseta</vt:lpstr>
      <vt:lpstr>Podstawy jQuery w aplikacjach ASP.NET Web Forms</vt:lpstr>
      <vt:lpstr>Czym jest jQuery? </vt:lpstr>
      <vt:lpstr>Główne przyczyny rozwoju jQuery.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jQuery w aplikacjach ASP.NET Web Forms</dc:title>
  <dc:creator>Lukasz</dc:creator>
  <cp:lastModifiedBy>Kuba</cp:lastModifiedBy>
  <cp:revision>18</cp:revision>
  <dcterms:created xsi:type="dcterms:W3CDTF">2013-11-06T08:17:29Z</dcterms:created>
  <dcterms:modified xsi:type="dcterms:W3CDTF">2013-11-21T10:00:43Z</dcterms:modified>
</cp:coreProperties>
</file>