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5"/>
  </p:notesMasterIdLst>
  <p:sldIdLst>
    <p:sldId id="256" r:id="rId2"/>
    <p:sldId id="257" r:id="rId3"/>
    <p:sldId id="271" r:id="rId4"/>
    <p:sldId id="272" r:id="rId5"/>
    <p:sldId id="273" r:id="rId6"/>
    <p:sldId id="275" r:id="rId7"/>
    <p:sldId id="274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58" r:id="rId24"/>
  </p:sldIdLst>
  <p:sldSz cx="9144000" cy="5715000" type="screen16x1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Ls" initials="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660" y="-90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58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03ECE9-BE8C-42D2-8020-AECFE418E2BE}" type="datetimeFigureOut">
              <a:rPr lang="pl-PL" smtClean="0"/>
              <a:pPr/>
              <a:t>2011-11-13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F166BC-6C83-497C-A545-E9F71A75FC9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1" y="0"/>
            <a:ext cx="9143999" cy="4279525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796540"/>
            <a:ext cx="8077200" cy="1394460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8077200" cy="1249680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D47-7218-4ECD-9989-9932592EB3D8}" type="datetimeFigureOut">
              <a:rPr lang="pl-PL" smtClean="0"/>
              <a:pPr/>
              <a:t>2011-11-13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80F31-86C0-41B1-87BE-DCFCAD35E03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0" y="4273612"/>
            <a:ext cx="9144000" cy="381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D47-7218-4ECD-9989-9932592EB3D8}" type="datetimeFigureOut">
              <a:rPr lang="pl-PL" smtClean="0"/>
              <a:pPr/>
              <a:t>2011-11-13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80F31-86C0-41B1-87BE-DCFCAD35E0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invGray">
          <a:xfrm>
            <a:off x="6598920" y="0"/>
            <a:ext cx="45720" cy="5715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 bwMode="ltGray">
          <a:xfrm>
            <a:off x="6647688" y="0"/>
            <a:ext cx="2514601" cy="5715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228867"/>
            <a:ext cx="1905000" cy="487627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54000"/>
            <a:ext cx="6019800" cy="48762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D47-7218-4ECD-9989-9932592EB3D8}" type="datetimeFigureOut">
              <a:rPr lang="pl-PL" smtClean="0"/>
              <a:pPr/>
              <a:t>2011-11-13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40597" y="5314550"/>
            <a:ext cx="3836404" cy="30427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80F31-86C0-41B1-87BE-DCFCAD35E0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29540"/>
            <a:ext cx="8229600" cy="104394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D47-7218-4ECD-9989-9932592EB3D8}" type="datetimeFigureOut">
              <a:rPr lang="pl-PL" smtClean="0"/>
              <a:pPr/>
              <a:t>2011-11-13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80F31-86C0-41B1-87BE-DCFCAD35E0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1"/>
            <a:ext cx="9144000" cy="2168767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invGray">
          <a:xfrm>
            <a:off x="0" y="2168767"/>
            <a:ext cx="9144000" cy="381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9808" y="99060"/>
            <a:ext cx="8013192" cy="1363980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40664" y="1524000"/>
            <a:ext cx="8022336" cy="5715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D47-7218-4ECD-9989-9932592EB3D8}" type="datetimeFigureOut">
              <a:rPr lang="pl-PL" smtClean="0"/>
              <a:pPr/>
              <a:t>2011-11-13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80F31-86C0-41B1-87BE-DCFCAD35E0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78280"/>
            <a:ext cx="4038600" cy="3853180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78280"/>
            <a:ext cx="4038600" cy="38531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D47-7218-4ECD-9989-9932592EB3D8}" type="datetimeFigureOut">
              <a:rPr lang="pl-PL" smtClean="0"/>
              <a:pPr/>
              <a:t>2011-11-13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80F31-86C0-41B1-87BE-DCFCAD35E0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415823"/>
            <a:ext cx="4040188" cy="596129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041260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415823"/>
            <a:ext cx="4041775" cy="596129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2041260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D47-7218-4ECD-9989-9932592EB3D8}" type="datetimeFigureOut">
              <a:rPr lang="pl-PL" smtClean="0"/>
              <a:pPr/>
              <a:t>2011-11-13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80F31-86C0-41B1-87BE-DCFCAD35E0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D47-7218-4ECD-9989-9932592EB3D8}" type="datetimeFigureOut">
              <a:rPr lang="pl-PL" smtClean="0"/>
              <a:pPr/>
              <a:t>2011-11-13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80F31-86C0-41B1-87BE-DCFCAD35E0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D47-7218-4ECD-9989-9932592EB3D8}" type="datetimeFigureOut">
              <a:rPr lang="pl-PL" smtClean="0"/>
              <a:pPr/>
              <a:t>2011-11-13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80F31-86C0-41B1-87BE-DCFCAD35E0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838" y="127000"/>
            <a:ext cx="2523744" cy="815340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9378" y="1452611"/>
            <a:ext cx="5920641" cy="37990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838" y="1441682"/>
            <a:ext cx="2468880" cy="3810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C7D47-7218-4ECD-9989-9932592EB3D8}" type="datetimeFigureOut">
              <a:rPr lang="pl-PL" smtClean="0"/>
              <a:pPr/>
              <a:t>2011-11-13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80F31-86C0-41B1-87BE-DCFCAD35E03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Prostokąt 11"/>
          <p:cNvSpPr/>
          <p:nvPr/>
        </p:nvSpPr>
        <p:spPr bwMode="invGray">
          <a:xfrm>
            <a:off x="2855737" y="0"/>
            <a:ext cx="45720" cy="121158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121158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592" y="129540"/>
            <a:ext cx="2525150" cy="815340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903806" y="1237340"/>
            <a:ext cx="6247397" cy="4477660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4592" y="1440180"/>
            <a:ext cx="2468880" cy="3810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164592" y="975360"/>
            <a:ext cx="2523744" cy="167640"/>
          </a:xfrm>
        </p:spPr>
        <p:txBody>
          <a:bodyPr/>
          <a:lstStyle/>
          <a:p>
            <a:fld id="{3F4C7D47-7218-4ECD-9989-9932592EB3D8}" type="datetimeFigureOut">
              <a:rPr lang="pl-PL" smtClean="0"/>
              <a:pPr/>
              <a:t>2011-11-13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2855737" y="0"/>
            <a:ext cx="45720" cy="5715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5715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35808" y="975360"/>
            <a:ext cx="5193792" cy="167640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339328" y="975360"/>
            <a:ext cx="733864" cy="167640"/>
          </a:xfrm>
        </p:spPr>
        <p:txBody>
          <a:bodyPr/>
          <a:lstStyle/>
          <a:p>
            <a:fld id="{7D580F31-86C0-41B1-87BE-DCFCAD35E0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 bwMode="invGray">
          <a:xfrm>
            <a:off x="0" y="1196579"/>
            <a:ext cx="9144000" cy="381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 bwMode="ltGray">
          <a:xfrm>
            <a:off x="1" y="0"/>
            <a:ext cx="9143999" cy="1194778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127000"/>
            <a:ext cx="8229600" cy="104255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479326"/>
            <a:ext cx="8229600" cy="3854674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5397499"/>
            <a:ext cx="2133600" cy="22860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F4C7D47-7218-4ECD-9989-9932592EB3D8}" type="datetimeFigureOut">
              <a:rPr lang="pl-PL" smtClean="0"/>
              <a:pPr/>
              <a:t>2011-11-13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640597" y="5397499"/>
            <a:ext cx="5507719" cy="22860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204396" y="5397499"/>
            <a:ext cx="733864" cy="22860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D580F31-86C0-41B1-87BE-DCFCAD35E03A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14348" y="1714492"/>
            <a:ext cx="8077200" cy="1442104"/>
          </a:xfrm>
        </p:spPr>
        <p:txBody>
          <a:bodyPr>
            <a:normAutofit/>
          </a:bodyPr>
          <a:lstStyle/>
          <a:p>
            <a:r>
              <a:rPr lang="pl-PL" dirty="0" err="1" smtClean="0"/>
              <a:t>OpenGL</a:t>
            </a:r>
            <a:r>
              <a:rPr lang="pl-PL" dirty="0" smtClean="0"/>
              <a:t> 4.0</a:t>
            </a:r>
            <a:br>
              <a:rPr lang="pl-PL" dirty="0" smtClean="0"/>
            </a:br>
            <a:r>
              <a:rPr lang="pl-PL" dirty="0" smtClean="0"/>
              <a:t>w systemie Windows.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14348" y="3214690"/>
            <a:ext cx="8077200" cy="392424"/>
          </a:xfrm>
        </p:spPr>
        <p:txBody>
          <a:bodyPr/>
          <a:lstStyle/>
          <a:p>
            <a:r>
              <a:rPr lang="pl-PL" dirty="0" smtClean="0"/>
              <a:t>Dawid Zarzycki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Funkcje wycofane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W ARB podjęto decyzje, że po raz pierwszy w historii biblioteki zostanie z niej usunięta część „przestarzałego balastu”.</a:t>
            </a:r>
          </a:p>
          <a:p>
            <a:r>
              <a:rPr lang="pl-PL" dirty="0" smtClean="0"/>
              <a:t>W nowych aplikacjach pisanych w </a:t>
            </a:r>
            <a:r>
              <a:rPr lang="pl-PL" dirty="0" err="1" smtClean="0"/>
              <a:t>OpenGL</a:t>
            </a:r>
            <a:r>
              <a:rPr lang="pl-PL" dirty="0" smtClean="0"/>
              <a:t> 3.0 stosowanie odrzuconych funkcji było zabronione.</a:t>
            </a:r>
          </a:p>
          <a:p>
            <a:r>
              <a:rPr lang="pl-PL" dirty="0" smtClean="0"/>
              <a:t>Wówczas wydawało się to dobrym pomysłem…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OpenGL</a:t>
            </a:r>
            <a:r>
              <a:rPr lang="pl-PL" dirty="0" smtClean="0"/>
              <a:t> 3.0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Jak to bywa z planami, często coś je krzyżuję.</a:t>
            </a:r>
          </a:p>
          <a:p>
            <a:r>
              <a:rPr lang="pl-PL" dirty="0" smtClean="0"/>
              <a:t>W skład grupy ARB wchodzą producenci sprzętu graficznego, a ci mają swoich klientów, z którymi trzeba się liczyć.</a:t>
            </a:r>
          </a:p>
          <a:p>
            <a:r>
              <a:rPr lang="pl-PL" dirty="0" smtClean="0"/>
              <a:t>Porozumienie = funkcję przestarzałe – kiedyś je usuniemy (mówiono, że w GL 3.1).</a:t>
            </a:r>
          </a:p>
          <a:p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OpenGL</a:t>
            </a:r>
            <a:r>
              <a:rPr lang="pl-PL" dirty="0" smtClean="0"/>
              <a:t> 3.1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W przypadku 3.1 staliśmy się świadkami dzielenia włosa na czworo.</a:t>
            </a:r>
          </a:p>
          <a:p>
            <a:r>
              <a:rPr lang="pl-PL" dirty="0" smtClean="0"/>
              <a:t>Rzeczywiście usunięto z rdzennej specyfikacji wszystkie przestarzałe elementy, ale dodano nowe rozszerzenie </a:t>
            </a:r>
            <a:r>
              <a:rPr lang="pl-PL" i="1" dirty="0" err="1" smtClean="0"/>
              <a:t>GL_ARB_compatibility</a:t>
            </a:r>
            <a:r>
              <a:rPr lang="pl-PL" i="1" dirty="0" smtClean="0"/>
              <a:t>.</a:t>
            </a:r>
          </a:p>
          <a:p>
            <a:r>
              <a:rPr lang="pl-PL" dirty="0" smtClean="0"/>
              <a:t>Rdzeń + wszystkie stare funkcję, które obiecaliśmy usunąć, a których nie </a:t>
            </a:r>
            <a:r>
              <a:rPr lang="pl-PL" dirty="0" err="1" smtClean="0"/>
              <a:t>usuneliśmy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OpenGL</a:t>
            </a:r>
            <a:r>
              <a:rPr lang="pl-PL" dirty="0" smtClean="0"/>
              <a:t> 3.2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 wersji 3.2 sytuacje nieco naprawiono. Usunięto nieszczęsne rozszerzenie i zamiast tego podzielono specyfikację na dwa profile – rdzenny i </a:t>
            </a:r>
            <a:r>
              <a:rPr lang="pl-PL" dirty="0" err="1" smtClean="0"/>
              <a:t>zgodnościowy</a:t>
            </a:r>
            <a:r>
              <a:rPr lang="pl-PL" dirty="0" smtClean="0"/>
              <a:t>.</a:t>
            </a:r>
          </a:p>
          <a:p>
            <a:r>
              <a:rPr lang="pl-PL" dirty="0" smtClean="0"/>
              <a:t>Czemu ciężko usunąć przestarzałe elementy?</a:t>
            </a:r>
          </a:p>
          <a:p>
            <a:r>
              <a:rPr lang="pl-PL" dirty="0" smtClean="0"/>
              <a:t>Profil </a:t>
            </a:r>
            <a:r>
              <a:rPr lang="pl-PL" dirty="0" err="1" smtClean="0"/>
              <a:t>zgodnościowy</a:t>
            </a:r>
            <a:r>
              <a:rPr lang="pl-PL" dirty="0" smtClean="0"/>
              <a:t> jeszcze długo będzie nam towarzyszył.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OpenGL</a:t>
            </a:r>
            <a:r>
              <a:rPr lang="pl-PL" dirty="0" smtClean="0"/>
              <a:t> 4.x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Dodawane są nowe rozszerzenia, nowe funkcję, typy wyliczeniowe etc.</a:t>
            </a:r>
          </a:p>
          <a:p>
            <a:r>
              <a:rPr lang="pl-PL" dirty="0" smtClean="0"/>
              <a:t>Dalej mamy dwa profile.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Profil rdzenny.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Profil rdzenny w swojej najprostszej skróconej postaci to nic więcej, jak tylko „programy cieniujące”. Są one potrzebne, aby zrobić cokolwiek.</a:t>
            </a:r>
          </a:p>
          <a:p>
            <a:r>
              <a:rPr lang="pl-PL" dirty="0" smtClean="0"/>
              <a:t>Nie ma w nim wbudowanego modelu oświetlenia, wygodnych stosów macierzy etc.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OpenGL</a:t>
            </a:r>
            <a:r>
              <a:rPr lang="pl-PL" dirty="0" smtClean="0"/>
              <a:t> według Microsoft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err="1" smtClean="0"/>
              <a:t>OpenGL</a:t>
            </a:r>
            <a:r>
              <a:rPr lang="pl-PL" dirty="0" smtClean="0"/>
              <a:t> pojawiła się na platformie Win32 wraz z wydaniem systemu Windows NT 3.5.</a:t>
            </a:r>
          </a:p>
          <a:p>
            <a:r>
              <a:rPr lang="pl-PL" dirty="0" smtClean="0"/>
              <a:t>Microsoft dostarcza ogólną programową implementacje GL 1.1.</a:t>
            </a:r>
          </a:p>
          <a:p>
            <a:r>
              <a:rPr lang="pl-PL" dirty="0" smtClean="0"/>
              <a:t>Microsoft nie bierze udziału w rozwoju </a:t>
            </a:r>
            <a:r>
              <a:rPr lang="pl-PL" dirty="0" err="1" smtClean="0"/>
              <a:t>OpenGL</a:t>
            </a:r>
            <a:r>
              <a:rPr lang="pl-PL" dirty="0" smtClean="0"/>
              <a:t> już od wielu lat.</a:t>
            </a:r>
          </a:p>
          <a:p>
            <a:r>
              <a:rPr lang="pl-PL" dirty="0" smtClean="0"/>
              <a:t>OpenGL32.dll – implementuję tylko wersje 1.1.</a:t>
            </a:r>
          </a:p>
          <a:p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OpenGL</a:t>
            </a:r>
            <a:r>
              <a:rPr lang="pl-PL" dirty="0" smtClean="0"/>
              <a:t> według Microsoft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Sterowniki nie mogą dodawać nowej funkcjonalności do biblioteki opengl32.dll, dlatego wykorzystano do tego mechanizm rozszerzeń.</a:t>
            </a:r>
          </a:p>
          <a:p>
            <a:r>
              <a:rPr lang="pl-PL" dirty="0" smtClean="0"/>
              <a:t>Rozszerzenia </a:t>
            </a:r>
            <a:r>
              <a:rPr lang="pl-PL" i="1" dirty="0" smtClean="0"/>
              <a:t>WGL_</a:t>
            </a:r>
            <a:r>
              <a:rPr lang="pl-PL" dirty="0" smtClean="0"/>
              <a:t>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Windows Vista/7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err="1" smtClean="0"/>
              <a:t>OpenGL</a:t>
            </a:r>
            <a:r>
              <a:rPr lang="pl-PL" dirty="0" smtClean="0"/>
              <a:t> działa podobnie jak w starszych wersjach.</a:t>
            </a:r>
          </a:p>
          <a:p>
            <a:r>
              <a:rPr lang="pl-PL" dirty="0" smtClean="0"/>
              <a:t>Jednak w Vista/7 ostateczny wynik prezentowany jest użytkownikowi przy użyciu tzw. Systemu DCE (</a:t>
            </a:r>
            <a:r>
              <a:rPr lang="pl-PL" i="1" dirty="0" smtClean="0"/>
              <a:t>Desktop </a:t>
            </a:r>
            <a:r>
              <a:rPr lang="pl-PL" i="1" dirty="0" err="1" smtClean="0"/>
              <a:t>Composition</a:t>
            </a:r>
            <a:r>
              <a:rPr lang="pl-PL" i="1" dirty="0" smtClean="0"/>
              <a:t> </a:t>
            </a:r>
            <a:r>
              <a:rPr lang="pl-PL" i="1" dirty="0" err="1" smtClean="0"/>
              <a:t>Engine</a:t>
            </a:r>
            <a:r>
              <a:rPr lang="pl-PL" dirty="0" smtClean="0"/>
              <a:t>).</a:t>
            </a:r>
          </a:p>
          <a:p>
            <a:r>
              <a:rPr lang="pl-PL" dirty="0" smtClean="0"/>
              <a:t>Wcześniej każde okno </a:t>
            </a:r>
            <a:r>
              <a:rPr lang="pl-PL" dirty="0" err="1" smtClean="0"/>
              <a:t>renderowało</a:t>
            </a:r>
            <a:r>
              <a:rPr lang="pl-PL" dirty="0" smtClean="0"/>
              <a:t> do pikseli dostępnego pulpitu.</a:t>
            </a:r>
          </a:p>
          <a:p>
            <a:r>
              <a:rPr lang="pl-PL" dirty="0" smtClean="0"/>
              <a:t>Teraz okno </a:t>
            </a:r>
            <a:r>
              <a:rPr lang="pl-PL" dirty="0" err="1" smtClean="0"/>
              <a:t>renderuje</a:t>
            </a:r>
            <a:r>
              <a:rPr lang="pl-PL" dirty="0" smtClean="0"/>
              <a:t> na powierzchni, której jest przekazywany nowy komponent systemu operacyjnego o nazwie </a:t>
            </a:r>
            <a:r>
              <a:rPr lang="pl-PL" i="1" dirty="0" smtClean="0"/>
              <a:t>Desktop </a:t>
            </a:r>
            <a:r>
              <a:rPr lang="pl-PL" i="1" dirty="0" err="1" smtClean="0"/>
              <a:t>Window</a:t>
            </a:r>
            <a:r>
              <a:rPr lang="pl-PL" i="1" dirty="0" smtClean="0"/>
              <a:t> Manager </a:t>
            </a:r>
            <a:r>
              <a:rPr lang="pl-PL" dirty="0" smtClean="0"/>
              <a:t>(DWM).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Ładowanie rozszerzeń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i="1" dirty="0" smtClean="0"/>
              <a:t>PROC </a:t>
            </a:r>
            <a:r>
              <a:rPr lang="pl-PL" i="1" dirty="0" err="1" smtClean="0"/>
              <a:t>wglGetProcAddress</a:t>
            </a:r>
            <a:r>
              <a:rPr lang="pl-PL" i="1" dirty="0" smtClean="0"/>
              <a:t>(LPSTR </a:t>
            </a:r>
            <a:r>
              <a:rPr lang="pl-PL" i="1" dirty="0" err="1" smtClean="0"/>
              <a:t>procName</a:t>
            </a:r>
            <a:r>
              <a:rPr lang="pl-PL" i="1" dirty="0" smtClean="0"/>
              <a:t>);</a:t>
            </a:r>
          </a:p>
          <a:p>
            <a:r>
              <a:rPr lang="pl-PL" dirty="0" smtClean="0"/>
              <a:t>Wersja funkcji jest zależna od aktualnego kontekstu renderingu.</a:t>
            </a:r>
          </a:p>
          <a:p>
            <a:r>
              <a:rPr lang="pl-PL" dirty="0" smtClean="0"/>
              <a:t>Skąd brać prototypy funkcji?</a:t>
            </a:r>
          </a:p>
          <a:p>
            <a:pPr lvl="1"/>
            <a:r>
              <a:rPr lang="pl-PL" dirty="0" err="1" smtClean="0"/>
              <a:t>&lt;g</a:t>
            </a:r>
            <a:r>
              <a:rPr lang="pl-PL" dirty="0" smtClean="0"/>
              <a:t>l/</a:t>
            </a:r>
            <a:r>
              <a:rPr lang="pl-PL" dirty="0" err="1" smtClean="0"/>
              <a:t>gl.h</a:t>
            </a:r>
            <a:r>
              <a:rPr lang="pl-PL" dirty="0" smtClean="0"/>
              <a:t>&gt; - przestarzałe</a:t>
            </a:r>
          </a:p>
          <a:p>
            <a:pPr lvl="1"/>
            <a:r>
              <a:rPr lang="pl-PL" dirty="0" smtClean="0"/>
              <a:t>gl3.h, </a:t>
            </a:r>
            <a:r>
              <a:rPr lang="pl-PL" dirty="0" err="1" smtClean="0"/>
              <a:t>glext.h</a:t>
            </a:r>
            <a:r>
              <a:rPr lang="pl-PL" dirty="0" smtClean="0"/>
              <a:t>, </a:t>
            </a:r>
            <a:r>
              <a:rPr lang="pl-PL" dirty="0" err="1" smtClean="0"/>
              <a:t>wglext.h</a:t>
            </a:r>
            <a:r>
              <a:rPr lang="pl-PL" dirty="0" smtClean="0"/>
              <a:t> – dobre </a:t>
            </a:r>
            <a:r>
              <a:rPr lang="pl-PL" dirty="0" smtClean="0">
                <a:sym typeface="Wingdings" pitchFamily="2" charset="2"/>
              </a:rPr>
              <a:t></a:t>
            </a:r>
          </a:p>
          <a:p>
            <a:pPr lvl="1"/>
            <a:r>
              <a:rPr lang="pl-PL" dirty="0" smtClean="0">
                <a:sym typeface="Wingdings" pitchFamily="2" charset="2"/>
              </a:rPr>
              <a:t>GLEW, GL3W - zautomatyzowane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Plan prezentacji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Czym jest </a:t>
            </a:r>
            <a:r>
              <a:rPr lang="pl-PL" dirty="0" err="1" smtClean="0"/>
              <a:t>OpenGL</a:t>
            </a:r>
            <a:endParaRPr lang="pl-PL" dirty="0" smtClean="0"/>
          </a:p>
          <a:p>
            <a:r>
              <a:rPr lang="pl-PL" dirty="0" smtClean="0"/>
              <a:t>Ewolucja biblioteki</a:t>
            </a:r>
          </a:p>
          <a:p>
            <a:r>
              <a:rPr lang="pl-PL" dirty="0" smtClean="0"/>
              <a:t>Mechanizm rozszerzeń</a:t>
            </a:r>
          </a:p>
          <a:p>
            <a:r>
              <a:rPr lang="pl-PL" dirty="0" err="1" smtClean="0"/>
              <a:t>OpenGL</a:t>
            </a:r>
            <a:r>
              <a:rPr lang="pl-PL" dirty="0" smtClean="0"/>
              <a:t> według Microsoft</a:t>
            </a:r>
          </a:p>
          <a:p>
            <a:r>
              <a:rPr lang="pl-PL" dirty="0" smtClean="0"/>
              <a:t>Tworzenie kontekstu renderingu</a:t>
            </a:r>
          </a:p>
          <a:p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Tworzenie kontekstu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79326"/>
            <a:ext cx="5043494" cy="3854674"/>
          </a:xfrm>
        </p:spPr>
        <p:txBody>
          <a:bodyPr/>
          <a:lstStyle/>
          <a:p>
            <a:r>
              <a:rPr lang="pl-PL" dirty="0" smtClean="0"/>
              <a:t>Aby załadować funkcję potrzebne do stworzenia kontekstu, musimy… stworzyć kontekst.</a:t>
            </a:r>
          </a:p>
          <a:p>
            <a:r>
              <a:rPr lang="pl-PL" dirty="0" smtClean="0"/>
              <a:t>Pokazane w praktyce </a:t>
            </a:r>
            <a:r>
              <a:rPr lang="pl-PL" dirty="0" smtClean="0">
                <a:sym typeface="Wingdings" pitchFamily="2" charset="2"/>
              </a:rPr>
              <a:t>.</a:t>
            </a:r>
          </a:p>
        </p:txBody>
      </p:sp>
      <p:pic>
        <p:nvPicPr>
          <p:cNvPr id="1026" name="Picture 2" descr="C:\Users\cLs\Desktop\wt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1428740"/>
            <a:ext cx="2714643" cy="35504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GxFramework</a:t>
            </a:r>
            <a:endParaRPr lang="pl-PL" dirty="0"/>
          </a:p>
        </p:txBody>
      </p:sp>
      <p:pic>
        <p:nvPicPr>
          <p:cNvPr id="4" name="Symbol zastępczy zawartości 3" descr="gxframewor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8889" y="1479550"/>
            <a:ext cx="6486222" cy="38544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Pytania na kolokwium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Dlaczego musimy tworzyć dwa okna aby stworzyć kontekst renderingu w nowszych wersjach </a:t>
            </a:r>
            <a:r>
              <a:rPr lang="pl-PL" dirty="0" err="1" smtClean="0"/>
              <a:t>OpenGL</a:t>
            </a:r>
            <a:r>
              <a:rPr lang="pl-PL" dirty="0" smtClean="0"/>
              <a:t>? </a:t>
            </a:r>
          </a:p>
          <a:p>
            <a:r>
              <a:rPr lang="pl-PL" dirty="0" smtClean="0"/>
              <a:t>Czym jest biblioteka </a:t>
            </a:r>
            <a:r>
              <a:rPr lang="pl-PL" dirty="0" err="1" smtClean="0"/>
              <a:t>OpenGL</a:t>
            </a:r>
            <a:r>
              <a:rPr lang="pl-PL" dirty="0" smtClean="0"/>
              <a:t> i kto był prekursorem tej biblioteki?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Dziękuję za uwagę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Czym jest </a:t>
            </a:r>
            <a:r>
              <a:rPr lang="pl-PL" dirty="0" err="1" smtClean="0"/>
              <a:t>OpenGL</a:t>
            </a:r>
            <a:r>
              <a:rPr lang="pl-PL" dirty="0" smtClean="0"/>
              <a:t>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OpenGL</a:t>
            </a:r>
            <a:r>
              <a:rPr lang="pl-PL" dirty="0" smtClean="0"/>
              <a:t> zdefiniowano jako „interfejs programowy dla sprzętu graficznego”.</a:t>
            </a:r>
          </a:p>
          <a:p>
            <a:r>
              <a:rPr lang="pl-PL" dirty="0" smtClean="0"/>
              <a:t>Niskopoziomowe API do </a:t>
            </a:r>
            <a:r>
              <a:rPr lang="pl-PL" dirty="0" err="1" smtClean="0"/>
              <a:t>renderowania</a:t>
            </a:r>
            <a:r>
              <a:rPr lang="pl-PL" dirty="0" smtClean="0"/>
              <a:t>.</a:t>
            </a:r>
          </a:p>
          <a:p>
            <a:r>
              <a:rPr lang="pl-PL" dirty="0" smtClean="0"/>
              <a:t>Praca z tą biblioteką nie polega na wydawaniu poleceń typu „Narysuj ten model w tym miejscu”.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Ewolucja biblioteki.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Prekursorem była biblioteka IRIS GL firmy </a:t>
            </a:r>
            <a:r>
              <a:rPr lang="pl-PL" dirty="0" err="1" smtClean="0"/>
              <a:t>Silicon</a:t>
            </a:r>
            <a:r>
              <a:rPr lang="pl-PL" dirty="0" smtClean="0"/>
              <a:t> </a:t>
            </a:r>
            <a:r>
              <a:rPr lang="pl-PL" dirty="0" err="1" smtClean="0"/>
              <a:t>Graphics</a:t>
            </a:r>
            <a:r>
              <a:rPr lang="pl-PL" dirty="0" smtClean="0"/>
              <a:t>.</a:t>
            </a:r>
          </a:p>
          <a:p>
            <a:r>
              <a:rPr lang="pl-PL" dirty="0" smtClean="0"/>
              <a:t>Firma SGI chcąc sprzedawać więcej swoich komputerów potrzebowała większej ilości oprogramowania działającego na ich sprzęcie.</a:t>
            </a:r>
          </a:p>
          <a:p>
            <a:r>
              <a:rPr lang="pl-PL" dirty="0" smtClean="0"/>
              <a:t>Inni producenci również zdali sobie z tego sprawę  i w efekcie narodziła się </a:t>
            </a:r>
            <a:r>
              <a:rPr lang="pl-PL" dirty="0" err="1" smtClean="0"/>
              <a:t>OpenGL</a:t>
            </a:r>
            <a:r>
              <a:rPr lang="pl-PL" dirty="0" smtClean="0"/>
              <a:t> ARB (ang. </a:t>
            </a:r>
            <a:r>
              <a:rPr lang="pl-PL" i="1" dirty="0" err="1" smtClean="0"/>
              <a:t>Architecture</a:t>
            </a:r>
            <a:r>
              <a:rPr lang="pl-PL" i="1" dirty="0" smtClean="0"/>
              <a:t> </a:t>
            </a:r>
            <a:r>
              <a:rPr lang="pl-PL" i="1" dirty="0" err="1" smtClean="0"/>
              <a:t>Review</a:t>
            </a:r>
            <a:r>
              <a:rPr lang="pl-PL" i="1" dirty="0" smtClean="0"/>
              <a:t> </a:t>
            </a:r>
            <a:r>
              <a:rPr lang="pl-PL" i="1" dirty="0" err="1" smtClean="0"/>
              <a:t>Board</a:t>
            </a:r>
            <a:r>
              <a:rPr lang="pl-PL" dirty="0" smtClean="0"/>
              <a:t>).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Ewolucja </a:t>
            </a:r>
            <a:r>
              <a:rPr lang="pl-PL" dirty="0" err="1" smtClean="0"/>
              <a:t>bibioteki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Pierwszego lipca 1992 roku zaprezentowano specyfikację </a:t>
            </a:r>
            <a:r>
              <a:rPr lang="pl-PL" dirty="0" err="1" smtClean="0"/>
              <a:t>OpenGL</a:t>
            </a:r>
            <a:r>
              <a:rPr lang="pl-PL" dirty="0" smtClean="0"/>
              <a:t> w wersji 1.0.</a:t>
            </a:r>
          </a:p>
          <a:p>
            <a:r>
              <a:rPr lang="pl-PL" dirty="0" smtClean="0"/>
              <a:t>Z biegiem czasu rada ARB rozrastała się o wielu kolejnych członków, z których większa część to producenci sprzętu.</a:t>
            </a:r>
          </a:p>
          <a:p>
            <a:r>
              <a:rPr lang="pl-PL" dirty="0" smtClean="0"/>
              <a:t>W 2006 roku SGI przekazuję pieczę nad standardem firmie </a:t>
            </a:r>
            <a:r>
              <a:rPr lang="pl-PL" dirty="0" err="1" smtClean="0"/>
              <a:t>Khronos</a:t>
            </a:r>
            <a:r>
              <a:rPr lang="pl-PL" dirty="0" smtClean="0"/>
              <a:t> Group.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Ewolucja </a:t>
            </a:r>
            <a:r>
              <a:rPr lang="pl-PL" dirty="0" err="1" smtClean="0"/>
              <a:t>bibioteki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Ostatnio nowe wersje specyfikacji </a:t>
            </a:r>
            <a:r>
              <a:rPr lang="pl-PL" dirty="0" err="1" smtClean="0"/>
              <a:t>OpenGL</a:t>
            </a:r>
            <a:r>
              <a:rPr lang="pl-PL" dirty="0" smtClean="0"/>
              <a:t> są publikowane częściej niż raz do roku.</a:t>
            </a:r>
          </a:p>
          <a:p>
            <a:r>
              <a:rPr lang="pl-PL" dirty="0" smtClean="0"/>
              <a:t>W 2010 roku przedstawiono wersje 3.3 i 4.0.</a:t>
            </a:r>
          </a:p>
          <a:p>
            <a:r>
              <a:rPr lang="pl-PL" dirty="0" smtClean="0"/>
              <a:t>Aktualnie najnowsza </a:t>
            </a:r>
            <a:r>
              <a:rPr lang="pl-PL" dirty="0" err="1" smtClean="0"/>
              <a:t>wersjia</a:t>
            </a:r>
            <a:r>
              <a:rPr lang="pl-PL" dirty="0" smtClean="0"/>
              <a:t> to 4.2.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Mechanizm rozszerzeń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Producenci mogą konkurować ze sobą nie tylko na polu wydajności i jakości obrazu, ale także dodawać nowe funkcjonalności do swoich implementacji.</a:t>
            </a:r>
          </a:p>
          <a:p>
            <a:r>
              <a:rPr lang="pl-PL" dirty="0" smtClean="0"/>
              <a:t>Nie jest niczym niezwykłym , że rozszerzenia jednego producenta z czasem obsługiwane są przez innych producentów.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Mechanizm rozszerzeń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Często zdarza się, że wszyscy zgadzają się, że dane rozszerzenie jest na tyle ciekawe, że zaimplementują je wszyscy (</a:t>
            </a:r>
            <a:r>
              <a:rPr lang="pl-PL" i="1" dirty="0" smtClean="0"/>
              <a:t>EXT_</a:t>
            </a:r>
            <a:r>
              <a:rPr lang="pl-PL" dirty="0" smtClean="0"/>
              <a:t>).</a:t>
            </a:r>
          </a:p>
          <a:p>
            <a:r>
              <a:rPr lang="pl-PL" dirty="0" smtClean="0"/>
              <a:t>Istnieją też rozszerzenia zatwierdzone przez ARB (</a:t>
            </a:r>
            <a:r>
              <a:rPr lang="pl-PL" dirty="0" err="1" smtClean="0"/>
              <a:t>ARB</a:t>
            </a:r>
            <a:r>
              <a:rPr lang="pl-PL" dirty="0" smtClean="0"/>
              <a:t>_). Tego rodzaje rozszerzenia najczęściej oznaczają ostatni etap, zanim wejdą do standardu.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Funkcje wycofane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Standard </a:t>
            </a:r>
            <a:r>
              <a:rPr lang="pl-PL" dirty="0" err="1" smtClean="0"/>
              <a:t>OpenGL</a:t>
            </a:r>
            <a:r>
              <a:rPr lang="pl-PL" dirty="0" smtClean="0"/>
              <a:t> cały czas ewoluował, do każdego kolejnego wydania dodawano nowe funkcje. W tym czasie niczego nie usuwano. </a:t>
            </a:r>
          </a:p>
          <a:p>
            <a:r>
              <a:rPr lang="pl-PL" dirty="0" smtClean="0"/>
              <a:t>Jednak kontynuowanie tego podejścia stało się w końcu nierealne.</a:t>
            </a:r>
          </a:p>
          <a:p>
            <a:r>
              <a:rPr lang="pl-PL" dirty="0" smtClean="0"/>
              <a:t>Architektura komputerów i GPU znacznie się zmieniła.</a:t>
            </a:r>
          </a:p>
          <a:p>
            <a:r>
              <a:rPr lang="pl-PL" dirty="0" smtClean="0"/>
              <a:t>Sztuczki wydajnościowe odchodzą do lamusa, dlatego część funkcji stała się przestarzała.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ł">
  <a:themeElements>
    <a:clrScheme name="Moduł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ł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263</TotalTime>
  <Words>779</Words>
  <Application>Microsoft Office PowerPoint</Application>
  <PresentationFormat>Pokaz na ekranie (16:10)</PresentationFormat>
  <Paragraphs>85</Paragraphs>
  <Slides>23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4" baseType="lpstr">
      <vt:lpstr>Moduł</vt:lpstr>
      <vt:lpstr>OpenGL 4.0 w systemie Windows.</vt:lpstr>
      <vt:lpstr>Plan prezentacji</vt:lpstr>
      <vt:lpstr>Czym jest OpenGL?</vt:lpstr>
      <vt:lpstr>Ewolucja biblioteki.</vt:lpstr>
      <vt:lpstr>Ewolucja bibioteki.</vt:lpstr>
      <vt:lpstr>Ewolucja bibioteki.</vt:lpstr>
      <vt:lpstr>Mechanizm rozszerzeń</vt:lpstr>
      <vt:lpstr>Mechanizm rozszerzeń</vt:lpstr>
      <vt:lpstr>Funkcje wycofane</vt:lpstr>
      <vt:lpstr>Funkcje wycofane</vt:lpstr>
      <vt:lpstr>OpenGL 3.0</vt:lpstr>
      <vt:lpstr>OpenGL 3.1</vt:lpstr>
      <vt:lpstr>OpenGL 3.2</vt:lpstr>
      <vt:lpstr>OpenGL 4.x</vt:lpstr>
      <vt:lpstr>Profil rdzenny.</vt:lpstr>
      <vt:lpstr>OpenGL według Microsoft</vt:lpstr>
      <vt:lpstr>OpenGL według Microsoft</vt:lpstr>
      <vt:lpstr>Windows Vista/7</vt:lpstr>
      <vt:lpstr>Ładowanie rozszerzeń</vt:lpstr>
      <vt:lpstr>Tworzenie kontekstu</vt:lpstr>
      <vt:lpstr>GxFramework</vt:lpstr>
      <vt:lpstr>Pytania na kolokwium</vt:lpstr>
      <vt:lpstr>Dziękuję za uwagę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cLs</dc:creator>
  <cp:lastModifiedBy>cLs</cp:lastModifiedBy>
  <cp:revision>36</cp:revision>
  <dcterms:created xsi:type="dcterms:W3CDTF">2011-11-13T12:19:42Z</dcterms:created>
  <dcterms:modified xsi:type="dcterms:W3CDTF">2011-11-13T19:02:49Z</dcterms:modified>
</cp:coreProperties>
</file>