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74" r:id="rId14"/>
    <p:sldId id="275" r:id="rId15"/>
    <p:sldId id="276" r:id="rId16"/>
    <p:sldId id="269" r:id="rId17"/>
    <p:sldId id="271" r:id="rId18"/>
    <p:sldId id="273" r:id="rId19"/>
    <p:sldId id="278" r:id="rId20"/>
    <p:sldId id="279" r:id="rId21"/>
    <p:sldId id="280" r:id="rId22"/>
    <p:sldId id="272" r:id="rId23"/>
    <p:sldId id="262" r:id="rId24"/>
    <p:sldId id="27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4384" autoAdjust="0"/>
  </p:normalViewPr>
  <p:slideViewPr>
    <p:cSldViewPr snapToGrid="0">
      <p:cViewPr varScale="1">
        <p:scale>
          <a:sx n="70" d="100"/>
          <a:sy n="70" d="100"/>
        </p:scale>
        <p:origin x="8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1A649-C2B4-4E2D-B92D-09209F7FDD79}" type="datetimeFigureOut">
              <a:rPr lang="pl-PL" smtClean="0"/>
              <a:t>2013-05-06</a:t>
            </a:fld>
            <a:endParaRPr lang="pl-P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3DE1C-36F1-4E4C-B04C-5EF37ADD603D}" type="slidenum">
              <a:rPr lang="pl-PL" smtClean="0"/>
              <a:t>‹#›</a:t>
            </a:fld>
            <a:endParaRPr lang="pl-PL"/>
          </a:p>
        </p:txBody>
      </p:sp>
    </p:spTree>
    <p:extLst>
      <p:ext uri="{BB962C8B-B14F-4D97-AF65-F5344CB8AC3E}">
        <p14:creationId xmlns:p14="http://schemas.microsoft.com/office/powerpoint/2010/main" val="91807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fld id="{63E3DE1C-36F1-4E4C-B04C-5EF37ADD603D}" type="slidenum">
              <a:rPr lang="pl-PL" smtClean="0"/>
              <a:t>6</a:t>
            </a:fld>
            <a:endParaRPr lang="pl-PL"/>
          </a:p>
        </p:txBody>
      </p:sp>
    </p:spTree>
    <p:extLst>
      <p:ext uri="{BB962C8B-B14F-4D97-AF65-F5344CB8AC3E}">
        <p14:creationId xmlns:p14="http://schemas.microsoft.com/office/powerpoint/2010/main" val="3131898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5/6/2013</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5/6/2013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5/6/2013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5/6/2013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5/6/2013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5/6/2013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5/6/2013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5/6/2013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5/6/2013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5/6/2013</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5/6/2013</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5/6/2013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5/6/2013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5/6/2013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5/6/2013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5/6/2013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5/6/2013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5/6/2013</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watch?v=W4vrAysxWu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HI0x0KYChq4" TargetMode="External"/><Relationship Id="rId2" Type="http://schemas.openxmlformats.org/officeDocument/2006/relationships/hyperlink" Target="http://www.youtube.com/watch?v=BBgghnQF6E4" TargetMode="External"/><Relationship Id="rId1" Type="http://schemas.openxmlformats.org/officeDocument/2006/relationships/slideLayout" Target="../slideLayouts/slideLayout2.xml"/><Relationship Id="rId4" Type="http://schemas.openxmlformats.org/officeDocument/2006/relationships/hyperlink" Target="https://www.youtube.com/watch?v=tzCUEQxOT3U"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www.youtube.com/watch?v=8xXkB-ncF2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versity.org/wiki/Lesson:Thumbnail_Storyboard" TargetMode="External"/><Relationship Id="rId2" Type="http://schemas.openxmlformats.org/officeDocument/2006/relationships/hyperlink" Target="http://megsmcg.wordpress.com/2012/01/08/storyboards/" TargetMode="External"/><Relationship Id="rId1" Type="http://schemas.openxmlformats.org/officeDocument/2006/relationships/slideLayout" Target="../slideLayouts/slideLayout2.xml"/><Relationship Id="rId4" Type="http://schemas.openxmlformats.org/officeDocument/2006/relationships/hyperlink" Target="http://www.buzzfeed.com/briangalindo/disney-animation-vs-real-life-models-8-amazing-side-by-sid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pawka.pl/works/_strong_storyboards__strong__"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uzzfeed.com/briangalindo/disney-animation-vs-real-life-models-8-amazing-side-by-sid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l-PL" dirty="0" smtClean="0"/>
              <a:t>Konstrukcja sceny – tła, efekty specjalne, dobór koloru</a:t>
            </a:r>
            <a:endParaRPr lang="pl-PL" dirty="0"/>
          </a:p>
        </p:txBody>
      </p:sp>
      <p:sp>
        <p:nvSpPr>
          <p:cNvPr id="3" name="Subtitle 2"/>
          <p:cNvSpPr>
            <a:spLocks noGrp="1"/>
          </p:cNvSpPr>
          <p:nvPr>
            <p:ph type="subTitle" idx="1"/>
          </p:nvPr>
        </p:nvSpPr>
        <p:spPr>
          <a:xfrm>
            <a:off x="1154955" y="4777380"/>
            <a:ext cx="8825658" cy="1417680"/>
          </a:xfrm>
        </p:spPr>
        <p:txBody>
          <a:bodyPr>
            <a:normAutofit fontScale="92500" lnSpcReduction="10000"/>
          </a:bodyPr>
          <a:lstStyle/>
          <a:p>
            <a:endParaRPr lang="pl-PL" dirty="0" smtClean="0"/>
          </a:p>
          <a:p>
            <a:endParaRPr lang="pl-PL" dirty="0" smtClean="0"/>
          </a:p>
          <a:p>
            <a:r>
              <a:rPr lang="pl-PL" dirty="0" smtClean="0"/>
              <a:t>Michał Kolkowski  </a:t>
            </a:r>
          </a:p>
          <a:p>
            <a:r>
              <a:rPr lang="pl-PL" dirty="0" smtClean="0"/>
              <a:t>Kolkowski.Michal@gmail.com</a:t>
            </a:r>
            <a:endParaRPr lang="pl-PL" dirty="0"/>
          </a:p>
        </p:txBody>
      </p:sp>
    </p:spTree>
    <p:extLst>
      <p:ext uri="{BB962C8B-B14F-4D97-AF65-F5344CB8AC3E}">
        <p14:creationId xmlns:p14="http://schemas.microsoft.com/office/powerpoint/2010/main" val="2027404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Tło animacji - część 2</a:t>
            </a:r>
            <a:endParaRPr lang="pl-PL" dirty="0"/>
          </a:p>
        </p:txBody>
      </p:sp>
      <p:sp>
        <p:nvSpPr>
          <p:cNvPr id="3" name="Content Placeholder 2"/>
          <p:cNvSpPr>
            <a:spLocks noGrp="1"/>
          </p:cNvSpPr>
          <p:nvPr>
            <p:ph idx="1"/>
          </p:nvPr>
        </p:nvSpPr>
        <p:spPr>
          <a:xfrm>
            <a:off x="685800" y="2400300"/>
            <a:ext cx="10881360" cy="4457700"/>
          </a:xfrm>
        </p:spPr>
        <p:txBody>
          <a:bodyPr>
            <a:normAutofit/>
          </a:bodyPr>
          <a:lstStyle/>
          <a:p>
            <a:r>
              <a:rPr lang="pl-PL" sz="2200" dirty="0" smtClean="0"/>
              <a:t>Tło powinno być stworzone wokół postaci oraz akcji, a nie na odwrót.</a:t>
            </a:r>
          </a:p>
          <a:p>
            <a:r>
              <a:rPr lang="pl-PL" sz="2200" dirty="0" smtClean="0"/>
              <a:t>Czasami dobry efekt można osiągnąć przy udziale minimalnej ilości elementów.</a:t>
            </a:r>
          </a:p>
          <a:p>
            <a:r>
              <a:rPr lang="pl-PL" sz="2200" dirty="0" smtClean="0"/>
              <a:t>Tła są często malowane kilka razy i potem</a:t>
            </a:r>
          </a:p>
          <a:p>
            <a:pPr marL="0" indent="0">
              <a:buNone/>
            </a:pPr>
            <a:r>
              <a:rPr lang="pl-PL" sz="2200" dirty="0" smtClean="0"/>
              <a:t>wybierany jest najlepszy efekt. Rozłożenie </a:t>
            </a:r>
          </a:p>
          <a:p>
            <a:pPr marL="0" indent="0">
              <a:buNone/>
            </a:pPr>
            <a:r>
              <a:rPr lang="pl-PL" sz="2200" dirty="0" smtClean="0"/>
              <a:t>elementów się nie zmienia – zmienia się:</a:t>
            </a:r>
          </a:p>
          <a:p>
            <a:pPr marL="0" indent="0">
              <a:buNone/>
            </a:pPr>
            <a:r>
              <a:rPr lang="pl-PL" sz="2200" dirty="0" smtClean="0"/>
              <a:t>technika wykonanania, oświetlenie, kolory.</a:t>
            </a:r>
          </a:p>
          <a:p>
            <a:pPr marL="0" indent="0">
              <a:buNone/>
            </a:pPr>
            <a:r>
              <a:rPr lang="pl-PL" sz="2200" dirty="0" smtClean="0"/>
              <a:t>(background5.png)</a:t>
            </a:r>
          </a:p>
          <a:p>
            <a:r>
              <a:rPr lang="pl-PL" sz="2200" dirty="0" smtClean="0"/>
              <a:t>Twórcy podkładów eksperymentują z różnymi technikami. Muszą też ściśle współpracować z konstruktorami scen.</a:t>
            </a:r>
            <a:endParaRPr lang="pl-PL"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302" y="3278442"/>
            <a:ext cx="4149515" cy="2335655"/>
          </a:xfrm>
          <a:prstGeom prst="rect">
            <a:avLst/>
          </a:prstGeom>
        </p:spPr>
      </p:pic>
    </p:spTree>
    <p:extLst>
      <p:ext uri="{BB962C8B-B14F-4D97-AF65-F5344CB8AC3E}">
        <p14:creationId xmlns:p14="http://schemas.microsoft.com/office/powerpoint/2010/main" val="4227910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Tło animacji – część 3</a:t>
            </a:r>
            <a:endParaRPr lang="pl-PL" dirty="0"/>
          </a:p>
        </p:txBody>
      </p:sp>
      <p:sp>
        <p:nvSpPr>
          <p:cNvPr id="3" name="Content Placeholder 2"/>
          <p:cNvSpPr>
            <a:spLocks noGrp="1"/>
          </p:cNvSpPr>
          <p:nvPr>
            <p:ph idx="1"/>
          </p:nvPr>
        </p:nvSpPr>
        <p:spPr/>
        <p:txBody>
          <a:bodyPr/>
          <a:lstStyle/>
          <a:p>
            <a:r>
              <a:rPr lang="pl-PL" dirty="0" smtClean="0"/>
              <a:t>Twórca tła może też zwrócić uwagę na bohatera rozjaśniając obszar wokół niego. W ciemnych miejscach można stworzyć efekt świetlistego koła na około bohatera.</a:t>
            </a:r>
          </a:p>
          <a:p>
            <a:r>
              <a:rPr lang="pl-PL" dirty="0" smtClean="0">
                <a:hlinkClick r:id="rId2"/>
              </a:rPr>
              <a:t>Snow white – tworzenie tła http</a:t>
            </a:r>
            <a:r>
              <a:rPr lang="pl-PL" dirty="0">
                <a:hlinkClick r:id="rId2"/>
              </a:rPr>
              <a:t>://</a:t>
            </a:r>
            <a:r>
              <a:rPr lang="pl-PL" dirty="0" smtClean="0">
                <a:hlinkClick r:id="rId2"/>
              </a:rPr>
              <a:t>www.youtube.com/watch?v=W4vrAysxWuY</a:t>
            </a:r>
            <a:r>
              <a:rPr lang="pl-PL" dirty="0" smtClean="0"/>
              <a:t> – (3:44)</a:t>
            </a:r>
          </a:p>
          <a:p>
            <a:endParaRPr lang="pl-PL" dirty="0"/>
          </a:p>
        </p:txBody>
      </p:sp>
    </p:spTree>
    <p:extLst>
      <p:ext uri="{BB962C8B-B14F-4D97-AF65-F5344CB8AC3E}">
        <p14:creationId xmlns:p14="http://schemas.microsoft.com/office/powerpoint/2010/main" val="250120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Efekty specjalne</a:t>
            </a:r>
            <a:endParaRPr lang="pl-PL" dirty="0"/>
          </a:p>
        </p:txBody>
      </p:sp>
      <p:sp>
        <p:nvSpPr>
          <p:cNvPr id="3" name="Content Placeholder 2"/>
          <p:cNvSpPr>
            <a:spLocks noGrp="1"/>
          </p:cNvSpPr>
          <p:nvPr>
            <p:ph idx="1"/>
          </p:nvPr>
        </p:nvSpPr>
        <p:spPr>
          <a:xfrm>
            <a:off x="800100" y="2514600"/>
            <a:ext cx="10553700" cy="4191000"/>
          </a:xfrm>
        </p:spPr>
        <p:txBody>
          <a:bodyPr>
            <a:normAutofit/>
          </a:bodyPr>
          <a:lstStyle/>
          <a:p>
            <a:r>
              <a:rPr lang="pl-PL" sz="2400" dirty="0" smtClean="0"/>
              <a:t>Dzial efektów specjalnych Disneya – Mimo, że efekty były już na innych etapach pracy np. tłach to Disney czuł, że to nie wystarczy</a:t>
            </a:r>
          </a:p>
          <a:p>
            <a:r>
              <a:rPr lang="pl-PL" sz="2400" dirty="0" smtClean="0"/>
              <a:t>Potrzeba standaryzacji efektów, wyglądu oraz kontrola jakości</a:t>
            </a:r>
          </a:p>
          <a:p>
            <a:r>
              <a:rPr lang="pl-PL" sz="2400" dirty="0" smtClean="0"/>
              <a:t>Potrzeba realizmu: opadające liście, efektowny sztorm, ruch wody czy lawy.</a:t>
            </a:r>
          </a:p>
          <a:p>
            <a:r>
              <a:rPr lang="pl-PL" sz="2400" dirty="0" smtClean="0"/>
              <a:t>Rozmyte obrazy postaci poruszających się szybko. Problem przy dużej ilości postaci idących obok siebie(krasnoludki, Snow White)</a:t>
            </a:r>
          </a:p>
        </p:txBody>
      </p:sp>
    </p:spTree>
    <p:extLst>
      <p:ext uri="{BB962C8B-B14F-4D97-AF65-F5344CB8AC3E}">
        <p14:creationId xmlns:p14="http://schemas.microsoft.com/office/powerpoint/2010/main" val="3653152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Efekty Specjalne część2	</a:t>
            </a:r>
            <a:endParaRPr lang="pl-PL" dirty="0"/>
          </a:p>
        </p:txBody>
      </p:sp>
      <p:sp>
        <p:nvSpPr>
          <p:cNvPr id="3" name="Content Placeholder 2"/>
          <p:cNvSpPr>
            <a:spLocks noGrp="1"/>
          </p:cNvSpPr>
          <p:nvPr>
            <p:ph idx="1"/>
          </p:nvPr>
        </p:nvSpPr>
        <p:spPr/>
        <p:txBody>
          <a:bodyPr>
            <a:normAutofit fontScale="92500" lnSpcReduction="10000"/>
          </a:bodyPr>
          <a:lstStyle/>
          <a:p>
            <a:r>
              <a:rPr lang="pl-PL" dirty="0"/>
              <a:t>Cień podkreślający położenie postaci. Bez cienia wydawało się, że postacie pływają w powietrzu. Problemem było to, że na początku cienie nie były przezroczyste i zasłaniały elementy </a:t>
            </a:r>
            <a:r>
              <a:rPr lang="pl-PL" dirty="0" smtClean="0"/>
              <a:t>tła.</a:t>
            </a:r>
          </a:p>
          <a:p>
            <a:pPr marL="0" indent="0">
              <a:buNone/>
            </a:pPr>
            <a:r>
              <a:rPr lang="pl-PL" dirty="0" smtClean="0"/>
              <a:t>Cień definiuje ruch po podłożu. Cienie zarówno na ścianach jak i podłożu.</a:t>
            </a:r>
          </a:p>
          <a:p>
            <a:pPr marL="0" indent="0">
              <a:buNone/>
            </a:pPr>
            <a:r>
              <a:rPr lang="pl-PL" dirty="0">
                <a:hlinkClick r:id="rId2"/>
              </a:rPr>
              <a:t>http://</a:t>
            </a:r>
            <a:r>
              <a:rPr lang="pl-PL" dirty="0" smtClean="0">
                <a:hlinkClick r:id="rId2"/>
              </a:rPr>
              <a:t>www.youtube.com/watch?v=BBgghnQF6E4</a:t>
            </a:r>
            <a:r>
              <a:rPr lang="pl-PL" dirty="0" smtClean="0"/>
              <a:t> 3:24</a:t>
            </a:r>
          </a:p>
          <a:p>
            <a:pPr marL="0" indent="0">
              <a:buNone/>
            </a:pPr>
            <a:r>
              <a:rPr lang="pl-PL" dirty="0">
                <a:hlinkClick r:id="rId3"/>
              </a:rPr>
              <a:t>http://www.youtube.com/watch?v=HI0x0KYChq4</a:t>
            </a:r>
            <a:r>
              <a:rPr lang="pl-PL" dirty="0"/>
              <a:t> 1:50</a:t>
            </a:r>
          </a:p>
          <a:p>
            <a:endParaRPr lang="pl-PL" dirty="0"/>
          </a:p>
          <a:p>
            <a:r>
              <a:rPr lang="pl-PL" dirty="0" smtClean="0"/>
              <a:t>Praca w efektach specjalnych wymaga dobrej znajmości fizyki oraz wrażliwości na piękno przyrody. Poniżej wirujące na wietrze kwiaty, jako baletnice.</a:t>
            </a:r>
            <a:endParaRPr lang="pl-PL" dirty="0"/>
          </a:p>
          <a:p>
            <a:r>
              <a:rPr lang="pl-PL" dirty="0" smtClean="0">
                <a:hlinkClick r:id="rId4"/>
              </a:rPr>
              <a:t>https</a:t>
            </a:r>
            <a:r>
              <a:rPr lang="pl-PL" dirty="0">
                <a:hlinkClick r:id="rId4"/>
              </a:rPr>
              <a:t>://www.youtube.com/watch?v=tzCUEQxOT3U</a:t>
            </a:r>
            <a:r>
              <a:rPr lang="pl-PL" dirty="0"/>
              <a:t> (4:40)</a:t>
            </a:r>
          </a:p>
          <a:p>
            <a:endParaRPr lang="pl-PL" dirty="0"/>
          </a:p>
        </p:txBody>
      </p:sp>
    </p:spTree>
    <p:extLst>
      <p:ext uri="{BB962C8B-B14F-4D97-AF65-F5344CB8AC3E}">
        <p14:creationId xmlns:p14="http://schemas.microsoft.com/office/powerpoint/2010/main" val="3633628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Efekty Specjalne – część 3</a:t>
            </a:r>
            <a:endParaRPr lang="pl-PL" dirty="0"/>
          </a:p>
        </p:txBody>
      </p:sp>
      <p:sp>
        <p:nvSpPr>
          <p:cNvPr id="3" name="Content Placeholder 2"/>
          <p:cNvSpPr>
            <a:spLocks noGrp="1"/>
          </p:cNvSpPr>
          <p:nvPr>
            <p:ph idx="1"/>
          </p:nvPr>
        </p:nvSpPr>
        <p:spPr>
          <a:xfrm>
            <a:off x="723900" y="2438400"/>
            <a:ext cx="10001250" cy="3676650"/>
          </a:xfrm>
        </p:spPr>
        <p:txBody>
          <a:bodyPr/>
          <a:lstStyle/>
          <a:p>
            <a:pPr marL="0" indent="0">
              <a:buNone/>
            </a:pPr>
            <a:r>
              <a:rPr lang="pl-PL" dirty="0" smtClean="0"/>
              <a:t>Animatorzy efektów specjalnych mają dostarczane szkice jak ma mniej więcej wyglądać efekt, w jakiej ma być tonacji kolorów, co ma się konkretnie dziać. Na przykład w przypadku wody mogą dostać bardzo proste rysunki i mają zadanie sprawić, aby efekt wyglądał realistycznie i żywo.</a:t>
            </a:r>
          </a:p>
          <a:p>
            <a:pPr marL="0" indent="0">
              <a:buNone/>
            </a:pPr>
            <a:r>
              <a:rPr lang="pl-PL" dirty="0" smtClean="0"/>
              <a:t>Różne efekty dla wody:</a:t>
            </a:r>
          </a:p>
          <a:p>
            <a:pPr marL="0" indent="0">
              <a:buNone/>
            </a:pPr>
            <a:r>
              <a:rPr lang="pl-PL" dirty="0" smtClean="0"/>
              <a:t>Bąbelki, fale, spadająca</a:t>
            </a:r>
          </a:p>
          <a:p>
            <a:pPr marL="0" indent="0">
              <a:buNone/>
            </a:pPr>
            <a:r>
              <a:rPr lang="pl-PL" dirty="0" smtClean="0"/>
              <a:t>kropla, wodospady</a:t>
            </a:r>
          </a:p>
          <a:p>
            <a:pPr marL="0" indent="0">
              <a:buNone/>
            </a:pPr>
            <a:endParaRPr lang="pl-PL" dirty="0"/>
          </a:p>
        </p:txBody>
      </p:sp>
      <p:pic>
        <p:nvPicPr>
          <p:cNvPr id="4" name="Picture 3"/>
          <p:cNvPicPr>
            <a:picLocks noChangeAspect="1"/>
          </p:cNvPicPr>
          <p:nvPr/>
        </p:nvPicPr>
        <p:blipFill>
          <a:blip r:embed="rId2"/>
          <a:stretch>
            <a:fillRect/>
          </a:stretch>
        </p:blipFill>
        <p:spPr>
          <a:xfrm>
            <a:off x="3838117" y="3699431"/>
            <a:ext cx="7624906" cy="2777570"/>
          </a:xfrm>
          <a:prstGeom prst="rect">
            <a:avLst/>
          </a:prstGeom>
        </p:spPr>
      </p:pic>
    </p:spTree>
    <p:extLst>
      <p:ext uri="{BB962C8B-B14F-4D97-AF65-F5344CB8AC3E}">
        <p14:creationId xmlns:p14="http://schemas.microsoft.com/office/powerpoint/2010/main" val="609068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Efekty Specjalne – część 4</a:t>
            </a:r>
            <a:endParaRPr lang="pl-PL" dirty="0"/>
          </a:p>
        </p:txBody>
      </p:sp>
      <p:sp>
        <p:nvSpPr>
          <p:cNvPr id="3" name="Content Placeholder 2"/>
          <p:cNvSpPr>
            <a:spLocks noGrp="1"/>
          </p:cNvSpPr>
          <p:nvPr>
            <p:ph idx="1"/>
          </p:nvPr>
        </p:nvSpPr>
        <p:spPr>
          <a:xfrm>
            <a:off x="1154954" y="3346450"/>
            <a:ext cx="8825659" cy="3416300"/>
          </a:xfrm>
        </p:spPr>
        <p:txBody>
          <a:bodyPr>
            <a:normAutofit lnSpcReduction="10000"/>
          </a:bodyPr>
          <a:lstStyle/>
          <a:p>
            <a:endParaRPr lang="pl-PL" dirty="0" smtClean="0">
              <a:hlinkClick r:id="rId2"/>
            </a:endParaRPr>
          </a:p>
          <a:p>
            <a:endParaRPr lang="pl-PL" dirty="0">
              <a:hlinkClick r:id="rId2"/>
            </a:endParaRPr>
          </a:p>
          <a:p>
            <a:endParaRPr lang="pl-PL" dirty="0" smtClean="0">
              <a:hlinkClick r:id="rId2"/>
            </a:endParaRPr>
          </a:p>
          <a:p>
            <a:endParaRPr lang="pl-PL" dirty="0" smtClean="0">
              <a:hlinkClick r:id="rId2"/>
            </a:endParaRPr>
          </a:p>
          <a:p>
            <a:endParaRPr lang="pl-PL" dirty="0">
              <a:hlinkClick r:id="rId2"/>
            </a:endParaRPr>
          </a:p>
          <a:p>
            <a:endParaRPr lang="pl-PL" dirty="0" smtClean="0">
              <a:hlinkClick r:id="rId2"/>
            </a:endParaRPr>
          </a:p>
          <a:p>
            <a:endParaRPr lang="pl-PL" dirty="0">
              <a:hlinkClick r:id="rId2"/>
            </a:endParaRPr>
          </a:p>
          <a:p>
            <a:endParaRPr lang="pl-PL" dirty="0" smtClean="0">
              <a:hlinkClick r:id="rId2"/>
            </a:endParaRPr>
          </a:p>
          <a:p>
            <a:r>
              <a:rPr lang="pl-PL" dirty="0" smtClean="0">
                <a:hlinkClick r:id="rId2"/>
              </a:rPr>
              <a:t>https</a:t>
            </a:r>
            <a:r>
              <a:rPr lang="pl-PL" dirty="0">
                <a:hlinkClick r:id="rId2"/>
              </a:rPr>
              <a:t>://</a:t>
            </a:r>
            <a:r>
              <a:rPr lang="pl-PL" dirty="0" smtClean="0">
                <a:hlinkClick r:id="rId2"/>
              </a:rPr>
              <a:t>www.youtube.com/watch?v=8xXkB-ncF2g</a:t>
            </a:r>
            <a:r>
              <a:rPr lang="pl-PL" dirty="0"/>
              <a:t> </a:t>
            </a:r>
            <a:r>
              <a:rPr lang="pl-PL" dirty="0" smtClean="0"/>
              <a:t>Ave Maria – Tła na szkle</a:t>
            </a:r>
            <a:endParaRPr lang="pl-PL" dirty="0"/>
          </a:p>
        </p:txBody>
      </p:sp>
      <p:pic>
        <p:nvPicPr>
          <p:cNvPr id="4" name="Picture 3"/>
          <p:cNvPicPr>
            <a:picLocks noChangeAspect="1"/>
          </p:cNvPicPr>
          <p:nvPr/>
        </p:nvPicPr>
        <p:blipFill>
          <a:blip r:embed="rId3"/>
          <a:stretch>
            <a:fillRect/>
          </a:stretch>
        </p:blipFill>
        <p:spPr>
          <a:xfrm>
            <a:off x="406120" y="2337984"/>
            <a:ext cx="11462030" cy="3529416"/>
          </a:xfrm>
          <a:prstGeom prst="rect">
            <a:avLst/>
          </a:prstGeom>
        </p:spPr>
      </p:pic>
    </p:spTree>
    <p:extLst>
      <p:ext uri="{BB962C8B-B14F-4D97-AF65-F5344CB8AC3E}">
        <p14:creationId xmlns:p14="http://schemas.microsoft.com/office/powerpoint/2010/main" val="3353600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Kolory</a:t>
            </a:r>
            <a:endParaRPr lang="pl-PL" dirty="0"/>
          </a:p>
        </p:txBody>
      </p:sp>
      <p:sp>
        <p:nvSpPr>
          <p:cNvPr id="3" name="Content Placeholder 2"/>
          <p:cNvSpPr>
            <a:spLocks noGrp="1"/>
          </p:cNvSpPr>
          <p:nvPr>
            <p:ph idx="1"/>
          </p:nvPr>
        </p:nvSpPr>
        <p:spPr>
          <a:xfrm>
            <a:off x="525780" y="2514600"/>
            <a:ext cx="11269980" cy="3931920"/>
          </a:xfrm>
        </p:spPr>
        <p:txBody>
          <a:bodyPr/>
          <a:lstStyle/>
          <a:p>
            <a:r>
              <a:rPr lang="pl-PL" dirty="0" smtClean="0"/>
              <a:t>Kolory pokazują osobowość występujących postaci. Jasne kolory mogą wskazywać na postacie pozytywne, a szare/ciemne na negatywne.</a:t>
            </a:r>
          </a:p>
          <a:p>
            <a:r>
              <a:rPr lang="pl-PL" dirty="0" smtClean="0"/>
              <a:t>Kolory podkreślają ważność scen. Inne </a:t>
            </a:r>
          </a:p>
          <a:p>
            <a:pPr marL="0" indent="0">
              <a:buNone/>
            </a:pPr>
            <a:r>
              <a:rPr lang="pl-PL" dirty="0" smtClean="0"/>
              <a:t>kolory występują, gdy Pinokio idzie ulicą, a </a:t>
            </a:r>
          </a:p>
          <a:p>
            <a:pPr marL="0" indent="0">
              <a:buNone/>
            </a:pPr>
            <a:r>
              <a:rPr lang="pl-PL" dirty="0" smtClean="0"/>
              <a:t>Inne gdy przemienia się w chłopca. W </a:t>
            </a:r>
          </a:p>
          <a:p>
            <a:pPr marL="0" indent="0">
              <a:buNone/>
            </a:pPr>
            <a:r>
              <a:rPr lang="pl-PL" dirty="0" smtClean="0"/>
              <a:t>momentach, w których dzieje się coś złego</a:t>
            </a:r>
          </a:p>
          <a:p>
            <a:pPr marL="0" indent="0">
              <a:buNone/>
            </a:pPr>
            <a:r>
              <a:rPr lang="pl-PL" dirty="0" smtClean="0"/>
              <a:t>(szczególnie nieoczekiwanych) pojawiają się</a:t>
            </a:r>
          </a:p>
          <a:p>
            <a:pPr marL="0" indent="0">
              <a:buNone/>
            </a:pPr>
            <a:r>
              <a:rPr lang="pl-PL" dirty="0"/>
              <a:t>c</a:t>
            </a:r>
            <a:r>
              <a:rPr lang="pl-PL" dirty="0" smtClean="0"/>
              <a:t>iemniejsze kolory. Natomiast gdy pojawia </a:t>
            </a:r>
          </a:p>
          <a:p>
            <a:pPr marL="0" indent="0">
              <a:buNone/>
            </a:pPr>
            <a:r>
              <a:rPr lang="pl-PL" dirty="0" smtClean="0"/>
              <a:t>się pozytywna magia, pojawiają się jasne kolory,</a:t>
            </a:r>
          </a:p>
          <a:p>
            <a:pPr marL="0" indent="0">
              <a:buNone/>
            </a:pPr>
            <a:r>
              <a:rPr lang="pl-PL" dirty="0"/>
              <a:t>c</a:t>
            </a:r>
            <a:r>
              <a:rPr lang="pl-PL" dirty="0" smtClean="0"/>
              <a:t>zęsto migające(np. gwiazdki)</a:t>
            </a:r>
          </a:p>
        </p:txBody>
      </p:sp>
      <p:pic>
        <p:nvPicPr>
          <p:cNvPr id="1026" name="Picture 2" descr="http://www.full3d.pl/wp-content/uploads/2011/07/2011-Krol-Lew-Film16_980x5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0" y="3340609"/>
            <a:ext cx="5669280" cy="3357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885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Kolory – część 2</a:t>
            </a:r>
            <a:endParaRPr lang="pl-PL" dirty="0"/>
          </a:p>
        </p:txBody>
      </p:sp>
      <p:sp>
        <p:nvSpPr>
          <p:cNvPr id="3" name="Content Placeholder 2"/>
          <p:cNvSpPr>
            <a:spLocks noGrp="1"/>
          </p:cNvSpPr>
          <p:nvPr>
            <p:ph idx="1"/>
          </p:nvPr>
        </p:nvSpPr>
        <p:spPr>
          <a:xfrm>
            <a:off x="532264" y="2429301"/>
            <a:ext cx="11368584" cy="3590499"/>
          </a:xfrm>
        </p:spPr>
        <p:txBody>
          <a:bodyPr/>
          <a:lstStyle/>
          <a:p>
            <a:r>
              <a:rPr lang="pl-PL" dirty="0" smtClean="0"/>
              <a:t>Scootty miał być na początku czarny, ale ciężko było wtedy uwidocznić jego mimikę twarzy oraz inne szczegóły.  Na przykład: zęby stawały się szare, a oczy zbyt jaskarawe. Ostatecznie zdecydowano się na jaśniejszy kolor, który miał wydawać się nieco ciemniejszy dzięki zastosowaniu jaśniejszego tła za bohaterem.</a:t>
            </a:r>
          </a:p>
          <a:p>
            <a:r>
              <a:rPr lang="pl-PL" dirty="0" smtClean="0"/>
              <a:t>Kolory mogą również czynić bohatera szczęśliwym </a:t>
            </a:r>
          </a:p>
          <a:p>
            <a:pPr marL="0" indent="0">
              <a:buNone/>
            </a:pPr>
            <a:r>
              <a:rPr lang="pl-PL" dirty="0" smtClean="0"/>
              <a:t>lub smutnym.</a:t>
            </a:r>
          </a:p>
          <a:p>
            <a:pPr marL="0" indent="0">
              <a:buNone/>
            </a:pPr>
            <a:endParaRPr lang="pl-PL" dirty="0" smtClean="0"/>
          </a:p>
          <a:p>
            <a:pPr marL="0" indent="0">
              <a:buNone/>
            </a:pPr>
            <a:endParaRPr lang="pl-PL" dirty="0" smtClean="0"/>
          </a:p>
          <a:p>
            <a:pPr marL="0" indent="0">
              <a:buNone/>
            </a:pPr>
            <a:endParaRPr lang="pl-PL" dirty="0" smtClean="0"/>
          </a:p>
        </p:txBody>
      </p:sp>
      <p:pic>
        <p:nvPicPr>
          <p:cNvPr id="3076" name="Picture 4" descr="http://koreanclassmassive.files.wordpress.com/2011/11/lady-and-tra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6434" y="3933293"/>
            <a:ext cx="5205566" cy="2924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366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Kolory – część 3	</a:t>
            </a:r>
            <a:endParaRPr lang="pl-PL" dirty="0"/>
          </a:p>
        </p:txBody>
      </p:sp>
      <p:sp>
        <p:nvSpPr>
          <p:cNvPr id="3" name="Content Placeholder 2"/>
          <p:cNvSpPr>
            <a:spLocks noGrp="1"/>
          </p:cNvSpPr>
          <p:nvPr>
            <p:ph idx="1"/>
          </p:nvPr>
        </p:nvSpPr>
        <p:spPr>
          <a:xfrm>
            <a:off x="641445" y="2603500"/>
            <a:ext cx="10972799" cy="3416300"/>
          </a:xfrm>
        </p:spPr>
        <p:txBody>
          <a:bodyPr/>
          <a:lstStyle/>
          <a:p>
            <a:r>
              <a:rPr lang="pl-PL" dirty="0" smtClean="0"/>
              <a:t>Nie wystarczy dobrać kolory dla każdej postaci oddzielnie i liczyć, że będą one pasowały przez cały film. Kolory muszą być dopasowane do innych postaci. </a:t>
            </a:r>
            <a:r>
              <a:rPr lang="pl-PL" dirty="0"/>
              <a:t> </a:t>
            </a:r>
            <a:r>
              <a:rPr lang="pl-PL" dirty="0" smtClean="0"/>
              <a:t>Np. kolory jednej postaci mogą zlewać się lub „gryźć” z kolorami postaci stojącej za nią.</a:t>
            </a:r>
          </a:p>
          <a:p>
            <a:r>
              <a:rPr lang="pl-PL" dirty="0" smtClean="0"/>
              <a:t>Jaśniejsze kolory postaci mogą być problemem dla realizmu – szczególnie martwią się tym </a:t>
            </a:r>
            <a:r>
              <a:rPr lang="pl-PL" dirty="0" smtClean="0"/>
              <a:t>twórcy podkładów. </a:t>
            </a:r>
            <a:r>
              <a:rPr lang="pl-PL" dirty="0" smtClean="0"/>
              <a:t>Stonowane kolory i średnia ilość kolorów daje większą swobodę </a:t>
            </a:r>
            <a:r>
              <a:rPr lang="pl-PL" dirty="0" smtClean="0"/>
              <a:t>doboru podkładów</a:t>
            </a:r>
            <a:r>
              <a:rPr lang="pl-PL" dirty="0" smtClean="0"/>
              <a:t>. Mała ilość kolorów postaci lub wręcz </a:t>
            </a:r>
            <a:r>
              <a:rPr lang="pl-PL" smtClean="0"/>
              <a:t>jednolity </a:t>
            </a:r>
            <a:r>
              <a:rPr lang="pl-PL" smtClean="0"/>
              <a:t>kolor znacząco </a:t>
            </a:r>
            <a:r>
              <a:rPr lang="pl-PL" dirty="0" smtClean="0"/>
              <a:t>ogranicza ilość możliwych do użycia schematów kolorów dla tła. </a:t>
            </a:r>
          </a:p>
          <a:p>
            <a:r>
              <a:rPr lang="pl-PL" dirty="0" smtClean="0"/>
              <a:t>Ciemne detale będą się zlewały z ciemnym tłem. Jeżeli bohater ma często przebywać w ciemnych miejscach, może warto nie dawać mu czarnego koloru włosów ?</a:t>
            </a:r>
            <a:endParaRPr lang="pl-PL" dirty="0"/>
          </a:p>
        </p:txBody>
      </p:sp>
    </p:spTree>
    <p:extLst>
      <p:ext uri="{BB962C8B-B14F-4D97-AF65-F5344CB8AC3E}">
        <p14:creationId xmlns:p14="http://schemas.microsoft.com/office/powerpoint/2010/main" val="2094420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Sztuka doboru koloru</a:t>
            </a:r>
            <a:endParaRPr lang="pl-PL" dirty="0"/>
          </a:p>
        </p:txBody>
      </p:sp>
      <p:sp>
        <p:nvSpPr>
          <p:cNvPr id="3" name="Content Placeholder 2"/>
          <p:cNvSpPr>
            <a:spLocks noGrp="1"/>
          </p:cNvSpPr>
          <p:nvPr>
            <p:ph idx="1"/>
          </p:nvPr>
        </p:nvSpPr>
        <p:spPr>
          <a:xfrm>
            <a:off x="78177" y="2322146"/>
            <a:ext cx="8825659" cy="4148992"/>
          </a:xfrm>
        </p:spPr>
        <p:txBody>
          <a:bodyPr>
            <a:normAutofit fontScale="85000" lnSpcReduction="10000"/>
          </a:bodyPr>
          <a:lstStyle/>
          <a:p>
            <a:pPr marL="0" indent="0">
              <a:buNone/>
            </a:pPr>
            <a:r>
              <a:rPr lang="pl-PL" dirty="0" smtClean="0"/>
              <a:t>Schematy kolorów są prostymi przepisami na stworzenie harmonijnych i efektownych zestawień barw. Wyróżniamy sześć klasycznych schematów barw:</a:t>
            </a:r>
          </a:p>
          <a:p>
            <a:r>
              <a:rPr lang="pl-PL" b="1" dirty="0" smtClean="0"/>
              <a:t>Monochromatyczny</a:t>
            </a:r>
            <a:r>
              <a:rPr lang="pl-PL" dirty="0" smtClean="0"/>
              <a:t> – składa się z pojedynczego koloru i różnych wariantów jego odcieni,</a:t>
            </a:r>
          </a:p>
          <a:p>
            <a:r>
              <a:rPr lang="pl-PL" b="1" dirty="0" smtClean="0"/>
              <a:t>Analogiczny</a:t>
            </a:r>
            <a:r>
              <a:rPr lang="pl-PL" dirty="0" smtClean="0"/>
              <a:t> – skład się z kolorów znajdujących się w swoim bezpośrednim sąsiedztwie na kole barw (np. żółty i pomarańczowy),</a:t>
            </a:r>
          </a:p>
          <a:p>
            <a:r>
              <a:rPr lang="pl-PL" b="1" dirty="0" smtClean="0"/>
              <a:t>Dopełnieniowy</a:t>
            </a:r>
            <a:r>
              <a:rPr lang="pl-PL" dirty="0" smtClean="0"/>
              <a:t> – składa się z kolorów położonych na przeciwległych krańcach koła barw (np. pomarańczowy i niebieski),</a:t>
            </a:r>
          </a:p>
          <a:p>
            <a:r>
              <a:rPr lang="pl-PL" b="1" dirty="0" smtClean="0"/>
              <a:t>Dopełnieniowy rozdzielony </a:t>
            </a:r>
            <a:r>
              <a:rPr lang="pl-PL" dirty="0" smtClean="0"/>
              <a:t>– używamy dwóch barw sąsiadujących bezpośrednio z barwą dopełniającą pierwszy wybrany kolor. Jeśli czerwień jest podstawowym kolorem to zamiast użyć zieleni, możemy użyć dwa sąsiednie kolory: żółto-zielony oraz akwamaryn.,</a:t>
            </a:r>
          </a:p>
          <a:p>
            <a:r>
              <a:rPr lang="pl-PL" b="1" dirty="0" smtClean="0"/>
              <a:t>Triada</a:t>
            </a:r>
            <a:r>
              <a:rPr lang="pl-PL" dirty="0" smtClean="0"/>
              <a:t> – weżmy poprzedni układ i odsuńmy oznaczenia bliżej położonych barw od siebie tak aby były one jednakowo oddalone. Możemy wybrać takie kolory jaki: czerwony, żółty i niebieski,</a:t>
            </a:r>
          </a:p>
          <a:p>
            <a:r>
              <a:rPr lang="pl-PL" b="1" dirty="0" smtClean="0"/>
              <a:t>Tetrada</a:t>
            </a:r>
            <a:r>
              <a:rPr lang="pl-PL" dirty="0" smtClean="0"/>
              <a:t> – złożony jest z czterech kolorów. Tetrada łączy schemat dopełnieniowy z innym schematem dopełnieniowym.</a:t>
            </a:r>
          </a:p>
          <a:p>
            <a:pPr marL="0" indent="0">
              <a:buNone/>
            </a:pPr>
            <a:endParaRPr lang="pl-PL"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3836" y="3275721"/>
            <a:ext cx="3288164" cy="2744079"/>
          </a:xfrm>
          <a:prstGeom prst="rect">
            <a:avLst/>
          </a:prstGeom>
        </p:spPr>
      </p:pic>
    </p:spTree>
    <p:extLst>
      <p:ext uri="{BB962C8B-B14F-4D97-AF65-F5344CB8AC3E}">
        <p14:creationId xmlns:p14="http://schemas.microsoft.com/office/powerpoint/2010/main" val="2375357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Słowem wstępu	</a:t>
            </a:r>
            <a:endParaRPr lang="pl-PL" dirty="0"/>
          </a:p>
        </p:txBody>
      </p:sp>
      <p:sp>
        <p:nvSpPr>
          <p:cNvPr id="3" name="Content Placeholder 2"/>
          <p:cNvSpPr>
            <a:spLocks noGrp="1"/>
          </p:cNvSpPr>
          <p:nvPr>
            <p:ph idx="1"/>
          </p:nvPr>
        </p:nvSpPr>
        <p:spPr>
          <a:xfrm>
            <a:off x="594360" y="2468880"/>
            <a:ext cx="10904220" cy="4114800"/>
          </a:xfrm>
        </p:spPr>
        <p:txBody>
          <a:bodyPr>
            <a:noAutofit/>
          </a:bodyPr>
          <a:lstStyle/>
          <a:p>
            <a:r>
              <a:rPr lang="pl-PL" sz="2200" dirty="0" smtClean="0"/>
              <a:t>Jednym z najważniejszych elementów decydującym o sukcesie Disneya były z pewnością ciekawe postacie</a:t>
            </a:r>
          </a:p>
          <a:p>
            <a:r>
              <a:rPr lang="pl-PL" sz="2200" dirty="0" smtClean="0"/>
              <a:t>Na całokształt miało jednak wpływ wiele innych czynników: kolory, efekty specjalne, piękne tła czy dźwięki. Ważnym dla finalnego efektu był sposób rozmieszczenia elementów na scenie, położenie kamery czy wielkość elementów.</a:t>
            </a:r>
          </a:p>
          <a:p>
            <a:r>
              <a:rPr lang="pl-PL" sz="2200" dirty="0" smtClean="0"/>
              <a:t>Walt Disney zwracał ogromną uwagę na to jak te wszystkie elementy będą ze sobą współgrały – tworzyły całość</a:t>
            </a:r>
          </a:p>
          <a:p>
            <a:r>
              <a:rPr lang="pl-PL" sz="2200" dirty="0" smtClean="0"/>
              <a:t>Efektem końcowym miał być ciekawy, niezwykły, lecz spójny świat. Nierealny, ale sprawiający wrażenie realności (np. poprzez istnienie w nim żywych istot tworzących cały ekosystem)</a:t>
            </a:r>
            <a:endParaRPr lang="pl-PL" sz="2200" dirty="0"/>
          </a:p>
        </p:txBody>
      </p:sp>
    </p:spTree>
    <p:extLst>
      <p:ext uri="{BB962C8B-B14F-4D97-AF65-F5344CB8AC3E}">
        <p14:creationId xmlns:p14="http://schemas.microsoft.com/office/powerpoint/2010/main" val="351341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Temperatura barwowa</a:t>
            </a:r>
            <a:endParaRPr lang="pl-PL" dirty="0"/>
          </a:p>
        </p:txBody>
      </p:sp>
      <p:sp>
        <p:nvSpPr>
          <p:cNvPr id="3" name="Content Placeholder 2"/>
          <p:cNvSpPr>
            <a:spLocks noGrp="1"/>
          </p:cNvSpPr>
          <p:nvPr>
            <p:ph idx="1"/>
          </p:nvPr>
        </p:nvSpPr>
        <p:spPr>
          <a:xfrm>
            <a:off x="703385" y="2489982"/>
            <a:ext cx="10578903" cy="3529818"/>
          </a:xfrm>
        </p:spPr>
        <p:txBody>
          <a:bodyPr>
            <a:noAutofit/>
          </a:bodyPr>
          <a:lstStyle/>
          <a:p>
            <a:pPr marL="0" indent="0">
              <a:buNone/>
            </a:pPr>
            <a:r>
              <a:rPr lang="pl-PL" sz="2000" dirty="0" smtClean="0"/>
              <a:t>Jedną z cech dzieloną przez całe spektrum barw jest tzw. Temperatura barwowa. Barwy dzielimy na ciepłe i chłodne:</a:t>
            </a:r>
          </a:p>
          <a:p>
            <a:r>
              <a:rPr lang="pl-PL" sz="2000" dirty="0" smtClean="0"/>
              <a:t>Do </a:t>
            </a:r>
            <a:r>
              <a:rPr lang="pl-PL" sz="2000" b="1" dirty="0" smtClean="0"/>
              <a:t>barw ciepłych </a:t>
            </a:r>
            <a:r>
              <a:rPr lang="pl-PL" sz="2000" dirty="0" smtClean="0"/>
              <a:t>zaliczamy kolory, zaczynając od czerwieni po żółć, wliczając w to pomarańcz, róż, brąz i burgund. Reprezentują one ciepło i ruch. Jeśli kolor ciepły umieścić w pobliżu koloru chłodnego, będzie się on wyróżniał, dominował i tworzył wizualne wyróżnienie.</a:t>
            </a:r>
          </a:p>
          <a:p>
            <a:r>
              <a:rPr lang="pl-PL" sz="2000" b="1" dirty="0" smtClean="0"/>
              <a:t>Chłodne barwy </a:t>
            </a:r>
            <a:r>
              <a:rPr lang="pl-PL" sz="2000" dirty="0" smtClean="0"/>
              <a:t>mieszczą się w obszarze pomiędzy zielenią a kolorem niebieskim. Zaliczają się do nich również niektóre odcienie fioletu. Chłodne kolory działają uspokajająco – redukują napięcie. Takie barwy mają tendencję do wtapiania się w tło przy cieplejszych. Nie przytłaczają widza, więc doskonale nadają się do tworzenia tła.</a:t>
            </a:r>
            <a:endParaRPr lang="pl-PL" sz="2000" dirty="0"/>
          </a:p>
        </p:txBody>
      </p:sp>
    </p:spTree>
    <p:extLst>
      <p:ext uri="{BB962C8B-B14F-4D97-AF65-F5344CB8AC3E}">
        <p14:creationId xmlns:p14="http://schemas.microsoft.com/office/powerpoint/2010/main" val="3561709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Wartość chrmatyczna</a:t>
            </a:r>
            <a:endParaRPr lang="pl-PL" dirty="0"/>
          </a:p>
        </p:txBody>
      </p:sp>
      <p:sp>
        <p:nvSpPr>
          <p:cNvPr id="3" name="Content Placeholder 2"/>
          <p:cNvSpPr>
            <a:spLocks noGrp="1"/>
          </p:cNvSpPr>
          <p:nvPr>
            <p:ph idx="1"/>
          </p:nvPr>
        </p:nvSpPr>
        <p:spPr>
          <a:xfrm>
            <a:off x="661182" y="2603500"/>
            <a:ext cx="10789920" cy="3416300"/>
          </a:xfrm>
        </p:spPr>
        <p:txBody>
          <a:bodyPr>
            <a:normAutofit/>
          </a:bodyPr>
          <a:lstStyle/>
          <a:p>
            <a:pPr marL="0" indent="0">
              <a:buNone/>
            </a:pPr>
            <a:r>
              <a:rPr lang="pl-PL" sz="2000" b="1" dirty="0" smtClean="0"/>
              <a:t>Wartość chromatyczna </a:t>
            </a:r>
            <a:r>
              <a:rPr lang="pl-PL" sz="2000" dirty="0" smtClean="0"/>
              <a:t>jest miarą jasności odcieni kolorów. Przykładowo dodanie bieli do konkretnej barwy tworzy jej jasny odcień. Podobnie jeśli do tego samego koloru dodać odrobinę czerni – w rezultacie powstanie odcień ciemny.</a:t>
            </a:r>
          </a:p>
          <a:p>
            <a:pPr marL="0" indent="0">
              <a:buNone/>
            </a:pPr>
            <a:r>
              <a:rPr lang="pl-PL" sz="2000" dirty="0" smtClean="0"/>
              <a:t>Tak jak w przypadku pojedynczych kolorów, ich odcień może mieć znaczny wpływ emocjonalny odbiór animacji. Możliwe jest na przykład takie wykorzystanie odcieni, aby zaakcentować rodzaj charakteru przedstawionej postaci. Kryjówki złych charakterów są zazwyczaj ciemne i ponure, kojarzące się z nocą, mrokiem. Natomiast otoczenie głównego, dobrego bohatera jest jasne, kojarzące się z dzieciństwem, dniem i wiosną.</a:t>
            </a:r>
            <a:endParaRPr lang="pl-PL" sz="2000" dirty="0"/>
          </a:p>
        </p:txBody>
      </p:sp>
    </p:spTree>
    <p:extLst>
      <p:ext uri="{BB962C8B-B14F-4D97-AF65-F5344CB8AC3E}">
        <p14:creationId xmlns:p14="http://schemas.microsoft.com/office/powerpoint/2010/main" val="1171321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Kolory – przykłady</a:t>
            </a:r>
            <a:endParaRPr lang="pl-PL" dirty="0"/>
          </a:p>
        </p:txBody>
      </p:sp>
      <p:pic>
        <p:nvPicPr>
          <p:cNvPr id="4098" name="Picture 2" descr="http://animationconfabulation.files.wordpress.com/2013/01/haunted-woo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96334" y="2594829"/>
            <a:ext cx="4926841" cy="34163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pu.i.wp.pl/k,Mzc1NTM1OTAsNDA1NzQ1,f,peter-pan-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96" y="2594829"/>
            <a:ext cx="4921392"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448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Bibliografia</a:t>
            </a:r>
            <a:endParaRPr lang="pl-PL" dirty="0"/>
          </a:p>
        </p:txBody>
      </p:sp>
      <p:sp>
        <p:nvSpPr>
          <p:cNvPr id="3" name="Content Placeholder 2"/>
          <p:cNvSpPr>
            <a:spLocks noGrp="1"/>
          </p:cNvSpPr>
          <p:nvPr>
            <p:ph idx="1"/>
          </p:nvPr>
        </p:nvSpPr>
        <p:spPr>
          <a:xfrm>
            <a:off x="708660" y="2217420"/>
            <a:ext cx="10469880" cy="4640580"/>
          </a:xfrm>
        </p:spPr>
        <p:txBody>
          <a:bodyPr/>
          <a:lstStyle/>
          <a:p>
            <a:r>
              <a:rPr lang="pl-PL" dirty="0" smtClean="0">
                <a:hlinkClick r:id="rId2"/>
              </a:rPr>
              <a:t>Wikipedia.org</a:t>
            </a:r>
          </a:p>
          <a:p>
            <a:r>
              <a:rPr lang="pl-PL" dirty="0" smtClean="0">
                <a:hlinkClick r:id="rId2"/>
              </a:rPr>
              <a:t>http</a:t>
            </a:r>
            <a:r>
              <a:rPr lang="pl-PL" dirty="0">
                <a:hlinkClick r:id="rId2"/>
              </a:rPr>
              <a:t>://megsmcg.wordpress.com/2012/01/08/storyboards</a:t>
            </a:r>
            <a:r>
              <a:rPr lang="pl-PL" dirty="0" smtClean="0">
                <a:hlinkClick r:id="rId2"/>
              </a:rPr>
              <a:t>/</a:t>
            </a:r>
            <a:endParaRPr lang="pl-PL" dirty="0" smtClean="0"/>
          </a:p>
          <a:p>
            <a:r>
              <a:rPr lang="pl-PL" dirty="0">
                <a:hlinkClick r:id="rId3"/>
              </a:rPr>
              <a:t>http://</a:t>
            </a:r>
            <a:r>
              <a:rPr lang="pl-PL" dirty="0" smtClean="0">
                <a:hlinkClick r:id="rId3"/>
              </a:rPr>
              <a:t>en.wikiversity.org/wiki/Lesson:Thumbnail_Storyboard</a:t>
            </a:r>
            <a:endParaRPr lang="pl-PL" dirty="0" smtClean="0"/>
          </a:p>
          <a:p>
            <a:r>
              <a:rPr lang="pl-PL" dirty="0">
                <a:hlinkClick r:id="rId4"/>
              </a:rPr>
              <a:t>http://</a:t>
            </a:r>
            <a:r>
              <a:rPr lang="pl-PL" dirty="0" smtClean="0">
                <a:hlinkClick r:id="rId4"/>
              </a:rPr>
              <a:t>www.buzzfeed.com/briangalindo/disney-animation-vs-real-life-models-8-amazing-side-by-side</a:t>
            </a:r>
            <a:endParaRPr lang="pl-PL" dirty="0" smtClean="0"/>
          </a:p>
          <a:p>
            <a:endParaRPr lang="pl-PL" dirty="0" smtClean="0"/>
          </a:p>
          <a:p>
            <a:r>
              <a:rPr lang="pl-PL" dirty="0" smtClean="0"/>
              <a:t>Niezawodne zasady web designu. Wydanie III – Jason Beaird</a:t>
            </a:r>
          </a:p>
          <a:p>
            <a:r>
              <a:rPr lang="pl-PL" dirty="0" smtClean="0"/>
              <a:t>Disney Animation – Illussion of Life</a:t>
            </a:r>
          </a:p>
          <a:p>
            <a:endParaRPr lang="pl-PL" dirty="0" smtClean="0"/>
          </a:p>
          <a:p>
            <a:endParaRPr lang="pl-PL" dirty="0"/>
          </a:p>
        </p:txBody>
      </p:sp>
    </p:spTree>
    <p:extLst>
      <p:ext uri="{BB962C8B-B14F-4D97-AF65-F5344CB8AC3E}">
        <p14:creationId xmlns:p14="http://schemas.microsoft.com/office/powerpoint/2010/main" val="830864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41811" y="1667169"/>
            <a:ext cx="8825657" cy="566738"/>
          </a:xfrm>
        </p:spPr>
        <p:txBody>
          <a:bodyPr>
            <a:noAutofit/>
          </a:bodyPr>
          <a:lstStyle/>
          <a:p>
            <a:r>
              <a:rPr lang="pl-PL" sz="4000" dirty="0" smtClean="0">
                <a:solidFill>
                  <a:schemeClr val="tx1">
                    <a:lumMod val="85000"/>
                    <a:lumOff val="15000"/>
                  </a:schemeClr>
                </a:solidFill>
              </a:rPr>
              <a:t>Dziękuję za wysłuchanie prezentacji.</a:t>
            </a:r>
            <a:endParaRPr lang="pl-PL" sz="4000" dirty="0">
              <a:solidFill>
                <a:schemeClr val="tx1">
                  <a:lumMod val="85000"/>
                  <a:lumOff val="15000"/>
                </a:schemeClr>
              </a:solidFill>
            </a:endParaRPr>
          </a:p>
        </p:txBody>
      </p:sp>
    </p:spTree>
    <p:extLst>
      <p:ext uri="{BB962C8B-B14F-4D97-AF65-F5344CB8AC3E}">
        <p14:creationId xmlns:p14="http://schemas.microsoft.com/office/powerpoint/2010/main" val="470344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Konstrukcja sceny</a:t>
            </a:r>
            <a:endParaRPr lang="pl-PL" dirty="0"/>
          </a:p>
        </p:txBody>
      </p:sp>
      <p:sp>
        <p:nvSpPr>
          <p:cNvPr id="3" name="Content Placeholder 2"/>
          <p:cNvSpPr>
            <a:spLocks noGrp="1"/>
          </p:cNvSpPr>
          <p:nvPr>
            <p:ph idx="1"/>
          </p:nvPr>
        </p:nvSpPr>
        <p:spPr>
          <a:xfrm>
            <a:off x="571500" y="2468880"/>
            <a:ext cx="10995660" cy="4091940"/>
          </a:xfrm>
        </p:spPr>
        <p:txBody>
          <a:bodyPr>
            <a:noAutofit/>
          </a:bodyPr>
          <a:lstStyle/>
          <a:p>
            <a:r>
              <a:rPr lang="pl-PL" sz="2200" dirty="0" smtClean="0"/>
              <a:t>Do rozmieszczenia elementów na scenie oraz odpowiedniego ustawienia kamery – warto posłużyć się scenorysem</a:t>
            </a:r>
          </a:p>
          <a:p>
            <a:r>
              <a:rPr lang="pl-PL" sz="2200" dirty="0" smtClean="0"/>
              <a:t>Scenorys – seria obrazków(szkiców), które są wskazówkami dla reżyserów, scenografów, operatorów i montażysów. Wykonaniem takiego rysunku zajmuje się storyboardzista – często są to twórcy komiksów.</a:t>
            </a:r>
          </a:p>
          <a:p>
            <a:r>
              <a:rPr lang="pl-PL" sz="2200" dirty="0" smtClean="0"/>
              <a:t>Pierwszy scenorys Disney – Three Little Pigs (1933)</a:t>
            </a:r>
          </a:p>
          <a:p>
            <a:r>
              <a:rPr lang="pl-PL" sz="2200" dirty="0" smtClean="0"/>
              <a:t>Nie ma obowiązku ich stosowania, ale niemal obowiązkowo używane przy filmach animowanych, często przy filmach(również reklamowych), rzadziej przy sztukach teatralnych. Storyboardy stosuje się również przy produkcji gier komputerowych.</a:t>
            </a:r>
            <a:endParaRPr lang="pl-PL" sz="2200" dirty="0"/>
          </a:p>
        </p:txBody>
      </p:sp>
    </p:spTree>
    <p:extLst>
      <p:ext uri="{BB962C8B-B14F-4D97-AF65-F5344CB8AC3E}">
        <p14:creationId xmlns:p14="http://schemas.microsoft.com/office/powerpoint/2010/main" val="2195505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Spodziewane cechy scenorysów</a:t>
            </a:r>
            <a:endParaRPr lang="pl-PL" dirty="0"/>
          </a:p>
        </p:txBody>
      </p:sp>
      <p:sp>
        <p:nvSpPr>
          <p:cNvPr id="3" name="Content Placeholder 2"/>
          <p:cNvSpPr>
            <a:spLocks noGrp="1"/>
          </p:cNvSpPr>
          <p:nvPr>
            <p:ph idx="1"/>
          </p:nvPr>
        </p:nvSpPr>
        <p:spPr>
          <a:xfrm>
            <a:off x="502920" y="2240280"/>
            <a:ext cx="11109960" cy="4183380"/>
          </a:xfrm>
        </p:spPr>
        <p:txBody>
          <a:bodyPr>
            <a:noAutofit/>
          </a:bodyPr>
          <a:lstStyle/>
          <a:p>
            <a:r>
              <a:rPr lang="pl-PL" sz="2100" dirty="0" smtClean="0"/>
              <a:t>Proporcje kadrów rysunku odpowiadają proporcjom kadru filmowego</a:t>
            </a:r>
          </a:p>
          <a:p>
            <a:r>
              <a:rPr lang="pl-PL" sz="2100" dirty="0" smtClean="0"/>
              <a:t>Rysuje się wyłącznie ważniejsze elementy dekoracji oraz postacie</a:t>
            </a:r>
          </a:p>
          <a:p>
            <a:r>
              <a:rPr lang="pl-PL" sz="2100" dirty="0" smtClean="0"/>
              <a:t>Ważna przejrzystość rysunku</a:t>
            </a:r>
          </a:p>
          <a:p>
            <a:r>
              <a:rPr lang="pl-PL" sz="2100" dirty="0" smtClean="0"/>
              <a:t>Może być rysunkiem próbującym połączyć koncepcje reżysera, operatora i scenografa</a:t>
            </a:r>
          </a:p>
          <a:p>
            <a:r>
              <a:rPr lang="pl-PL" sz="2100" dirty="0" smtClean="0"/>
              <a:t>Umieszcza się pomocnicze komentarze, numeruje sceny czy ujęcia</a:t>
            </a:r>
          </a:p>
          <a:p>
            <a:r>
              <a:rPr lang="pl-PL" sz="2100" dirty="0" smtClean="0"/>
              <a:t>Ważną rolę pełnią strzałki oznaczające ruch kamery, postaci czy przedmiotów.</a:t>
            </a:r>
          </a:p>
          <a:p>
            <a:r>
              <a:rPr lang="pl-PL" sz="2100" dirty="0" smtClean="0"/>
              <a:t>Zbierają informacje dotyczące projektu w całość – informują innych członków zespołu co chcemy zrobić (oraz inwestorów !!!)</a:t>
            </a:r>
          </a:p>
          <a:p>
            <a:r>
              <a:rPr lang="pl-PL" sz="2100" dirty="0">
                <a:hlinkClick r:id="rId2"/>
              </a:rPr>
              <a:t>http://www.pawka.pl/works/_strong_storyboards__strong</a:t>
            </a:r>
            <a:r>
              <a:rPr lang="pl-PL" sz="2100" dirty="0" smtClean="0">
                <a:hlinkClick r:id="rId2"/>
              </a:rPr>
              <a:t>__</a:t>
            </a:r>
            <a:endParaRPr lang="pl-PL" sz="2100" dirty="0" smtClean="0"/>
          </a:p>
          <a:p>
            <a:endParaRPr lang="pl-PL" sz="2100" dirty="0"/>
          </a:p>
        </p:txBody>
      </p:sp>
    </p:spTree>
    <p:extLst>
      <p:ext uri="{BB962C8B-B14F-4D97-AF65-F5344CB8AC3E}">
        <p14:creationId xmlns:p14="http://schemas.microsoft.com/office/powerpoint/2010/main" val="1599914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pl-PL"/>
              <a:t>Dlaczego scenorysy są ważne?</a:t>
            </a:r>
          </a:p>
        </p:txBody>
      </p:sp>
      <p:sp>
        <p:nvSpPr>
          <p:cNvPr id="39939" name="Rectangle 3"/>
          <p:cNvSpPr>
            <a:spLocks noGrp="1" noChangeArrowheads="1"/>
          </p:cNvSpPr>
          <p:nvPr>
            <p:ph type="body" idx="1"/>
          </p:nvPr>
        </p:nvSpPr>
        <p:spPr>
          <a:xfrm>
            <a:off x="571500" y="2512060"/>
            <a:ext cx="11018520" cy="4163060"/>
          </a:xfrm>
        </p:spPr>
        <p:txBody>
          <a:bodyPr>
            <a:normAutofit fontScale="92500"/>
          </a:bodyPr>
          <a:lstStyle/>
          <a:p>
            <a:pPr>
              <a:buFontTx/>
              <a:buChar char="•"/>
            </a:pPr>
            <a:r>
              <a:rPr lang="pl-PL" sz="2750" dirty="0"/>
              <a:t>Pomagają wykryć błędne założenia i je poprawić</a:t>
            </a:r>
          </a:p>
          <a:p>
            <a:pPr>
              <a:buFontTx/>
              <a:buChar char="•"/>
            </a:pPr>
            <a:r>
              <a:rPr lang="pl-PL" sz="2750" dirty="0"/>
              <a:t>Pozwalają wyobrazić sobie efekt końcowy. Każdy pracujący nad dziełem finalnym będzie miał dzięki temu podobną </a:t>
            </a:r>
            <a:r>
              <a:rPr lang="pl-PL" sz="2750" dirty="0" smtClean="0"/>
              <a:t>wizje.</a:t>
            </a:r>
            <a:endParaRPr lang="pl-PL" sz="2750" dirty="0"/>
          </a:p>
          <a:p>
            <a:pPr>
              <a:buFontTx/>
              <a:buChar char="•"/>
            </a:pPr>
            <a:r>
              <a:rPr lang="pl-PL" sz="2750" dirty="0"/>
              <a:t>Pomagają zachować spójność historii. Po narysowaniu scenorysu można zauważyć, że jakieś elementy historii są nieciągłe lub </a:t>
            </a:r>
            <a:r>
              <a:rPr lang="pl-PL" sz="2750" dirty="0" smtClean="0"/>
              <a:t>niezrozumiałe dla odbiorcy.</a:t>
            </a:r>
            <a:endParaRPr lang="pl-PL" sz="2750" dirty="0"/>
          </a:p>
          <a:p>
            <a:pPr>
              <a:buFontTx/>
              <a:buChar char="•"/>
            </a:pPr>
            <a:r>
              <a:rPr lang="pl-PL" sz="2750" dirty="0"/>
              <a:t>Pomagają ustawić kamerę w taki sposób, aby odpowiednie elementy były widoczne w odpowiednich proporcjach i </a:t>
            </a:r>
            <a:r>
              <a:rPr lang="pl-PL" sz="2750" dirty="0" smtClean="0"/>
              <a:t>miejscach.</a:t>
            </a:r>
          </a:p>
          <a:p>
            <a:pPr>
              <a:buFontTx/>
              <a:buChar char="•"/>
            </a:pPr>
            <a:r>
              <a:rPr lang="pl-PL" sz="2750" dirty="0" smtClean="0"/>
              <a:t>Mogą również wskazywać na sposób oświetlenia</a:t>
            </a:r>
            <a:endParaRPr lang="pl-PL" sz="2750" dirty="0"/>
          </a:p>
        </p:txBody>
      </p:sp>
    </p:spTree>
    <p:extLst>
      <p:ext uri="{BB962C8B-B14F-4D97-AF65-F5344CB8AC3E}">
        <p14:creationId xmlns:p14="http://schemas.microsoft.com/office/powerpoint/2010/main" val="327671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Przykłady scenorysów</a:t>
            </a:r>
            <a:endParaRPr lang="pl-PL" dirty="0"/>
          </a:p>
        </p:txBody>
      </p:sp>
      <p:sp>
        <p:nvSpPr>
          <p:cNvPr id="3" name="Content Placeholder 2"/>
          <p:cNvSpPr>
            <a:spLocks noGrp="1"/>
          </p:cNvSpPr>
          <p:nvPr>
            <p:ph idx="1"/>
          </p:nvPr>
        </p:nvSpPr>
        <p:spPr>
          <a:xfrm>
            <a:off x="834914" y="2194560"/>
            <a:ext cx="10343626" cy="4594860"/>
          </a:xfrm>
        </p:spPr>
        <p:txBody>
          <a:bodyPr>
            <a:normAutofit/>
          </a:bodyPr>
          <a:lstStyle/>
          <a:p>
            <a:r>
              <a:rPr lang="pl-PL" sz="2400" b="1" dirty="0" smtClean="0"/>
              <a:t>Thumbnail storyboards </a:t>
            </a:r>
            <a:r>
              <a:rPr lang="pl-PL" sz="2400" dirty="0" smtClean="0"/>
              <a:t>– pierwsze szkice sceny. Zwykle bardzo szybko wykonywane i małych rozmiarów. (rysunki: thumbnail1.png thumbnail2.png)</a:t>
            </a:r>
          </a:p>
          <a:p>
            <a:r>
              <a:rPr lang="pl-PL" sz="2400" b="1" dirty="0" smtClean="0"/>
              <a:t>Floating storyboard </a:t>
            </a:r>
            <a:r>
              <a:rPr lang="pl-PL" sz="2400" dirty="0" smtClean="0"/>
              <a:t>– Stosunek szerokość/wysokość odpowiada temu z filmu. Elementy rozmieszczone tak jak chcemy w gotowej animacji, ale poglądowo mogą wystawać po za kadr. (floating.png)</a:t>
            </a:r>
          </a:p>
          <a:p>
            <a:r>
              <a:rPr lang="pl-PL" sz="2400" b="1" dirty="0" smtClean="0"/>
              <a:t>Framed storyboard – </a:t>
            </a:r>
            <a:r>
              <a:rPr lang="pl-PL" sz="2400" dirty="0" smtClean="0"/>
              <a:t>stały stosunek szerokość/wysokość. Trzeba dokładnie trzymać się ramki. Bardziej dokładne, przejrzyste. Dobre do przedstawienia finalnych koncepcji (framed.png)</a:t>
            </a:r>
          </a:p>
          <a:p>
            <a:r>
              <a:rPr lang="pl-PL" sz="2400" b="1" dirty="0" smtClean="0"/>
              <a:t>Photostoryboard – </a:t>
            </a:r>
            <a:r>
              <a:rPr lang="pl-PL" sz="2400" dirty="0" smtClean="0"/>
              <a:t>tworzy się go ze zdjęć</a:t>
            </a:r>
            <a:endParaRPr lang="pl-PL" sz="2400" b="1" dirty="0" smtClean="0"/>
          </a:p>
          <a:p>
            <a:endParaRPr lang="pl-PL" sz="2400" dirty="0" smtClean="0"/>
          </a:p>
          <a:p>
            <a:endParaRPr lang="pl-PL" sz="2400" dirty="0"/>
          </a:p>
          <a:p>
            <a:endParaRPr lang="pl-PL" sz="2400" dirty="0"/>
          </a:p>
        </p:txBody>
      </p:sp>
    </p:spTree>
    <p:extLst>
      <p:ext uri="{BB962C8B-B14F-4D97-AF65-F5344CB8AC3E}">
        <p14:creationId xmlns:p14="http://schemas.microsoft.com/office/powerpoint/2010/main" val="1702060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Rola modeli w konstrukcji sceny</a:t>
            </a:r>
            <a:endParaRPr lang="pl-PL" dirty="0"/>
          </a:p>
        </p:txBody>
      </p:sp>
      <p:sp>
        <p:nvSpPr>
          <p:cNvPr id="3" name="Content Placeholder 2"/>
          <p:cNvSpPr>
            <a:spLocks noGrp="1"/>
          </p:cNvSpPr>
          <p:nvPr>
            <p:ph idx="1"/>
          </p:nvPr>
        </p:nvSpPr>
        <p:spPr>
          <a:xfrm>
            <a:off x="731520" y="2400300"/>
            <a:ext cx="10698480" cy="3619500"/>
          </a:xfrm>
        </p:spPr>
        <p:txBody>
          <a:bodyPr>
            <a:noAutofit/>
          </a:bodyPr>
          <a:lstStyle/>
          <a:p>
            <a:r>
              <a:rPr lang="pl-PL" sz="2400" dirty="0" smtClean="0"/>
              <a:t>Przykład: Ken Anderson skonstruował model domu do animacji „Snow White” na podstawie przygotowanych wcześniej poglądowych rysunków.</a:t>
            </a:r>
          </a:p>
          <a:p>
            <a:r>
              <a:rPr lang="pl-PL" sz="2400" dirty="0" smtClean="0"/>
              <a:t>Model miał przenosić rysunki na prawdziwe </a:t>
            </a:r>
            <a:r>
              <a:rPr lang="pl-PL" sz="2400" dirty="0" smtClean="0"/>
              <a:t>kształty i </a:t>
            </a:r>
            <a:r>
              <a:rPr lang="pl-PL" sz="2400" dirty="0" smtClean="0"/>
              <a:t>odległości. Rysownicy mogli później obejrzeć konkretne elementy domu, ale przede wszystkim ważne były odległości.</a:t>
            </a:r>
          </a:p>
          <a:p>
            <a:r>
              <a:rPr lang="pl-PL" sz="2400" dirty="0"/>
              <a:t>Pomysł nagrania ruchów żywej postaci i przeniesienia tych samych ruchów kamery na model. Chodziło o </a:t>
            </a:r>
            <a:r>
              <a:rPr lang="pl-PL" sz="2400" dirty="0" smtClean="0"/>
              <a:t>skalowanie przez nagrywanie z odpowiedniej odległości i nakładanie ruchów postaci.</a:t>
            </a:r>
            <a:endParaRPr lang="pl-PL" sz="2400" dirty="0"/>
          </a:p>
          <a:p>
            <a:endParaRPr lang="pl-PL" sz="2400" dirty="0" smtClean="0"/>
          </a:p>
        </p:txBody>
      </p:sp>
    </p:spTree>
    <p:extLst>
      <p:ext uri="{BB962C8B-B14F-4D97-AF65-F5344CB8AC3E}">
        <p14:creationId xmlns:p14="http://schemas.microsoft.com/office/powerpoint/2010/main" val="3241326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t>Live-action </a:t>
            </a:r>
            <a:r>
              <a:rPr lang="pl-PL" b="1" dirty="0"/>
              <a:t>reference</a:t>
            </a:r>
            <a:endParaRPr lang="pl-PL" dirty="0"/>
          </a:p>
        </p:txBody>
      </p:sp>
      <p:sp>
        <p:nvSpPr>
          <p:cNvPr id="3" name="Content Placeholder 2"/>
          <p:cNvSpPr>
            <a:spLocks noGrp="1"/>
          </p:cNvSpPr>
          <p:nvPr>
            <p:ph idx="1"/>
          </p:nvPr>
        </p:nvSpPr>
        <p:spPr/>
        <p:txBody>
          <a:bodyPr/>
          <a:lstStyle/>
          <a:p>
            <a:r>
              <a:rPr lang="pl-PL" dirty="0" smtClean="0"/>
              <a:t>Disney często nagrywał całe sceny z żywymi aktorami, które potem służyły animatorom i konstruktorom scen, do tworzenia realistycznych ruchów oraz zachowania odpowiedniej skali i odległości</a:t>
            </a:r>
          </a:p>
          <a:p>
            <a:r>
              <a:rPr lang="pl-PL" dirty="0">
                <a:hlinkClick r:id="rId2"/>
              </a:rPr>
              <a:t>http://</a:t>
            </a:r>
            <a:r>
              <a:rPr lang="pl-PL" dirty="0" smtClean="0">
                <a:hlinkClick r:id="rId2"/>
              </a:rPr>
              <a:t>www.buzzfeed.com/briangalindo/disney-animation-vs-real-life-models-8-amazing-side-by-side</a:t>
            </a:r>
            <a:endParaRPr lang="pl-PL" dirty="0" smtClean="0"/>
          </a:p>
          <a:p>
            <a:endParaRPr lang="pl-PL"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7402" y="4000499"/>
            <a:ext cx="3589760" cy="2676525"/>
          </a:xfrm>
          <a:prstGeom prst="rect">
            <a:avLst/>
          </a:prstGeom>
        </p:spPr>
      </p:pic>
    </p:spTree>
    <p:extLst>
      <p:ext uri="{BB962C8B-B14F-4D97-AF65-F5344CB8AC3E}">
        <p14:creationId xmlns:p14="http://schemas.microsoft.com/office/powerpoint/2010/main" val="3120163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Tło animacji</a:t>
            </a:r>
            <a:endParaRPr lang="pl-PL" dirty="0"/>
          </a:p>
        </p:txBody>
      </p:sp>
      <p:sp>
        <p:nvSpPr>
          <p:cNvPr id="3" name="Content Placeholder 2"/>
          <p:cNvSpPr>
            <a:spLocks noGrp="1"/>
          </p:cNvSpPr>
          <p:nvPr>
            <p:ph idx="1"/>
          </p:nvPr>
        </p:nvSpPr>
        <p:spPr>
          <a:xfrm>
            <a:off x="548640" y="2446020"/>
            <a:ext cx="11087100" cy="4206240"/>
          </a:xfrm>
        </p:spPr>
        <p:txBody>
          <a:bodyPr>
            <a:noAutofit/>
          </a:bodyPr>
          <a:lstStyle/>
          <a:p>
            <a:r>
              <a:rPr lang="pl-PL" sz="2100" dirty="0" smtClean="0"/>
              <a:t>Twórca tła musi wiedzieć o sposobie konstrukcji sceny, aby dopasować tło do aktorów i akcji</a:t>
            </a:r>
          </a:p>
          <a:p>
            <a:r>
              <a:rPr lang="pl-PL" sz="2100" dirty="0" smtClean="0"/>
              <a:t>Tło stanowi ważny element animacji, buduje nastrój i pozwala sterować emocjami odbiorcy. Musi jednak pozostać tłem.</a:t>
            </a:r>
          </a:p>
          <a:p>
            <a:r>
              <a:rPr lang="pl-PL" sz="2100" dirty="0" smtClean="0"/>
              <a:t>Zbyt duża liczba detali, zajmujące formy albo za jasne/ciemne elementy będą przyciągały wzrok. Odbiorca powinien jednak być skupiony głównie na postaciach i akcji.</a:t>
            </a:r>
          </a:p>
          <a:p>
            <a:r>
              <a:rPr lang="pl-PL" sz="2100" dirty="0" smtClean="0"/>
              <a:t>Kiedy na scenie są bohaterowie, to powinni znajdować się w środku, a przyroda powinna stanowić tło.</a:t>
            </a:r>
          </a:p>
          <a:p>
            <a:r>
              <a:rPr lang="pl-PL" sz="2100" dirty="0" smtClean="0"/>
              <a:t>Trawa nie może być zbyt miękka ani zbyt szczegółowa. Musi być solidnym podłożem, bo inaczej wydawałoby się, że postacie chodzą po chmurach.</a:t>
            </a:r>
            <a:endParaRPr lang="pl-PL" sz="2100" dirty="0"/>
          </a:p>
        </p:txBody>
      </p:sp>
    </p:spTree>
    <p:extLst>
      <p:ext uri="{BB962C8B-B14F-4D97-AF65-F5344CB8AC3E}">
        <p14:creationId xmlns:p14="http://schemas.microsoft.com/office/powerpoint/2010/main" val="40842384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1425</TotalTime>
  <Words>1705</Words>
  <Application>Microsoft Office PowerPoint</Application>
  <PresentationFormat>Widescreen</PresentationFormat>
  <Paragraphs>134</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Century Gothic</vt:lpstr>
      <vt:lpstr>Wingdings 3</vt:lpstr>
      <vt:lpstr>Ion Boardroom</vt:lpstr>
      <vt:lpstr>Konstrukcja sceny – tła, efekty specjalne, dobór koloru</vt:lpstr>
      <vt:lpstr>Słowem wstępu </vt:lpstr>
      <vt:lpstr>Konstrukcja sceny</vt:lpstr>
      <vt:lpstr>Spodziewane cechy scenorysów</vt:lpstr>
      <vt:lpstr>Dlaczego scenorysy są ważne?</vt:lpstr>
      <vt:lpstr>Przykłady scenorysów</vt:lpstr>
      <vt:lpstr>Rola modeli w konstrukcji sceny</vt:lpstr>
      <vt:lpstr>Live-action reference</vt:lpstr>
      <vt:lpstr>Tło animacji</vt:lpstr>
      <vt:lpstr>Tło animacji - część 2</vt:lpstr>
      <vt:lpstr>Tło animacji – część 3</vt:lpstr>
      <vt:lpstr>Efekty specjalne</vt:lpstr>
      <vt:lpstr>Efekty Specjalne część2 </vt:lpstr>
      <vt:lpstr>Efekty Specjalne – część 3</vt:lpstr>
      <vt:lpstr>Efekty Specjalne – część 4</vt:lpstr>
      <vt:lpstr>Kolory</vt:lpstr>
      <vt:lpstr>Kolory – część 2</vt:lpstr>
      <vt:lpstr>Kolory – część 3 </vt:lpstr>
      <vt:lpstr>Sztuka doboru koloru</vt:lpstr>
      <vt:lpstr>Temperatura barwowa</vt:lpstr>
      <vt:lpstr>Wartość chrmatyczna</vt:lpstr>
      <vt:lpstr>Kolory – przykłady</vt:lpstr>
      <vt:lpstr>Bibliografia</vt:lpstr>
      <vt:lpstr>Dziękuję za wysłuchanie prezentacji.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Konstrukcja sceny – tła, efekty specjalne, dobór koloru</dc:title>
  <dc:creator>Michał Kołkowski</dc:creator>
  <cp:lastModifiedBy>Michał Kołkowski</cp:lastModifiedBy>
  <cp:revision>65</cp:revision>
  <dcterms:created xsi:type="dcterms:W3CDTF">2013-05-04T14:20:06Z</dcterms:created>
  <dcterms:modified xsi:type="dcterms:W3CDTF">2013-05-06T15:18:55Z</dcterms:modified>
</cp:coreProperties>
</file>