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1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4.xml"/>
  <Override ContentType="application/vnd.openxmlformats-officedocument.theme+xml" PartName="/ppt/theme/theme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6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2.xml"/>
  <Override ContentType="application/vnd.openxmlformats-officedocument.presentationml.slide+xml" PartName="/ppt/slides/slide9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18.xml"/>
  <Override ContentType="application/vnd.openxmlformats-officedocument.presentationml.slide+xml" PartName="/ppt/slides/slide15.xml"/>
  <Override ContentType="application/vnd.openxmlformats-officedocument.presentationml.slide+xml" PartName="/ppt/slides/slide7.xml"/>
  <Override ContentType="application/vnd.openxmlformats-officedocument.presentationml.slide+xml" PartName="/ppt/slides/slide17.xml"/>
  <Override ContentType="application/vnd.openxmlformats-officedocument.presentationml.slide+xml" PartName="/ppt/slides/slide8.xml"/>
  <Override ContentType="application/vnd.openxmlformats-officedocument.presentationml.slide+xml" PartName="/ppt/slides/slide19.xml"/>
  <Override ContentType="application/vnd.openxmlformats-officedocument.presentationml.slide+xml" PartName="/ppt/slides/slide4.xml"/>
  <Override ContentType="application/vnd.openxmlformats-officedocument.presentationml.slide+xml" PartName="/ppt/slides/slide10.xml"/>
  <Override ContentType="application/vnd.openxmlformats-officedocument.presentationml.slide+xml" PartName="/ppt/slides/slide14.xml"/>
  <Override ContentType="application/vnd.openxmlformats-officedocument.presentationml.slide+xml" PartName="/ppt/slides/slide11.xml"/>
  <Override ContentType="application/vnd.openxmlformats-officedocument.presentationml.slide+xml" PartName="/ppt/slides/slide5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Type="http://schemas.openxmlformats.org/officeDocument/2006/relationships/officeDocument" Id="rId1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c:Ignorable="mv" autoCompressPictures="0" mc:PreserveAttributes="mv:*" saveSubsetFonts="1">
  <p:sldMasterIdLst>
    <p:sldMasterId id="2147483660" r:id="rId4"/>
    <p:sldMasterId id="214748366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</p:sldIdLst>
  <p:sldSz cy="6858000" cx="9144000"/>
  <p:notesSz cy="9144000" cx="6858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ype="http://schemas.openxmlformats.org/officeDocument/2006/relationships/slide" Id="rId19" Target="slides/slide13.xml"/><Relationship Type="http://schemas.openxmlformats.org/officeDocument/2006/relationships/slide" Id="rId18" Target="slides/slide12.xml"/><Relationship Type="http://schemas.openxmlformats.org/officeDocument/2006/relationships/slide" Id="rId17" Target="slides/slide11.xml"/><Relationship Type="http://schemas.openxmlformats.org/officeDocument/2006/relationships/slide" Id="rId16" Target="slides/slide10.xml"/><Relationship Type="http://schemas.openxmlformats.org/officeDocument/2006/relationships/slide" Id="rId15" Target="slides/slide9.xml"/><Relationship Type="http://schemas.openxmlformats.org/officeDocument/2006/relationships/slide" Id="rId14" Target="slides/slide8.xml"/><Relationship Type="http://schemas.openxmlformats.org/officeDocument/2006/relationships/slide" Id="rId12" Target="slides/slide6.xml"/><Relationship Type="http://schemas.openxmlformats.org/officeDocument/2006/relationships/slide" Id="rId13" Target="slides/slide7.xml"/><Relationship Type="http://schemas.openxmlformats.org/officeDocument/2006/relationships/slide" Id="rId10" Target="slides/slide4.xml"/><Relationship Type="http://schemas.openxmlformats.org/officeDocument/2006/relationships/slide" Id="rId11" Target="slides/slide5.xml"/><Relationship Type="http://schemas.openxmlformats.org/officeDocument/2006/relationships/slide" Id="rId25" Target="slides/slide19.xml"/><Relationship Type="http://schemas.openxmlformats.org/officeDocument/2006/relationships/presProps" Id="rId2" Target="presProps.xml"/><Relationship Type="http://schemas.openxmlformats.org/officeDocument/2006/relationships/slide" Id="rId21" Target="slides/slide15.xml"/><Relationship Type="http://schemas.openxmlformats.org/officeDocument/2006/relationships/theme" Id="rId1" Target="theme/theme4.xml"/><Relationship Type="http://schemas.openxmlformats.org/officeDocument/2006/relationships/slide" Id="rId22" Target="slides/slide16.xml"/><Relationship Type="http://schemas.openxmlformats.org/officeDocument/2006/relationships/slideMaster" Id="rId4" Target="slideMasters/slideMaster1.xml"/><Relationship Type="http://schemas.openxmlformats.org/officeDocument/2006/relationships/slide" Id="rId23" Target="slides/slide17.xml"/><Relationship Type="http://schemas.openxmlformats.org/officeDocument/2006/relationships/tableStyles" Id="rId3" Target="tableStyles.xml"/><Relationship Type="http://schemas.openxmlformats.org/officeDocument/2006/relationships/slide" Id="rId24" Target="slides/slide18.xml"/><Relationship Type="http://schemas.openxmlformats.org/officeDocument/2006/relationships/slide" Id="rId20" Target="slides/slide14.xml"/><Relationship Type="http://schemas.openxmlformats.org/officeDocument/2006/relationships/slide" Id="rId9" Target="slides/slide3.xml"/><Relationship Type="http://schemas.openxmlformats.org/officeDocument/2006/relationships/notesMaster" Id="rId6" Target="notesMasters/notesMaster1.xml"/><Relationship Type="http://schemas.openxmlformats.org/officeDocument/2006/relationships/slideMaster" Id="rId5" Target="slideMasters/slideMaster2.xml"/><Relationship Type="http://schemas.openxmlformats.org/officeDocument/2006/relationships/slide" Id="rId8" Target="slides/slide2.xml"/><Relationship Type="http://schemas.openxmlformats.org/officeDocument/2006/relationships/slide" Id="rId7" Target="slides/slide1.xml"/></Relationships>
</file>

<file path=ppt/notesMasters/_rels/notesMaster1.xml.rels><?xml version="1.0" encoding="UTF-8" standalone="yes"?><Relationships xmlns="http://schemas.openxmlformats.org/package/2006/relationships"><Relationship Type="http://schemas.openxmlformats.org/officeDocument/2006/relationships/theme" Id="rId1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" id="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Shape 2" id="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name="Shape 3" id="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bIns="91425" tIns="91425" anchor="t" lIns="91425" rIns="91425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6="accent6" tx2="lt2" accent5="accent5" bg2="dk2" tx1="dk1" accent4="accent4" bg1="lt1" accent3="accent3" accent2="accent2" accent1="accent1" folHlink="folHlink" hlink="hlink"/>
</p:notesMaster>
</file>

<file path=ppt/notesSlides/_rels/notesSlide1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2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3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4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5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6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7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8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9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44" id="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5" id="45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46" id="46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13" id="1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4" id="114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15" id="115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19" id="1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20" id="120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21" id="121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25" id="1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26" id="126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27" id="127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32" id="1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33" id="133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34" id="134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38" id="1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39" id="139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40" id="140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44" id="1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45" id="145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46" id="146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50" id="1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51" id="151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52" id="152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56" id="1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57" id="157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58" id="158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62" id="1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63" id="163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64" id="164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67" id="1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68" id="168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69" id="169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50" id="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1" id="51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52" id="52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59" id="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0" id="60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61" id="61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68" id="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9" id="69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70" id="70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75" id="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6" id="76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77" id="77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85" id="8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6" id="86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87" id="87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95" id="9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6" id="96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97" id="97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01" id="10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2" id="102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03" id="103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07" id="1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8" id="108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09" id="109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name="Shape 7" id="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" id="8"/>
          <p:cNvSpPr txBox="1"/>
          <p:nvPr>
            <p:ph type="subTitle" idx="1"/>
          </p:nvPr>
        </p:nvSpPr>
        <p:spPr>
          <a:xfrm>
            <a:off y="3786737" x="685800"/>
            <a:ext cy="1046400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9" id="9"/>
          <p:cNvSpPr txBox="1"/>
          <p:nvPr>
            <p:ph type="ctrTitle"/>
          </p:nvPr>
        </p:nvSpPr>
        <p:spPr>
          <a:xfrm>
            <a:off y="2111123" x="685800"/>
            <a:ext cy="1546500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304800" algn="ctr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304800" algn="ctr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304800" algn="ctr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304800" algn="ctr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304800" algn="ctr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304800" algn="ctr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304800" algn="ctr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304800" algn="ctr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304800" algn="ctr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name="Shape 35" id="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6" id="3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name="Shape 37" id="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8" id="38"/>
          <p:cNvSpPr txBox="1"/>
          <p:nvPr>
            <p:ph type="body" idx="1"/>
          </p:nvPr>
        </p:nvSpPr>
        <p:spPr>
          <a:xfrm>
            <a:off y="5875078" x="457200"/>
            <a:ext cy="692693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indent="-285750" algn="ctr" marL="285750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name="Shape 39" id="39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name="Shape 10" id="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" id="1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2" id="12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name="Shape 13" id="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4" id="1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5" id="15"/>
          <p:cNvSpPr txBox="1"/>
          <p:nvPr>
            <p:ph type="body" idx="1"/>
          </p:nvPr>
        </p:nvSpPr>
        <p:spPr>
          <a:xfrm>
            <a:off y="1600200" x="457200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name="Shape 16" id="16"/>
          <p:cNvSpPr txBox="1"/>
          <p:nvPr>
            <p:ph type="body" idx="2"/>
          </p:nvPr>
        </p:nvSpPr>
        <p:spPr>
          <a:xfrm>
            <a:off y="1600200" x="4692273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name="Shape 17" id="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8" id="1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name="Shape 19" id="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0" id="20"/>
          <p:cNvSpPr txBox="1"/>
          <p:nvPr>
            <p:ph type="body" idx="1"/>
          </p:nvPr>
        </p:nvSpPr>
        <p:spPr>
          <a:xfrm>
            <a:off y="5875078" x="457200"/>
            <a:ext cy="692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1800">
                <a:solidFill>
                  <a:schemeClr val="lt1"/>
                </a:solidFill>
              </a:defRPr>
            </a:lvl1pPr>
            <a:lvl2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1800">
                <a:solidFill>
                  <a:schemeClr val="lt1"/>
                </a:solidFill>
              </a:defRPr>
            </a:lvl2pPr>
            <a:lvl3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1800">
                <a:solidFill>
                  <a:schemeClr val="lt1"/>
                </a:solidFill>
              </a:defRPr>
            </a:lvl3pPr>
            <a:lvl4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1800">
                <a:solidFill>
                  <a:schemeClr val="lt1"/>
                </a:solidFill>
              </a:defRPr>
            </a:lvl4pPr>
            <a:lvl5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1800">
                <a:solidFill>
                  <a:schemeClr val="lt1"/>
                </a:solidFill>
              </a:defRPr>
            </a:lvl5pPr>
            <a:lvl6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1800">
                <a:solidFill>
                  <a:schemeClr val="lt1"/>
                </a:solidFill>
              </a:defRPr>
            </a:lvl6pPr>
            <a:lvl7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1800">
                <a:solidFill>
                  <a:schemeClr val="lt1"/>
                </a:solidFill>
              </a:defRPr>
            </a:lvl7pPr>
            <a:lvl8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1800">
                <a:solidFill>
                  <a:schemeClr val="lt1"/>
                </a:solidFill>
              </a:defRPr>
            </a:lvl8pPr>
            <a:lvl9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1800"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name="Shape 21" id="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name="Shape 25" id="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6" id="26"/>
          <p:cNvSpPr txBox="1"/>
          <p:nvPr>
            <p:ph type="ctrTitle"/>
          </p:nvPr>
        </p:nvSpPr>
        <p:spPr>
          <a:xfrm>
            <a:off y="2111123" x="685800"/>
            <a:ext cy="1546474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304800" algn="ctr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27" id="27"/>
          <p:cNvSpPr txBox="1"/>
          <p:nvPr>
            <p:ph type="subTitle" idx="1"/>
          </p:nvPr>
        </p:nvSpPr>
        <p:spPr>
          <a:xfrm>
            <a:off y="3786737" x="685800"/>
            <a:ext cy="1046317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name="Shape 28" id="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9" id="2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30" id="30"/>
          <p:cNvSpPr txBox="1"/>
          <p:nvPr>
            <p:ph type="body" idx="1"/>
          </p:nvPr>
        </p:nvSpPr>
        <p:spPr>
          <a:xfrm>
            <a:off y="1600200" x="457200"/>
            <a:ext cy="4967574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indent="-285750" marL="742950" rtl="0">
              <a:defRPr/>
            </a:lvl2pPr>
            <a:lvl3pPr indent="-228600" marL="1143000" rtl="0">
              <a:defRPr/>
            </a:lvl3pPr>
            <a:lvl4pPr indent="-228600" marL="1600200"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name="Shape 31" id="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2" id="3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33" id="33"/>
          <p:cNvSpPr txBox="1"/>
          <p:nvPr>
            <p:ph type="body" idx="1"/>
          </p:nvPr>
        </p:nvSpPr>
        <p:spPr>
          <a:xfrm>
            <a:off y="1600200" x="457200"/>
            <a:ext cy="4967574" cx="3994525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name="Shape 34" id="34"/>
          <p:cNvSpPr txBox="1"/>
          <p:nvPr>
            <p:ph type="body" idx="2"/>
          </p:nvPr>
        </p:nvSpPr>
        <p:spPr>
          <a:xfrm>
            <a:off y="1600200" x="4692273"/>
            <a:ext cy="4967574" cx="3994525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ype="http://schemas.openxmlformats.org/officeDocument/2006/relationships/slideLayout" Id="rId2" Target="../slideLayouts/slideLayout2.xml"/><Relationship Type="http://schemas.openxmlformats.org/officeDocument/2006/relationships/slideLayout" Id="rId1" Target="../slideLayouts/slideLayout1.xml"/><Relationship Type="http://schemas.openxmlformats.org/officeDocument/2006/relationships/slideLayout" Id="rId4" Target="../slideLayouts/slideLayout4.xml"/><Relationship Type="http://schemas.openxmlformats.org/officeDocument/2006/relationships/slideLayout" Id="rId3" Target="../slideLayouts/slideLayout3.xml"/><Relationship Type="http://schemas.openxmlformats.org/officeDocument/2006/relationships/slideLayout" Id="rId6" Target="../slideLayouts/slideLayout6.xml"/><Relationship Type="http://schemas.openxmlformats.org/officeDocument/2006/relationships/slideLayout" Id="rId5" Target="../slideLayouts/slideLayout5.xml"/><Relationship Type="http://schemas.openxmlformats.org/officeDocument/2006/relationships/theme" Id="rId7" Target="../theme/theme3.xml"/></Relationships>
</file>

<file path=ppt/slideMasters/_rels/slideMaster2.xml.rels><?xml version="1.0" encoding="UTF-8" standalone="yes"?><Relationships xmlns="http://schemas.openxmlformats.org/package/2006/relationships"><Relationship Type="http://schemas.openxmlformats.org/officeDocument/2006/relationships/slideLayout" Id="rId2" Target="../slideLayouts/slideLayout8.xml"/><Relationship Type="http://schemas.openxmlformats.org/officeDocument/2006/relationships/slideLayout" Id="rId1" Target="../slideLayouts/slideLayout7.xml"/><Relationship Type="http://schemas.openxmlformats.org/officeDocument/2006/relationships/slideLayout" Id="rId4" Target="../slideLayouts/slideLayout10.xml"/><Relationship Type="http://schemas.openxmlformats.org/officeDocument/2006/relationships/slideLayout" Id="rId3" Target="../slideLayouts/slideLayout9.xml"/><Relationship Type="http://schemas.openxmlformats.org/officeDocument/2006/relationships/slideLayout" Id="rId6" Target="../slideLayouts/slideLayout12.xml"/><Relationship Type="http://schemas.openxmlformats.org/officeDocument/2006/relationships/slideLayout" Id="rId5" Target="../slideLayouts/slideLayout11.xml"/><Relationship Type="http://schemas.openxmlformats.org/officeDocument/2006/relationships/theme" Id="rId7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dk2"/>
            </a:gs>
            <a:gs pos="100000">
              <a:schemeClr val="dk1"/>
            </a:gs>
          </a:gsLst>
          <a:path path="circle">
            <a:fillToRect r="50%" l="50%" b="50%" t="50%"/>
          </a:path>
          <a:tileRect/>
        </a:gradFill>
      </p:bgPr>
    </p:bg>
    <p:spTree>
      <p:nvGrpSpPr>
        <p:cNvPr name="Shape 4" id="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" id="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228600" algn="l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228600" algn="l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228600" algn="l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228600" algn="l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228600" algn="l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228600" algn="l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228600" algn="l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228600" algn="l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228600" algn="l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6" id="6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342900" algn="l" marL="342900" rtl="0">
              <a:spcBef>
                <a:spcPts val="600"/>
              </a:spcBef>
              <a:buClr>
                <a:schemeClr val="lt1"/>
              </a:buClr>
              <a:buSzPct val="166666"/>
              <a:buFont typeface="Arial"/>
              <a:buChar char="•"/>
              <a:defRPr i="0" baseline="0" strike="noStrike" sz="30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algn="l" marL="742950" rtl="0">
              <a:spcBef>
                <a:spcPts val="480"/>
              </a:spcBef>
              <a:buClr>
                <a:schemeClr val="lt1"/>
              </a:buClr>
              <a:buSzPct val="100000"/>
              <a:buFont typeface="Courier New"/>
              <a:buChar char="o"/>
              <a:defRPr i="0" baseline="0" strike="noStrike" sz="24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algn="l" marL="1143000" rtl="0">
              <a:spcBef>
                <a:spcPts val="480"/>
              </a:spcBef>
              <a:buClr>
                <a:schemeClr val="lt1"/>
              </a:buClr>
              <a:buSzPct val="100000"/>
              <a:buFont typeface="Wingdings"/>
              <a:buChar char="§"/>
              <a:defRPr i="0" baseline="0" strike="noStrike" sz="24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algn="l" marL="1600200" rtl="0">
              <a:spcBef>
                <a:spcPts val="360"/>
              </a:spcBef>
              <a:buClr>
                <a:schemeClr val="lt1"/>
              </a:buClr>
              <a:buSzPct val="166666"/>
              <a:buFont typeface="Arial"/>
              <a:buChar char="•"/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algn="l" marL="2057400" rtl="0">
              <a:spcBef>
                <a:spcPts val="360"/>
              </a:spcBef>
              <a:buClr>
                <a:schemeClr val="lt1"/>
              </a:buClr>
              <a:buSzPct val="100000"/>
              <a:buFont typeface="Courier New"/>
              <a:buChar char="o"/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algn="l" marL="2514600" rtl="0">
              <a:spcBef>
                <a:spcPts val="360"/>
              </a:spcBef>
              <a:buClr>
                <a:schemeClr val="lt1"/>
              </a:buClr>
              <a:buSzPct val="100000"/>
              <a:buFont typeface="Wingdings"/>
              <a:buChar char="§"/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algn="l" marL="2971800" rtl="0">
              <a:spcBef>
                <a:spcPts val="360"/>
              </a:spcBef>
              <a:buClr>
                <a:schemeClr val="lt1"/>
              </a:buClr>
              <a:buSzPct val="166666"/>
              <a:buFont typeface="Arial"/>
              <a:buChar char="•"/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algn="l" marL="3429000" rtl="0">
              <a:spcBef>
                <a:spcPts val="360"/>
              </a:spcBef>
              <a:buClr>
                <a:schemeClr val="lt1"/>
              </a:buClr>
              <a:buSzPct val="100000"/>
              <a:buFont typeface="Courier New"/>
              <a:buChar char="o"/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algn="l" marL="3886200" rtl="0">
              <a:spcBef>
                <a:spcPts val="360"/>
              </a:spcBef>
              <a:buClr>
                <a:schemeClr val="lt1"/>
              </a:buClr>
              <a:buSzPct val="100000"/>
              <a:buFont typeface="Wingdings"/>
              <a:buChar char="§"/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name="Shape 22" id="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3" id="2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228600" algn="l" mar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24" id="24"/>
          <p:cNvSpPr txBox="1"/>
          <p:nvPr>
            <p:ph type="body" idx="1"/>
          </p:nvPr>
        </p:nvSpPr>
        <p:spPr>
          <a:xfrm>
            <a:off y="1600200" x="457200"/>
            <a:ext cy="4967574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342900" algn="l" marL="342900" rtl="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i="0" baseline="0" strike="noStrike" sz="3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algn="l" marL="742950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algn="l" marL="1143000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algn="l" marL="1600200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algn="l" marL="2057400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algn="l" marL="2514600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algn="l" marL="2971800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algn="l" marL="3429000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algn="l" marL="3886200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.xml"/><Relationship Type="http://schemas.openxmlformats.org/officeDocument/2006/relationships/slideLayout" Id="rId1" Target="../slideLayouts/slideLayout1.xml"/></Relationships>
</file>

<file path=ppt/slides/_rels/slide10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0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2.png"/></Relationships>
</file>

<file path=ppt/slides/_rels/slide11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1.xml"/><Relationship Type="http://schemas.openxmlformats.org/officeDocument/2006/relationships/slideLayout" Id="rId1" Target="../slideLayouts/slideLayout2.xml"/></Relationships>
</file>

<file path=ppt/slides/_rels/slide12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2.xml"/><Relationship Type="http://schemas.openxmlformats.org/officeDocument/2006/relationships/slideLayout" Id="rId1" Target="../slideLayouts/slideLayout2.xml"/><Relationship Type="http://schemas.openxmlformats.org/officeDocument/2006/relationships/hyperlink" Id="rId3" TargetMode="External" Target="http://agilemanifesto.org/iso/pl/"/></Relationships>
</file>

<file path=ppt/slides/_rels/slide13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3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0.png"/></Relationships>
</file>

<file path=ppt/slides/_rels/slide14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4.xml"/><Relationship Type="http://schemas.openxmlformats.org/officeDocument/2006/relationships/slideLayout" Id="rId1" Target="../slideLayouts/slideLayout2.xml"/></Relationships>
</file>

<file path=ppt/slides/_rels/slide15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5.xml"/><Relationship Type="http://schemas.openxmlformats.org/officeDocument/2006/relationships/slideLayout" Id="rId1" Target="../slideLayouts/slideLayout2.xml"/></Relationships>
</file>

<file path=ppt/slides/_rels/slide16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6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3.jpg"/></Relationships>
</file>

<file path=ppt/slides/_rels/slide17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7.xml"/><Relationship Type="http://schemas.openxmlformats.org/officeDocument/2006/relationships/slideLayout" Id="rId1" Target="../slideLayouts/slideLayout2.xml"/></Relationships>
</file>

<file path=ppt/slides/_rels/slide18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8.xml"/><Relationship Type="http://schemas.openxmlformats.org/officeDocument/2006/relationships/slideLayout" Id="rId1" Target="../slideLayouts/slideLayout2.xml"/><Relationship Type="http://schemas.openxmlformats.org/officeDocument/2006/relationships/hyperlink" Id="rId3" TargetMode="External" Target="http://pl.wikipedia.org/wiki/Lean_Software_Development"/></Relationships>
</file>

<file path=ppt/slides/_rels/slide19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9.xml"/><Relationship Type="http://schemas.openxmlformats.org/officeDocument/2006/relationships/slideLayout" Id="rId1" Target="../slideLayouts/slideLayout4.xml"/></Relationships>
</file>

<file path=ppt/slides/_rels/slide2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2.xml"/><Relationship Type="http://schemas.openxmlformats.org/officeDocument/2006/relationships/slideLayout" Id="rId1" Target="../slideLayouts/slideLayout2.xml"/></Relationships>
</file>

<file path=ppt/slides/_rels/slide3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3.xml"/><Relationship Type="http://schemas.openxmlformats.org/officeDocument/2006/relationships/slideLayout" Id="rId1" Target="../slideLayouts/slideLayout2.xml"/></Relationships>
</file>

<file path=ppt/slides/_rels/slide4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4.xml"/><Relationship Type="http://schemas.openxmlformats.org/officeDocument/2006/relationships/slideLayout" Id="rId1" Target="../slideLayouts/slideLayout2.xml"/></Relationships>
</file>

<file path=ppt/slides/_rels/slide5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5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1.jpg"/></Relationships>
</file>

<file path=ppt/slides/_rels/slide6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6.xml"/><Relationship Type="http://schemas.openxmlformats.org/officeDocument/2006/relationships/slideLayout" Id="rId1" Target="../slideLayouts/slideLayout4.xml"/></Relationships>
</file>

<file path=ppt/slides/_rels/slide7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7.xml"/><Relationship Type="http://schemas.openxmlformats.org/officeDocument/2006/relationships/slideLayout" Id="rId1" Target="../slideLayouts/slideLayout4.xml"/></Relationships>
</file>

<file path=ppt/slides/_rels/slide8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8.xml"/><Relationship Type="http://schemas.openxmlformats.org/officeDocument/2006/relationships/slideLayout" Id="rId1" Target="../slideLayouts/slideLayout2.xml"/></Relationships>
</file>

<file path=ppt/slides/_rels/slide9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9.xml"/><Relationship Type="http://schemas.openxmlformats.org/officeDocument/2006/relationships/slideLayout" Id="rId1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40" id="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1" id="41"/>
          <p:cNvSpPr txBox="1"/>
          <p:nvPr>
            <p:ph type="ctrTitle"/>
          </p:nvPr>
        </p:nvSpPr>
        <p:spPr>
          <a:xfrm>
            <a:off y="2111123" x="685800"/>
            <a:ext cy="1546474" cx="77724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pl"/>
              <a:t>Zarządzanie projektami</a:t>
            </a:r>
          </a:p>
        </p:txBody>
      </p:sp>
      <p:sp>
        <p:nvSpPr>
          <p:cNvPr name="Shape 42" id="42"/>
          <p:cNvSpPr txBox="1"/>
          <p:nvPr>
            <p:ph type="subTitle" idx="1"/>
          </p:nvPr>
        </p:nvSpPr>
        <p:spPr>
          <a:xfrm>
            <a:off y="5738037" x="685800"/>
            <a:ext cy="1046400" cx="77724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>
              <a:buNone/>
            </a:pPr>
            <a:r>
              <a:rPr lang="pl"/>
              <a:t>Marek Sternal</a:t>
            </a:r>
          </a:p>
        </p:txBody>
      </p:sp>
      <p:sp>
        <p:nvSpPr>
          <p:cNvPr name="Shape 43" id="43"/>
          <p:cNvSpPr txBox="1"/>
          <p:nvPr>
            <p:ph type="subTitle" idx="2"/>
          </p:nvPr>
        </p:nvSpPr>
        <p:spPr>
          <a:xfrm>
            <a:off y="3863337" x="4209539"/>
            <a:ext cy="1046400" cx="47223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lvl="0">
              <a:buClr>
                <a:srgbClr val="000000"/>
              </a:buClr>
              <a:buSzPct val="36666"/>
              <a:buFont typeface="Arial"/>
              <a:buNone/>
            </a:pPr>
            <a:r>
              <a:rPr lang="pl"/>
              <a:t>gawęda ;]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10" id="1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1" id="11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pl"/>
              <a:t>Model V</a:t>
            </a:r>
          </a:p>
        </p:txBody>
      </p:sp>
      <p:sp>
        <p:nvSpPr>
          <p:cNvPr name="Shape 112" id="112"/>
          <p:cNvSpPr/>
          <p:nvPr/>
        </p:nvSpPr>
        <p:spPr>
          <a:xfrm>
            <a:off y="1638075" x="518134"/>
            <a:ext cy="4530582" cx="8168664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16" id="1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7" id="11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pl"/>
              <a:t>Metody ekstremalne</a:t>
            </a:r>
          </a:p>
        </p:txBody>
      </p:sp>
      <p:sp>
        <p:nvSpPr>
          <p:cNvPr name="Shape 118" id="118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pl"/>
              <a:t>praca w parach</a:t>
            </a:r>
          </a:p>
          <a:p>
            <a:pPr rtl="0" lvl="0">
              <a:buNone/>
            </a:pPr>
            <a:r>
              <a:rPr lang="pl"/>
              <a:t>(rewizja kodu)</a:t>
            </a:r>
          </a:p>
          <a:p>
            <a:pPr>
              <a:buNone/>
            </a:pPr>
            <a:r>
              <a:rPr lang="pl"/>
              <a:t>testy jednostkowe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22" id="1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23" id="12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pl"/>
              <a:t>Metody zwinne</a:t>
            </a:r>
          </a:p>
        </p:txBody>
      </p:sp>
      <p:sp>
        <p:nvSpPr>
          <p:cNvPr name="Shape 124" id="124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algn="ctr" rtl="0" lvl="0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None/>
            </a:pPr>
            <a:r>
              <a:rPr lang="pl" sz="2400" b="1">
                <a:solidFill>
                  <a:srgbClr val="FFFFFF"/>
                </a:solidFill>
              </a:rPr>
              <a:t>Manifest Zwinnego Tworzenia Oprogramowania</a:t>
            </a:r>
          </a:p>
          <a:p>
            <a:r>
              <a:t/>
            </a:r>
          </a:p>
          <a:p>
            <a:pPr algn="ctr">
              <a:buNone/>
            </a:pPr>
            <a:r>
              <a:rPr lang="pl" u="sng">
                <a:solidFill>
                  <a:schemeClr val="hlink"/>
                </a:solidFill>
                <a:hlinkClick r:id="rId3"/>
              </a:rPr>
              <a:t>http://agilemanifesto.org/iso/pl/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28" id="1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29" id="12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pl"/>
              <a:t>Scrum</a:t>
            </a:r>
          </a:p>
        </p:txBody>
      </p:sp>
      <p:sp>
        <p:nvSpPr>
          <p:cNvPr name="Shape 130" id="130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>
              <a:buNone/>
            </a:pPr>
            <a:r>
              <a:rPr lang="pl"/>
              <a:t>The Chicken and the Pig</a:t>
            </a:r>
          </a:p>
        </p:txBody>
      </p:sp>
      <p:sp>
        <p:nvSpPr>
          <p:cNvPr name="Shape 131" id="131"/>
          <p:cNvSpPr/>
          <p:nvPr/>
        </p:nvSpPr>
        <p:spPr>
          <a:xfrm>
            <a:off y="1600200" x="457200"/>
            <a:ext cy="4168895" cx="833779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35" id="1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36" id="13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pl"/>
              <a:t>Test driven development</a:t>
            </a:r>
          </a:p>
        </p:txBody>
      </p:sp>
      <p:sp>
        <p:nvSpPr>
          <p:cNvPr name="Shape 137" id="137"/>
          <p:cNvSpPr txBox="1"/>
          <p:nvPr>
            <p:ph type="body" idx="1"/>
          </p:nvPr>
        </p:nvSpPr>
        <p:spPr>
          <a:xfrm>
            <a:off y="5891193" x="457200"/>
            <a:ext cy="6768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>
              <a:buNone/>
            </a:pPr>
            <a:r>
              <a:rPr lang="pl"/>
              <a:t>wady, zalety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41" id="1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42" id="14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pl"/>
              <a:t>Error driven development</a:t>
            </a:r>
          </a:p>
        </p:txBody>
      </p:sp>
      <p:sp>
        <p:nvSpPr>
          <p:cNvPr name="Shape 143" id="143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pl"/>
              <a:t>
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pPr indent="0" marL="0">
              <a:buNone/>
            </a:pPr>
            <a:r>
              <a:rPr lang="pl"/>
              <a:t>      Worse is Better (right now &gt; right way)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47" id="1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48" id="14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pl"/>
              <a:t>Feature Driven Development</a:t>
            </a:r>
          </a:p>
        </p:txBody>
      </p:sp>
      <p:sp>
        <p:nvSpPr>
          <p:cNvPr name="Shape 149" id="149"/>
          <p:cNvSpPr/>
          <p:nvPr/>
        </p:nvSpPr>
        <p:spPr>
          <a:xfrm>
            <a:off y="1610337" x="1339809"/>
            <a:ext cy="4947424" cx="6596989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53" id="1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54" id="15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pl"/>
              <a:t>Dynamic systems development method</a:t>
            </a:r>
          </a:p>
        </p:txBody>
      </p:sp>
      <p:sp>
        <p:nvSpPr>
          <p:cNvPr name="Shape 155" id="155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pl" sz="4800"/>
              <a:t>
</a:t>
            </a:r>
            <a:r>
              <a:rPr lang="pl" sz="4800"/>
              <a:t>RAD</a:t>
            </a:r>
          </a:p>
          <a:p>
            <a:r>
              <a:t/>
            </a:r>
          </a:p>
          <a:p>
            <a:pPr>
              <a:buNone/>
            </a:pPr>
            <a:r>
              <a:rPr lang="pl" sz="4800"/>
              <a:t>MoSCoW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59" id="1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60" id="16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pl"/>
              <a:t>Lean software development</a:t>
            </a:r>
          </a:p>
        </p:txBody>
      </p:sp>
      <p:sp>
        <p:nvSpPr>
          <p:cNvPr name="Shape 161" id="161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>
              <a:buNone/>
            </a:pPr>
            <a:r>
              <a:rPr lang="pl" sz="2400" u="sng">
                <a:solidFill>
                  <a:schemeClr val="hlink"/>
                </a:solidFill>
                <a:hlinkClick r:id="rId3"/>
              </a:rPr>
              <a:t>http://pl.wikipedia.org/wiki/Lean_Software_Development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65" id="1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66" id="16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/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47" id="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8" id="4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pl"/>
              <a:t>O czym będzie?</a:t>
            </a:r>
          </a:p>
        </p:txBody>
      </p:sp>
      <p:sp>
        <p:nvSpPr>
          <p:cNvPr name="Shape 49" id="49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pl"/>
              <a:t>Dlaczego w ogóle zarządzać?</a:t>
            </a:r>
          </a:p>
          <a:p>
            <a:pPr indent="-419100" marL="457200" rtl="0" lv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pl"/>
              <a:t>Metody zarządzania projektami:</a:t>
            </a:r>
          </a:p>
          <a:p>
            <a:pPr indent="-381000" marL="914400" rtl="0" lvl="1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pl"/>
              <a:t>kaskadowe</a:t>
            </a:r>
          </a:p>
          <a:p>
            <a:pPr indent="-381000" marL="914400" rtl="0" lvl="1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pl"/>
              <a:t>ekstremalne</a:t>
            </a:r>
          </a:p>
          <a:p>
            <a:pPr indent="-381000" marL="914400" rtl="0" lvl="1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pl"/>
              <a:t>zwinne</a:t>
            </a:r>
          </a:p>
          <a:p>
            <a:pPr indent="-419100" marL="457200" rtl="0" lv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pl"/>
              <a:t>Przemyślenia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53" id="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4" id="5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pl"/>
              <a:t>Cele</a:t>
            </a:r>
          </a:p>
        </p:txBody>
      </p:sp>
      <p:sp>
        <p:nvSpPr>
          <p:cNvPr name="Shape 55" id="55"/>
          <p:cNvSpPr/>
          <p:nvPr/>
        </p:nvSpPr>
        <p:spPr>
          <a:xfrm>
            <a:off y="1477700" x="2450125"/>
            <a:ext cy="3447899" cx="4016399"/>
          </a:xfrm>
          <a:prstGeom prst="triangle">
            <a:avLst>
              <a:gd name="adj" fmla="val 50000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56" id="56"/>
          <p:cNvSpPr txBox="1"/>
          <p:nvPr>
            <p:ph type="body" idx="1"/>
          </p:nvPr>
        </p:nvSpPr>
        <p:spPr>
          <a:xfrm>
            <a:off y="2860875" x="1556025"/>
            <a:ext cy="771299" cx="1428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lvl="0">
              <a:buClr>
                <a:srgbClr val="000000"/>
              </a:buClr>
              <a:buSzPct val="36666"/>
              <a:buFont typeface="Arial"/>
              <a:buNone/>
            </a:pPr>
            <a:r>
              <a:rPr lang="pl"/>
              <a:t>koszt</a:t>
            </a:r>
          </a:p>
        </p:txBody>
      </p:sp>
      <p:sp>
        <p:nvSpPr>
          <p:cNvPr name="Shape 57" id="57"/>
          <p:cNvSpPr txBox="1"/>
          <p:nvPr>
            <p:ph type="body" idx="2"/>
          </p:nvPr>
        </p:nvSpPr>
        <p:spPr>
          <a:xfrm>
            <a:off y="2917725" x="5734150"/>
            <a:ext cy="771299" cx="12960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lvl="0">
              <a:buClr>
                <a:srgbClr val="000000"/>
              </a:buClr>
              <a:buSzPct val="36666"/>
              <a:buFont typeface="Arial"/>
              <a:buNone/>
            </a:pPr>
            <a:r>
              <a:rPr lang="pl"/>
              <a:t>czas</a:t>
            </a:r>
          </a:p>
        </p:txBody>
      </p:sp>
      <p:sp>
        <p:nvSpPr>
          <p:cNvPr name="Shape 58" id="58"/>
          <p:cNvSpPr txBox="1"/>
          <p:nvPr>
            <p:ph type="body" idx="3"/>
          </p:nvPr>
        </p:nvSpPr>
        <p:spPr>
          <a:xfrm>
            <a:off y="5248775" x="3876750"/>
            <a:ext cy="771299" cx="13904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pl"/>
              <a:t>zakres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62" id="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3" id="6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pl"/>
              <a:t>... bo projekty upadają</a:t>
            </a:r>
          </a:p>
        </p:txBody>
      </p:sp>
      <p:sp>
        <p:nvSpPr>
          <p:cNvPr name="Shape 64" id="64"/>
          <p:cNvSpPr txBox="1"/>
          <p:nvPr>
            <p:ph type="body" idx="1"/>
          </p:nvPr>
        </p:nvSpPr>
        <p:spPr>
          <a:xfrm>
            <a:off y="5322843" x="4975525"/>
            <a:ext cy="1244999" cx="37113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lvl="0">
              <a:buClr>
                <a:srgbClr val="000000"/>
              </a:buClr>
              <a:buSzPct val="30555"/>
              <a:buFont typeface="Arial"/>
              <a:buNone/>
            </a:pPr>
            <a:r>
              <a:rPr lang="pl" sz="3600" b="1"/>
              <a:t>przykłady?</a:t>
            </a:r>
          </a:p>
        </p:txBody>
      </p:sp>
      <p:sp>
        <p:nvSpPr>
          <p:cNvPr name="Shape 65" id="65"/>
          <p:cNvSpPr txBox="1"/>
          <p:nvPr>
            <p:ph type="subTitle" idx="2"/>
          </p:nvPr>
        </p:nvSpPr>
        <p:spPr>
          <a:xfrm>
            <a:off y="2905800" x="581600"/>
            <a:ext cy="1046400" cx="81986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lvl="0">
              <a:buClr>
                <a:srgbClr val="000000"/>
              </a:buClr>
              <a:buSzPct val="25000"/>
              <a:buFont typeface="Arial"/>
              <a:buNone/>
            </a:pPr>
            <a:r>
              <a:rPr lang="pl" sz="4800" b="1"/>
              <a:t>idea                 rozwiązanie</a:t>
            </a:r>
          </a:p>
        </p:txBody>
      </p:sp>
      <p:sp>
        <p:nvSpPr>
          <p:cNvPr name="Shape 66" id="66"/>
          <p:cNvSpPr/>
          <p:nvPr/>
        </p:nvSpPr>
        <p:spPr>
          <a:xfrm>
            <a:off y="2905800" x="2368075"/>
            <a:ext cy="871499" cx="2121900"/>
          </a:xfrm>
          <a:prstGeom prst="mathEqual">
            <a:avLst>
              <a:gd name="adj1" fmla="val 23520"/>
              <a:gd name="adj2" fmla="val 11760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67" id="67"/>
          <p:cNvSpPr/>
          <p:nvPr/>
        </p:nvSpPr>
        <p:spPr>
          <a:xfrm>
            <a:off y="2692650" x="3163775"/>
            <a:ext cy="1297799" cx="634800"/>
          </a:xfrm>
          <a:prstGeom prst="parallelogram">
            <a:avLst>
              <a:gd name="adj" fmla="val 71625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71" id="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2" id="7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pl"/>
              <a:t>Most w Płocku</a:t>
            </a:r>
          </a:p>
        </p:txBody>
      </p:sp>
      <p:sp>
        <p:nvSpPr>
          <p:cNvPr name="Shape 73" id="73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  <p:sp>
        <p:nvSpPr>
          <p:cNvPr name="Shape 74" id="74"/>
          <p:cNvSpPr/>
          <p:nvPr/>
        </p:nvSpPr>
        <p:spPr>
          <a:xfrm>
            <a:off y="1708487" x="1562400"/>
            <a:ext cy="4429125" cx="59055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78" id="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9" id="7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 lvl="0">
              <a:buClr>
                <a:srgbClr val="000000"/>
              </a:buClr>
              <a:buSzPct val="30555"/>
              <a:buFont typeface="Arial"/>
              <a:buNone/>
            </a:pPr>
            <a:r>
              <a:rPr lang="pl"/>
              <a:t>Prawo Parkinsona</a:t>
            </a:r>
          </a:p>
        </p:txBody>
      </p:sp>
      <p:cxnSp>
        <p:nvCxnSpPr>
          <p:cNvPr name="Shape 80" id="80"/>
          <p:cNvCxnSpPr/>
          <p:nvPr/>
        </p:nvCxnSpPr>
        <p:spPr>
          <a:xfrm>
            <a:off y="5958135" x="1155625"/>
            <a:ext cy="0" cx="7208400"/>
          </a:xfrm>
          <a:prstGeom prst="straightConnector1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lg" type="none" w="lg"/>
            <a:tailEnd len="lg" type="none" w="lg"/>
          </a:ln>
        </p:spPr>
      </p:cxnSp>
      <p:cxnSp>
        <p:nvCxnSpPr>
          <p:cNvPr name="Shape 81" id="81"/>
          <p:cNvCxnSpPr/>
          <p:nvPr/>
        </p:nvCxnSpPr>
        <p:spPr>
          <a:xfrm>
            <a:off y="1818736" x="1155625"/>
            <a:ext cy="4139399" cx="0"/>
          </a:xfrm>
          <a:prstGeom prst="straightConnector1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lg" type="none" w="lg"/>
            <a:tailEnd len="lg" type="none" w="lg"/>
          </a:ln>
        </p:spPr>
      </p:cxnSp>
      <p:sp>
        <p:nvSpPr>
          <p:cNvPr name="Shape 82" id="82"/>
          <p:cNvSpPr txBox="1"/>
          <p:nvPr>
            <p:ph type="body" idx="1"/>
          </p:nvPr>
        </p:nvSpPr>
        <p:spPr>
          <a:xfrm>
            <a:off y="5958135" x="5980425"/>
            <a:ext cy="771299" cx="12960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lvl="0">
              <a:buClr>
                <a:srgbClr val="000000"/>
              </a:buClr>
              <a:buSzPct val="36666"/>
              <a:buFont typeface="Arial"/>
              <a:buNone/>
            </a:pPr>
            <a:r>
              <a:rPr lang="pl"/>
              <a:t>czas</a:t>
            </a:r>
          </a:p>
        </p:txBody>
      </p:sp>
      <p:sp>
        <p:nvSpPr>
          <p:cNvPr name="Shape 83" id="83"/>
          <p:cNvSpPr txBox="1"/>
          <p:nvPr>
            <p:ph type="body" idx="2"/>
          </p:nvPr>
        </p:nvSpPr>
        <p:spPr>
          <a:xfrm>
            <a:off y="1933425" x="1207200"/>
            <a:ext cy="771299" cx="18453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lvl="0">
              <a:buClr>
                <a:srgbClr val="000000"/>
              </a:buClr>
              <a:buSzPct val="36666"/>
              <a:buFont typeface="Arial"/>
              <a:buNone/>
            </a:pPr>
            <a:r>
              <a:rPr lang="pl"/>
              <a:t>zasoby</a:t>
            </a:r>
          </a:p>
        </p:txBody>
      </p:sp>
      <p:cxnSp>
        <p:nvCxnSpPr>
          <p:cNvPr name="Shape 84" id="84"/>
          <p:cNvCxnSpPr/>
          <p:nvPr/>
        </p:nvCxnSpPr>
        <p:spPr>
          <a:xfrm rot="10800000" flipH="1">
            <a:off y="2083899" x="1401900"/>
            <a:ext cy="3675300" cx="6270599"/>
          </a:xfrm>
          <a:prstGeom prst="straightConnector1">
            <a:avLst/>
          </a:prstGeom>
          <a:noFill/>
          <a:ln w="76200" cap="flat">
            <a:solidFill>
              <a:srgbClr val="FFFFFF"/>
            </a:solidFill>
            <a:prstDash val="solid"/>
            <a:round/>
            <a:headEnd len="lg" type="none" w="lg"/>
            <a:tailEnd len="lg" type="none" w="lg"/>
          </a:ln>
        </p:spPr>
      </p:cxnSp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16" presetID="23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88" id="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9" id="8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pl"/>
              <a:t>Prawo Parkinsona</a:t>
            </a:r>
          </a:p>
        </p:txBody>
      </p:sp>
      <p:sp>
        <p:nvSpPr>
          <p:cNvPr name="Shape 90" id="90"/>
          <p:cNvSpPr/>
          <p:nvPr/>
        </p:nvSpPr>
        <p:spPr>
          <a:xfrm>
            <a:off y="1815216" x="1420850"/>
            <a:ext cy="3687600" cx="5907900"/>
          </a:xfrm>
          <a:custGeom>
            <a:pathLst>
              <a:path extrusionOk="0" h="147504" w="236316">
                <a:moveTo>
                  <a:pt y="138057" x="0"/>
                </a:moveTo>
                <a:cubicBezTo>
                  <a:pt y="138057" x="29806"/>
                  <a:pt y="159085" x="140506"/>
                  <a:pt y="138057" x="178838"/>
                </a:cubicBezTo>
                <a:cubicBezTo>
                  <a:pt y="117028" x="217169"/>
                  <a:pt y="34113" x="220453"/>
                  <a:pt y="11885" x="229989"/>
                </a:cubicBezTo>
                <a:cubicBezTo>
                  <a:pt y="-10343" x="239524"/>
                  <a:pt y="5885" x="235040"/>
                  <a:pt y="4686" x="236051"/>
                </a:cubicBezTo>
              </a:path>
            </a:pathLst>
          </a:custGeom>
          <a:noFill/>
          <a:ln w="76200" cap="flat">
            <a:solidFill>
              <a:srgbClr val="FFFFFF"/>
            </a:solidFill>
            <a:prstDash val="solid"/>
            <a:round/>
            <a:headEnd len="lg" type="none" w="lg"/>
            <a:tailEnd len="lg" type="none" w="lg"/>
          </a:ln>
        </p:spPr>
      </p:sp>
      <p:cxnSp>
        <p:nvCxnSpPr>
          <p:cNvPr name="Shape 91" id="91"/>
          <p:cNvCxnSpPr/>
          <p:nvPr/>
        </p:nvCxnSpPr>
        <p:spPr>
          <a:xfrm>
            <a:off y="5958135" x="1155625"/>
            <a:ext cy="0" cx="7208400"/>
          </a:xfrm>
          <a:prstGeom prst="straightConnector1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lg" type="none" w="lg"/>
            <a:tailEnd len="lg" type="none" w="lg"/>
          </a:ln>
        </p:spPr>
      </p:cxnSp>
      <p:cxnSp>
        <p:nvCxnSpPr>
          <p:cNvPr name="Shape 92" id="92"/>
          <p:cNvCxnSpPr/>
          <p:nvPr/>
        </p:nvCxnSpPr>
        <p:spPr>
          <a:xfrm>
            <a:off y="1818736" x="1155625"/>
            <a:ext cy="4139399" cx="0"/>
          </a:xfrm>
          <a:prstGeom prst="straightConnector1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lg" type="none" w="lg"/>
            <a:tailEnd len="lg" type="none" w="lg"/>
          </a:ln>
        </p:spPr>
      </p:cxnSp>
      <p:sp>
        <p:nvSpPr>
          <p:cNvPr name="Shape 93" id="93"/>
          <p:cNvSpPr txBox="1"/>
          <p:nvPr>
            <p:ph type="body" idx="1"/>
          </p:nvPr>
        </p:nvSpPr>
        <p:spPr>
          <a:xfrm>
            <a:off y="5958135" x="5980425"/>
            <a:ext cy="771299" cx="12960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lvl="0">
              <a:buClr>
                <a:srgbClr val="000000"/>
              </a:buClr>
              <a:buSzPct val="36666"/>
              <a:buFont typeface="Arial"/>
              <a:buNone/>
            </a:pPr>
            <a:r>
              <a:rPr lang="pl"/>
              <a:t>czas</a:t>
            </a:r>
          </a:p>
        </p:txBody>
      </p:sp>
      <p:sp>
        <p:nvSpPr>
          <p:cNvPr name="Shape 94" id="94"/>
          <p:cNvSpPr txBox="1"/>
          <p:nvPr>
            <p:ph type="body" idx="2"/>
          </p:nvPr>
        </p:nvSpPr>
        <p:spPr>
          <a:xfrm>
            <a:off y="1933425" x="1207200"/>
            <a:ext cy="771299" cx="18453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lvl="0">
              <a:buClr>
                <a:srgbClr val="000000"/>
              </a:buClr>
              <a:buSzPct val="36666"/>
              <a:buFont typeface="Arial"/>
              <a:buNone/>
            </a:pPr>
            <a:r>
              <a:rPr lang="pl"/>
              <a:t>zasoby</a:t>
            </a:r>
          </a:p>
        </p:txBody>
      </p:sp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8" presetID="2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presetClass="entr" presetSubtype="16" presetID="23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98" id="9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9" id="9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/>
        </p:txBody>
      </p:sp>
      <p:sp>
        <p:nvSpPr>
          <p:cNvPr name="Shape 100" id="100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pl"/>
              <a:t>malejąca krzywa motywacji</a:t>
            </a:r>
          </a:p>
          <a:p>
            <a:pPr rtl="0" lvl="0">
              <a:buNone/>
            </a:pPr>
            <a:r>
              <a:rPr lang="pl"/>
              <a:t>zasada Pareto (Włoch)</a:t>
            </a:r>
          </a:p>
          <a:p>
            <a:pPr rtl="0" lvl="0">
              <a:buNone/>
            </a:pPr>
            <a:r>
              <a:rPr lang="pl"/>
              <a:t>za małe rezerwy</a:t>
            </a:r>
          </a:p>
          <a:p>
            <a:pPr rtl="0" lvl="0">
              <a:buNone/>
            </a:pPr>
            <a:r>
              <a:rPr lang="pl"/>
              <a:t>DRY</a:t>
            </a:r>
          </a:p>
          <a:p>
            <a:pPr>
              <a:buNone/>
            </a:pPr>
            <a:r>
              <a:rPr lang="pl"/>
              <a:t>KISS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04" id="1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5" id="10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pl"/>
              <a:t>Model kaskadowy</a:t>
            </a:r>
          </a:p>
        </p:txBody>
      </p:sp>
      <p:sp>
        <p:nvSpPr>
          <p:cNvPr name="Shape 106" id="106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57200" marL="457200" rtl="0" lvl="0">
              <a:buClr>
                <a:schemeClr val="lt1"/>
              </a:buClr>
              <a:buSzPct val="100000"/>
              <a:buFont typeface="Arial"/>
              <a:buAutoNum type="arabicPeriod"/>
            </a:pPr>
            <a:r>
              <a:rPr lang="pl" sz="3600"/>
              <a:t>Analiza</a:t>
            </a:r>
          </a:p>
          <a:p>
            <a:pPr indent="-457200" marL="457200" rtl="0" lvl="0">
              <a:buClr>
                <a:schemeClr val="lt1"/>
              </a:buClr>
              <a:buSzPct val="100000"/>
              <a:buFont typeface="Arial"/>
              <a:buAutoNum type="arabicPeriod"/>
            </a:pPr>
            <a:r>
              <a:rPr lang="pl" sz="3600"/>
              <a:t>Projektowanie</a:t>
            </a:r>
          </a:p>
          <a:p>
            <a:pPr indent="-457200" marL="457200" rtl="0" lvl="0">
              <a:buClr>
                <a:schemeClr val="lt1"/>
              </a:buClr>
              <a:buSzPct val="100000"/>
              <a:buFont typeface="Arial"/>
              <a:buAutoNum type="arabicPeriod"/>
            </a:pPr>
            <a:r>
              <a:rPr lang="pl" sz="3600"/>
              <a:t>Implementacja</a:t>
            </a:r>
          </a:p>
          <a:p>
            <a:pPr indent="-457200" marL="457200" rtl="0" lvl="0">
              <a:buClr>
                <a:schemeClr val="lt1"/>
              </a:buClr>
              <a:buSzPct val="100000"/>
              <a:buFont typeface="Arial"/>
              <a:buAutoNum type="arabicPeriod"/>
            </a:pPr>
            <a:r>
              <a:rPr lang="pl" sz="3600"/>
              <a:t>Testy</a:t>
            </a:r>
          </a:p>
          <a:p>
            <a:pPr indent="-457200" marL="457200" lvl="0">
              <a:buClr>
                <a:schemeClr val="lt1"/>
              </a:buClr>
              <a:buSzPct val="100000"/>
              <a:buFont typeface="Arial"/>
              <a:buAutoNum type="arabicPeriod"/>
            </a:pPr>
            <a:r>
              <a:rPr lang="pl" sz="3600"/>
              <a:t>Ewaluacja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Custom 346">
      <a:dk1>
        <a:srgbClr val="000000"/>
      </a:dk1>
      <a:lt1>
        <a:srgbClr val="FFFFFF"/>
      </a:lt1>
      <a:dk2>
        <a:srgbClr val="4C4C4C"/>
      </a:dk2>
      <a:lt2>
        <a:srgbClr val="CCCCCC"/>
      </a:lt2>
      <a:accent1>
        <a:srgbClr val="89B4B8"/>
      </a:accent1>
      <a:accent2>
        <a:srgbClr val="AFA6CA"/>
      </a:accent2>
      <a:accent3>
        <a:srgbClr val="A5B492"/>
      </a:accent3>
      <a:accent4>
        <a:srgbClr val="E8CD6D"/>
      </a:accent4>
      <a:accent5>
        <a:srgbClr val="F4A447"/>
      </a:accent5>
      <a:accent6>
        <a:srgbClr val="D09D94"/>
      </a:accent6>
      <a:hlink>
        <a:srgbClr val="5EA7AA"/>
      </a:hlink>
      <a:folHlink>
        <a:srgbClr val="A295B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