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87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81" r:id="rId17"/>
    <p:sldId id="275" r:id="rId18"/>
    <p:sldId id="276" r:id="rId19"/>
    <p:sldId id="288" r:id="rId20"/>
    <p:sldId id="277" r:id="rId21"/>
    <p:sldId id="278" r:id="rId22"/>
    <p:sldId id="279" r:id="rId23"/>
    <p:sldId id="280" r:id="rId24"/>
    <p:sldId id="289" r:id="rId25"/>
    <p:sldId id="263" r:id="rId26"/>
    <p:sldId id="283" r:id="rId27"/>
    <p:sldId id="284" r:id="rId28"/>
    <p:sldId id="282" r:id="rId29"/>
    <p:sldId id="292" r:id="rId30"/>
    <p:sldId id="293" r:id="rId31"/>
    <p:sldId id="294" r:id="rId32"/>
    <p:sldId id="285" r:id="rId33"/>
    <p:sldId id="290" r:id="rId34"/>
    <p:sldId id="291" r:id="rId35"/>
    <p:sldId id="286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36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F6-061C-4ABC-9092-233984D4B720}" type="datetimeFigureOut">
              <a:rPr lang="pl-PL" smtClean="0"/>
              <a:t>02.03.2018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250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F6-061C-4ABC-9092-233984D4B720}" type="datetimeFigureOut">
              <a:rPr lang="pl-PL" smtClean="0"/>
              <a:t>02.03.2018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13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F6-061C-4ABC-9092-233984D4B720}" type="datetimeFigureOut">
              <a:rPr lang="pl-PL" smtClean="0"/>
              <a:t>02.03.2018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4196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F6-061C-4ABC-9092-233984D4B720}" type="datetimeFigureOut">
              <a:rPr lang="pl-PL" smtClean="0"/>
              <a:t>02.03.2018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62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F6-061C-4ABC-9092-233984D4B720}" type="datetimeFigureOut">
              <a:rPr lang="pl-PL" smtClean="0"/>
              <a:t>02.03.2018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03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F6-061C-4ABC-9092-233984D4B720}" type="datetimeFigureOut">
              <a:rPr lang="pl-PL" smtClean="0"/>
              <a:t>02.03.2018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90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F6-061C-4ABC-9092-233984D4B720}" type="datetimeFigureOut">
              <a:rPr lang="pl-PL" smtClean="0"/>
              <a:t>02.03.2018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875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F6-061C-4ABC-9092-233984D4B720}" type="datetimeFigureOut">
              <a:rPr lang="pl-PL" smtClean="0"/>
              <a:t>02.03.2018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13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F6-061C-4ABC-9092-233984D4B720}" type="datetimeFigureOut">
              <a:rPr lang="pl-PL" smtClean="0"/>
              <a:t>02.03.2018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00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F6-061C-4ABC-9092-233984D4B720}" type="datetimeFigureOut">
              <a:rPr lang="pl-PL" smtClean="0"/>
              <a:t>02.03.2018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71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C6DF6-061C-4ABC-9092-233984D4B720}" type="datetimeFigureOut">
              <a:rPr lang="pl-PL" smtClean="0"/>
              <a:t>02.03.2018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734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C6DF6-061C-4ABC-9092-233984D4B720}" type="datetimeFigureOut">
              <a:rPr lang="pl-PL" smtClean="0"/>
              <a:t>02.03.2018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D8115-5250-468C-BCDB-F018967CF81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029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3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54658" y="2996952"/>
            <a:ext cx="7772400" cy="1181993"/>
          </a:xfrm>
        </p:spPr>
        <p:txBody>
          <a:bodyPr>
            <a:normAutofit fontScale="90000"/>
          </a:bodyPr>
          <a:lstStyle/>
          <a:p>
            <a:r>
              <a:rPr lang="pl-PL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Macierze w grafice 3D</a:t>
            </a:r>
            <a:endParaRPr lang="pl-PL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42690" y="4174232"/>
            <a:ext cx="6400800" cy="1126976"/>
          </a:xfrm>
        </p:spPr>
        <p:txBody>
          <a:bodyPr>
            <a:normAutofit/>
          </a:bodyPr>
          <a:lstStyle/>
          <a:p>
            <a:r>
              <a:rPr lang="pl-PL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Nowoczesny </a:t>
            </a:r>
            <a:r>
              <a:rPr lang="pl-PL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  <a:endParaRPr lang="pl-PL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996589" y="1089250"/>
            <a:ext cx="3088538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Instytut Fizyki, UMK</a:t>
            </a:r>
          </a:p>
          <a:p>
            <a:pPr algn="ctr"/>
            <a:endParaRPr lang="pl-PL" sz="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jacek@fizyka.umk.pl</a:t>
            </a:r>
            <a:endParaRPr lang="pl-PL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631810" y="598615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25-29 sierpnia 2014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104049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92" y="985047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8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równoległego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67544" y="1690239"/>
            <a:ext cx="581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współrzędnych jednorodnych: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30749" y="5301208"/>
            <a:ext cx="8268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Wolny wyraz „załatwia” współrzędna skalowania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upa 18"/>
          <p:cNvGrpSpPr/>
          <p:nvPr/>
        </p:nvGrpSpPr>
        <p:grpSpPr>
          <a:xfrm>
            <a:off x="591021" y="2538140"/>
            <a:ext cx="3408048" cy="2509193"/>
            <a:chOff x="591021" y="2153235"/>
            <a:chExt cx="3408048" cy="25091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Prostokąt 14"/>
                <p:cNvSpPr/>
                <p:nvPr/>
              </p:nvSpPr>
              <p:spPr>
                <a:xfrm>
                  <a:off x="591021" y="2153235"/>
                  <a:ext cx="3318280" cy="6182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𝑁𝐷𝐶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𝑟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𝑙</m:t>
                            </m:r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𝑟</m:t>
                            </m:r>
                            <m:r>
                              <a:rPr lang="pl-PL" i="1">
                                <a:latin typeface="Cambria Math"/>
                              </a:rPr>
                              <m:t>+</m:t>
                            </m:r>
                            <m:r>
                              <a:rPr lang="pl-PL" i="1">
                                <a:latin typeface="Cambria Math"/>
                              </a:rPr>
                              <m:t>𝑙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𝑟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𝑙</m:t>
                            </m:r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5" name="Prostokąt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021" y="2153235"/>
                  <a:ext cx="3318280" cy="61824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Prostokąt 15"/>
                <p:cNvSpPr/>
                <p:nvPr/>
              </p:nvSpPr>
              <p:spPr>
                <a:xfrm>
                  <a:off x="591021" y="2810754"/>
                  <a:ext cx="3408048" cy="6182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𝑁𝐷𝐶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  <m:r>
                              <a:rPr lang="pl-PL" i="1">
                                <a:latin typeface="Cambria Math"/>
                              </a:rPr>
                              <m:t>+</m:t>
                            </m:r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6" name="Prostokąt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021" y="2810754"/>
                  <a:ext cx="3408048" cy="61824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Prostokąt 16"/>
                <p:cNvSpPr/>
                <p:nvPr/>
              </p:nvSpPr>
              <p:spPr>
                <a:xfrm>
                  <a:off x="591021" y="3529611"/>
                  <a:ext cx="3408048" cy="6182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𝑁𝐷𝐶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  <m:r>
                              <a:rPr lang="pl-PL" i="1">
                                <a:latin typeface="Cambria Math"/>
                              </a:rPr>
                              <m:t>+</m:t>
                            </m:r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7" name="Prostokąt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021" y="3529611"/>
                  <a:ext cx="3408048" cy="6182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Prostokąt 17"/>
                <p:cNvSpPr/>
                <p:nvPr/>
              </p:nvSpPr>
              <p:spPr>
                <a:xfrm>
                  <a:off x="1403648" y="4293096"/>
                  <a:ext cx="147309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8" name="Prostokąt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648" y="4293096"/>
                  <a:ext cx="147309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Prostokąt 19"/>
              <p:cNvSpPr/>
              <p:nvPr/>
            </p:nvSpPr>
            <p:spPr>
              <a:xfrm>
                <a:off x="4309975" y="2755772"/>
                <a:ext cx="4371376" cy="2030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>
                          <a:latin typeface="Cambria Math"/>
                        </a:rPr>
                        <m:t>𝑶</m:t>
                      </m:r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𝑙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0" name="Prostoką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975" y="2755772"/>
                <a:ext cx="4371376" cy="20300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rostokąt 20"/>
          <p:cNvSpPr/>
          <p:nvPr/>
        </p:nvSpPr>
        <p:spPr>
          <a:xfrm>
            <a:off x="4355974" y="2660173"/>
            <a:ext cx="4279378" cy="225901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70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równoległego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467544" y="1690239"/>
            <a:ext cx="4232249" cy="1866808"/>
            <a:chOff x="467544" y="1690239"/>
            <a:chExt cx="4232249" cy="1866808"/>
          </a:xfrm>
        </p:grpSpPr>
        <p:sp>
          <p:nvSpPr>
            <p:cNvPr id="13" name="pole tekstowe 12"/>
            <p:cNvSpPr txBox="1"/>
            <p:nvPr/>
          </p:nvSpPr>
          <p:spPr>
            <a:xfrm>
              <a:off x="467544" y="1690239"/>
              <a:ext cx="42322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Przypadek symetryczny:</a:t>
              </a:r>
              <a:endParaRPr lang="pl-PL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Prostokąt 2"/>
            <p:cNvSpPr/>
            <p:nvPr/>
          </p:nvSpPr>
          <p:spPr>
            <a:xfrm>
              <a:off x="817259" y="2420888"/>
              <a:ext cx="20136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 = –l</a:t>
              </a:r>
              <a:r>
                <a: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pl-PL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/2 </a:t>
              </a:r>
            </a:p>
          </p:txBody>
        </p:sp>
        <p:sp>
          <p:nvSpPr>
            <p:cNvPr id="4" name="Prostokąt 3"/>
            <p:cNvSpPr/>
            <p:nvPr/>
          </p:nvSpPr>
          <p:spPr>
            <a:xfrm>
              <a:off x="830838" y="3033827"/>
              <a:ext cx="19447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 = –b = h</a:t>
              </a:r>
              <a:r>
                <a: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/>
              <p:cNvSpPr/>
              <p:nvPr/>
            </p:nvSpPr>
            <p:spPr>
              <a:xfrm>
                <a:off x="5148063" y="1937645"/>
                <a:ext cx="3552704" cy="201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>
                          <a:latin typeface="Cambria Math"/>
                        </a:rPr>
                        <m:t>𝑶</m:t>
                      </m:r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𝑤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h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5" name="Prostoką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3" y="1937645"/>
                <a:ext cx="3552704" cy="20190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a 22"/>
          <p:cNvGrpSpPr/>
          <p:nvPr/>
        </p:nvGrpSpPr>
        <p:grpSpPr>
          <a:xfrm>
            <a:off x="472838" y="4271096"/>
            <a:ext cx="4032066" cy="2286303"/>
            <a:chOff x="467544" y="4437112"/>
            <a:chExt cx="4032066" cy="2286303"/>
          </a:xfrm>
        </p:grpSpPr>
        <p:sp>
          <p:nvSpPr>
            <p:cNvPr id="6" name="Prostokąt 5"/>
            <p:cNvSpPr/>
            <p:nvPr/>
          </p:nvSpPr>
          <p:spPr>
            <a:xfrm>
              <a:off x="683569" y="5152638"/>
              <a:ext cx="32447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 = </a:t>
              </a:r>
              <a:r>
                <a: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(</a:t>
              </a:r>
              <a:r>
                <a:rPr lang="pl-PL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 =  </a:t>
              </a:r>
              <a:r>
                <a: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–1, </a:t>
              </a:r>
              <a:r>
                <a:rPr lang="pl-PL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 = </a:t>
              </a:r>
              <a:r>
                <a: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1)</a:t>
              </a:r>
            </a:p>
          </p:txBody>
        </p:sp>
        <p:sp>
          <p:nvSpPr>
            <p:cNvPr id="22" name="pole tekstowe 21"/>
            <p:cNvSpPr txBox="1"/>
            <p:nvPr/>
          </p:nvSpPr>
          <p:spPr>
            <a:xfrm>
              <a:off x="467544" y="4437112"/>
              <a:ext cx="40320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Typowe wartości </a:t>
              </a:r>
              <a:r>
                <a:rPr lang="pl-PL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pl-P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 </a:t>
              </a:r>
              <a:r>
                <a:rPr lang="pl-PL" sz="3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pl-P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pl-PL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Prostokąt 6"/>
            <p:cNvSpPr/>
            <p:nvPr/>
          </p:nvSpPr>
          <p:spPr>
            <a:xfrm>
              <a:off x="683569" y="5675858"/>
              <a:ext cx="31357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 = </a:t>
              </a:r>
              <a:r>
                <a: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(</a:t>
              </a:r>
              <a:r>
                <a:rPr lang="pl-PL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 = </a:t>
              </a:r>
              <a:r>
                <a: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1, </a:t>
              </a:r>
              <a:r>
                <a:rPr lang="pl-PL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 = </a:t>
              </a:r>
              <a:r>
                <a: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–1)</a:t>
              </a: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83569" y="6200195"/>
              <a:ext cx="18053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l-PL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= </a:t>
              </a:r>
              <a:r>
                <a:rPr lang="pl-PL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pl-PL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pl-PL" sz="2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 </a:t>
              </a:r>
              <a:r>
                <a:rPr lang="pl-PL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1</a:t>
              </a:r>
              <a:endParaRPr lang="pl-PL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Prostokąt 9"/>
              <p:cNvSpPr/>
              <p:nvPr/>
            </p:nvSpPr>
            <p:spPr>
              <a:xfrm>
                <a:off x="5272937" y="5050280"/>
                <a:ext cx="2865849" cy="1242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b="1" i="1" smtClean="0">
                          <a:latin typeface="Cambria Math"/>
                        </a:rPr>
                        <m:t>𝑶</m:t>
                      </m:r>
                      <m:r>
                        <a:rPr lang="pl-PL" sz="20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sz="20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l-PL" sz="2000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10" name="Prostokąt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2937" y="5050280"/>
                <a:ext cx="2865849" cy="12420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Prostokąt 23"/>
          <p:cNvSpPr/>
          <p:nvPr/>
        </p:nvSpPr>
        <p:spPr>
          <a:xfrm>
            <a:off x="5272937" y="4986622"/>
            <a:ext cx="2798362" cy="146671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24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18389"/>
          </a:xfrm>
        </p:spPr>
        <p:txBody>
          <a:bodyPr>
            <a:normAutofit/>
          </a:bodyPr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</a:t>
            </a:r>
            <a: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perspektyw.</a:t>
            </a:r>
            <a:endParaRPr lang="pl-PL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53519" y="289798"/>
            <a:ext cx="8507288" cy="1118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perspektyw.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199" y="1408187"/>
            <a:ext cx="8503607" cy="4901133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Rzutowanie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perspektywiczne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rozmiar obiektów zależy od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głębi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nie od odległości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Transformacja perspektywiczna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jest liniowa (głębokość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 mianowniku)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Kluczowa rola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podziału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perspektywicznego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453519" y="4199223"/>
            <a:ext cx="8366953" cy="2520281"/>
            <a:chOff x="453519" y="4187702"/>
            <a:chExt cx="8366953" cy="2520281"/>
          </a:xfrm>
        </p:grpSpPr>
        <p:pic>
          <p:nvPicPr>
            <p:cNvPr id="8" name="Obraz 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19" y="4187702"/>
              <a:ext cx="4758984" cy="2520281"/>
            </a:xfrm>
            <a:prstGeom prst="rect">
              <a:avLst/>
            </a:prstGeom>
          </p:spPr>
        </p:pic>
        <p:pic>
          <p:nvPicPr>
            <p:cNvPr id="11" name="Obraz 10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4664603"/>
              <a:ext cx="2664296" cy="1944215"/>
            </a:xfrm>
            <a:prstGeom prst="rect">
              <a:avLst/>
            </a:prstGeom>
          </p:spPr>
        </p:pic>
        <p:cxnSp>
          <p:nvCxnSpPr>
            <p:cNvPr id="5" name="Łącznik prosty ze strzałką 4"/>
            <p:cNvCxnSpPr/>
            <p:nvPr/>
          </p:nvCxnSpPr>
          <p:spPr>
            <a:xfrm>
              <a:off x="5212503" y="5636710"/>
              <a:ext cx="7200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324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4" y="1268760"/>
            <a:ext cx="7416824" cy="3977496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4919925"/>
            <a:ext cx="6480720" cy="652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podobieństwa trójkątów </a:t>
            </a:r>
            <a:r>
              <a:rPr lang="pl-PL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pl-PL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pl-PL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20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488794" y="5445224"/>
            <a:ext cx="1087705" cy="1247522"/>
            <a:chOff x="488794" y="5445224"/>
            <a:chExt cx="1087705" cy="12475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Prostokąt 3"/>
                <p:cNvSpPr/>
                <p:nvPr/>
              </p:nvSpPr>
              <p:spPr>
                <a:xfrm>
                  <a:off x="488794" y="5445224"/>
                  <a:ext cx="1061444" cy="6237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4" name="Prostokąt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794" y="5445224"/>
                  <a:ext cx="1061444" cy="62376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Prostokąt 9"/>
                <p:cNvSpPr/>
                <p:nvPr/>
              </p:nvSpPr>
              <p:spPr>
                <a:xfrm>
                  <a:off x="515055" y="6068985"/>
                  <a:ext cx="1061444" cy="6237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l-PL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0" name="Prostokąt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055" y="6068985"/>
                  <a:ext cx="1061444" cy="62376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upa 12"/>
          <p:cNvGrpSpPr/>
          <p:nvPr/>
        </p:nvGrpSpPr>
        <p:grpSpPr>
          <a:xfrm>
            <a:off x="2394061" y="5445224"/>
            <a:ext cx="1340303" cy="1251497"/>
            <a:chOff x="2394061" y="5445224"/>
            <a:chExt cx="1340303" cy="12514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Prostokąt 4"/>
                <p:cNvSpPr/>
                <p:nvPr/>
              </p:nvSpPr>
              <p:spPr>
                <a:xfrm>
                  <a:off x="2394061" y="5445224"/>
                  <a:ext cx="1327479" cy="61330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=−</m:t>
                        </m:r>
                        <m:r>
                          <a:rPr lang="pl-PL" i="1">
                            <a:latin typeface="Cambria Math"/>
                          </a:rPr>
                          <m:t>𝑛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5" name="Prostokąt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061" y="5445224"/>
                  <a:ext cx="1327479" cy="61330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Prostokąt 10"/>
                <p:cNvSpPr/>
                <p:nvPr/>
              </p:nvSpPr>
              <p:spPr>
                <a:xfrm>
                  <a:off x="2394061" y="6068985"/>
                  <a:ext cx="1340303" cy="62773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=−</m:t>
                        </m:r>
                        <m:r>
                          <a:rPr lang="pl-PL" i="1">
                            <a:latin typeface="Cambria Math"/>
                          </a:rPr>
                          <m:t>𝑛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1" name="Prostokąt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4061" y="6068985"/>
                  <a:ext cx="1340303" cy="6277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80120"/>
          </a:xfrm>
        </p:spPr>
        <p:txBody>
          <a:bodyPr>
            <a:norm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perspektyw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4139952" y="5813471"/>
            <a:ext cx="3068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stota perspektywy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1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80120"/>
          </a:xfrm>
        </p:spPr>
        <p:txBody>
          <a:bodyPr>
            <a:norm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perspektyw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Perspektywa + przeskalowanie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jak w rzutowaniu równoległym)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ostokąt 5"/>
              <p:cNvSpPr/>
              <p:nvPr/>
            </p:nvSpPr>
            <p:spPr>
              <a:xfrm>
                <a:off x="1259632" y="2852935"/>
                <a:ext cx="5958408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l-PL" i="1">
                              <a:latin typeface="Cambria Math"/>
                            </a:rPr>
                            <m:t>𝑁𝐷𝐶</m:t>
                          </m:r>
                        </m:sub>
                      </m:sSub>
                      <m:r>
                        <a:rPr lang="pl-PL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pl-PL" i="1">
                              <a:latin typeface="Cambria Math"/>
                            </a:rPr>
                            <m:t>𝑟</m:t>
                          </m:r>
                          <m:r>
                            <a:rPr lang="pl-PL" i="1">
                              <a:latin typeface="Cambria Math"/>
                            </a:rPr>
                            <m:t>−</m:t>
                          </m:r>
                          <m:r>
                            <a:rPr lang="pl-PL" i="1">
                              <a:latin typeface="Cambria Math"/>
                            </a:rPr>
                            <m:t>𝑙</m:t>
                          </m:r>
                        </m:den>
                      </m:f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/>
                            </a:rPr>
                            <m:t>−</m:t>
                          </m:r>
                          <m:r>
                            <a:rPr lang="pl-PL" i="1">
                              <a:latin typeface="Cambria Math"/>
                            </a:rPr>
                            <m:t>𝑛</m:t>
                          </m:r>
                          <m:f>
                            <m:f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l-PL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l-P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/>
                            </a:rPr>
                            <m:t>𝑟</m:t>
                          </m:r>
                          <m:r>
                            <a:rPr lang="pl-PL" i="1">
                              <a:latin typeface="Cambria Math"/>
                            </a:rPr>
                            <m:t>+</m:t>
                          </m:r>
                          <m:r>
                            <a:rPr lang="pl-PL" i="1">
                              <a:latin typeface="Cambria Math"/>
                            </a:rPr>
                            <m:t>𝑙</m:t>
                          </m:r>
                        </m:num>
                        <m:den>
                          <m:r>
                            <a:rPr lang="pl-PL" i="1">
                              <a:latin typeface="Cambria Math"/>
                            </a:rPr>
                            <m:t>𝑟</m:t>
                          </m:r>
                          <m:r>
                            <a:rPr lang="pl-PL" i="1">
                              <a:latin typeface="Cambria Math"/>
                            </a:rPr>
                            <m:t>−</m:t>
                          </m:r>
                          <m:r>
                            <a:rPr lang="pl-PL" i="1">
                              <a:latin typeface="Cambria Math"/>
                            </a:rPr>
                            <m:t>𝑙</m:t>
                          </m:r>
                        </m:den>
                      </m:f>
                      <m:r>
                        <a:rPr lang="pl-PL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pl-P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pl-PL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𝑙</m:t>
                              </m:r>
                            </m:den>
                          </m:f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pl-PL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pl-PL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𝑙</m:t>
                              </m:r>
                            </m:den>
                          </m:f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6" name="Prostoką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852935"/>
                <a:ext cx="5958408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/>
              <p:cNvSpPr/>
              <p:nvPr/>
            </p:nvSpPr>
            <p:spPr>
              <a:xfrm>
                <a:off x="1331640" y="3722429"/>
                <a:ext cx="5958408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pl-PL" i="1">
                              <a:latin typeface="Cambria Math"/>
                            </a:rPr>
                            <m:t>𝑁𝐷𝐶</m:t>
                          </m:r>
                        </m:sub>
                      </m:sSub>
                      <m:r>
                        <a:rPr lang="pl-PL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l-P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pl-PL" i="1">
                              <a:latin typeface="Cambria Math"/>
                            </a:rPr>
                            <m:t>𝑡</m:t>
                          </m:r>
                          <m:r>
                            <a:rPr lang="pl-PL" i="1">
                              <a:latin typeface="Cambria Math"/>
                            </a:rPr>
                            <m:t>−</m:t>
                          </m:r>
                          <m:r>
                            <a:rPr lang="pl-PL" i="1">
                              <a:latin typeface="Cambria Math"/>
                            </a:rPr>
                            <m:t>𝑏</m:t>
                          </m:r>
                        </m:den>
                      </m:f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/>
                            </a:rPr>
                            <m:t>−</m:t>
                          </m:r>
                          <m:r>
                            <a:rPr lang="pl-PL" i="1">
                              <a:latin typeface="Cambria Math"/>
                            </a:rPr>
                            <m:t>𝑛</m:t>
                          </m:r>
                          <m:f>
                            <m:f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pl-PL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pl-P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/>
                            </a:rPr>
                            <m:t>𝑡</m:t>
                          </m:r>
                          <m:r>
                            <a:rPr lang="pl-PL" i="1">
                              <a:latin typeface="Cambria Math"/>
                            </a:rPr>
                            <m:t>+</m:t>
                          </m:r>
                          <m:r>
                            <a:rPr lang="pl-PL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pl-PL" i="1">
                              <a:latin typeface="Cambria Math"/>
                            </a:rPr>
                            <m:t>𝑡</m:t>
                          </m:r>
                          <m:r>
                            <a:rPr lang="pl-PL" i="1">
                              <a:latin typeface="Cambria Math"/>
                            </a:rPr>
                            <m:t>−</m:t>
                          </m:r>
                          <m:r>
                            <a:rPr lang="pl-PL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pl-PL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pl-P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pl-PL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pl-PL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𝑏</m:t>
                              </m:r>
                            </m:num>
                            <m:den>
                              <m:r>
                                <a:rPr lang="pl-PL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𝑏</m:t>
                              </m:r>
                            </m:den>
                          </m:f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" name="Prostoką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722429"/>
                <a:ext cx="5958408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upa 26"/>
          <p:cNvGrpSpPr/>
          <p:nvPr/>
        </p:nvGrpSpPr>
        <p:grpSpPr>
          <a:xfrm>
            <a:off x="4427984" y="4437112"/>
            <a:ext cx="3978846" cy="1255245"/>
            <a:chOff x="4427984" y="4437112"/>
            <a:chExt cx="3978846" cy="1255245"/>
          </a:xfrm>
        </p:grpSpPr>
        <p:cxnSp>
          <p:nvCxnSpPr>
            <p:cNvPr id="19" name="Łącznik prostoliniowy 18"/>
            <p:cNvCxnSpPr/>
            <p:nvPr/>
          </p:nvCxnSpPr>
          <p:spPr>
            <a:xfrm>
              <a:off x="5220072" y="4581128"/>
              <a:ext cx="187220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ole tekstowe 19"/>
            <p:cNvSpPr txBox="1"/>
            <p:nvPr/>
          </p:nvSpPr>
          <p:spPr>
            <a:xfrm>
              <a:off x="5456625" y="4581128"/>
              <a:ext cx="2377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część liniowa (macierz)</a:t>
              </a:r>
              <a:endParaRPr lang="pl-P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Łącznik prosty ze strzałką 21"/>
            <p:cNvCxnSpPr/>
            <p:nvPr/>
          </p:nvCxnSpPr>
          <p:spPr>
            <a:xfrm flipV="1">
              <a:off x="5004048" y="4437112"/>
              <a:ext cx="0" cy="86409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ole tekstowe 24"/>
            <p:cNvSpPr txBox="1"/>
            <p:nvPr/>
          </p:nvSpPr>
          <p:spPr>
            <a:xfrm>
              <a:off x="4427984" y="5323025"/>
              <a:ext cx="39788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użyjemy podziału perspektywicznego</a:t>
              </a:r>
              <a:endParaRPr lang="pl-P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pole tekstowe 25"/>
          <p:cNvSpPr txBox="1"/>
          <p:nvPr/>
        </p:nvSpPr>
        <p:spPr>
          <a:xfrm>
            <a:off x="248573" y="4688850"/>
            <a:ext cx="4136069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Przekształcenie nieliniowe!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0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80120"/>
          </a:xfrm>
        </p:spPr>
        <p:txBody>
          <a:bodyPr>
            <a:norm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perspektyw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63161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Transformacja do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rzycinania i NDC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upa 11"/>
          <p:cNvGrpSpPr/>
          <p:nvPr/>
        </p:nvGrpSpPr>
        <p:grpSpPr>
          <a:xfrm>
            <a:off x="971599" y="2263361"/>
            <a:ext cx="4216154" cy="2476837"/>
            <a:chOff x="971599" y="2263361"/>
            <a:chExt cx="4216154" cy="24768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Prostokąt 2"/>
                <p:cNvSpPr/>
                <p:nvPr/>
              </p:nvSpPr>
              <p:spPr>
                <a:xfrm>
                  <a:off x="971600" y="2263361"/>
                  <a:ext cx="2484783" cy="6182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2</m:t>
                            </m:r>
                            <m:r>
                              <a:rPr lang="pl-PL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𝑟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𝑙</m:t>
                            </m:r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𝑟</m:t>
                            </m:r>
                            <m:r>
                              <a:rPr lang="pl-PL" i="1">
                                <a:latin typeface="Cambria Math"/>
                              </a:rPr>
                              <m:t>+</m:t>
                            </m:r>
                            <m:r>
                              <a:rPr lang="pl-PL" i="1">
                                <a:latin typeface="Cambria Math"/>
                              </a:rPr>
                              <m:t>𝑙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𝑟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𝑙</m:t>
                            </m:r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3" name="Prostokąt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600" y="2263361"/>
                  <a:ext cx="2484783" cy="61824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Prostokąt 3"/>
                <p:cNvSpPr/>
                <p:nvPr/>
              </p:nvSpPr>
              <p:spPr>
                <a:xfrm>
                  <a:off x="971599" y="2983441"/>
                  <a:ext cx="2561727" cy="6182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2</m:t>
                            </m:r>
                            <m:r>
                              <a:rPr lang="pl-PL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  <m:r>
                              <a:rPr lang="pl-PL" i="1">
                                <a:latin typeface="Cambria Math"/>
                              </a:rPr>
                              <m:t>+</m:t>
                            </m:r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4" name="Prostokąt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599" y="2983441"/>
                  <a:ext cx="2561727" cy="61824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Prostokąt 4"/>
                <p:cNvSpPr/>
                <p:nvPr/>
              </p:nvSpPr>
              <p:spPr>
                <a:xfrm>
                  <a:off x="1055086" y="4370866"/>
                  <a:ext cx="117359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=−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5" name="Prostokąt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086" y="4370866"/>
                  <a:ext cx="117359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Prostokąt 6"/>
                <p:cNvSpPr/>
                <p:nvPr/>
              </p:nvSpPr>
              <p:spPr>
                <a:xfrm>
                  <a:off x="992310" y="3847537"/>
                  <a:ext cx="17024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 smtClean="0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l-PL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pl-PL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pl-PL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l-PL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l-PL" i="1"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pl-PL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Prostokąt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310" y="3847537"/>
                  <a:ext cx="170245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pole tekstowe 7"/>
            <p:cNvSpPr txBox="1"/>
            <p:nvPr/>
          </p:nvSpPr>
          <p:spPr>
            <a:xfrm>
              <a:off x="2694763" y="3865790"/>
              <a:ext cx="2492990" cy="369332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pl-PL" dirty="0" smtClean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ie może zależeć od </a:t>
              </a:r>
              <a:r>
                <a:rPr lang="pl-PL" i="1" dirty="0" smtClean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l-PL" dirty="0" smtClean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 </a:t>
              </a:r>
              <a:r>
                <a:rPr lang="pl-PL" i="1" dirty="0" smtClean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pl-PL" i="1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5918007" y="2263361"/>
            <a:ext cx="1970861" cy="2105433"/>
            <a:chOff x="5918007" y="2263361"/>
            <a:chExt cx="1970861" cy="21054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Prostokąt 16"/>
                <p:cNvSpPr/>
                <p:nvPr/>
              </p:nvSpPr>
              <p:spPr>
                <a:xfrm>
                  <a:off x="5918007" y="2263361"/>
                  <a:ext cx="1970861" cy="6135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/>
                              </a:rPr>
                              <m:t>𝑁𝐷𝐶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pl-PL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7" name="Prostokąt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8007" y="2263361"/>
                  <a:ext cx="1970861" cy="61350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Prostokąt 17"/>
                <p:cNvSpPr/>
                <p:nvPr/>
              </p:nvSpPr>
              <p:spPr>
                <a:xfrm>
                  <a:off x="5918007" y="2983440"/>
                  <a:ext cx="1970283" cy="6135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/>
                              </a:rPr>
                              <m:t>𝑁𝐷𝐶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l-PL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8" name="Prostokąt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8007" y="2983440"/>
                  <a:ext cx="1970283" cy="61350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Prostokąt 20"/>
                <p:cNvSpPr/>
                <p:nvPr/>
              </p:nvSpPr>
              <p:spPr>
                <a:xfrm>
                  <a:off x="5918007" y="3757216"/>
                  <a:ext cx="1953996" cy="6115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𝑁𝐷𝐶</m:t>
                            </m:r>
                          </m:sub>
                        </m:sSub>
                        <m:r>
                          <a:rPr lang="pl-PL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pl-PL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pl-PL" i="1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pl-PL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l-PL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r>
                              <a:rPr lang="pl-PL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l-PL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pl-PL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" name="Prostokąt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8007" y="3757216"/>
                  <a:ext cx="1953996" cy="61157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upa 14"/>
          <p:cNvGrpSpPr/>
          <p:nvPr/>
        </p:nvGrpSpPr>
        <p:grpSpPr>
          <a:xfrm>
            <a:off x="467544" y="4989287"/>
            <a:ext cx="8229600" cy="1689405"/>
            <a:chOff x="467544" y="4989287"/>
            <a:chExt cx="8229600" cy="1689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Prostokąt 9"/>
                <p:cNvSpPr/>
                <p:nvPr/>
              </p:nvSpPr>
              <p:spPr>
                <a:xfrm>
                  <a:off x="1115616" y="5630521"/>
                  <a:ext cx="2613728" cy="6593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𝑁𝐷𝐶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pl-PL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0" name="Prostokąt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6" y="5630521"/>
                  <a:ext cx="2613728" cy="659348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Symbol zastępczy zawartości 1"/>
            <p:cNvSpPr txBox="1">
              <a:spLocks/>
            </p:cNvSpPr>
            <p:nvPr/>
          </p:nvSpPr>
          <p:spPr>
            <a:xfrm>
              <a:off x="467544" y="4989287"/>
              <a:ext cx="8229600" cy="66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Transformacja głębi</a:t>
              </a:r>
              <a:endParaRPr lang="pl-P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Prostokąt 23"/>
                <p:cNvSpPr/>
                <p:nvPr/>
              </p:nvSpPr>
              <p:spPr>
                <a:xfrm>
                  <a:off x="1266073" y="6309360"/>
                  <a:ext cx="23128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>
                            <a:latin typeface="Cambria Math"/>
                          </a:rPr>
                          <m:t>𝑧</m:t>
                        </m:r>
                        <m:r>
                          <a:rPr lang="pl-PL" i="1">
                            <a:latin typeface="Cambria Math"/>
                          </a:rPr>
                          <m:t>: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𝑛</m:t>
                            </m:r>
                            <m:r>
                              <a:rPr lang="pl-PL" i="1">
                                <a:latin typeface="Cambria Math"/>
                              </a:rPr>
                              <m:t>, 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  <m:r>
                          <a:rPr lang="pl-PL" i="1">
                            <a:latin typeface="Cambria Math"/>
                          </a:rPr>
                          <m:t>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24" name="Prostokąt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6073" y="6309360"/>
                  <a:ext cx="231281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ostokąt 10"/>
              <p:cNvSpPr/>
              <p:nvPr/>
            </p:nvSpPr>
            <p:spPr>
              <a:xfrm>
                <a:off x="4661878" y="5779343"/>
                <a:ext cx="361041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pl-PL" i="1">
                              <a:latin typeface="Cambria Math"/>
                            </a:rPr>
                            <m:t>𝑁𝐷𝐶</m:t>
                          </m:r>
                        </m:sub>
                      </m:sSub>
                      <m:r>
                        <a:rPr lang="pl-PL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pl-P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pl-PL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pl-PL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𝑛𝑓</m:t>
                              </m:r>
                            </m:num>
                            <m:den>
                              <m:r>
                                <a:rPr lang="pl-PL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1" name="Prostoką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878" y="5779343"/>
                <a:ext cx="3610411" cy="71468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25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80120"/>
          </a:xfrm>
        </p:spPr>
        <p:txBody>
          <a:bodyPr>
            <a:norm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perspektyw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/>
          </a:p>
        </p:txBody>
      </p:sp>
      <p:grpSp>
        <p:nvGrpSpPr>
          <p:cNvPr id="15" name="Grupa 14"/>
          <p:cNvGrpSpPr/>
          <p:nvPr/>
        </p:nvGrpSpPr>
        <p:grpSpPr>
          <a:xfrm>
            <a:off x="467544" y="4989287"/>
            <a:ext cx="8229600" cy="1689405"/>
            <a:chOff x="467544" y="4989287"/>
            <a:chExt cx="8229600" cy="16894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Prostokąt 9"/>
                <p:cNvSpPr/>
                <p:nvPr/>
              </p:nvSpPr>
              <p:spPr>
                <a:xfrm>
                  <a:off x="1115616" y="5630521"/>
                  <a:ext cx="2613728" cy="6593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𝑁𝐷𝐶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pl-PL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0" name="Prostokąt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6" y="5630521"/>
                  <a:ext cx="2613728" cy="65934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Symbol zastępczy zawartości 1"/>
            <p:cNvSpPr txBox="1">
              <a:spLocks/>
            </p:cNvSpPr>
            <p:nvPr/>
          </p:nvSpPr>
          <p:spPr>
            <a:xfrm>
              <a:off x="467544" y="4989287"/>
              <a:ext cx="8229600" cy="6631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Transformacja głębi</a:t>
              </a:r>
              <a:endParaRPr lang="pl-P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Prostokąt 23"/>
                <p:cNvSpPr/>
                <p:nvPr/>
              </p:nvSpPr>
              <p:spPr>
                <a:xfrm>
                  <a:off x="1266073" y="6309360"/>
                  <a:ext cx="23128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>
                            <a:latin typeface="Cambria Math"/>
                          </a:rPr>
                          <m:t>𝑧</m:t>
                        </m:r>
                        <m:r>
                          <a:rPr lang="pl-PL" i="1">
                            <a:latin typeface="Cambria Math"/>
                          </a:rPr>
                          <m:t>: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𝑛</m:t>
                            </m:r>
                            <m:r>
                              <a:rPr lang="pl-PL" i="1">
                                <a:latin typeface="Cambria Math"/>
                              </a:rPr>
                              <m:t>, 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  <m:r>
                          <a:rPr lang="pl-PL" i="1">
                            <a:latin typeface="Cambria Math"/>
                          </a:rPr>
                          <m:t>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24" name="Prostokąt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6073" y="6309360"/>
                  <a:ext cx="23128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rostokąt 10"/>
              <p:cNvSpPr/>
              <p:nvPr/>
            </p:nvSpPr>
            <p:spPr>
              <a:xfrm>
                <a:off x="4661878" y="5779343"/>
                <a:ext cx="3610411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pl-PL" i="1">
                              <a:latin typeface="Cambria Math"/>
                            </a:rPr>
                            <m:t>𝑁𝐷𝐶</m:t>
                          </m:r>
                        </m:sub>
                      </m:sSub>
                      <m:r>
                        <a:rPr lang="pl-PL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pl-PL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l-PL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pl-PL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  <m:sSub>
                            <m:sSub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pl-PL" i="1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pl-PL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l-PL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𝑛𝑓</m:t>
                              </m:r>
                            </m:num>
                            <m:den>
                              <m:r>
                                <a:rPr lang="pl-PL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1" name="Prostokąt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878" y="5779343"/>
                <a:ext cx="3610411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Obraz 19" descr="ze-zc.emf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69968" y="1460895"/>
            <a:ext cx="6192688" cy="385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80120"/>
          </a:xfrm>
        </p:spPr>
        <p:txBody>
          <a:bodyPr>
            <a:norm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perspektyw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8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„rzutowania” perspektywicznego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(bez podziału nie daje perspektywy!)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ostokąt 5"/>
              <p:cNvSpPr/>
              <p:nvPr/>
            </p:nvSpPr>
            <p:spPr>
              <a:xfrm>
                <a:off x="1907704" y="3140968"/>
                <a:ext cx="4269759" cy="2030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>
                          <a:latin typeface="Cambria Math"/>
                        </a:rPr>
                        <m:t>𝑷</m:t>
                      </m:r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𝑙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𝑙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𝑏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𝑛𝑓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6" name="Prostoką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140968"/>
                <a:ext cx="4269759" cy="20300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ostokąt 8"/>
          <p:cNvSpPr/>
          <p:nvPr/>
        </p:nvSpPr>
        <p:spPr>
          <a:xfrm>
            <a:off x="1907704" y="2996952"/>
            <a:ext cx="4269759" cy="237626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1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080120"/>
          </a:xfrm>
        </p:spPr>
        <p:txBody>
          <a:bodyPr>
            <a:norm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perspektyw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76672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Wersja symetryczna: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rostokąt 2"/>
              <p:cNvSpPr/>
              <p:nvPr/>
            </p:nvSpPr>
            <p:spPr>
              <a:xfrm>
                <a:off x="1115616" y="2204864"/>
                <a:ext cx="3843360" cy="201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>
                          <a:latin typeface="Cambria Math"/>
                        </a:rPr>
                        <m:t>𝑷</m:t>
                      </m:r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𝑤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h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𝑛𝑓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𝑓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" name="Prostoką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204864"/>
                <a:ext cx="3843360" cy="20190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a 12"/>
          <p:cNvGrpSpPr/>
          <p:nvPr/>
        </p:nvGrpSpPr>
        <p:grpSpPr>
          <a:xfrm>
            <a:off x="467544" y="4509120"/>
            <a:ext cx="8229600" cy="2084045"/>
            <a:chOff x="467544" y="4509120"/>
            <a:chExt cx="8229600" cy="2084045"/>
          </a:xfrm>
        </p:grpSpPr>
        <p:sp>
          <p:nvSpPr>
            <p:cNvPr id="7" name="Symbol zastępczy zawartości 1"/>
            <p:cNvSpPr txBox="1">
              <a:spLocks/>
            </p:cNvSpPr>
            <p:nvPr/>
          </p:nvSpPr>
          <p:spPr>
            <a:xfrm>
              <a:off x="467544" y="4509120"/>
              <a:ext cx="8229600" cy="6766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Dla </a:t>
              </a:r>
              <a:r>
                <a:rPr lang="pl-PL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2, </a:t>
              </a:r>
              <a:r>
                <a:rPr lang="pl-PL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2, </a:t>
              </a:r>
              <a:r>
                <a:rPr lang="pl-PL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= 1:</a:t>
              </a:r>
              <a:endParaRPr lang="pl-P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Prostokąt 3"/>
                <p:cNvSpPr/>
                <p:nvPr/>
              </p:nvSpPr>
              <p:spPr>
                <a:xfrm>
                  <a:off x="1154897" y="5185792"/>
                  <a:ext cx="3567643" cy="140737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b="1" i="1">
                            <a:latin typeface="Cambria Math"/>
                          </a:rPr>
                          <m:t>𝑷</m:t>
                        </m:r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+1</m:t>
                                      </m:r>
                                    </m:num>
                                    <m:den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−1</m:t>
                                      </m:r>
                                    </m:den>
                                  </m:f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𝑓</m:t>
                                      </m:r>
                                    </m:num>
                                    <m:den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𝑓</m:t>
                                      </m:r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−1</m:t>
                                      </m:r>
                                    </m:den>
                                  </m:f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4" name="Prostokąt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4897" y="5185792"/>
                  <a:ext cx="3567643" cy="140737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upa 18"/>
          <p:cNvGrpSpPr/>
          <p:nvPr/>
        </p:nvGrpSpPr>
        <p:grpSpPr>
          <a:xfrm>
            <a:off x="5426482" y="2143266"/>
            <a:ext cx="3384376" cy="1899934"/>
            <a:chOff x="5561250" y="1745090"/>
            <a:chExt cx="3384376" cy="18999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Prostokąt 4"/>
                <p:cNvSpPr/>
                <p:nvPr/>
              </p:nvSpPr>
              <p:spPr>
                <a:xfrm>
                  <a:off x="7114147" y="2204864"/>
                  <a:ext cx="1582997" cy="58214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>
                            <a:latin typeface="Cambria Math"/>
                          </a:rPr>
                          <m:t>h</m:t>
                        </m:r>
                        <m:r>
                          <a:rPr lang="pl-PL" i="1">
                            <a:latin typeface="Cambria Math"/>
                          </a:rPr>
                          <m:t>=2</m:t>
                        </m:r>
                        <m:r>
                          <a:rPr lang="pl-PL" i="1">
                            <a:latin typeface="Cambria Math"/>
                          </a:rPr>
                          <m:t>𝑛</m:t>
                        </m:r>
                        <m:func>
                          <m:funcPr>
                            <m:ctrlPr>
                              <a:rPr lang="pl-PL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l-PL">
                                <a:latin typeface="Cambria Math"/>
                              </a:rPr>
                              <m:t>tg</m:t>
                            </m:r>
                          </m:fName>
                          <m:e>
                            <m:d>
                              <m:d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i="1">
                                        <a:latin typeface="Cambria Math"/>
                                      </a:rPr>
                                      <m:t>𝜑</m:t>
                                    </m:r>
                                  </m:num>
                                  <m:den>
                                    <m:r>
                                      <a:rPr lang="pl-PL" i="1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5" name="Prostokąt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4147" y="2204864"/>
                  <a:ext cx="1582997" cy="58214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pole tekstowe 7"/>
            <p:cNvSpPr txBox="1"/>
            <p:nvPr/>
          </p:nvSpPr>
          <p:spPr>
            <a:xfrm>
              <a:off x="5628634" y="1830160"/>
              <a:ext cx="3249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Pole widzenia w pionie (FOVY):</a:t>
              </a:r>
              <a:endParaRPr lang="pl-P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5561250" y="1745090"/>
              <a:ext cx="3384376" cy="1899934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Prostokąt 15"/>
                <p:cNvSpPr/>
                <p:nvPr/>
              </p:nvSpPr>
              <p:spPr>
                <a:xfrm>
                  <a:off x="7114147" y="3153892"/>
                  <a:ext cx="109549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 smtClean="0">
                            <a:latin typeface="Cambria Math"/>
                          </a:rPr>
                          <m:t>𝑎</m:t>
                        </m:r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r>
                          <a:rPr lang="pl-PL" b="0" i="1" smtClean="0">
                            <a:latin typeface="Cambria Math"/>
                          </a:rPr>
                          <m:t>𝑤</m:t>
                        </m:r>
                        <m:r>
                          <a:rPr lang="pl-PL" b="0" i="1" smtClean="0">
                            <a:latin typeface="Cambria Math"/>
                          </a:rPr>
                          <m:t>/</m:t>
                        </m:r>
                        <m:r>
                          <a:rPr lang="pl-PL" b="0" i="1" smtClean="0">
                            <a:latin typeface="Cambria Math"/>
                          </a:rPr>
                          <m:t>h</m:t>
                        </m:r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6" name="Prostokąt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4147" y="3153892"/>
                  <a:ext cx="109549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pole tekstowe 16"/>
            <p:cNvSpPr txBox="1"/>
            <p:nvPr/>
          </p:nvSpPr>
          <p:spPr>
            <a:xfrm>
              <a:off x="5628634" y="2784560"/>
              <a:ext cx="31875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Proporcja ekranu (</a:t>
              </a:r>
              <a:r>
                <a:rPr lang="pl-PL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aspect</a:t>
              </a:r>
              <a:r>
                <a:rPr lang="pl-PL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ratio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):</a:t>
              </a:r>
              <a:endParaRPr lang="pl-P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pole tekstowe 19"/>
          <p:cNvSpPr txBox="1"/>
          <p:nvPr/>
        </p:nvSpPr>
        <p:spPr>
          <a:xfrm>
            <a:off x="5426482" y="6093296"/>
            <a:ext cx="3580211" cy="646331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Pomijam problem transformacji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układu współrzędnych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viewportu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6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świata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Motywacja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2404864"/>
          </a:xfrm>
        </p:spPr>
        <p:txBody>
          <a:bodyPr>
            <a:norm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owoczesny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(3.3+, 4.0+)</a:t>
            </a:r>
          </a:p>
          <a:p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WebGL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(HTML 5)</a:t>
            </a:r>
          </a:p>
          <a:p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ES 2.0</a:t>
            </a:r>
          </a:p>
          <a:p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analogicznie w DirectX 10, 11 (ale XNA Math)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532026" y="3645024"/>
            <a:ext cx="7703981" cy="3096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Zmiany w nowoczesnym </a:t>
            </a:r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(m.in.):</a:t>
            </a:r>
          </a:p>
          <a:p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obowiązkowanie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buforowanie (werteksów)</a:t>
            </a:r>
          </a:p>
          <a:p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hadery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 tym nowe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lgebra macierzy (GLM)</a:t>
            </a:r>
          </a:p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acierze w grafice 3D</a:t>
            </a:r>
          </a:p>
          <a:p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Profile, zamieszanie z tworzeniem kontekstu</a:t>
            </a:r>
          </a:p>
        </p:txBody>
      </p:sp>
    </p:spTree>
    <p:extLst>
      <p:ext uri="{BB962C8B-B14F-4D97-AF65-F5344CB8AC3E}">
        <p14:creationId xmlns:p14="http://schemas.microsoft.com/office/powerpoint/2010/main" val="332202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799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Translacje (!)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świata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/>
              <p:cNvSpPr/>
              <p:nvPr/>
            </p:nvSpPr>
            <p:spPr>
              <a:xfrm>
                <a:off x="827584" y="2204864"/>
                <a:ext cx="5256584" cy="11269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>
                          <a:latin typeface="Cambria Math"/>
                        </a:rPr>
                        <m:t>𝑻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𝑤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∆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∆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∆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𝑤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+∆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·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𝑤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+∆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·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𝑤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+∆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·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𝑤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𝑤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04864"/>
                <a:ext cx="5256584" cy="11269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a 6"/>
          <p:cNvGrpSpPr/>
          <p:nvPr/>
        </p:nvGrpSpPr>
        <p:grpSpPr>
          <a:xfrm>
            <a:off x="467544" y="3762508"/>
            <a:ext cx="8229600" cy="1726122"/>
            <a:chOff x="539552" y="3775084"/>
            <a:chExt cx="8229600" cy="1726122"/>
          </a:xfrm>
        </p:grpSpPr>
        <p:sp>
          <p:nvSpPr>
            <p:cNvPr id="5" name="Symbol zastępczy zawartości 2"/>
            <p:cNvSpPr txBox="1">
              <a:spLocks/>
            </p:cNvSpPr>
            <p:nvPr/>
          </p:nvSpPr>
          <p:spPr>
            <a:xfrm>
              <a:off x="539552" y="3775084"/>
              <a:ext cx="8229600" cy="7479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Skalowania i obroty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Prostokąt 5"/>
                <p:cNvSpPr/>
                <p:nvPr/>
              </p:nvSpPr>
              <p:spPr>
                <a:xfrm>
                  <a:off x="834149" y="4351148"/>
                  <a:ext cx="4608376" cy="11500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b="1" i="1">
                            <a:latin typeface="Cambria Math"/>
                          </a:rPr>
                          <m:t>𝑺</m:t>
                        </m:r>
                        <m:d>
                          <m:dPr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pl-PL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pl-PL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pl-PL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6" name="Prostokąt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149" y="4351148"/>
                  <a:ext cx="4608376" cy="115005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96144" y="5877272"/>
            <a:ext cx="8229600" cy="74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Pochylenia</a:t>
            </a:r>
          </a:p>
        </p:txBody>
      </p:sp>
    </p:spTree>
    <p:extLst>
      <p:ext uri="{BB962C8B-B14F-4D97-AF65-F5344CB8AC3E}">
        <p14:creationId xmlns:p14="http://schemas.microsoft.com/office/powerpoint/2010/main" val="28727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799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Obroty 2D (wokół osi OZ, OX i OY):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świata – macierze obrotu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Prostokąt 8"/>
              <p:cNvSpPr/>
              <p:nvPr/>
            </p:nvSpPr>
            <p:spPr>
              <a:xfrm>
                <a:off x="899592" y="2204864"/>
                <a:ext cx="3551036" cy="1134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pl-PL" i="1">
                              <a:latin typeface="Cambria Math"/>
                            </a:rPr>
                            <m:t>𝑧</m:t>
                          </m:r>
                        </m:sub>
                      </m:sSub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pl-PL"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𝛾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) 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pl-PL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𝛾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pl-PL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𝛾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pl-PL"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𝛾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) 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" name="Prostokąt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04864"/>
                <a:ext cx="3551036" cy="11340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a 18"/>
          <p:cNvGrpSpPr/>
          <p:nvPr/>
        </p:nvGrpSpPr>
        <p:grpSpPr>
          <a:xfrm>
            <a:off x="4786998" y="2208422"/>
            <a:ext cx="3592907" cy="2330967"/>
            <a:chOff x="4786998" y="2208422"/>
            <a:chExt cx="3592907" cy="23309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Prostokąt 9"/>
                <p:cNvSpPr/>
                <p:nvPr/>
              </p:nvSpPr>
              <p:spPr>
                <a:xfrm>
                  <a:off x="4788024" y="2208422"/>
                  <a:ext cx="3591881" cy="1126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l-PL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) 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0" name="Prostokąt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4" y="2208422"/>
                  <a:ext cx="3591881" cy="11269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Prostokąt 10"/>
                <p:cNvSpPr/>
                <p:nvPr/>
              </p:nvSpPr>
              <p:spPr>
                <a:xfrm>
                  <a:off x="4786998" y="3412414"/>
                  <a:ext cx="3592907" cy="11269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pl-PL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pl-PL"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1" name="Prostokąt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6998" y="3412414"/>
                  <a:ext cx="3592907" cy="11269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upa 16"/>
          <p:cNvGrpSpPr/>
          <p:nvPr/>
        </p:nvGrpSpPr>
        <p:grpSpPr>
          <a:xfrm>
            <a:off x="583621" y="4930128"/>
            <a:ext cx="7668807" cy="759031"/>
            <a:chOff x="583621" y="4930128"/>
            <a:chExt cx="7668807" cy="759031"/>
          </a:xfrm>
        </p:grpSpPr>
        <p:sp>
          <p:nvSpPr>
            <p:cNvPr id="12" name="Symbol zastępczy zawartości 2"/>
            <p:cNvSpPr txBox="1">
              <a:spLocks/>
            </p:cNvSpPr>
            <p:nvPr/>
          </p:nvSpPr>
          <p:spPr>
            <a:xfrm>
              <a:off x="583621" y="4941168"/>
              <a:ext cx="5472608" cy="7479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Kąty Cardana (</a:t>
              </a:r>
              <a:r>
                <a:rPr lang="pl-PL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yaw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pl-PL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pitch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pl-PL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roll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Prostokąt 12"/>
                <p:cNvSpPr/>
                <p:nvPr/>
              </p:nvSpPr>
              <p:spPr>
                <a:xfrm>
                  <a:off x="6596334" y="4930128"/>
                  <a:ext cx="1656094" cy="6297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32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pl-PL" sz="32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pl-PL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32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pl-PL" sz="32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pl-PL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32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pl-PL" sz="32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pl-PL" sz="3200" dirty="0"/>
                </a:p>
              </p:txBody>
            </p:sp>
          </mc:Choice>
          <mc:Fallback xmlns="">
            <p:sp>
              <p:nvSpPr>
                <p:cNvPr id="13" name="Prostokąt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6334" y="4930128"/>
                  <a:ext cx="1656094" cy="62978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upa 17"/>
          <p:cNvGrpSpPr/>
          <p:nvPr/>
        </p:nvGrpSpPr>
        <p:grpSpPr>
          <a:xfrm>
            <a:off x="568262" y="5571519"/>
            <a:ext cx="7732069" cy="747991"/>
            <a:chOff x="568262" y="5571519"/>
            <a:chExt cx="7732069" cy="747991"/>
          </a:xfrm>
        </p:grpSpPr>
        <p:sp>
          <p:nvSpPr>
            <p:cNvPr id="14" name="Symbol zastępczy zawartości 2"/>
            <p:cNvSpPr txBox="1">
              <a:spLocks/>
            </p:cNvSpPr>
            <p:nvPr/>
          </p:nvSpPr>
          <p:spPr>
            <a:xfrm>
              <a:off x="568262" y="5571519"/>
              <a:ext cx="6812050" cy="74799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Kąty Eulera (fizyka, </a:t>
              </a:r>
              <a:r>
                <a:rPr lang="pl-PL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powt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oś OZ):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Prostokąt 14"/>
                <p:cNvSpPr/>
                <p:nvPr/>
              </p:nvSpPr>
              <p:spPr>
                <a:xfrm>
                  <a:off x="6621602" y="5587746"/>
                  <a:ext cx="1678729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32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pl-PL" sz="3200" b="0" i="1" smtClean="0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sSub>
                          <m:sSubPr>
                            <m:ctrlPr>
                              <a:rPr lang="pl-PL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32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pl-PL" sz="32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pl-PL" sz="3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3200" b="1" i="1"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lang="pl-PL" sz="3200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pl-PL" sz="3200" dirty="0"/>
                </a:p>
              </p:txBody>
            </p:sp>
          </mc:Choice>
          <mc:Fallback xmlns="">
            <p:sp>
              <p:nvSpPr>
                <p:cNvPr id="15" name="Prostokąt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1602" y="5587746"/>
                  <a:ext cx="1678729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Obraz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31403"/>
            <a:ext cx="3112135" cy="24987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945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9391" y="1474122"/>
            <a:ext cx="8229600" cy="747991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Obrót wokół dowolnej osi: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świata – macierze obrotu</a:t>
            </a:r>
          </a:p>
        </p:txBody>
      </p:sp>
      <p:pic>
        <p:nvPicPr>
          <p:cNvPr id="16" name="Obraz 15" descr="Obrót wektora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32839"/>
            <a:ext cx="2197100" cy="198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/>
              <p:cNvSpPr/>
              <p:nvPr/>
            </p:nvSpPr>
            <p:spPr>
              <a:xfrm>
                <a:off x="737767" y="2096035"/>
                <a:ext cx="8065477" cy="943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1400" b="1" i="1">
                              <a:latin typeface="Cambria Math"/>
                            </a:rPr>
                            <m:t>𝑹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pl-PL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pl-PL" sz="1400" i="1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sub>
                      </m:sSub>
                      <m:r>
                        <a:rPr lang="pl-PL" sz="1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pl-PL" sz="1400">
                                    <a:latin typeface="Cambria Math"/>
                                  </a:rPr>
                                  <m:t>cos</m:t>
                                </m:r>
                                <m:d>
                                  <m:d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</m:d>
                                <m:r>
                                  <a:rPr lang="pl-PL" sz="1400" i="1">
                                    <a:latin typeface="Cambria Math"/>
                                  </a:rPr>
                                  <m:t>+(1−</m:t>
                                </m:r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sSubSup>
                                  <m:sSubSup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pl-PL" sz="1400" i="1">
                                    <a:latin typeface="Cambria Math"/>
                                  </a:rPr>
                                  <m:t>(1−</m:t>
                                </m:r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pl-PL" sz="1400" i="1">
                                    <a:latin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l-PL" sz="1400" i="1">
                                    <a:latin typeface="Cambria Math"/>
                                  </a:rPr>
                                  <m:t>(1−</m:t>
                                </m:r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pl-PL" sz="1400" i="1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func>
                                      <m:func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l-PL" sz="140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pl-PL" sz="14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400" i="1">
                                                <a:latin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 sz="1400" i="1">
                                    <a:latin typeface="Cambria Math"/>
                                  </a:rPr>
                                  <m:t>(1−</m:t>
                                </m:r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pl-PL" sz="1400" i="1">
                                    <a:latin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pl-PL" sz="1400" i="1">
                                    <a:latin typeface="Cambria Math"/>
                                  </a:rPr>
                                  <m:t>+(1−</m:t>
                                </m:r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sSubSup>
                                  <m:sSubSup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pl-PL" sz="1400" i="1">
                                    <a:latin typeface="Cambria Math"/>
                                  </a:rPr>
                                  <m:t>(1−</m:t>
                                </m:r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pl-PL" sz="14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func>
                                      <m:func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l-PL" sz="140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pl-PL" sz="14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400" i="1">
                                                <a:latin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(1−</m:t>
                                    </m:r>
                                    <m:func>
                                      <m:func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l-PL" sz="1400">
                                            <a:latin typeface="Cambria Math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pl-PL" sz="14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400" i="1">
                                                <a:latin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  <m:sSub>
                                      <m:sSub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−</m:t>
                                    </m:r>
                                    <m:func>
                                      <m:func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l-PL" sz="1400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pl-PL" sz="14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sz="1400" i="1">
                                                <a:latin typeface="Cambria Math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l-PL" sz="1400" i="1">
                                    <a:latin typeface="Cambria Math"/>
                                  </a:rPr>
                                  <m:t>(1−</m:t>
                                </m:r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  <m:r>
                                  <a:rPr lang="pl-PL" sz="1400" i="1">
                                    <a:latin typeface="Cambria Math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  <m:sSub>
                                  <m:sSub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pl-PL" sz="1400" i="1">
                                    <a:latin typeface="Cambria Math"/>
                                  </a:rPr>
                                  <m:t>+(1−</m:t>
                                </m:r>
                                <m:func>
                                  <m:func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400">
                                        <a:latin typeface="Cambria Math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pl-PL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l-PL" sz="1400" i="1">
                                            <a:latin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  <m:sSubSup>
                                  <m:sSubSupPr>
                                    <m:ctrlPr>
                                      <a:rPr lang="pl-PL" sz="1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pl-PL" sz="1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sz="1400" dirty="0"/>
              </a:p>
            </p:txBody>
          </p:sp>
        </mc:Choice>
        <mc:Fallback xmlns="">
          <p:sp>
            <p:nvSpPr>
              <p:cNvPr id="5" name="Prostoką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67" y="2096035"/>
                <a:ext cx="8065477" cy="9433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pole tekstowe 5"/>
          <p:cNvSpPr txBox="1"/>
          <p:nvPr/>
        </p:nvSpPr>
        <p:spPr>
          <a:xfrm>
            <a:off x="3419872" y="3518036"/>
            <a:ext cx="48734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Macierze obrotu 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macierze 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ortonormalne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wiersze i kolumny to </a:t>
            </a:r>
            <a:r>
              <a:rPr lang="pl-PL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wersory</a:t>
            </a: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układów współrzędnych)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wiersze są ortogonalne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kolumny są ortogonalne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39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9391" y="1474122"/>
            <a:ext cx="8229600" cy="49792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Własności macierzy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ortonormalnych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odwrotność = transpozycja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zachowują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rozmiary obiektów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równoważne z kwaternionami jednostkowymi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pomocą macierzy obrotu można zapisać równania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ruchu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brył sztywnych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(obrotów brył 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 układzie własnym) </a:t>
            </a:r>
            <a:endParaRPr lang="pl-PL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/>
          </a:bodyPr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świata – macierze obrotu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/>
              <p:cNvSpPr/>
              <p:nvPr/>
            </p:nvSpPr>
            <p:spPr>
              <a:xfrm>
                <a:off x="5340939" y="2097235"/>
                <a:ext cx="1760482" cy="560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l-PL" sz="2800" b="1" i="1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pl-PL" sz="28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pl-PL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l-PL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l-PL" sz="2800" b="1" i="1">
                              <a:latin typeface="Cambria Math"/>
                            </a:rPr>
                            <m:t>𝑹</m:t>
                          </m:r>
                        </m:e>
                        <m:sup>
                          <m:r>
                            <a:rPr lang="pl-PL" sz="2800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pl-PL" sz="2800" dirty="0"/>
              </a:p>
            </p:txBody>
          </p:sp>
        </mc:Choice>
        <mc:Fallback xmlns=""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939" y="2097235"/>
                <a:ext cx="1760482" cy="56009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58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widoku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3328381" cy="36004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odpowiadająca funkcji </a:t>
            </a:r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gluLookAt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widoku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995936" y="2636912"/>
            <a:ext cx="433163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Złożenie przekształceń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przesunięcia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(pierwsze)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obrotu</a:t>
            </a:r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obrotu wyznaczają</a:t>
            </a:r>
            <a:b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wersory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układu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kamery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/>
              <p:cNvSpPr/>
              <p:nvPr/>
            </p:nvSpPr>
            <p:spPr>
              <a:xfrm>
                <a:off x="5251983" y="4169475"/>
                <a:ext cx="14193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l-PL" sz="2800" b="1" i="1" smtClean="0">
                        <a:latin typeface="Cambria Math"/>
                      </a:rPr>
                      <m:t>𝑽</m:t>
                    </m:r>
                    <m:r>
                      <a:rPr lang="pl-PL" sz="2800" i="1">
                        <a:latin typeface="Cambria Math"/>
                      </a:rPr>
                      <m:t>=</m:t>
                    </m:r>
                  </m:oMath>
                </a14:m>
                <a:r>
                  <a:rPr lang="pl-PL" sz="2800" dirty="0" smtClean="0"/>
                  <a:t> </a:t>
                </a:r>
                <a14:m>
                  <m:oMath xmlns:m="http://schemas.openxmlformats.org/officeDocument/2006/math">
                    <m:r>
                      <a:rPr lang="pl-PL" sz="2800" b="1" i="1" smtClean="0">
                        <a:latin typeface="Cambria Math"/>
                      </a:rPr>
                      <m:t>𝑹</m:t>
                    </m:r>
                    <m:r>
                      <a:rPr lang="pl-PL" sz="2800" b="1" i="1">
                        <a:latin typeface="Cambria Math"/>
                      </a:rPr>
                      <m:t> </m:t>
                    </m:r>
                    <m:r>
                      <a:rPr lang="pl-PL" sz="2800" b="1" i="1" smtClean="0">
                        <a:latin typeface="Cambria Math"/>
                      </a:rPr>
                      <m:t>𝑻</m:t>
                    </m:r>
                  </m:oMath>
                </a14:m>
                <a:endParaRPr lang="pl-PL" sz="2800" b="1" i="1" dirty="0"/>
              </a:p>
            </p:txBody>
          </p:sp>
        </mc:Choice>
        <mc:Fallback xmlns="">
          <p:sp>
            <p:nvSpPr>
              <p:cNvPr id="8" name="Prostoką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983" y="4169475"/>
                <a:ext cx="141936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10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gluLookAt-11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041" y="2348879"/>
            <a:ext cx="3392383" cy="363412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odpowiadająca funkcji </a:t>
            </a:r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gluLookAt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widoku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e tekstowe 6"/>
              <p:cNvSpPr txBox="1"/>
              <p:nvPr/>
            </p:nvSpPr>
            <p:spPr>
              <a:xfrm>
                <a:off x="4067944" y="2708920"/>
                <a:ext cx="4711483" cy="3160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Dane wejściowe (</a:t>
                </a:r>
                <a:r>
                  <a:rPr lang="pl-PL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arg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pl-P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unkcji):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l-P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ołożenie kamery </a:t>
                </a:r>
                <a:r>
                  <a:rPr lang="pl-PL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położenie centrum </a:t>
                </a:r>
                <a:r>
                  <a:rPr lang="pl-PL" sz="2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Wektor polaryzacji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sz="28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l-PL" sz="2800" i="1" dirty="0">
                            <a:latin typeface="Cambria Math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</m:acc>
                  </m:oMath>
                </a14:m>
                <a:endParaRPr lang="pl-PL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pl-PL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Należy obliczyć </a:t>
                </a:r>
                <a:r>
                  <a:rPr lang="pl-PL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wersory</a:t>
                </a:r>
                <a:r>
                  <a:rPr lang="pl-P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pl-P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układu </a:t>
                </a:r>
                <a:r>
                  <a:rPr lang="pl-PL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spółrzędnych kamery</a:t>
                </a:r>
              </a:p>
            </p:txBody>
          </p:sp>
        </mc:Choice>
        <mc:Fallback xmlns="">
          <p:sp>
            <p:nvSpPr>
              <p:cNvPr id="7" name="pole tekstow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708920"/>
                <a:ext cx="4711483" cy="3160802"/>
              </a:xfrm>
              <a:prstGeom prst="rect">
                <a:avLst/>
              </a:prstGeom>
              <a:blipFill rotWithShape="1">
                <a:blip r:embed="rId3"/>
                <a:stretch>
                  <a:fillRect l="-2587" t="-1927" r="-1682" b="-443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05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3328381" cy="360040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odpowiadająca funkcji </a:t>
            </a:r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gluLookAt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widoku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ole tekstowe 5"/>
              <p:cNvSpPr txBox="1"/>
              <p:nvPr/>
            </p:nvSpPr>
            <p:spPr>
              <a:xfrm>
                <a:off x="3982916" y="2496293"/>
                <a:ext cx="4991495" cy="42545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Konstrukcja: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Oblicz wektor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pl-PL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𝐶</m:t>
                        </m:r>
                      </m:e>
                    </m:acc>
                    <m:r>
                      <a:rPr lang="pl-PL" i="1">
                        <a:latin typeface="Cambria Math"/>
                      </a:rPr>
                      <m:t>−</m:t>
                    </m:r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Zapisz znormalizowaną wartość tego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wektora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𝐹</m:t>
                        </m:r>
                        <m:r>
                          <a:rPr lang="pl-PL" i="1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pl-PL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pl-PL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pl-PL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pl-PL" i="1">
                                <a:latin typeface="Cambria Math"/>
                              </a:rPr>
                              <m:t>𝐹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𝐹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Oblicz wektor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prostopadły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wektorów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𝐹</m:t>
                        </m:r>
                        <m:r>
                          <a:rPr lang="pl-PL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𝑈</m:t>
                        </m:r>
                      </m:e>
                    </m:acc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korzystając z iloczynu wektorowego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𝑅</m:t>
                        </m:r>
                      </m:e>
                    </m:acc>
                    <m:r>
                      <a:rPr lang="pl-PL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𝐹</m:t>
                        </m:r>
                        <m:r>
                          <a:rPr lang="pl-PL" i="1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pl-PL" i="1"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𝑈</m:t>
                        </m:r>
                      </m:e>
                    </m:acc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(zwrot wyniku wyznacza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reguła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śruby prawoskrętnej).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Znormalizuj wektor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lvl="0" indent="-457200">
                  <a:buFont typeface="+mj-lt"/>
                  <a:buAutoNum type="arabicPeriod"/>
                </a:pP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Oblicz wektor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𝑈</m:t>
                        </m:r>
                        <m:r>
                          <a:rPr lang="pl-PL" i="1">
                            <a:latin typeface="Cambria Math"/>
                          </a:rPr>
                          <m:t>′</m:t>
                        </m:r>
                      </m:e>
                    </m:acc>
                    <m:r>
                      <a:rPr lang="pl-PL" i="1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𝑅</m:t>
                        </m:r>
                      </m:e>
                    </m:acc>
                    <m:r>
                      <a:rPr lang="pl-PL" i="1">
                        <a:latin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𝐹</m:t>
                        </m:r>
                        <m:r>
                          <a:rPr lang="pl-PL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prostopadły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wektorów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𝑅</m:t>
                        </m:r>
                      </m:e>
                    </m:acc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𝐹</m:t>
                        </m:r>
                        <m:r>
                          <a:rPr lang="pl-PL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(wektor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l-PL" i="1">
                            <a:latin typeface="Cambria Math"/>
                          </a:rPr>
                        </m:ctrlPr>
                      </m:accPr>
                      <m:e>
                        <m:r>
                          <a:rPr lang="pl-PL" i="1">
                            <a:latin typeface="Cambria Math"/>
                          </a:rPr>
                          <m:t>𝑈</m:t>
                        </m:r>
                        <m:r>
                          <a:rPr lang="pl-PL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będzie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jednostkowy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bo oba czynniki są jednostkowe, 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pl-PL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jednocześnie prostopadłe do siebie</a:t>
                </a:r>
                <a:r>
                  <a:rPr lang="pl-PL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pl-P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pole tekstow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916" y="2496293"/>
                <a:ext cx="4991495" cy="4254563"/>
              </a:xfrm>
              <a:prstGeom prst="rect">
                <a:avLst/>
              </a:prstGeom>
              <a:blipFill rotWithShape="1">
                <a:blip r:embed="rId3"/>
                <a:stretch>
                  <a:fillRect l="-2442" t="-1433" r="-122" b="-128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44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Macierz odpowiadająca funkcji </a:t>
            </a:r>
            <a:r>
              <a:rPr lang="pl-PL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gluLookAt</a:t>
            </a:r>
            <a:endParaRPr lang="pl-PL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widoku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ostokąt 5"/>
              <p:cNvSpPr/>
              <p:nvPr/>
            </p:nvSpPr>
            <p:spPr>
              <a:xfrm>
                <a:off x="628693" y="2916041"/>
                <a:ext cx="3528392" cy="14073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latin typeface="Cambria Math"/>
                        </a:rPr>
                        <m:t>𝑹</m:t>
                      </m:r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6" name="Prostoką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93" y="2916041"/>
                <a:ext cx="3528392" cy="14073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ostokąt 6"/>
              <p:cNvSpPr/>
              <p:nvPr/>
            </p:nvSpPr>
            <p:spPr>
              <a:xfrm>
                <a:off x="1786305" y="5153416"/>
                <a:ext cx="4555375" cy="1475853"/>
              </a:xfrm>
              <a:prstGeom prst="rect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latin typeface="Cambria Math"/>
                        </a:rPr>
                        <m:t>𝑽</m:t>
                      </m:r>
                      <m:r>
                        <a:rPr lang="pl-PL" i="1">
                          <a:latin typeface="Cambria Math"/>
                        </a:rPr>
                        <m:t>=</m:t>
                      </m:r>
                      <m:r>
                        <a:rPr lang="pl-PL" b="1" i="1" smtClean="0">
                          <a:latin typeface="Cambria Math"/>
                        </a:rPr>
                        <m:t>𝑹𝑻</m:t>
                      </m:r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</m:acc>
                                <m:r>
                                  <a:rPr lang="pl-PL" i="1">
                                    <a:latin typeface="Cambria Math"/>
                                  </a:rPr>
                                  <m:t>∘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𝑈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</m:acc>
                                <m:r>
                                  <a:rPr lang="pl-PL" i="1">
                                    <a:latin typeface="Cambria Math"/>
                                  </a:rPr>
                                  <m:t>∘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𝐹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e>
                                </m:acc>
                                <m:r>
                                  <a:rPr lang="pl-PL" i="1">
                                    <a:latin typeface="Cambria Math"/>
                                  </a:rPr>
                                  <m:t>∘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7" name="Prostoką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305" y="5153416"/>
                <a:ext cx="4555375" cy="147585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5400">
                <a:solidFill>
                  <a:schemeClr val="bg1">
                    <a:lumMod val="65000"/>
                  </a:schemeClr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/>
              <p:cNvSpPr/>
              <p:nvPr/>
            </p:nvSpPr>
            <p:spPr>
              <a:xfrm>
                <a:off x="4716016" y="2947165"/>
                <a:ext cx="3024336" cy="115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 smtClean="0">
                          <a:latin typeface="Cambria Math"/>
                        </a:rPr>
                        <m:t>𝑻</m:t>
                      </m:r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8" name="Prostoką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947165"/>
                <a:ext cx="3024336" cy="115005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ole tekstowe 8"/>
          <p:cNvSpPr txBox="1"/>
          <p:nvPr/>
        </p:nvSpPr>
        <p:spPr>
          <a:xfrm>
            <a:off x="1403648" y="2392821"/>
            <a:ext cx="2435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obrotu</a:t>
            </a:r>
            <a:endParaRPr lang="pl-PL" sz="2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512800" y="4614921"/>
            <a:ext cx="41553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ostateczna macierz widoku</a:t>
            </a:r>
            <a:endParaRPr lang="pl-PL" sz="28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990732" y="2423945"/>
            <a:ext cx="2720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translacji</a:t>
            </a:r>
            <a:endParaRPr lang="pl-P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ostokąt 3"/>
              <p:cNvSpPr/>
              <p:nvPr/>
            </p:nvSpPr>
            <p:spPr>
              <a:xfrm>
                <a:off x="1927079" y="5187655"/>
                <a:ext cx="5577874" cy="14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b="1" i="1">
                          <a:latin typeface="Cambria Math"/>
                        </a:rPr>
                        <m:t>𝑽</m:t>
                      </m:r>
                      <m:r>
                        <a:rPr lang="pl-PL" i="1">
                          <a:latin typeface="Cambria Math"/>
                        </a:rPr>
                        <m:t>=</m:t>
                      </m:r>
                      <m:r>
                        <a:rPr lang="pl-PL" b="1" i="1">
                          <a:latin typeface="Cambria Math"/>
                        </a:rPr>
                        <m:t>𝑹𝑻</m:t>
                      </m:r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pl-PL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" name="Prostoką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079" y="5187655"/>
                <a:ext cx="5577874" cy="14073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ostokąt 4"/>
          <p:cNvSpPr/>
          <p:nvPr/>
        </p:nvSpPr>
        <p:spPr>
          <a:xfrm>
            <a:off x="1572326" y="3025178"/>
            <a:ext cx="1726679" cy="28803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1572327" y="3336475"/>
            <a:ext cx="1726678" cy="28803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1575702" y="3647656"/>
            <a:ext cx="1726679" cy="28803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6732240" y="2996952"/>
            <a:ext cx="504056" cy="86409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75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4" grpId="0"/>
      <p:bldP spid="4" grpId="1"/>
      <p:bldP spid="5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normalnych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Macierze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/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acierz model-widok</a:t>
            </a: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Łącznik prosty ze strzałką 7"/>
          <p:cNvCxnSpPr/>
          <p:nvPr/>
        </p:nvCxnSpPr>
        <p:spPr>
          <a:xfrm flipH="1">
            <a:off x="2054480" y="2204864"/>
            <a:ext cx="933344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3851920" y="2204864"/>
            <a:ext cx="2808312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827584" y="3068960"/>
            <a:ext cx="4243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acierz świata (modelu)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436096" y="3068958"/>
            <a:ext cx="26516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acierz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widoku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Grupa 20"/>
          <p:cNvGrpSpPr/>
          <p:nvPr/>
        </p:nvGrpSpPr>
        <p:grpSpPr>
          <a:xfrm>
            <a:off x="899592" y="3573016"/>
            <a:ext cx="5961894" cy="1881500"/>
            <a:chOff x="899592" y="3573016"/>
            <a:chExt cx="5961894" cy="1881500"/>
          </a:xfrm>
        </p:grpSpPr>
        <p:sp>
          <p:nvSpPr>
            <p:cNvPr id="18" name="pole tekstowe 17"/>
            <p:cNvSpPr txBox="1"/>
            <p:nvPr/>
          </p:nvSpPr>
          <p:spPr>
            <a:xfrm>
              <a:off x="5436096" y="3573016"/>
              <a:ext cx="1425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gluLookAt</a:t>
              </a:r>
              <a:endParaRPr lang="pl-PL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pole tekstowe 18"/>
            <p:cNvSpPr txBox="1"/>
            <p:nvPr/>
          </p:nvSpPr>
          <p:spPr>
            <a:xfrm>
              <a:off x="899592" y="3578487"/>
              <a:ext cx="3999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glTranslate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pl-PL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glScale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pl-PL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glRotate</a:t>
              </a:r>
              <a:endParaRPr lang="pl-PL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pole tekstowe 19"/>
            <p:cNvSpPr txBox="1"/>
            <p:nvPr/>
          </p:nvSpPr>
          <p:spPr>
            <a:xfrm>
              <a:off x="899592" y="5085184"/>
              <a:ext cx="4551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glFrustum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pl-PL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glOrtho</a:t>
              </a:r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pl-PL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gluPerspective</a:t>
              </a:r>
              <a:endParaRPr lang="pl-PL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47" name="Grupa 46"/>
          <p:cNvGrpSpPr/>
          <p:nvPr/>
        </p:nvGrpSpPr>
        <p:grpSpPr>
          <a:xfrm>
            <a:off x="709758" y="3757682"/>
            <a:ext cx="6151728" cy="2717615"/>
            <a:chOff x="709758" y="3757682"/>
            <a:chExt cx="6151728" cy="2717615"/>
          </a:xfrm>
        </p:grpSpPr>
        <p:cxnSp>
          <p:nvCxnSpPr>
            <p:cNvPr id="23" name="Łącznik prostoliniowy 22"/>
            <p:cNvCxnSpPr>
              <a:stCxn id="19" idx="1"/>
              <a:endCxn id="19" idx="3"/>
            </p:cNvCxnSpPr>
            <p:nvPr/>
          </p:nvCxnSpPr>
          <p:spPr>
            <a:xfrm>
              <a:off x="899592" y="3763153"/>
              <a:ext cx="3999813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oliniowy 24"/>
            <p:cNvCxnSpPr>
              <a:stCxn id="20" idx="1"/>
              <a:endCxn id="20" idx="3"/>
            </p:cNvCxnSpPr>
            <p:nvPr/>
          </p:nvCxnSpPr>
          <p:spPr>
            <a:xfrm>
              <a:off x="899592" y="5269850"/>
              <a:ext cx="4551246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oliniowy 26"/>
            <p:cNvCxnSpPr>
              <a:stCxn id="18" idx="1"/>
              <a:endCxn id="18" idx="3"/>
            </p:cNvCxnSpPr>
            <p:nvPr/>
          </p:nvCxnSpPr>
          <p:spPr>
            <a:xfrm>
              <a:off x="5436096" y="3757682"/>
              <a:ext cx="1425390" cy="0"/>
            </a:xfrm>
            <a:prstGeom prst="line">
              <a:avLst/>
            </a:prstGeom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pole tekstowe 30"/>
            <p:cNvSpPr txBox="1"/>
            <p:nvPr/>
          </p:nvSpPr>
          <p:spPr>
            <a:xfrm>
              <a:off x="709758" y="6105965"/>
              <a:ext cx="3622787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Funkcje usunięte z profilu rdzennego</a:t>
              </a:r>
              <a:endParaRPr lang="pl-P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upa 44"/>
          <p:cNvGrpSpPr/>
          <p:nvPr/>
        </p:nvGrpSpPr>
        <p:grpSpPr>
          <a:xfrm>
            <a:off x="4499992" y="6102075"/>
            <a:ext cx="4023427" cy="369332"/>
            <a:chOff x="4499992" y="6102075"/>
            <a:chExt cx="4023427" cy="369332"/>
          </a:xfrm>
        </p:grpSpPr>
        <p:cxnSp>
          <p:nvCxnSpPr>
            <p:cNvPr id="42" name="Łącznik prosty ze strzałką 41"/>
            <p:cNvCxnSpPr/>
            <p:nvPr/>
          </p:nvCxnSpPr>
          <p:spPr>
            <a:xfrm>
              <a:off x="4499992" y="6290631"/>
              <a:ext cx="93610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pole tekstowe 42"/>
            <p:cNvSpPr txBox="1"/>
            <p:nvPr/>
          </p:nvSpPr>
          <p:spPr>
            <a:xfrm>
              <a:off x="5652120" y="6102075"/>
              <a:ext cx="2871299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GLM, własna implementacja</a:t>
              </a:r>
              <a:endParaRPr lang="pl-P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08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Rozważmy płaszczyznę:</a:t>
            </a:r>
            <a:endParaRPr lang="pl-PL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normalnych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pole tekstowe 14"/>
              <p:cNvSpPr txBox="1"/>
              <p:nvPr/>
            </p:nvSpPr>
            <p:spPr>
              <a:xfrm>
                <a:off x="755576" y="1988840"/>
                <a:ext cx="14217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l-PL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400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pl-PL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400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  <m:r>
                        <a:rPr lang="pl-PL" sz="2400" b="0" i="1" smtClean="0">
                          <a:latin typeface="Cambria Math"/>
                        </a:rPr>
                        <m:t>=</m:t>
                      </m:r>
                      <m:r>
                        <a:rPr lang="pl-PL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15" name="pole tekstow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988840"/>
                <a:ext cx="1421736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9737" b="-92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pole tekstowe 15"/>
          <p:cNvSpPr txBox="1"/>
          <p:nvPr/>
        </p:nvSpPr>
        <p:spPr>
          <a:xfrm>
            <a:off x="467544" y="2564904"/>
            <a:ext cx="4927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Chcemy, aby to równanie było niezmiennicze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względem dowolnych transformacji </a:t>
            </a:r>
            <a:r>
              <a:rPr lang="pl-PL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l-PL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pole tekstowe 16"/>
              <p:cNvSpPr txBox="1"/>
              <p:nvPr/>
            </p:nvSpPr>
            <p:spPr>
              <a:xfrm>
                <a:off x="611560" y="3331784"/>
                <a:ext cx="19827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latin typeface="Cambria Math"/>
                        </a:rPr>
                        <m:t>𝑴</m:t>
                      </m:r>
                      <m:acc>
                        <m:accPr>
                          <m:chr m:val="⃗"/>
                          <m:ctrlPr>
                            <a:rPr lang="pl-PL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400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pl-PL" sz="2400" b="1" i="1">
                          <a:latin typeface="Cambria Math"/>
                        </a:rPr>
                        <m:t>𝑴</m:t>
                      </m:r>
                      <m:acc>
                        <m:accPr>
                          <m:chr m:val="⃗"/>
                          <m:ctrlPr>
                            <a:rPr lang="pl-PL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400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  <m:r>
                        <a:rPr lang="pl-PL" sz="2400" b="0" i="1" smtClean="0">
                          <a:latin typeface="Cambria Math"/>
                        </a:rPr>
                        <m:t>=</m:t>
                      </m:r>
                      <m:r>
                        <a:rPr lang="pl-PL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17" name="pole tekstow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31784"/>
                <a:ext cx="1982787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20000" b="-1066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pole tekstowe 17"/>
              <p:cNvSpPr txBox="1"/>
              <p:nvPr/>
            </p:nvSpPr>
            <p:spPr>
              <a:xfrm>
                <a:off x="611560" y="3752883"/>
                <a:ext cx="2391488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pl-PL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l-PL" sz="2400" b="1" i="1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pl-PL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pl-PL" sz="2400" b="1" i="1" smtClean="0">
                          <a:latin typeface="Cambria Math"/>
                        </a:rPr>
                        <m:t>𝑴</m:t>
                      </m:r>
                      <m:acc>
                        <m:accPr>
                          <m:chr m:val="⃗"/>
                          <m:ctrlPr>
                            <a:rPr lang="pl-PL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400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pl-PL" sz="2400" b="0" i="1" smtClean="0">
                          <a:latin typeface="Cambria Math"/>
                        </a:rPr>
                        <m:t>)</m:t>
                      </m:r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pl-PL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400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  <m:r>
                        <a:rPr lang="pl-PL" sz="2400" b="0" i="1" smtClean="0">
                          <a:latin typeface="Cambria Math"/>
                        </a:rPr>
                        <m:t>=</m:t>
                      </m:r>
                      <m:r>
                        <a:rPr lang="pl-PL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18" name="pole tekstow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752883"/>
                <a:ext cx="2391488" cy="468205"/>
              </a:xfrm>
              <a:prstGeom prst="rect">
                <a:avLst/>
              </a:prstGeom>
              <a:blipFill rotWithShape="1">
                <a:blip r:embed="rId4"/>
                <a:stretch>
                  <a:fillRect l="-254" t="-19737" b="-1710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pole tekstowe 18"/>
              <p:cNvSpPr txBox="1"/>
              <p:nvPr/>
            </p:nvSpPr>
            <p:spPr>
              <a:xfrm>
                <a:off x="526109" y="4797152"/>
                <a:ext cx="59366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Iloczyn skalarny jest niezmienniczy tylko względem </a:t>
                </a:r>
                <a:br>
                  <a:rPr lang="pl-P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pl-P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transformacji ortogonalnych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pl-PL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𝑇</m:t>
                        </m:r>
                      </m:sup>
                    </m:sSup>
                    <m:r>
                      <a:rPr lang="pl-PL" sz="20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pl-PL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sz="20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p>
                        <m:r>
                          <a:rPr lang="pl-PL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l-PL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czyli obrotów.</a:t>
                </a:r>
                <a:endParaRPr lang="pl-PL" sz="20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pole tekstow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09" y="4797152"/>
                <a:ext cx="5936690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1027" t="-4310" b="-1465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pole tekstowe 20"/>
              <p:cNvSpPr txBox="1"/>
              <p:nvPr/>
            </p:nvSpPr>
            <p:spPr>
              <a:xfrm>
                <a:off x="611560" y="4191471"/>
                <a:ext cx="15068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l-PL" sz="2400" b="1" i="1">
                              <a:latin typeface="Cambria Math"/>
                            </a:rPr>
                            <m:t>𝑴</m:t>
                          </m:r>
                        </m:e>
                        <m:sup>
                          <m:r>
                            <a:rPr lang="pl-PL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pl-PL" sz="2400" b="1" i="1">
                          <a:latin typeface="Cambria Math"/>
                        </a:rPr>
                        <m:t>𝑴</m:t>
                      </m:r>
                      <m:r>
                        <a:rPr lang="pl-PL" sz="2400" b="1" i="1" smtClean="0">
                          <a:latin typeface="Cambria Math"/>
                        </a:rPr>
                        <m:t>=</m:t>
                      </m:r>
                      <m:r>
                        <a:rPr lang="pl-PL" sz="2400" b="1" i="1" smtClean="0">
                          <a:latin typeface="Cambria Math"/>
                        </a:rPr>
                        <m:t>𝑰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21" name="pole tekstow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191471"/>
                <a:ext cx="1506887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28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20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Załóżmy zatem, że normalne muszą być transformowane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inaczej niż pozostałe wektory (np. wektory położenia):</a:t>
            </a:r>
            <a:endParaRPr lang="pl-PL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normalnych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pole tekstowe 16"/>
              <p:cNvSpPr txBox="1"/>
              <p:nvPr/>
            </p:nvSpPr>
            <p:spPr>
              <a:xfrm>
                <a:off x="611560" y="2378257"/>
                <a:ext cx="19827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latin typeface="Cambria Math"/>
                        </a:rPr>
                        <m:t>𝑴</m:t>
                      </m:r>
                      <m:acc>
                        <m:accPr>
                          <m:chr m:val="⃗"/>
                          <m:ctrlPr>
                            <a:rPr lang="pl-PL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400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⋅</m:t>
                      </m:r>
                      <m:r>
                        <a:rPr lang="pl-PL" sz="2400" b="1" i="1" smtClean="0">
                          <a:latin typeface="Cambria Math"/>
                        </a:rPr>
                        <m:t>𝑵</m:t>
                      </m:r>
                      <m:acc>
                        <m:accPr>
                          <m:chr m:val="⃗"/>
                          <m:ctrlPr>
                            <a:rPr lang="pl-PL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400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  <m:r>
                        <a:rPr lang="pl-PL" sz="2400" b="0" i="1" smtClean="0">
                          <a:latin typeface="Cambria Math"/>
                        </a:rPr>
                        <m:t>=</m:t>
                      </m:r>
                      <m:r>
                        <a:rPr lang="pl-PL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17" name="pole tekstow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378257"/>
                <a:ext cx="1982787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19737" b="-92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pole tekstowe 17"/>
              <p:cNvSpPr txBox="1"/>
              <p:nvPr/>
            </p:nvSpPr>
            <p:spPr>
              <a:xfrm>
                <a:off x="611560" y="3356992"/>
                <a:ext cx="2391488" cy="4682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pl-PL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l-PL" sz="2400" b="1" i="1" smtClean="0">
                              <a:latin typeface="Cambria Math"/>
                            </a:rPr>
                            <m:t>𝑵</m:t>
                          </m:r>
                        </m:e>
                        <m:sup>
                          <m:r>
                            <a:rPr lang="pl-PL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pl-PL" sz="2400" b="1" i="1" smtClean="0">
                          <a:latin typeface="Cambria Math"/>
                        </a:rPr>
                        <m:t>𝑴</m:t>
                      </m:r>
                      <m:acc>
                        <m:accPr>
                          <m:chr m:val="⃗"/>
                          <m:ctrlPr>
                            <a:rPr lang="pl-PL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400" b="0" i="1" smtClean="0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pl-PL" sz="2400" b="0" i="1" smtClean="0">
                          <a:latin typeface="Cambria Math"/>
                        </a:rPr>
                        <m:t>)</m:t>
                      </m:r>
                      <m:r>
                        <a:rPr lang="pl-PL" sz="2400" b="0" i="1" smtClean="0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pl-PL" sz="2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pl-PL" sz="2400" b="0" i="1" smtClean="0">
                              <a:latin typeface="Cambria Math"/>
                            </a:rPr>
                            <m:t>𝑛</m:t>
                          </m:r>
                        </m:e>
                      </m:acc>
                      <m:r>
                        <a:rPr lang="pl-PL" sz="2400" b="0" i="1" smtClean="0">
                          <a:latin typeface="Cambria Math"/>
                        </a:rPr>
                        <m:t>=</m:t>
                      </m:r>
                      <m:r>
                        <a:rPr lang="pl-PL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18" name="pole tekstow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56992"/>
                <a:ext cx="2391488" cy="468205"/>
              </a:xfrm>
              <a:prstGeom prst="rect">
                <a:avLst/>
              </a:prstGeom>
              <a:blipFill rotWithShape="1">
                <a:blip r:embed="rId3"/>
                <a:stretch>
                  <a:fillRect t="-19737" b="-1710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ole tekstowe 18"/>
          <p:cNvSpPr txBox="1"/>
          <p:nvPr/>
        </p:nvSpPr>
        <p:spPr>
          <a:xfrm>
            <a:off x="526109" y="4953362"/>
            <a:ext cx="7629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M może być macierzą świata (obliczenia w układzie sceny)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 iloczynem macierzy świata i widoku (obliczenia w układzie kamery)</a:t>
            </a:r>
            <a:endParaRPr lang="pl-PL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pole tekstowe 20"/>
              <p:cNvSpPr txBox="1"/>
              <p:nvPr/>
            </p:nvSpPr>
            <p:spPr>
              <a:xfrm>
                <a:off x="611560" y="3789040"/>
                <a:ext cx="15068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l-PL" sz="2400" b="1" i="1" smtClean="0">
                              <a:latin typeface="Cambria Math"/>
                            </a:rPr>
                            <m:t>𝑵</m:t>
                          </m:r>
                        </m:e>
                        <m:sup>
                          <m:r>
                            <a:rPr lang="pl-PL" sz="2400" i="1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pl-PL" sz="2400" b="1" i="1">
                          <a:latin typeface="Cambria Math"/>
                        </a:rPr>
                        <m:t>𝑴</m:t>
                      </m:r>
                      <m:r>
                        <a:rPr lang="pl-PL" sz="2400" b="1" i="1" smtClean="0">
                          <a:latin typeface="Cambria Math"/>
                        </a:rPr>
                        <m:t>=</m:t>
                      </m:r>
                      <m:r>
                        <a:rPr lang="pl-PL" sz="2400" b="1" i="1" smtClean="0">
                          <a:latin typeface="Cambria Math"/>
                        </a:rPr>
                        <m:t>𝑰</m:t>
                      </m:r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21" name="pole tekstow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789040"/>
                <a:ext cx="1506887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ole tekstowe 9"/>
              <p:cNvSpPr txBox="1"/>
              <p:nvPr/>
            </p:nvSpPr>
            <p:spPr>
              <a:xfrm>
                <a:off x="616841" y="4149080"/>
                <a:ext cx="3328283" cy="5915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400" b="1" i="1" smtClean="0">
                          <a:latin typeface="Cambria Math"/>
                        </a:rPr>
                        <m:t>𝑵</m:t>
                      </m:r>
                      <m:r>
                        <a:rPr lang="pl-PL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l-PL" sz="2400" b="1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l-PL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l-PL" sz="2400" b="1" i="1">
                                      <a:latin typeface="Cambria Math"/>
                                    </a:rPr>
                                    <m:t>𝑴</m:t>
                                  </m:r>
                                </m:e>
                                <m:sup>
                                  <m:r>
                                    <a:rPr lang="pl-PL" sz="2400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pl-PL" sz="2400" b="1" i="1">
                                      <a:latin typeface="Cambria Math"/>
                                    </a:rPr>
                                    <m:t>𝟏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l-PL" sz="2400" b="1" i="1" smtClean="0">
                              <a:latin typeface="Cambria Math"/>
                            </a:rPr>
                            <m:t>𝑻</m:t>
                          </m:r>
                        </m:sup>
                      </m:sSup>
                      <m:r>
                        <a:rPr lang="pl-PL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l-PL" sz="24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l-PL" sz="2400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l-PL" sz="2400" b="1" i="1">
                                      <a:latin typeface="Cambria Math"/>
                                    </a:rPr>
                                    <m:t>𝑴</m:t>
                                  </m:r>
                                </m:e>
                                <m:sup>
                                  <m:r>
                                    <a:rPr lang="pl-PL" sz="2400" b="1" i="1" smtClean="0">
                                      <a:latin typeface="Cambria Math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l-PL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pl-PL" sz="24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pl-PL" sz="2400" dirty="0"/>
              </a:p>
            </p:txBody>
          </p:sp>
        </mc:Choice>
        <mc:Fallback>
          <p:sp>
            <p:nvSpPr>
              <p:cNvPr id="10" name="pole tekstow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41" y="4149080"/>
                <a:ext cx="3328283" cy="5915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457200" y="2896344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Jaki jest związek między macierzami </a:t>
            </a:r>
            <a:r>
              <a:rPr lang="pl-PL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l-PL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211960" y="4149080"/>
            <a:ext cx="45853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Przemienność odwracania i transpozycji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jest ogólną własnością macierzy kwadratowych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4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10" grpId="0"/>
      <p:bldP spid="11" grpId="0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Macierze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916832"/>
            <a:ext cx="7272808" cy="3672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Podsumowanie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wzory używane w tradycyjnym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oraz XNA Math, GLM i innych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izometrycznego (równoległego) i perspektywicznego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macierze przekształceń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konstrukcja macierzy widoku</a:t>
            </a:r>
          </a:p>
        </p:txBody>
      </p:sp>
    </p:spTree>
    <p:extLst>
      <p:ext uri="{BB962C8B-B14F-4D97-AF65-F5344CB8AC3E}">
        <p14:creationId xmlns:p14="http://schemas.microsoft.com/office/powerpoint/2010/main" val="44909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Książka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1" y="1484784"/>
            <a:ext cx="6738281" cy="4525963"/>
          </a:xfrm>
        </p:spPr>
      </p:pic>
      <p:sp>
        <p:nvSpPr>
          <p:cNvPr id="5" name="Prostokąt 4"/>
          <p:cNvSpPr/>
          <p:nvPr/>
        </p:nvSpPr>
        <p:spPr>
          <a:xfrm>
            <a:off x="1043608" y="1369368"/>
            <a:ext cx="6912768" cy="475252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627784" y="6309320"/>
            <a:ext cx="374441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Wykład zawiera lokowanie produktu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8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51" y="1482650"/>
            <a:ext cx="673828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3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Artykuł w „Programiście” 5/2014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00" y="1484784"/>
            <a:ext cx="3150582" cy="4525963"/>
          </a:xfrm>
        </p:spPr>
      </p:pic>
      <p:sp>
        <p:nvSpPr>
          <p:cNvPr id="5" name="Prostokąt 4"/>
          <p:cNvSpPr/>
          <p:nvPr/>
        </p:nvSpPr>
        <p:spPr>
          <a:xfrm>
            <a:off x="2771800" y="1369368"/>
            <a:ext cx="3456384" cy="475252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2627784" y="6309320"/>
            <a:ext cx="374441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Wykład zawiera lokowanie produktu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8" name="Symbol zastępczy zawartości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700" y="1482650"/>
            <a:ext cx="315058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1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507288" cy="1252735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pl-PL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jacek@fizyka.umk.pl</a:t>
            </a: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</p:txBody>
      </p:sp>
      <p:pic>
        <p:nvPicPr>
          <p:cNvPr id="22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38354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482425" y="1412777"/>
            <a:ext cx="8229600" cy="648072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Współrzędne jednorodne: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Trivia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/>
              <p:cNvSpPr/>
              <p:nvPr/>
            </p:nvSpPr>
            <p:spPr>
              <a:xfrm>
                <a:off x="755576" y="1932128"/>
                <a:ext cx="7704856" cy="1177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𝑥𝑧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𝑦𝑧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𝑧𝑧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l-PL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l-PL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pl-PL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5" name="Prostoką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932128"/>
                <a:ext cx="7704856" cy="11776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Prostokąt 29"/>
              <p:cNvSpPr/>
              <p:nvPr/>
            </p:nvSpPr>
            <p:spPr>
              <a:xfrm>
                <a:off x="744675" y="1932128"/>
                <a:ext cx="7992888" cy="984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pl-PL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𝑜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pl-PL"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pl-PL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0" name="Prostokąt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75" y="1932128"/>
                <a:ext cx="7992888" cy="9840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upa 32"/>
          <p:cNvGrpSpPr/>
          <p:nvPr/>
        </p:nvGrpSpPr>
        <p:grpSpPr>
          <a:xfrm>
            <a:off x="493204" y="3112406"/>
            <a:ext cx="8229600" cy="1731054"/>
            <a:chOff x="493204" y="3112406"/>
            <a:chExt cx="8229600" cy="1731054"/>
          </a:xfrm>
        </p:grpSpPr>
        <p:grpSp>
          <p:nvGrpSpPr>
            <p:cNvPr id="29" name="Grupa 28"/>
            <p:cNvGrpSpPr/>
            <p:nvPr/>
          </p:nvGrpSpPr>
          <p:grpSpPr>
            <a:xfrm>
              <a:off x="1475656" y="3716485"/>
              <a:ext cx="2420568" cy="1126975"/>
              <a:chOff x="1475656" y="3992487"/>
              <a:chExt cx="2420568" cy="11269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Prostokąt 5"/>
                  <p:cNvSpPr/>
                  <p:nvPr/>
                </p:nvSpPr>
                <p:spPr>
                  <a:xfrm>
                    <a:off x="1475656" y="3992487"/>
                    <a:ext cx="746037" cy="11269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l-PL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dirty="0"/>
                  </a:p>
                </p:txBody>
              </p:sp>
            </mc:Choice>
            <mc:Fallback xmlns="">
              <p:sp>
                <p:nvSpPr>
                  <p:cNvPr id="6" name="Prostokąt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75656" y="3992487"/>
                    <a:ext cx="746037" cy="1126975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Prostokąt 8"/>
                  <p:cNvSpPr/>
                  <p:nvPr/>
                </p:nvSpPr>
                <p:spPr>
                  <a:xfrm>
                    <a:off x="2930383" y="4063948"/>
                    <a:ext cx="965841" cy="98405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pl-PL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pl-PL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l-PL" i="1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pl-PL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pl-PL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pl-PL" dirty="0"/>
                  </a:p>
                </p:txBody>
              </p:sp>
            </mc:Choice>
            <mc:Fallback xmlns="">
              <p:sp>
                <p:nvSpPr>
                  <p:cNvPr id="9" name="Prostokąt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0383" y="4063948"/>
                    <a:ext cx="965841" cy="98405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l-P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Łącznik prosty ze strzałką 13"/>
              <p:cNvCxnSpPr>
                <a:stCxn id="6" idx="3"/>
                <a:endCxn id="9" idx="1"/>
              </p:cNvCxnSpPr>
              <p:nvPr/>
            </p:nvCxnSpPr>
            <p:spPr>
              <a:xfrm flipV="1">
                <a:off x="2221693" y="4555974"/>
                <a:ext cx="708690" cy="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Symbol zastępczy zawartości 11"/>
            <p:cNvSpPr txBox="1">
              <a:spLocks/>
            </p:cNvSpPr>
            <p:nvPr/>
          </p:nvSpPr>
          <p:spPr>
            <a:xfrm>
              <a:off x="493204" y="3112406"/>
              <a:ext cx="8229600" cy="6755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Dzielenie perspektywiczne:</a:t>
              </a:r>
            </a:p>
          </p:txBody>
        </p:sp>
      </p:grpSp>
      <p:grpSp>
        <p:nvGrpSpPr>
          <p:cNvPr id="34" name="Grupa 33"/>
          <p:cNvGrpSpPr/>
          <p:nvPr/>
        </p:nvGrpSpPr>
        <p:grpSpPr>
          <a:xfrm>
            <a:off x="493204" y="4944601"/>
            <a:ext cx="8229600" cy="1779308"/>
            <a:chOff x="493204" y="4944601"/>
            <a:chExt cx="8229600" cy="17793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Prostokąt 3"/>
                <p:cNvSpPr/>
                <p:nvPr/>
              </p:nvSpPr>
              <p:spPr>
                <a:xfrm>
                  <a:off x="762666" y="5517232"/>
                  <a:ext cx="7848872" cy="12066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b="1" i="1" smtClean="0">
                            <a:latin typeface="Cambria Math"/>
                          </a:rPr>
                          <m:t>𝑴</m:t>
                        </m:r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𝑥𝑥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𝑥𝑦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𝑥𝑧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𝑥𝑤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𝑦𝑥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𝑦𝑦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𝑦𝑧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𝑦𝑤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𝑧𝑥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𝑧𝑦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𝑧𝑧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𝑧𝑤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𝑤𝑥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𝑤𝑦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𝑤𝑧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pl-PL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pl-PL" i="1">
                                          <a:latin typeface="Cambria Math"/>
                                        </a:rPr>
                                        <m:t>𝑤𝑤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4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[0]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[4]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[8]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[12]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[1]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[5]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[9]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[13]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[2]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[6]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[10]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[14]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[3]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[7]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[11]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[15]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4" name="Prostokąt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666" y="5517232"/>
                  <a:ext cx="7848872" cy="12066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Symbol zastępczy zawartości 11"/>
            <p:cNvSpPr txBox="1">
              <a:spLocks/>
            </p:cNvSpPr>
            <p:nvPr/>
          </p:nvSpPr>
          <p:spPr>
            <a:xfrm>
              <a:off x="493204" y="4944601"/>
              <a:ext cx="8229600" cy="57952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Macierze w grafice 3D:</a:t>
              </a:r>
              <a:endParaRPr lang="pl-PL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5" name="pole tekstowe 34"/>
          <p:cNvSpPr txBox="1"/>
          <p:nvPr/>
        </p:nvSpPr>
        <p:spPr>
          <a:xfrm>
            <a:off x="5436096" y="4766257"/>
            <a:ext cx="324697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Sami piszemy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shadery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które „konsumują” macierze!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46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zawartości 11"/>
          <p:cNvSpPr>
            <a:spLocks noGrp="1"/>
          </p:cNvSpPr>
          <p:nvPr>
            <p:ph idx="1"/>
          </p:nvPr>
        </p:nvSpPr>
        <p:spPr>
          <a:xfrm>
            <a:off x="542013" y="1412776"/>
            <a:ext cx="8229600" cy="648072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Potok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renderowania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Trivia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:\Wydawnictwa\_GFN2-G Nowoczesny OpenGL\KSIĄŻKA (oficjalne na sod2)\2.1 - img poprawione\R03\R0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75" y="2132856"/>
            <a:ext cx="8352928" cy="171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:\Wydawnictwa\_GFN2-G Nowoczesny OpenGL\KSIĄŻKA (oficjalne na sod2)\2.1 - img poprawione\R03\R03-0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20" y="2132856"/>
            <a:ext cx="8352928" cy="171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ymbol zastępczy zawartości 11"/>
          <p:cNvSpPr txBox="1">
            <a:spLocks/>
          </p:cNvSpPr>
          <p:nvPr/>
        </p:nvSpPr>
        <p:spPr>
          <a:xfrm>
            <a:off x="530328" y="4293096"/>
            <a:ext cx="8434159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GLSL: mat3, mat4 + funkcje i operatory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 pewnym stopniu można przenieść ciężar obliczeń na karty graficzne)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ymbol zastępczy zawartości 11"/>
          <p:cNvSpPr txBox="1">
            <a:spLocks/>
          </p:cNvSpPr>
          <p:nvPr/>
        </p:nvSpPr>
        <p:spPr>
          <a:xfrm>
            <a:off x="542013" y="5445224"/>
            <a:ext cx="8434159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CUDA i inne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jest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macierzą rzutowania na płaszczyznę!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zmniejsza wymiaru zrzutowanego wektora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Perspektywa w grafice 3D: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1/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(nie 1/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(dzięki temu proste przechodzą w proste)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perspektywicznego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nie wprowadza perspektywy!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Dzielenie perspektywiczne (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nieliniowa)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0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195736" y="4725144"/>
            <a:ext cx="686117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NDC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(ang. </a:t>
            </a:r>
            <a:r>
              <a:rPr lang="pl-PL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normalized</a:t>
            </a:r>
            <a:r>
              <a:rPr lang="pl-P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  <a:r>
              <a:rPr lang="pl-PL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coordinates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normalizacja = zakres współrzędnych to [-1,1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53519" y="289798"/>
            <a:ext cx="8507288" cy="1118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równoległego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18389"/>
          </a:xfrm>
        </p:spPr>
        <p:txBody>
          <a:bodyPr>
            <a:normAutofit/>
          </a:bodyPr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</a:t>
            </a:r>
            <a: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równoległego</a:t>
            </a:r>
            <a:endParaRPr lang="pl-PL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08187"/>
            <a:ext cx="8229600" cy="5449813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Rzutowanie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izometryczne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(równoległe):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 perspektywy tzn. dalsze obiekty po zrzutowaniu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są mniejsze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Zmiana we wszystkich współrzędnych (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jest liniowa (LERP):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prostokątny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obszar widzenia przechodzi w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sześcian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(NDC)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Podział perspektywiczny nic nie wnosi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ukł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przycinania = NDC)</a:t>
            </a:r>
          </a:p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Zmiana kierunku osi OZ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OpenGL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XNA/MG, ale nie w Direct3D)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/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/>
          </a:bodyPr>
          <a:lstStyle/>
          <a:p>
            <a:pPr algn="l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Macierz rzutowania równoległego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upa 24"/>
          <p:cNvGrpSpPr/>
          <p:nvPr/>
        </p:nvGrpSpPr>
        <p:grpSpPr>
          <a:xfrm>
            <a:off x="179512" y="1429692"/>
            <a:ext cx="8570067" cy="2664296"/>
            <a:chOff x="179512" y="1429692"/>
            <a:chExt cx="8570067" cy="2664296"/>
          </a:xfrm>
        </p:grpSpPr>
        <p:pic>
          <p:nvPicPr>
            <p:cNvPr id="4" name="Obraz 3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429692"/>
              <a:ext cx="4580654" cy="2664296"/>
            </a:xfrm>
            <a:prstGeom prst="rect">
              <a:avLst/>
            </a:prstGeom>
          </p:spPr>
        </p:pic>
        <p:pic>
          <p:nvPicPr>
            <p:cNvPr id="7" name="Obraz 6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251" y="1617142"/>
              <a:ext cx="2952328" cy="2233972"/>
            </a:xfrm>
            <a:prstGeom prst="rect">
              <a:avLst/>
            </a:prstGeom>
          </p:spPr>
        </p:pic>
        <p:cxnSp>
          <p:nvCxnSpPr>
            <p:cNvPr id="8" name="Łącznik prosty ze strzałką 7"/>
            <p:cNvCxnSpPr/>
            <p:nvPr/>
          </p:nvCxnSpPr>
          <p:spPr>
            <a:xfrm>
              <a:off x="4731456" y="2789552"/>
              <a:ext cx="106579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a 16"/>
          <p:cNvGrpSpPr/>
          <p:nvPr/>
        </p:nvGrpSpPr>
        <p:grpSpPr>
          <a:xfrm>
            <a:off x="2469839" y="5057542"/>
            <a:ext cx="2312813" cy="1488656"/>
            <a:chOff x="527695" y="4641675"/>
            <a:chExt cx="2312813" cy="14886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Prostokąt 13"/>
                <p:cNvSpPr/>
                <p:nvPr/>
              </p:nvSpPr>
              <p:spPr>
                <a:xfrm>
                  <a:off x="941270" y="4641675"/>
                  <a:ext cx="189923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 smtClean="0">
                            <a:latin typeface="Cambria Math"/>
                          </a:rPr>
                          <m:t>𝑥</m:t>
                        </m:r>
                        <m:r>
                          <a:rPr lang="pl-PL" i="1" smtClean="0">
                            <a:latin typeface="Cambria Math"/>
                          </a:rPr>
                          <m:t>: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/>
                              </a:rPr>
                              <m:t>𝑙</m:t>
                            </m:r>
                            <m:r>
                              <a:rPr lang="pl-PL" i="1">
                                <a:latin typeface="Cambria Math"/>
                              </a:rPr>
                              <m:t>, </m:t>
                            </m:r>
                            <m:r>
                              <a:rPr lang="pl-PL" i="1">
                                <a:latin typeface="Cambria Math"/>
                              </a:rPr>
                              <m:t>𝑟</m:t>
                            </m:r>
                          </m:e>
                        </m:d>
                        <m:r>
                          <a:rPr lang="pl-PL" i="1">
                            <a:latin typeface="Cambria Math"/>
                          </a:rPr>
                          <m:t>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4" name="Prostokąt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1270" y="4641675"/>
                  <a:ext cx="1899238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Prostokąt 14"/>
                <p:cNvSpPr/>
                <p:nvPr/>
              </p:nvSpPr>
              <p:spPr>
                <a:xfrm>
                  <a:off x="899592" y="5216942"/>
                  <a:ext cx="194091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>
                            <a:latin typeface="Cambria Math"/>
                          </a:rPr>
                          <m:t>𝑦</m:t>
                        </m:r>
                        <m:r>
                          <a:rPr lang="pl-PL" i="1">
                            <a:latin typeface="Cambria Math"/>
                          </a:rPr>
                          <m:t>: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  <m:r>
                              <a:rPr lang="pl-PL" i="1">
                                <a:latin typeface="Cambria Math"/>
                              </a:rPr>
                              <m:t>, </m:t>
                            </m:r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pl-PL" i="1">
                            <a:latin typeface="Cambria Math"/>
                          </a:rPr>
                          <m:t>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5" name="Prostokąt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5216942"/>
                  <a:ext cx="194091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Prostokąt 15"/>
                <p:cNvSpPr/>
                <p:nvPr/>
              </p:nvSpPr>
              <p:spPr>
                <a:xfrm>
                  <a:off x="527695" y="5760999"/>
                  <a:ext cx="231281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l-PL" i="1">
                            <a:latin typeface="Cambria Math"/>
                          </a:rPr>
                          <m:t>𝑧</m:t>
                        </m:r>
                        <m:r>
                          <a:rPr lang="pl-PL" i="1">
                            <a:latin typeface="Cambria Math"/>
                          </a:rPr>
                          <m:t>: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𝑛</m:t>
                            </m:r>
                            <m:r>
                              <a:rPr lang="pl-PL" i="1">
                                <a:latin typeface="Cambria Math"/>
                              </a:rPr>
                              <m:t>, 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𝑓</m:t>
                            </m:r>
                          </m:e>
                        </m:d>
                        <m:r>
                          <a:rPr lang="pl-PL" i="1">
                            <a:latin typeface="Cambria Math"/>
                          </a:rPr>
                          <m:t>→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i="1">
                                <a:latin typeface="Cambria Math"/>
                              </a:rPr>
                              <m:t>−1,1</m:t>
                            </m:r>
                          </m:e>
                        </m:d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6" name="Prostokąt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695" y="5760999"/>
                  <a:ext cx="23128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upa 22"/>
          <p:cNvGrpSpPr/>
          <p:nvPr/>
        </p:nvGrpSpPr>
        <p:grpSpPr>
          <a:xfrm>
            <a:off x="395536" y="4293096"/>
            <a:ext cx="1763368" cy="2253102"/>
            <a:chOff x="395536" y="4293096"/>
            <a:chExt cx="1763368" cy="22531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Prostokąt 17"/>
                <p:cNvSpPr/>
                <p:nvPr/>
              </p:nvSpPr>
              <p:spPr>
                <a:xfrm>
                  <a:off x="395536" y="5029392"/>
                  <a:ext cx="1740925" cy="3974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8" name="Prostokąt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5029392"/>
                  <a:ext cx="1740925" cy="39748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Prostokąt 18"/>
                <p:cNvSpPr/>
                <p:nvPr/>
              </p:nvSpPr>
              <p:spPr>
                <a:xfrm>
                  <a:off x="395536" y="5601422"/>
                  <a:ext cx="1763368" cy="4321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19" name="Prostokąt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5601422"/>
                  <a:ext cx="1763368" cy="43210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Prostokąt 19"/>
                <p:cNvSpPr/>
                <p:nvPr/>
              </p:nvSpPr>
              <p:spPr>
                <a:xfrm>
                  <a:off x="395536" y="6149999"/>
                  <a:ext cx="1702453" cy="3961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i="1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l-PL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pl-PL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20" name="Prostokąt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6149999"/>
                  <a:ext cx="1702453" cy="39619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pole tekstowe 21"/>
            <p:cNvSpPr txBox="1"/>
            <p:nvPr/>
          </p:nvSpPr>
          <p:spPr>
            <a:xfrm>
              <a:off x="395536" y="4293096"/>
              <a:ext cx="13003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LERP:</a:t>
              </a:r>
              <a:endParaRPr lang="pl-PL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Obraz 2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14" y="1341326"/>
            <a:ext cx="7920880" cy="2727860"/>
          </a:xfrm>
          <a:prstGeom prst="rect">
            <a:avLst/>
          </a:prstGeom>
        </p:spPr>
      </p:pic>
      <p:grpSp>
        <p:nvGrpSpPr>
          <p:cNvPr id="29" name="Grupa 28"/>
          <p:cNvGrpSpPr/>
          <p:nvPr/>
        </p:nvGrpSpPr>
        <p:grpSpPr>
          <a:xfrm>
            <a:off x="5756856" y="4510084"/>
            <a:ext cx="2625912" cy="2182675"/>
            <a:chOff x="6103105" y="4634814"/>
            <a:chExt cx="2625912" cy="21826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Prostokąt 25"/>
                <p:cNvSpPr/>
                <p:nvPr/>
              </p:nvSpPr>
              <p:spPr>
                <a:xfrm>
                  <a:off x="6103105" y="4634814"/>
                  <a:ext cx="2279663" cy="6556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pl-PL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𝑙</m:t>
                                </m:r>
                              </m:den>
                            </m:f>
                            <m:r>
                              <a:rPr lang="pl-PL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𝑟</m:t>
                            </m:r>
                            <m:r>
                              <a:rPr lang="pl-PL" i="1">
                                <a:latin typeface="Cambria Math"/>
                              </a:rPr>
                              <m:t>+</m:t>
                            </m:r>
                            <m:r>
                              <a:rPr lang="pl-PL" i="1">
                                <a:latin typeface="Cambria Math"/>
                              </a:rPr>
                              <m:t>𝑙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𝑟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𝑙</m:t>
                            </m:r>
                          </m:den>
                        </m:f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26" name="Prostokąt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3105" y="4634814"/>
                  <a:ext cx="2279663" cy="655629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Prostokąt 26"/>
                <p:cNvSpPr/>
                <p:nvPr/>
              </p:nvSpPr>
              <p:spPr>
                <a:xfrm>
                  <a:off x="6143500" y="5380373"/>
                  <a:ext cx="2276456" cy="6556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i="1">
                                    <a:latin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pl-PL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i="1">
                                    <a:latin typeface="Cambria Math"/>
                                  </a:rPr>
                                  <m:t>𝑏</m:t>
                                </m:r>
                              </m:den>
                            </m:f>
                            <m:r>
                              <a:rPr lang="pl-PL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  <m:r>
                              <a:rPr lang="pl-PL" i="1">
                                <a:latin typeface="Cambria Math"/>
                              </a:rPr>
                              <m:t>+</m:t>
                            </m:r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𝑡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27" name="Prostokąt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3500" y="5380373"/>
                  <a:ext cx="2276456" cy="65562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Prostokąt 27"/>
                <p:cNvSpPr/>
                <p:nvPr/>
              </p:nvSpPr>
              <p:spPr>
                <a:xfrm>
                  <a:off x="6103105" y="6149999"/>
                  <a:ext cx="2625912" cy="6674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=−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𝑓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  <m:sSub>
                          <m:sSubPr>
                            <m:ctrlPr>
                              <a:rPr lang="pl-PL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pl-PL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pl-PL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l-PL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i="1">
                                <a:latin typeface="Cambria Math"/>
                              </a:rPr>
                              <m:t>𝑓</m:t>
                            </m:r>
                            <m:r>
                              <a:rPr lang="pl-PL" i="1">
                                <a:latin typeface="Cambria Math"/>
                              </a:rPr>
                              <m:t>+</m:t>
                            </m:r>
                            <m:r>
                              <a:rPr lang="pl-PL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pl-PL" i="1">
                                <a:latin typeface="Cambria Math"/>
                              </a:rPr>
                              <m:t>𝑓</m:t>
                            </m:r>
                            <m:r>
                              <a:rPr lang="pl-PL" i="1">
                                <a:latin typeface="Cambria Math"/>
                              </a:rPr>
                              <m:t>−</m:t>
                            </m:r>
                            <m:r>
                              <a:rPr lang="pl-PL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pl-PL" dirty="0"/>
                </a:p>
              </p:txBody>
            </p:sp>
          </mc:Choice>
          <mc:Fallback xmlns="">
            <p:sp>
              <p:nvSpPr>
                <p:cNvPr id="28" name="Prostokąt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3105" y="6149999"/>
                  <a:ext cx="2625912" cy="66749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l-P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upa 38"/>
          <p:cNvGrpSpPr/>
          <p:nvPr/>
        </p:nvGrpSpPr>
        <p:grpSpPr>
          <a:xfrm>
            <a:off x="4366726" y="2335064"/>
            <a:ext cx="104799" cy="135632"/>
            <a:chOff x="4468326" y="1857544"/>
            <a:chExt cx="104799" cy="135632"/>
          </a:xfrm>
        </p:grpSpPr>
        <p:cxnSp>
          <p:nvCxnSpPr>
            <p:cNvPr id="31" name="Łącznik prostoliniowy 30"/>
            <p:cNvCxnSpPr/>
            <p:nvPr/>
          </p:nvCxnSpPr>
          <p:spPr>
            <a:xfrm flipV="1">
              <a:off x="4468326" y="1857544"/>
              <a:ext cx="104799" cy="13563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Łącznik prostoliniowy 33"/>
            <p:cNvCxnSpPr/>
            <p:nvPr/>
          </p:nvCxnSpPr>
          <p:spPr>
            <a:xfrm>
              <a:off x="4468326" y="1857544"/>
              <a:ext cx="104799" cy="135632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a 51"/>
          <p:cNvGrpSpPr/>
          <p:nvPr/>
        </p:nvGrpSpPr>
        <p:grpSpPr>
          <a:xfrm>
            <a:off x="1547664" y="2564904"/>
            <a:ext cx="4104456" cy="4053399"/>
            <a:chOff x="1547664" y="2564904"/>
            <a:chExt cx="4104456" cy="4053399"/>
          </a:xfrm>
        </p:grpSpPr>
        <p:cxnSp>
          <p:nvCxnSpPr>
            <p:cNvPr id="41" name="Łącznik prostoliniowy 40"/>
            <p:cNvCxnSpPr/>
            <p:nvPr/>
          </p:nvCxnSpPr>
          <p:spPr>
            <a:xfrm>
              <a:off x="5652120" y="4589983"/>
              <a:ext cx="0" cy="130739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Łącznik prosty ze strzałką 42"/>
            <p:cNvCxnSpPr/>
            <p:nvPr/>
          </p:nvCxnSpPr>
          <p:spPr>
            <a:xfrm flipH="1" flipV="1">
              <a:off x="4139952" y="2564904"/>
              <a:ext cx="1512168" cy="26907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pole tekstowe 45"/>
            <p:cNvSpPr txBox="1"/>
            <p:nvPr/>
          </p:nvSpPr>
          <p:spPr>
            <a:xfrm>
              <a:off x="1547664" y="4963255"/>
              <a:ext cx="35830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położenie na ekranie</a:t>
              </a:r>
              <a:endParaRPr lang="pl-PL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pole tekstowe 46"/>
            <p:cNvSpPr txBox="1"/>
            <p:nvPr/>
          </p:nvSpPr>
          <p:spPr>
            <a:xfrm>
              <a:off x="3833033" y="6033528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pl-PL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łębia</a:t>
              </a:r>
              <a:endParaRPr lang="pl-PL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Łącznik prostoliniowy 48"/>
            <p:cNvCxnSpPr/>
            <p:nvPr/>
          </p:nvCxnSpPr>
          <p:spPr>
            <a:xfrm>
              <a:off x="5130696" y="6361532"/>
              <a:ext cx="52142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270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13165</TotalTime>
  <Words>3100</Words>
  <Application>Microsoft Office PowerPoint</Application>
  <PresentationFormat>Pokaz na ekranie (4:3)</PresentationFormat>
  <Paragraphs>240</Paragraphs>
  <Slides>35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Motyw pakietu Office</vt:lpstr>
      <vt:lpstr>Macierze w grafice 3D</vt:lpstr>
      <vt:lpstr>Motywacja</vt:lpstr>
      <vt:lpstr>Macierze OpenGL</vt:lpstr>
      <vt:lpstr>Trivia</vt:lpstr>
      <vt:lpstr>Trivia</vt:lpstr>
      <vt:lpstr>Macierz rzutowania</vt:lpstr>
      <vt:lpstr>Macierz rzutowania</vt:lpstr>
      <vt:lpstr>Macierz rzutowania równoległego</vt:lpstr>
      <vt:lpstr>Macierz rzutowania równoległego</vt:lpstr>
      <vt:lpstr>Macierz rzutowania równoległego</vt:lpstr>
      <vt:lpstr>Macierz rzutowania równoległego</vt:lpstr>
      <vt:lpstr>Macierz rzutowania perspektyw.</vt:lpstr>
      <vt:lpstr>Macierz rzutowania perspektyw.</vt:lpstr>
      <vt:lpstr>Macierz rzutowania perspektyw.</vt:lpstr>
      <vt:lpstr>Macierz rzutowania perspektyw.</vt:lpstr>
      <vt:lpstr>Macierz rzutowania perspektyw.</vt:lpstr>
      <vt:lpstr>Macierz rzutowania perspektyw.</vt:lpstr>
      <vt:lpstr>Macierz rzutowania perspektyw.</vt:lpstr>
      <vt:lpstr>Macierz świata</vt:lpstr>
      <vt:lpstr>Macierz świata</vt:lpstr>
      <vt:lpstr>Macierz świata – macierze obrotu</vt:lpstr>
      <vt:lpstr>Macierz świata – macierze obrotu</vt:lpstr>
      <vt:lpstr>Macierz świata – macierze obrotu</vt:lpstr>
      <vt:lpstr>Macierz widoku</vt:lpstr>
      <vt:lpstr>Macierz widoku</vt:lpstr>
      <vt:lpstr>Macierz widoku</vt:lpstr>
      <vt:lpstr>Macierz widoku</vt:lpstr>
      <vt:lpstr>Macierz widoku</vt:lpstr>
      <vt:lpstr>Macierz normalnych</vt:lpstr>
      <vt:lpstr>Macierz normalnych</vt:lpstr>
      <vt:lpstr>Macierz normalnych</vt:lpstr>
      <vt:lpstr>Macierze OpenGL</vt:lpstr>
      <vt:lpstr>Książka</vt:lpstr>
      <vt:lpstr>Artykuł w „Programiście” 5/2014</vt:lpstr>
      <vt:lpstr>Kontakt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Nowoczesny OpenGL</dc:title>
  <dc:creator>Jacek Matulewski</dc:creator>
  <cp:lastModifiedBy>Jacek Matulewski</cp:lastModifiedBy>
  <cp:revision>52</cp:revision>
  <dcterms:created xsi:type="dcterms:W3CDTF">2014-08-18T10:23:01Z</dcterms:created>
  <dcterms:modified xsi:type="dcterms:W3CDTF">2018-03-03T07:59:53Z</dcterms:modified>
</cp:coreProperties>
</file>