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  <p:sldMasterId id="2147484067" r:id="rId2"/>
    <p:sldMasterId id="2147484070" r:id="rId3"/>
    <p:sldMasterId id="2147484097" r:id="rId4"/>
    <p:sldMasterId id="2147484102" r:id="rId5"/>
    <p:sldMasterId id="2147484107" r:id="rId6"/>
    <p:sldMasterId id="2147484112" r:id="rId7"/>
    <p:sldMasterId id="2147484118" r:id="rId8"/>
    <p:sldMasterId id="2147484123" r:id="rId9"/>
    <p:sldMasterId id="2147484128" r:id="rId10"/>
    <p:sldMasterId id="2147484134" r:id="rId11"/>
  </p:sldMasterIdLst>
  <p:notesMasterIdLst>
    <p:notesMasterId r:id="rId74"/>
  </p:notesMasterIdLst>
  <p:handoutMasterIdLst>
    <p:handoutMasterId r:id="rId75"/>
  </p:handoutMasterIdLst>
  <p:sldIdLst>
    <p:sldId id="256" r:id="rId12"/>
    <p:sldId id="653" r:id="rId13"/>
    <p:sldId id="770" r:id="rId14"/>
    <p:sldId id="772" r:id="rId15"/>
    <p:sldId id="769" r:id="rId16"/>
    <p:sldId id="768" r:id="rId17"/>
    <p:sldId id="801" r:id="rId18"/>
    <p:sldId id="774" r:id="rId19"/>
    <p:sldId id="775" r:id="rId20"/>
    <p:sldId id="776" r:id="rId21"/>
    <p:sldId id="757" r:id="rId22"/>
    <p:sldId id="754" r:id="rId23"/>
    <p:sldId id="709" r:id="rId24"/>
    <p:sldId id="710" r:id="rId25"/>
    <p:sldId id="729" r:id="rId26"/>
    <p:sldId id="780" r:id="rId27"/>
    <p:sldId id="711" r:id="rId28"/>
    <p:sldId id="781" r:id="rId29"/>
    <p:sldId id="749" r:id="rId30"/>
    <p:sldId id="722" r:id="rId31"/>
    <p:sldId id="763" r:id="rId32"/>
    <p:sldId id="751" r:id="rId33"/>
    <p:sldId id="782" r:id="rId34"/>
    <p:sldId id="787" r:id="rId35"/>
    <p:sldId id="786" r:id="rId36"/>
    <p:sldId id="767" r:id="rId37"/>
    <p:sldId id="766" r:id="rId38"/>
    <p:sldId id="706" r:id="rId39"/>
    <p:sldId id="702" r:id="rId40"/>
    <p:sldId id="760" r:id="rId41"/>
    <p:sldId id="541" r:id="rId42"/>
    <p:sldId id="789" r:id="rId43"/>
    <p:sldId id="790" r:id="rId44"/>
    <p:sldId id="708" r:id="rId45"/>
    <p:sldId id="784" r:id="rId46"/>
    <p:sldId id="701" r:id="rId47"/>
    <p:sldId id="791" r:id="rId48"/>
    <p:sldId id="707" r:id="rId49"/>
    <p:sldId id="778" r:id="rId50"/>
    <p:sldId id="753" r:id="rId51"/>
    <p:sldId id="794" r:id="rId52"/>
    <p:sldId id="747" r:id="rId53"/>
    <p:sldId id="746" r:id="rId54"/>
    <p:sldId id="796" r:id="rId55"/>
    <p:sldId id="792" r:id="rId56"/>
    <p:sldId id="793" r:id="rId57"/>
    <p:sldId id="795" r:id="rId58"/>
    <p:sldId id="783" r:id="rId59"/>
    <p:sldId id="788" r:id="rId60"/>
    <p:sldId id="785" r:id="rId61"/>
    <p:sldId id="773" r:id="rId62"/>
    <p:sldId id="803" r:id="rId63"/>
    <p:sldId id="804" r:id="rId64"/>
    <p:sldId id="802" r:id="rId65"/>
    <p:sldId id="732" r:id="rId66"/>
    <p:sldId id="734" r:id="rId67"/>
    <p:sldId id="743" r:id="rId68"/>
    <p:sldId id="799" r:id="rId69"/>
    <p:sldId id="800" r:id="rId70"/>
    <p:sldId id="797" r:id="rId71"/>
    <p:sldId id="798" r:id="rId72"/>
    <p:sldId id="687" r:id="rId73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1pPr>
    <a:lvl2pPr marL="457106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2pPr>
    <a:lvl3pPr marL="914210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3pPr>
    <a:lvl4pPr marL="1371316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4pPr>
    <a:lvl5pPr marL="1828421" algn="l" rtl="0" fontAlgn="base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5pPr>
    <a:lvl6pPr marL="2285526" algn="l" defTabSz="91421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6pPr>
    <a:lvl7pPr marL="2742630" algn="l" defTabSz="91421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7pPr>
    <a:lvl8pPr marL="3199736" algn="l" defTabSz="91421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8pPr>
    <a:lvl9pPr marL="3656841" algn="l" defTabSz="914210" rtl="0" eaLnBrk="1" latinLnBrk="0" hangingPunct="1">
      <a:defRPr sz="4400" kern="1200">
        <a:solidFill>
          <a:schemeClr val="bg1"/>
        </a:solidFill>
        <a:latin typeface="Arial Unicode MS" pitchFamily="34" charset="-128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66"/>
    <a:srgbClr val="000099"/>
    <a:srgbClr val="FF3300"/>
    <a:srgbClr val="339966"/>
    <a:srgbClr val="008000"/>
    <a:srgbClr val="009900"/>
    <a:srgbClr val="0804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052" autoAdjust="0"/>
  </p:normalViewPr>
  <p:slideViewPr>
    <p:cSldViewPr>
      <p:cViewPr>
        <p:scale>
          <a:sx n="70" d="100"/>
          <a:sy n="70" d="100"/>
        </p:scale>
        <p:origin x="-810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8658"/>
    </p:cViewPr>
  </p:sorterViewPr>
  <p:notesViewPr>
    <p:cSldViewPr>
      <p:cViewPr varScale="1">
        <p:scale>
          <a:sx n="59" d="100"/>
          <a:sy n="59" d="100"/>
        </p:scale>
        <p:origin x="-1770" y="-9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20AB747-BFF5-45CF-8915-BE968E1BD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75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4A76EC1E-BF08-4C0C-8B88-87B190097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317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106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medcentral.nih.gov/articlerender.fcgi?tool=pmcentrez&amp;artid=14647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D8AF4F9C-5FAD-4A85-961A-A96A29C1042D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Ed </a:t>
            </a:r>
            <a:r>
              <a:rPr lang="en-US" dirty="0" err="1" smtClean="0"/>
              <a:t>Bullmore</a:t>
            </a:r>
            <a:r>
              <a:rPr lang="en-US" dirty="0" smtClean="0"/>
              <a:t> and Olaf </a:t>
            </a:r>
            <a:r>
              <a:rPr lang="en-US" dirty="0" err="1" smtClean="0"/>
              <a:t>Sporns</a:t>
            </a:r>
            <a:r>
              <a:rPr lang="pl-PL" dirty="0" smtClean="0"/>
              <a:t>, </a:t>
            </a:r>
            <a:r>
              <a:rPr lang="en-US" dirty="0" smtClean="0"/>
              <a:t>Complex brain networks: graph theoretical analysis of structural and functional systems</a:t>
            </a:r>
            <a:r>
              <a:rPr lang="pl-PL" dirty="0" smtClean="0"/>
              <a:t>. </a:t>
            </a:r>
            <a:r>
              <a:rPr lang="en-US" dirty="0" smtClean="0"/>
              <a:t>Nature Reviews Neuroscience 10, 186-198 (March 2009) | doi:10.1038/nrn2575</a:t>
            </a:r>
          </a:p>
          <a:p>
            <a:endParaRPr lang="pl-PL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C7C2E1E2-156E-41D3-B8FB-5B685E60139E}" type="slidenum">
              <a:rPr lang="en-US" sz="120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/>
              <a:t>dentification</a:t>
            </a:r>
            <a:r>
              <a:rPr lang="en-US" dirty="0" smtClean="0"/>
              <a:t> of large-scale structural network nodes in the human brain by four methods currently in use. (a) Automated </a:t>
            </a:r>
            <a:r>
              <a:rPr lang="en-US" dirty="0" err="1" smtClean="0"/>
              <a:t>parcellation</a:t>
            </a:r>
            <a:r>
              <a:rPr lang="en-US" dirty="0" smtClean="0"/>
              <a:t> of a single subject’s</a:t>
            </a:r>
          </a:p>
          <a:p>
            <a:r>
              <a:rPr lang="en-US" dirty="0" smtClean="0"/>
              <a:t>structural MR image into nodes based on the geometry of large </a:t>
            </a:r>
            <a:r>
              <a:rPr lang="en-US" dirty="0" err="1" smtClean="0"/>
              <a:t>sulcal</a:t>
            </a:r>
            <a:r>
              <a:rPr lang="en-US" dirty="0" smtClean="0"/>
              <a:t> landmarks. (b) High-resolution </a:t>
            </a:r>
            <a:r>
              <a:rPr lang="en-US" dirty="0" err="1" smtClean="0"/>
              <a:t>parcellation</a:t>
            </a:r>
            <a:r>
              <a:rPr lang="en-US" dirty="0" smtClean="0"/>
              <a:t> with arbitrary granularity. </a:t>
            </a:r>
            <a:r>
              <a:rPr lang="pl-PL" dirty="0" smtClean="0"/>
              <a:t>F</a:t>
            </a:r>
            <a:r>
              <a:rPr lang="en-US" dirty="0" smtClean="0"/>
              <a:t>rom </a:t>
            </a:r>
            <a:r>
              <a:rPr lang="pl-PL" dirty="0" smtClean="0"/>
              <a:t> </a:t>
            </a:r>
          </a:p>
          <a:p>
            <a:r>
              <a:rPr lang="en-US" dirty="0" err="1" smtClean="0"/>
              <a:t>Zilles</a:t>
            </a:r>
            <a:r>
              <a:rPr lang="en-US" dirty="0" smtClean="0"/>
              <a:t>, K. and </a:t>
            </a:r>
            <a:r>
              <a:rPr lang="en-US" dirty="0" err="1" smtClean="0"/>
              <a:t>Amunts</a:t>
            </a:r>
            <a:r>
              <a:rPr lang="en-US" dirty="0" smtClean="0"/>
              <a:t>, K. (2010) Centenary of </a:t>
            </a:r>
            <a:r>
              <a:rPr lang="en-US" dirty="0" err="1" smtClean="0"/>
              <a:t>Brodmann’s</a:t>
            </a:r>
            <a:r>
              <a:rPr lang="en-US" dirty="0" smtClean="0"/>
              <a:t> map –</a:t>
            </a:r>
            <a:r>
              <a:rPr lang="pl-PL" dirty="0" smtClean="0"/>
              <a:t> </a:t>
            </a:r>
            <a:r>
              <a:rPr lang="en-US" dirty="0" smtClean="0"/>
              <a:t>conception and fate. Nat. Rev. </a:t>
            </a:r>
            <a:r>
              <a:rPr lang="en-US" dirty="0" err="1" smtClean="0"/>
              <a:t>Neurosci</a:t>
            </a:r>
            <a:r>
              <a:rPr lang="en-US" dirty="0" smtClean="0"/>
              <a:t>. 11, 139–145</a:t>
            </a:r>
            <a:r>
              <a:rPr lang="pl-PL" dirty="0" smtClean="0"/>
              <a:t>;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Steven L. </a:t>
            </a:r>
            <a:r>
              <a:rPr lang="en-US" dirty="0" err="1" smtClean="0"/>
              <a:t>Bressler</a:t>
            </a:r>
            <a:r>
              <a:rPr lang="pl-PL" baseline="0" dirty="0" smtClean="0"/>
              <a:t> </a:t>
            </a:r>
            <a:r>
              <a:rPr lang="en-US" dirty="0" smtClean="0"/>
              <a:t>and Vinod </a:t>
            </a:r>
            <a:r>
              <a:rPr lang="en-US" dirty="0" err="1" smtClean="0"/>
              <a:t>Menon</a:t>
            </a:r>
            <a:r>
              <a:rPr lang="pl-PL" dirty="0" smtClean="0"/>
              <a:t>,</a:t>
            </a:r>
            <a:r>
              <a:rPr lang="pl-PL" baseline="0" dirty="0" smtClean="0"/>
              <a:t> </a:t>
            </a:r>
            <a:r>
              <a:rPr lang="en-US" dirty="0" smtClean="0"/>
              <a:t>Large-scale brain networks in</a:t>
            </a:r>
            <a:r>
              <a:rPr lang="pl-PL" dirty="0" smtClean="0"/>
              <a:t> </a:t>
            </a:r>
            <a:r>
              <a:rPr lang="en-US" dirty="0" smtClean="0"/>
              <a:t>cognition: emerging methods and</a:t>
            </a:r>
            <a:r>
              <a:rPr lang="pl-PL" baseline="0" dirty="0" smtClean="0"/>
              <a:t> </a:t>
            </a:r>
            <a:r>
              <a:rPr lang="en-US" dirty="0" smtClean="0"/>
              <a:t>principles</a:t>
            </a:r>
            <a:r>
              <a:rPr lang="pl-PL" dirty="0" smtClean="0"/>
              <a:t>. </a:t>
            </a:r>
            <a:r>
              <a:rPr lang="pl-PL" dirty="0" err="1" smtClean="0"/>
              <a:t>Trends</a:t>
            </a:r>
            <a:r>
              <a:rPr lang="pl-PL" dirty="0" smtClean="0"/>
              <a:t> in Cognitive </a:t>
            </a:r>
            <a:r>
              <a:rPr lang="pl-PL" dirty="0" err="1" smtClean="0"/>
              <a:t>Sciences</a:t>
            </a:r>
            <a:r>
              <a:rPr lang="pl-PL" dirty="0" smtClean="0"/>
              <a:t> 14 (2010) 277–290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smtClean="0"/>
              <a:t>Woda była jednym z ulubionych tematów merców starozytnych, strumień myśli jest jak płynący szybko strumień wody.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C. Gilbert, M.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Sigman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Brain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States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: Top-Down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Influences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in Sensory Processing.</a:t>
            </a:r>
          </a:p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Neuron 54(5), 677-696, 2007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None/>
              <a:tabLst/>
              <a:defRPr/>
            </a:pP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Dehaene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preconscious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and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subliminal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processing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. </a:t>
            </a:r>
            <a:r>
              <a:rPr lang="pl-PL" sz="1200" smtClean="0">
                <a:solidFill>
                  <a:schemeClr val="accent3"/>
                </a:solidFill>
                <a:latin typeface="Calibri" pitchFamily="34" charset="0"/>
              </a:rPr>
              <a:t>TCS 2006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C. Gilbert, M.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Sigman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Brain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States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: Top-Down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Influences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in Sensory Processing.</a:t>
            </a:r>
          </a:p>
          <a:p>
            <a:pPr>
              <a:buClr>
                <a:srgbClr val="FFCC66"/>
              </a:buClr>
            </a:pP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Neuron 54(5), 677-696, 2007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None/>
              <a:tabLst/>
              <a:defRPr/>
            </a:pP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Dehaene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i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inn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preconscious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, and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subliminal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 </a:t>
            </a:r>
            <a:r>
              <a:rPr lang="pl-PL" sz="1200" dirty="0" err="1" smtClean="0">
                <a:solidFill>
                  <a:schemeClr val="accent3"/>
                </a:solidFill>
                <a:latin typeface="Calibri" pitchFamily="34" charset="0"/>
              </a:rPr>
              <a:t>processing</a:t>
            </a:r>
            <a:r>
              <a:rPr lang="pl-PL" sz="1200" dirty="0" smtClean="0">
                <a:solidFill>
                  <a:schemeClr val="accent3"/>
                </a:solidFill>
                <a:latin typeface="Calibri" pitchFamily="34" charset="0"/>
              </a:rPr>
              <a:t>. TCS 2006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 smtClean="0">
                <a:latin typeface="Calibri" pitchFamily="34" charset="0"/>
                <a:cs typeface="Calibri" pitchFamily="34" charset="0"/>
              </a:rPr>
              <a:t>M.E.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Raichle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, The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Brain's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 Dark </a:t>
            </a:r>
            <a:r>
              <a:rPr lang="pl-PL" sz="1200" dirty="0" err="1" smtClean="0">
                <a:latin typeface="Calibri" pitchFamily="34" charset="0"/>
                <a:cs typeface="Calibri" pitchFamily="34" charset="0"/>
              </a:rPr>
              <a:t>Energy</a:t>
            </a:r>
            <a:r>
              <a:rPr lang="pl-PL" sz="1200" dirty="0" smtClean="0">
                <a:latin typeface="Calibri" pitchFamily="34" charset="0"/>
                <a:cs typeface="Calibri" pitchFamily="34" charset="0"/>
              </a:rPr>
              <a:t>, Science 314, 1249-1250, 2006.</a:t>
            </a:r>
          </a:p>
          <a:p>
            <a:endParaRPr lang="pl-PL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highly organized</a:t>
            </a:r>
            <a:r>
              <a:rPr lang="pl-PL" dirty="0" smtClean="0"/>
              <a:t> </a:t>
            </a:r>
            <a:r>
              <a:rPr lang="en-US" dirty="0" smtClean="0"/>
              <a:t>nature of intrinsic brain activity, represented by correlated spontaneous fluctuations in the fMRI signal.</a:t>
            </a:r>
          </a:p>
          <a:p>
            <a:r>
              <a:rPr lang="en-US" dirty="0" smtClean="0"/>
              <a:t>Positive correlations reside in areas known to increase</a:t>
            </a:r>
            <a:r>
              <a:rPr lang="pl-PL" baseline="0" dirty="0" smtClean="0"/>
              <a:t> </a:t>
            </a:r>
            <a:r>
              <a:rPr lang="en-US" dirty="0" smtClean="0"/>
              <a:t>activity during responses to controlled stimuli; negative correlations reside in areas that decrease activity</a:t>
            </a:r>
            <a:r>
              <a:rPr lang="pl-PL" dirty="0" smtClean="0"/>
              <a:t> </a:t>
            </a:r>
            <a:r>
              <a:rPr lang="en-US" dirty="0" smtClean="0"/>
              <a:t>under the same conditions</a:t>
            </a:r>
            <a:r>
              <a:rPr lang="pl-PL" dirty="0" smtClean="0"/>
              <a:t>. From M.D. Fox et al., Proc. </a:t>
            </a:r>
            <a:r>
              <a:rPr lang="pl-PL" dirty="0" err="1" smtClean="0"/>
              <a:t>Natl</a:t>
            </a:r>
            <a:r>
              <a:rPr lang="pl-PL" dirty="0" smtClean="0"/>
              <a:t>. </a:t>
            </a:r>
            <a:r>
              <a:rPr lang="pl-PL" dirty="0" err="1" smtClean="0"/>
              <a:t>Acad</a:t>
            </a:r>
            <a:r>
              <a:rPr lang="pl-PL" dirty="0" smtClean="0"/>
              <a:t>. </a:t>
            </a:r>
            <a:r>
              <a:rPr lang="pl-PL" dirty="0" err="1" smtClean="0"/>
              <a:t>Sci</a:t>
            </a:r>
            <a:r>
              <a:rPr lang="pl-PL" dirty="0" smtClean="0"/>
              <a:t>. U.S.A. 102, 9673</a:t>
            </a:r>
            <a:r>
              <a:rPr lang="pl-PL" baseline="0" dirty="0" smtClean="0"/>
              <a:t> </a:t>
            </a:r>
            <a:r>
              <a:rPr lang="pl-PL" dirty="0" smtClean="0"/>
              <a:t>(2005).</a:t>
            </a:r>
          </a:p>
          <a:p>
            <a:r>
              <a:rPr lang="en-US" dirty="0" err="1" smtClean="0"/>
              <a:t>Raichle</a:t>
            </a:r>
            <a:r>
              <a:rPr lang="en-US" dirty="0" smtClean="0"/>
              <a:t>, M. E.; MacLeod, AM; Snyder, AZ; Powers, WJ; </a:t>
            </a:r>
            <a:r>
              <a:rPr lang="en-US" dirty="0" err="1" smtClean="0"/>
              <a:t>Gusnard</a:t>
            </a:r>
            <a:r>
              <a:rPr lang="en-US" dirty="0" smtClean="0"/>
              <a:t>, DA; Shulman, GL (2001). </a:t>
            </a:r>
            <a:r>
              <a:rPr lang="en-US" dirty="0" smtClean="0">
                <a:hlinkClick r:id="rId3"/>
              </a:rPr>
              <a:t>"Inaugural Article: A default mode of brain function"</a:t>
            </a:r>
            <a:r>
              <a:rPr lang="en-US" dirty="0" smtClean="0"/>
              <a:t>. </a:t>
            </a:r>
            <a:r>
              <a:rPr lang="en-US" i="1" dirty="0" smtClean="0"/>
              <a:t>Proceedings of the National Academy of Sciences</a:t>
            </a:r>
            <a:r>
              <a:rPr lang="en-US" dirty="0" smtClean="0"/>
              <a:t> </a:t>
            </a:r>
            <a:r>
              <a:rPr lang="en-US" b="1" dirty="0" smtClean="0"/>
              <a:t>98</a:t>
            </a:r>
            <a:r>
              <a:rPr lang="en-US" dirty="0" smtClean="0"/>
              <a:t> (2): 676–82. </a:t>
            </a:r>
            <a:endParaRPr lang="pl-PL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7F296DC-0E11-4BE4-9E56-D77315922E9A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Dongyang</a:t>
            </a:r>
            <a:r>
              <a:rPr lang="en-US" dirty="0" smtClean="0"/>
              <a:t> Zhang and Marcus E. </a:t>
            </a:r>
            <a:r>
              <a:rPr lang="en-US" dirty="0" err="1" smtClean="0"/>
              <a:t>Raichle</a:t>
            </a:r>
            <a:r>
              <a:rPr lang="pl-PL" dirty="0" smtClean="0"/>
              <a:t>, </a:t>
            </a:r>
            <a:r>
              <a:rPr lang="en-US" dirty="0" smtClean="0"/>
              <a:t>Disease and the brain’s dark energy</a:t>
            </a:r>
            <a:r>
              <a:rPr lang="pl-PL" dirty="0" smtClean="0"/>
              <a:t>. </a:t>
            </a:r>
            <a:r>
              <a:rPr lang="sv-SE" dirty="0" smtClean="0"/>
              <a:t>Nat. Rev. Neurol. 6, 15–28 (2010)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1999. Tralvex Yeap. All Rights Reserved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dirty="0" smtClean="0"/>
              <a:t>Central-</a:t>
            </a:r>
            <a:r>
              <a:rPr lang="pl-PL" dirty="0" err="1" smtClean="0"/>
              <a:t>executive</a:t>
            </a:r>
            <a:r>
              <a:rPr lang="pl-PL" dirty="0" smtClean="0"/>
              <a:t> network (CEN) </a:t>
            </a:r>
            <a:r>
              <a:rPr lang="pl-PL" dirty="0" err="1" smtClean="0"/>
              <a:t>anchored</a:t>
            </a:r>
            <a:r>
              <a:rPr lang="pl-PL" dirty="0" smtClean="0"/>
              <a:t> in </a:t>
            </a:r>
            <a:r>
              <a:rPr lang="pl-PL" dirty="0" err="1" smtClean="0"/>
              <a:t>dorso-lateral</a:t>
            </a:r>
            <a:r>
              <a:rPr lang="pl-PL" dirty="0" smtClean="0"/>
              <a:t> </a:t>
            </a:r>
            <a:r>
              <a:rPr lang="pl-PL" dirty="0" err="1" smtClean="0"/>
              <a:t>prefrontal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(DLPFC) and </a:t>
            </a:r>
            <a:r>
              <a:rPr lang="pl-PL" dirty="0" err="1" smtClean="0"/>
              <a:t>posterior</a:t>
            </a:r>
            <a:r>
              <a:rPr lang="pl-PL" dirty="0" smtClean="0"/>
              <a:t> </a:t>
            </a:r>
            <a:r>
              <a:rPr lang="pl-PL" dirty="0" err="1" smtClean="0"/>
              <a:t>parietal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(PPC), and a </a:t>
            </a:r>
            <a:r>
              <a:rPr lang="pl-PL" dirty="0" err="1" smtClean="0"/>
              <a:t>salience</a:t>
            </a:r>
            <a:r>
              <a:rPr lang="pl-PL" dirty="0" smtClean="0"/>
              <a:t> network </a:t>
            </a:r>
            <a:r>
              <a:rPr lang="pl-PL" dirty="0" err="1" smtClean="0"/>
              <a:t>anchored</a:t>
            </a:r>
            <a:r>
              <a:rPr lang="pl-PL" dirty="0" smtClean="0"/>
              <a:t> in </a:t>
            </a:r>
            <a:r>
              <a:rPr lang="pl-PL" dirty="0" err="1" smtClean="0"/>
              <a:t>anterior</a:t>
            </a:r>
            <a:r>
              <a:rPr lang="pl-PL" dirty="0" smtClean="0"/>
              <a:t> insula (AI) and </a:t>
            </a:r>
            <a:r>
              <a:rPr lang="pl-PL" dirty="0" err="1" smtClean="0"/>
              <a:t>anterior</a:t>
            </a:r>
            <a:r>
              <a:rPr lang="pl-PL" dirty="0" smtClean="0"/>
              <a:t> </a:t>
            </a:r>
            <a:r>
              <a:rPr lang="pl-PL" dirty="0" err="1" smtClean="0"/>
              <a:t>cingulate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(ACC)</a:t>
            </a:r>
            <a:endParaRPr lang="pl-PL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8E22ED-E4FC-48BF-9A72-4C4AB987C7A7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3809E-CAE1-4E50-8539-F82CB8EF934B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Evidence on the emergence of the brain’s default</a:t>
            </a:r>
            <a:r>
              <a:rPr lang="pl-PL" dirty="0" smtClean="0"/>
              <a:t> </a:t>
            </a:r>
            <a:r>
              <a:rPr lang="en-US" dirty="0" smtClean="0"/>
              <a:t>network from 2-week-old to 2-year-old healthy</a:t>
            </a:r>
            <a:r>
              <a:rPr lang="pl-PL" dirty="0" smtClean="0"/>
              <a:t> </a:t>
            </a:r>
            <a:r>
              <a:rPr lang="en-US" dirty="0" smtClean="0"/>
              <a:t>pediatric subjects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Wei </a:t>
            </a:r>
            <a:r>
              <a:rPr lang="en-US" dirty="0" err="1" smtClean="0"/>
              <a:t>Gao</a:t>
            </a:r>
            <a:r>
              <a:rPr lang="en-US" dirty="0" smtClean="0"/>
              <a:t>, </a:t>
            </a:r>
            <a:r>
              <a:rPr lang="en-US" dirty="0" err="1" smtClean="0"/>
              <a:t>Hongtu</a:t>
            </a:r>
            <a:r>
              <a:rPr lang="en-US" dirty="0" smtClean="0"/>
              <a:t> </a:t>
            </a:r>
            <a:r>
              <a:rPr lang="en-US" dirty="0" err="1" smtClean="0"/>
              <a:t>Zhub</a:t>
            </a:r>
            <a:r>
              <a:rPr lang="en-US" dirty="0" smtClean="0"/>
              <a:t>, </a:t>
            </a:r>
            <a:r>
              <a:rPr lang="en-US" dirty="0" smtClean="0"/>
              <a:t>Kelly S. </a:t>
            </a:r>
            <a:r>
              <a:rPr lang="en-US" dirty="0" err="1" smtClean="0"/>
              <a:t>Giovanello</a:t>
            </a:r>
            <a:r>
              <a:rPr lang="en-US" dirty="0" smtClean="0"/>
              <a:t>, </a:t>
            </a:r>
            <a:r>
              <a:rPr lang="en-US" dirty="0" smtClean="0"/>
              <a:t>J. Keith </a:t>
            </a:r>
            <a:r>
              <a:rPr lang="en-US" dirty="0" smtClean="0"/>
              <a:t>Smith, </a:t>
            </a:r>
            <a:r>
              <a:rPr lang="en-US" dirty="0" err="1" smtClean="0"/>
              <a:t>Dinggang</a:t>
            </a:r>
            <a:r>
              <a:rPr lang="en-US" dirty="0" smtClean="0"/>
              <a:t> </a:t>
            </a:r>
            <a:r>
              <a:rPr lang="en-US" dirty="0" err="1" smtClean="0"/>
              <a:t>Shen</a:t>
            </a:r>
            <a:r>
              <a:rPr lang="en-US" dirty="0" smtClean="0"/>
              <a:t>, </a:t>
            </a:r>
            <a:r>
              <a:rPr lang="en-US" dirty="0" smtClean="0"/>
              <a:t>John H. </a:t>
            </a:r>
            <a:r>
              <a:rPr lang="en-US" dirty="0" smtClean="0"/>
              <a:t>Gilmore, </a:t>
            </a:r>
            <a:r>
              <a:rPr lang="en-US" dirty="0" smtClean="0"/>
              <a:t>and </a:t>
            </a:r>
            <a:r>
              <a:rPr lang="en-US" dirty="0" err="1" smtClean="0"/>
              <a:t>Weili</a:t>
            </a:r>
            <a:r>
              <a:rPr lang="en-US" dirty="0" smtClean="0"/>
              <a:t> </a:t>
            </a:r>
            <a:r>
              <a:rPr lang="en-US" dirty="0" smtClean="0"/>
              <a:t>Lin,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6790–6795 </a:t>
            </a:r>
            <a:r>
              <a:rPr lang="pl-PL" baseline="0" dirty="0" smtClean="0"/>
              <a:t> </a:t>
            </a:r>
            <a:r>
              <a:rPr lang="pl-PL" dirty="0" smtClean="0"/>
              <a:t>PNAS  </a:t>
            </a:r>
            <a:r>
              <a:rPr lang="pl-PL" dirty="0" err="1" smtClean="0"/>
              <a:t>April</a:t>
            </a:r>
            <a:r>
              <a:rPr lang="pl-PL" dirty="0" smtClean="0"/>
              <a:t> 21, 2009 </a:t>
            </a:r>
            <a:r>
              <a:rPr lang="pl-PL" dirty="0" smtClean="0"/>
              <a:t> vol</a:t>
            </a:r>
            <a:r>
              <a:rPr lang="pl-PL" dirty="0" smtClean="0"/>
              <a:t>. 106 no. </a:t>
            </a:r>
            <a:r>
              <a:rPr lang="pl-PL" dirty="0" smtClean="0"/>
              <a:t>16.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Default</a:t>
            </a:r>
            <a:r>
              <a:rPr lang="pl-PL" dirty="0" smtClean="0"/>
              <a:t> </a:t>
            </a:r>
            <a:r>
              <a:rPr lang="pl-PL" dirty="0" err="1" smtClean="0"/>
              <a:t>mode</a:t>
            </a:r>
            <a:r>
              <a:rPr lang="pl-PL" dirty="0" smtClean="0"/>
              <a:t> network </a:t>
            </a:r>
            <a:r>
              <a:rPr lang="pl-PL" dirty="0" err="1" smtClean="0"/>
              <a:t>consists</a:t>
            </a:r>
            <a:r>
              <a:rPr lang="pl-PL" dirty="0" smtClean="0"/>
              <a:t> </a:t>
            </a:r>
            <a:r>
              <a:rPr lang="pl-PL" dirty="0" err="1" smtClean="0"/>
              <a:t>mainly</a:t>
            </a:r>
            <a:r>
              <a:rPr lang="pl-PL" dirty="0" smtClean="0"/>
              <a:t> of the </a:t>
            </a:r>
            <a:r>
              <a:rPr lang="pl-PL" dirty="0" err="1" smtClean="0"/>
              <a:t>ventral</a:t>
            </a:r>
            <a:r>
              <a:rPr lang="pl-PL" dirty="0" smtClean="0"/>
              <a:t>/</a:t>
            </a:r>
            <a:r>
              <a:rPr lang="pl-PL" dirty="0" err="1" smtClean="0"/>
              <a:t>dorsal</a:t>
            </a:r>
            <a:r>
              <a:rPr lang="pl-PL" dirty="0" smtClean="0"/>
              <a:t> </a:t>
            </a:r>
            <a:r>
              <a:rPr lang="pl-PL" dirty="0" err="1" smtClean="0"/>
              <a:t>medial</a:t>
            </a:r>
            <a:r>
              <a:rPr lang="pl-PL" dirty="0" smtClean="0"/>
              <a:t> </a:t>
            </a:r>
            <a:r>
              <a:rPr lang="pl-PL" dirty="0" err="1" smtClean="0"/>
              <a:t>prefrontal</a:t>
            </a:r>
            <a:r>
              <a:rPr lang="pl-PL" baseline="0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(v/d MPFC), </a:t>
            </a:r>
            <a:r>
              <a:rPr lang="pl-PL" dirty="0" err="1" smtClean="0"/>
              <a:t>posterior</a:t>
            </a:r>
            <a:r>
              <a:rPr lang="pl-PL" dirty="0" smtClean="0"/>
              <a:t> </a:t>
            </a:r>
            <a:r>
              <a:rPr lang="pl-PL" dirty="0" err="1" smtClean="0"/>
              <a:t>cingulate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/</a:t>
            </a:r>
            <a:r>
              <a:rPr lang="pl-PL" dirty="0" err="1" smtClean="0"/>
              <a:t>retrosplenial</a:t>
            </a:r>
            <a:r>
              <a:rPr lang="pl-PL" dirty="0" smtClean="0"/>
              <a:t> (PCC/</a:t>
            </a:r>
            <a:r>
              <a:rPr lang="pl-PL" dirty="0" err="1" smtClean="0"/>
              <a:t>Rsp</a:t>
            </a:r>
            <a:r>
              <a:rPr lang="pl-PL" dirty="0" smtClean="0"/>
              <a:t>), </a:t>
            </a:r>
            <a:r>
              <a:rPr lang="pl-PL" dirty="0" err="1" smtClean="0"/>
              <a:t>inferior</a:t>
            </a:r>
            <a:r>
              <a:rPr lang="pl-PL" dirty="0" smtClean="0"/>
              <a:t> </a:t>
            </a:r>
            <a:r>
              <a:rPr lang="pl-PL" dirty="0" err="1" smtClean="0"/>
              <a:t>parietal</a:t>
            </a:r>
            <a:r>
              <a:rPr lang="pl-PL" dirty="0" smtClean="0"/>
              <a:t> </a:t>
            </a:r>
            <a:r>
              <a:rPr lang="pl-PL" dirty="0" err="1" smtClean="0"/>
              <a:t>lobule</a:t>
            </a:r>
            <a:r>
              <a:rPr lang="pl-PL" dirty="0" smtClean="0"/>
              <a:t> (IPL), </a:t>
            </a:r>
            <a:r>
              <a:rPr lang="pl-PL" dirty="0" err="1" smtClean="0"/>
              <a:t>lateral</a:t>
            </a:r>
            <a:r>
              <a:rPr lang="pl-PL" dirty="0" smtClean="0"/>
              <a:t> </a:t>
            </a:r>
            <a:r>
              <a:rPr lang="pl-PL" dirty="0" err="1" smtClean="0"/>
              <a:t>temporal</a:t>
            </a:r>
            <a:r>
              <a:rPr lang="pl-PL" dirty="0" smtClean="0"/>
              <a:t> </a:t>
            </a:r>
            <a:r>
              <a:rPr lang="pl-PL" dirty="0" err="1" smtClean="0"/>
              <a:t>cortex</a:t>
            </a:r>
            <a:r>
              <a:rPr lang="pl-PL" dirty="0" smtClean="0"/>
              <a:t> (LTC),</a:t>
            </a:r>
            <a:r>
              <a:rPr lang="pl-PL" baseline="0" dirty="0" smtClean="0"/>
              <a:t> </a:t>
            </a:r>
            <a:r>
              <a:rPr lang="pl-PL" dirty="0" smtClean="0"/>
              <a:t>and </a:t>
            </a:r>
            <a:r>
              <a:rPr lang="pl-PL" dirty="0" err="1" smtClean="0"/>
              <a:t>hippocampus</a:t>
            </a:r>
            <a:r>
              <a:rPr lang="pl-PL" dirty="0" smtClean="0"/>
              <a:t> regions (HF).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</a:t>
            </a:r>
            <a:r>
              <a:rPr lang="en-US" dirty="0" err="1" smtClean="0"/>
              <a:t>Courchesne</a:t>
            </a:r>
            <a:r>
              <a:rPr lang="en-US" dirty="0" smtClean="0"/>
              <a:t> and Pierce (2005a), adapted from Nolte (1993)</a:t>
            </a:r>
            <a:endParaRPr lang="pl-PL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4D28D-C41D-476C-B2D7-B3E69A1CF31B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3D72C0C5-7EE2-468C-A20D-61112AC4B26C}" type="slidenum">
              <a:rPr lang="en-US" sz="1200">
                <a:solidFill>
                  <a:schemeClr val="tx1"/>
                </a:solidFill>
              </a:rPr>
              <a:pPr>
                <a:defRPr/>
              </a:pPr>
              <a:t>31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BE1E2046-F982-41BC-B610-54810A395E22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buClr>
                  <a:srgbClr val="1F497D"/>
                </a:buClr>
                <a:defRPr/>
              </a:pPr>
              <a:t>32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704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white"/>
                </a:solidFill>
                <a:latin typeface="Arial Unicode MS" pitchFamily="34" charset="-128"/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55B3C922-ED71-4896-B01B-5024F28DAF26}" type="slidenum">
              <a:rPr lang="en-US">
                <a:solidFill>
                  <a:prstClr val="white"/>
                </a:solidFill>
                <a:latin typeface="Arial Unicode MS" pitchFamily="34" charset="-128"/>
              </a:rPr>
              <a:pPr>
                <a:buClr>
                  <a:srgbClr val="1F497D"/>
                </a:buClr>
                <a:defRPr/>
              </a:pPr>
              <a:t>33</a:t>
            </a:fld>
            <a:endParaRPr lang="en-US">
              <a:solidFill>
                <a:prstClr val="white"/>
              </a:solidFill>
              <a:latin typeface="Arial Unicode MS" pitchFamily="34" charset="-128"/>
            </a:endParaRPr>
          </a:p>
        </p:txBody>
      </p:sp>
      <p:sp>
        <p:nvSpPr>
          <p:cNvPr id="8806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60420" name="Header Placeholder 3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prstClr val="black"/>
                </a:solidFill>
              </a:rPr>
              <a:t>M.L. Anderson, Evidence for massive redeployment</a:t>
            </a:r>
          </a:p>
        </p:txBody>
      </p:sp>
      <p:sp>
        <p:nvSpPr>
          <p:cNvPr id="60421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CB5A4FE1-C4CD-4039-BC71-40CE8522D881}" type="datetime1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2/22/2012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BB195063-B802-4129-93C6-7D2A8570C4D9}" type="slidenum">
              <a:rPr lang="en-US" sz="1200">
                <a:solidFill>
                  <a:prstClr val="black"/>
                </a:solidFill>
              </a:rPr>
              <a:pPr eaLnBrk="1" hangingPunct="1">
                <a:defRPr/>
              </a:pPr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59396" name="Header Placeholder 3"/>
          <p:cNvSpPr>
            <a:spLocks noGrp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1F497D"/>
              </a:buClr>
              <a:defRPr/>
            </a:pPr>
            <a:r>
              <a:rPr lang="en-US" sz="1200">
                <a:solidFill>
                  <a:prstClr val="black"/>
                </a:solidFill>
              </a:rPr>
              <a:t>M.L. Anderson, Evidence for massive redeployment</a:t>
            </a:r>
          </a:p>
        </p:txBody>
      </p:sp>
      <p:sp>
        <p:nvSpPr>
          <p:cNvPr id="59397" name="Date Placeholder 4"/>
          <p:cNvSpPr>
            <a:spLocks noGrp="1"/>
          </p:cNvSpPr>
          <p:nvPr>
            <p:ph type="dt" sz="quarter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1F497D"/>
              </a:buClr>
              <a:defRPr/>
            </a:pPr>
            <a:fld id="{95510218-ED47-4AD7-963A-E973EBD147ED}" type="datetime1">
              <a:rPr lang="en-US" sz="1200">
                <a:solidFill>
                  <a:prstClr val="black"/>
                </a:solidFill>
              </a:rPr>
              <a:pPr eaLnBrk="1" hangingPunct="1">
                <a:buClr>
                  <a:srgbClr val="1F497D"/>
                </a:buClr>
                <a:defRPr/>
              </a:pPr>
              <a:t>2/23/2012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9398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1F497D"/>
              </a:buClr>
              <a:defRPr/>
            </a:pPr>
            <a:fld id="{6D9E16AD-A0D5-4484-AA96-6C5C0FC03844}" type="slidenum">
              <a:rPr lang="en-US" sz="1200">
                <a:solidFill>
                  <a:prstClr val="black"/>
                </a:solidFill>
              </a:rPr>
              <a:pPr eaLnBrk="1" hangingPunct="1">
                <a:buClr>
                  <a:srgbClr val="1F497D"/>
                </a:buClr>
                <a:defRPr/>
              </a:pPr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white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buClr>
                <a:srgbClr val="1F497D"/>
              </a:buClr>
              <a:defRPr/>
            </a:pPr>
            <a:fld id="{21748693-71A1-4CBE-BFB0-251715B76675}" type="slidenum">
              <a:rPr lang="en-US" sz="1200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Spectrogram reconstruction. (A) Top: spectrogram of six isolated words (deep, jazz, cause) and </a:t>
            </a:r>
            <a:r>
              <a:rPr lang="en-US" dirty="0" err="1" smtClean="0"/>
              <a:t>pseudowords</a:t>
            </a:r>
            <a:r>
              <a:rPr lang="en-US" dirty="0" smtClean="0"/>
              <a:t> (</a:t>
            </a:r>
            <a:r>
              <a:rPr lang="en-US" dirty="0" err="1" smtClean="0"/>
              <a:t>fook</a:t>
            </a:r>
            <a:r>
              <a:rPr lang="en-US" dirty="0" smtClean="0"/>
              <a:t>, </a:t>
            </a:r>
            <a:r>
              <a:rPr lang="en-US" dirty="0" err="1" smtClean="0"/>
              <a:t>ors</a:t>
            </a:r>
            <a:r>
              <a:rPr lang="en-US" dirty="0" smtClean="0"/>
              <a:t>, </a:t>
            </a:r>
            <a:r>
              <a:rPr lang="en-US" dirty="0" err="1" smtClean="0"/>
              <a:t>nim</a:t>
            </a:r>
            <a:r>
              <a:rPr lang="en-US" dirty="0" smtClean="0"/>
              <a:t>) </a:t>
            </a:r>
            <a:r>
              <a:rPr lang="en-US" dirty="0" smtClean="0"/>
              <a:t>presented</a:t>
            </a:r>
            <a:r>
              <a:rPr lang="pl-PL" baseline="0" dirty="0" smtClean="0"/>
              <a:t> </a:t>
            </a:r>
            <a:r>
              <a:rPr lang="en-US" dirty="0" smtClean="0"/>
              <a:t>aurally </a:t>
            </a:r>
            <a:r>
              <a:rPr lang="en-US" dirty="0" smtClean="0"/>
              <a:t>to an individual participant. Bottom: spectrogram-based reconstruction of the same speech segment, linearly decoded from a set </a:t>
            </a:r>
            <a:r>
              <a:rPr lang="en-US" dirty="0" smtClean="0"/>
              <a:t>of</a:t>
            </a:r>
            <a:r>
              <a:rPr lang="pl-PL" dirty="0" smtClean="0"/>
              <a:t> </a:t>
            </a:r>
            <a:r>
              <a:rPr lang="en-US" dirty="0" smtClean="0"/>
              <a:t>electrodes</a:t>
            </a:r>
            <a:r>
              <a:rPr lang="en-US" dirty="0" smtClean="0"/>
              <a:t>. Purple and green bars denote vowels and fricative consonants, respectively, and the spectrogram is normalized within each </a:t>
            </a:r>
            <a:r>
              <a:rPr lang="en-US" dirty="0" smtClean="0"/>
              <a:t>frequency</a:t>
            </a:r>
            <a:r>
              <a:rPr lang="pl-PL" baseline="0" dirty="0" smtClean="0"/>
              <a:t> </a:t>
            </a:r>
            <a:r>
              <a:rPr lang="en-US" dirty="0" smtClean="0"/>
              <a:t>channel </a:t>
            </a:r>
            <a:r>
              <a:rPr lang="en-US" dirty="0" smtClean="0"/>
              <a:t>for display. (B) Single trial high gamma band power (70–150 Hz, gray curves) induced by the speech segment in (A). Recordings are from </a:t>
            </a:r>
            <a:r>
              <a:rPr lang="en-US" dirty="0" smtClean="0"/>
              <a:t>four</a:t>
            </a:r>
            <a:r>
              <a:rPr lang="pl-PL" baseline="0" dirty="0" smtClean="0"/>
              <a:t> </a:t>
            </a:r>
            <a:r>
              <a:rPr lang="en-US" dirty="0" smtClean="0"/>
              <a:t>different </a:t>
            </a:r>
            <a:r>
              <a:rPr lang="en-US" dirty="0" smtClean="0"/>
              <a:t>STG sites used in the reconstruction. The high gamma response at each site is z-scored and plotted in standard deviation (SD) units. </a:t>
            </a:r>
            <a:r>
              <a:rPr lang="en-US" dirty="0" smtClean="0"/>
              <a:t>Right</a:t>
            </a:r>
            <a:r>
              <a:rPr lang="pl-PL" baseline="0" dirty="0" smtClean="0"/>
              <a:t> </a:t>
            </a:r>
            <a:r>
              <a:rPr lang="en-US" dirty="0" smtClean="0"/>
              <a:t>panel</a:t>
            </a:r>
            <a:r>
              <a:rPr lang="en-US" dirty="0" smtClean="0"/>
              <a:t>: frequency tuning curves (dark black) for each of the four electrode sites, sorted by peak frequency and normalized by maximum amplitude.</a:t>
            </a:r>
          </a:p>
          <a:p>
            <a:r>
              <a:rPr lang="en-US" dirty="0" smtClean="0"/>
              <a:t>Red bars overlay each peak frequency and indicate SEM of the parameter estimate. Frequency tuning was computed from </a:t>
            </a:r>
            <a:r>
              <a:rPr lang="en-US" dirty="0" err="1" smtClean="0"/>
              <a:t>spectro</a:t>
            </a:r>
            <a:r>
              <a:rPr lang="en-US" dirty="0" smtClean="0"/>
              <a:t>-temporal receptive</a:t>
            </a:r>
          </a:p>
          <a:p>
            <a:r>
              <a:rPr lang="en-US" dirty="0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dirty="0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dirty="0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dirty="0" smtClean="0"/>
              <a:t>Nonzero weights are largely focal to STG electrode sites. Scale bar is 10 mm.</a:t>
            </a:r>
          </a:p>
          <a:p>
            <a:r>
              <a:rPr lang="en-US" dirty="0" smtClean="0"/>
              <a:t>doi:10.1371/journal.pbio.1001251.g002</a:t>
            </a:r>
            <a:r>
              <a:rPr lang="pl-PL" dirty="0" smtClean="0"/>
              <a:t>   </a:t>
            </a:r>
            <a:r>
              <a:rPr lang="en-US" dirty="0" smtClean="0"/>
              <a:t>Brian N. </a:t>
            </a:r>
            <a:r>
              <a:rPr lang="en-US" dirty="0" err="1" smtClean="0"/>
              <a:t>Pasley</a:t>
            </a:r>
            <a:r>
              <a:rPr lang="pl-PL" dirty="0" smtClean="0"/>
              <a:t> et al. PLOS </a:t>
            </a:r>
            <a:r>
              <a:rPr lang="pl-PL" dirty="0" err="1" smtClean="0"/>
              <a:t>Biology</a:t>
            </a:r>
            <a:r>
              <a:rPr lang="pl-PL" dirty="0" smtClean="0"/>
              <a:t> 2012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1999. Tralvex Yeap. All Rights Reserved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87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Spectrogram reconstruction. (A) Top: spectrogram of six isolated words (deep, jazz, cause) and </a:t>
            </a:r>
            <a:r>
              <a:rPr lang="en-US" dirty="0" err="1" smtClean="0"/>
              <a:t>pseudowords</a:t>
            </a:r>
            <a:r>
              <a:rPr lang="en-US" dirty="0" smtClean="0"/>
              <a:t> (</a:t>
            </a:r>
            <a:r>
              <a:rPr lang="en-US" dirty="0" err="1" smtClean="0"/>
              <a:t>fook</a:t>
            </a:r>
            <a:r>
              <a:rPr lang="en-US" dirty="0" smtClean="0"/>
              <a:t>, </a:t>
            </a:r>
            <a:r>
              <a:rPr lang="en-US" dirty="0" err="1" smtClean="0"/>
              <a:t>ors</a:t>
            </a:r>
            <a:r>
              <a:rPr lang="en-US" dirty="0" smtClean="0"/>
              <a:t>, </a:t>
            </a:r>
            <a:r>
              <a:rPr lang="en-US" dirty="0" err="1" smtClean="0"/>
              <a:t>nim</a:t>
            </a:r>
            <a:r>
              <a:rPr lang="en-US" dirty="0" smtClean="0"/>
              <a:t>) presented</a:t>
            </a:r>
          </a:p>
          <a:p>
            <a:r>
              <a:rPr lang="en-US" dirty="0" smtClean="0"/>
              <a:t>aurally to an individual participant. Bottom: spectrogram-based reconstruction of the same speech segment, linearly decoded from a set of</a:t>
            </a:r>
          </a:p>
          <a:p>
            <a:r>
              <a:rPr lang="en-US" dirty="0" smtClean="0"/>
              <a:t>electrodes. Purple and green bars denote vowels and fricative consonants, respectively, and the spectrogram is normalized within each frequency</a:t>
            </a:r>
          </a:p>
          <a:p>
            <a:r>
              <a:rPr lang="en-US" dirty="0" smtClean="0"/>
              <a:t>channel for display. (B) Single trial high gamma band power (70–150 Hz, gray curves) induced by the speech segment in (A). Recordings are from four</a:t>
            </a:r>
          </a:p>
          <a:p>
            <a:r>
              <a:rPr lang="en-US" dirty="0" smtClean="0"/>
              <a:t>different STG sites used in the reconstruction. The high gamma response at each site is z-scored and plotted in standard deviation (SD) units. Right</a:t>
            </a:r>
          </a:p>
          <a:p>
            <a:r>
              <a:rPr lang="en-US" dirty="0" smtClean="0"/>
              <a:t>panel: frequency tuning curves (dark black) for each of the four electrode sites, sorted by peak frequency and normalized by maximum amplitude.</a:t>
            </a:r>
          </a:p>
          <a:p>
            <a:r>
              <a:rPr lang="en-US" dirty="0" smtClean="0"/>
              <a:t>Red bars overlay each peak frequency and indicate SEM of the parameter estimate. Frequency tuning was computed from </a:t>
            </a:r>
            <a:r>
              <a:rPr lang="en-US" dirty="0" err="1" smtClean="0"/>
              <a:t>spectro</a:t>
            </a:r>
            <a:r>
              <a:rPr lang="en-US" dirty="0" smtClean="0"/>
              <a:t>-temporal receptive</a:t>
            </a:r>
          </a:p>
          <a:p>
            <a:r>
              <a:rPr lang="en-US" dirty="0" smtClean="0"/>
              <a:t>fields (STRFs) measured at each individual electrode site. Tuning curves exhibit a range of functional forms including multiple frequency peaks</a:t>
            </a:r>
          </a:p>
          <a:p>
            <a:r>
              <a:rPr lang="en-US" dirty="0" smtClean="0"/>
              <a:t>(Figures S1B and S2B). (C) The anatomical distribution of fitted weights in the reconstruction model. Dashed box denotes the extent of the electrode</a:t>
            </a:r>
          </a:p>
          <a:p>
            <a:r>
              <a:rPr lang="en-US" dirty="0" smtClean="0"/>
              <a:t>grid (shown in Figure 1). Weight magnitudes are averaged over all time lags and spectrogram frequencies and spatially smoothed for display.</a:t>
            </a:r>
          </a:p>
          <a:p>
            <a:r>
              <a:rPr lang="en-US" dirty="0" smtClean="0"/>
              <a:t>Nonzero weights are largely focal to STG electrode sites. Scale bar is 10 mm.</a:t>
            </a:r>
          </a:p>
          <a:p>
            <a:r>
              <a:rPr lang="en-US" dirty="0" smtClean="0"/>
              <a:t>doi:10.1371/journal.pbio.1001251.g002</a:t>
            </a:r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1999. Tralvex Yeap. All Rights Reserved</a:t>
            </a:r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76EC1E-BF08-4C0C-8B88-87B19009719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87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000000"/>
              </a:buClr>
              <a:buSzPct val="115000"/>
            </a:pP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M. </a:t>
            </a:r>
            <a:r>
              <a:rPr lang="pl-PL" sz="1200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Desmurget</a:t>
            </a: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 i </a:t>
            </a:r>
            <a:r>
              <a:rPr lang="pl-PL" sz="1200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inn</a:t>
            </a: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. 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12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Science 324: 811-813, 2009.</a:t>
            </a:r>
            <a:endParaRPr lang="pl-PL" sz="800" dirty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  <a:p>
            <a:endParaRPr lang="pl-PL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FD2D6B-383F-4DAF-A149-E316673767B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69C303-E3A1-4A09-B1FE-B59E5026D88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5800083A-331C-45E8-ABED-A8201A2B859B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3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Clr>
                <a:srgbClr val="1F497D"/>
              </a:buClr>
              <a:defRPr/>
            </a:pPr>
            <a:fld id="{00B9447B-1957-4CDE-B55D-3BF5C589E750}" type="slidenum">
              <a:rPr lang="en-US">
                <a:solidFill>
                  <a:prstClr val="black"/>
                </a:solidFill>
                <a:latin typeface="Calibri" pitchFamily="34" charset="0"/>
              </a:rPr>
              <a:pPr>
                <a:buClr>
                  <a:srgbClr val="1F497D"/>
                </a:buClr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2988" cy="3640137"/>
          </a:xfrm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14863"/>
            <a:ext cx="49355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1pPr>
            <a:lvl2pPr marL="742950" indent="-28575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2pPr>
            <a:lvl3pPr marL="11430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3pPr>
            <a:lvl4pPr marL="16002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4pPr>
            <a:lvl5pPr marL="2057400" indent="-228600" defTabSz="901700" eaLnBrk="0" hangingPunct="0">
              <a:defRPr sz="4400">
                <a:solidFill>
                  <a:schemeClr val="bg1"/>
                </a:solidFill>
                <a:latin typeface="Arial Unicode MS" pitchFamily="34" charset="-128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pPr>
              <a:defRPr/>
            </a:pPr>
            <a:fld id="{74B3AB05-754E-463A-912F-08A5F4CD2F13}" type="slidenum">
              <a:rPr lang="en-US" sz="120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3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714375" y="671512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742949" y="3814762"/>
            <a:ext cx="8101013" cy="26003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24377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21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sz="20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sz="20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fld id="{6B6390C0-0387-4E22-8C91-F0C7BC46F045}" type="slidenum">
              <a:rPr lang="pl-PL" sz="2000">
                <a:solidFill>
                  <a:srgbClr val="000000"/>
                </a:solidFill>
                <a:latin typeface="Arial" pitchFamily="34" charset="0"/>
                <a:cs typeface="+mn-cs"/>
              </a:rPr>
              <a:pPr algn="just">
                <a:buClr>
                  <a:srgbClr val="000000"/>
                </a:buClr>
                <a:buSzPct val="115000"/>
                <a:defRPr/>
              </a:pPr>
              <a:t>‹#›</a:t>
            </a:fld>
            <a:endParaRPr lang="pl-PL" sz="20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61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CBE6-052E-4A18-BA96-8130E7570AFE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75BBB-0AC2-4099-A353-B07EEF124C20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773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2ED37-9009-4D1F-A4F5-1390150861E7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8DF2-666D-406B-84A1-4235481B4FB8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1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76880-CC2C-4C25-99FA-D07213321D21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CA705-1AC3-44AB-AA09-C85C592662C6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73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024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68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714375" y="671512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742949" y="3814762"/>
            <a:ext cx="8101013" cy="26003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05716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4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8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sz="20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endParaRPr lang="pl-PL" sz="20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just">
              <a:buClr>
                <a:srgbClr val="000000"/>
              </a:buClr>
              <a:buSzPct val="115000"/>
              <a:defRPr/>
            </a:pPr>
            <a:fld id="{049DD0E8-4B57-44A1-B6BB-91EDD70E6DBF}" type="slidenum">
              <a:rPr lang="pl-PL" sz="2000">
                <a:solidFill>
                  <a:srgbClr val="000000"/>
                </a:solidFill>
                <a:latin typeface="Arial" pitchFamily="34" charset="0"/>
                <a:cs typeface="+mn-cs"/>
              </a:rPr>
              <a:pPr algn="just">
                <a:buClr>
                  <a:srgbClr val="000000"/>
                </a:buClr>
                <a:buSzPct val="115000"/>
                <a:defRPr/>
              </a:pPr>
              <a:t>‹#›</a:t>
            </a:fld>
            <a:endParaRPr lang="pl-PL" sz="200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18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11/2008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AAAI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fld id="{87530AE7-3AAB-4FA4-861E-C05DBB48A1FF}" type="slidenum">
              <a:rPr lang="en-US"/>
              <a:pPr>
                <a:buClr>
                  <a:srgbClr val="000000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9598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11/2008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AAAI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fld id="{1B744B8E-7071-42B3-88A7-D48DD4F2CDBC}" type="slidenum">
              <a:rPr lang="en-US"/>
              <a:pPr>
                <a:buClr>
                  <a:srgbClr val="000000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255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11/2008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AAAI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fld id="{45ECD99A-46D9-46FD-918E-A070A62CDB1D}" type="slidenum">
              <a:rPr lang="en-US"/>
              <a:pPr>
                <a:buClr>
                  <a:srgbClr val="000000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30463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11/2008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AAAI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fld id="{F811C855-C5B2-48CC-90E5-9E016CA5E6AD}" type="slidenum">
              <a:rPr lang="en-US"/>
              <a:pPr>
                <a:buClr>
                  <a:srgbClr val="000000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3461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just"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11/2008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r>
              <a:rPr lang="en-US"/>
              <a:t>AAAI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chemeClr val="tx2"/>
              </a:buClr>
              <a:buSzPct val="115000"/>
              <a:defRPr>
                <a:latin typeface="Arial" pitchFamily="34" charset="0"/>
              </a:defRPr>
            </a:lvl1pPr>
          </a:lstStyle>
          <a:p>
            <a:pPr>
              <a:buClr>
                <a:srgbClr val="000000"/>
              </a:buClr>
              <a:defRPr/>
            </a:pPr>
            <a:fld id="{67511C18-DBAA-4E03-9238-7FC2076EF513}" type="slidenum">
              <a:rPr lang="en-US"/>
              <a:pPr>
                <a:buClr>
                  <a:srgbClr val="000000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98644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CBE6-052E-4A18-BA96-8130E7570AFE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75BBB-0AC2-4099-A353-B07EEF124C20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30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2ED37-9009-4D1F-A4F5-1390150861E7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8DF2-666D-406B-84A1-4235481B4FB8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65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76880-CC2C-4C25-99FA-D07213321D21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CA705-1AC3-44AB-AA09-C85C592662C6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13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98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2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40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26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6" name="Rectangle 5128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391177" name="Rectangle 512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130"/>
          <p:cNvSpPr>
            <a:spLocks noGrp="1" noChangeArrowheads="1"/>
          </p:cNvSpPr>
          <p:nvPr>
            <p:ph type="dt" sz="half" idx="10"/>
          </p:nvPr>
        </p:nvSpPr>
        <p:spPr>
          <a:xfrm>
            <a:off x="6985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CBE6-052E-4A18-BA96-8130E7570AFE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513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1547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513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65900" y="61547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75BBB-0AC2-4099-A353-B07EEF124C20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2ED37-9009-4D1F-A4F5-1390150861E7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D8DF2-666D-406B-84A1-4235481B4FB8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86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76880-CC2C-4C25-99FA-D07213321D21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CA705-1AC3-44AB-AA09-C85C592662C6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93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406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08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4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459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311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4400">
                <a:solidFill>
                  <a:srgbClr val="FFFFFF"/>
                </a:solidFill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4400">
                <a:solidFill>
                  <a:srgbClr val="FFFFFF"/>
                </a:solidFill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4400">
                <a:solidFill>
                  <a:srgbClr val="FFFFFF"/>
                </a:solidFill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35863DE4-3A52-4708-ACF1-EFB81C2175C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516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628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11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>
            <a:lvl1pPr>
              <a:defRPr sz="36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9"/>
            <a:ext cx="8229600" cy="3143272"/>
          </a:xfrm>
        </p:spPr>
        <p:txBody>
          <a:bodyPr/>
          <a:lstStyle>
            <a:lvl1pPr>
              <a:defRPr baseline="0">
                <a:latin typeface="Calibri" pitchFamily="34" charset="0"/>
              </a:defRPr>
            </a:lvl1pPr>
            <a:lvl2pPr>
              <a:defRPr baseline="0">
                <a:latin typeface="Calibri" pitchFamily="34" charset="0"/>
              </a:defRPr>
            </a:lvl2pPr>
            <a:lvl3pPr>
              <a:defRPr baseline="0">
                <a:latin typeface="Calibri" pitchFamily="34" charset="0"/>
              </a:defRPr>
            </a:lvl3pPr>
            <a:lvl4pPr>
              <a:defRPr baseline="0">
                <a:latin typeface="Calibri" pitchFamily="34" charset="0"/>
              </a:defRPr>
            </a:lvl4pPr>
            <a:lvl5pPr>
              <a:defRPr baseline="0"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5153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700808"/>
            <a:ext cx="4098925" cy="504130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37125" y="1125538"/>
            <a:ext cx="4098925" cy="5616575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09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1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67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7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64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11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>
            <a:lvl1pPr>
              <a:defRPr sz="360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8350250" cy="2732087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10025"/>
            <a:ext cx="8350250" cy="2732088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04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ytuł, tekst i klip multimedi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58750"/>
            <a:ext cx="77724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6672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obiektu multimediów 3"/>
          <p:cNvSpPr>
            <a:spLocks noGrp="1"/>
          </p:cNvSpPr>
          <p:nvPr>
            <p:ph type="media" sz="half" idx="2"/>
          </p:nvPr>
        </p:nvSpPr>
        <p:spPr>
          <a:xfrm>
            <a:off x="4648200" y="1657350"/>
            <a:ext cx="3810000" cy="46672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48683"/>
      </p:ext>
    </p:extLst>
  </p:cSld>
  <p:clrMapOvr>
    <a:masterClrMapping/>
  </p:clrMapOvr>
  <p:transition spd="med"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8100" y="-12698"/>
            <a:ext cx="9239250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517 w 21600"/>
                <a:gd name="T1" fmla="*/ 2 h 21600"/>
                <a:gd name="T2" fmla="*/ 778 w 21600"/>
                <a:gd name="T3" fmla="*/ 4 h 21600"/>
                <a:gd name="T4" fmla="*/ 39 w 21600"/>
                <a:gd name="T5" fmla="*/ 2 h 21600"/>
                <a:gd name="T6" fmla="*/ 7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1528 w 21600"/>
                <a:gd name="T1" fmla="*/ 2 h 21600"/>
                <a:gd name="T2" fmla="*/ 784 w 21600"/>
                <a:gd name="T3" fmla="*/ 4 h 21600"/>
                <a:gd name="T4" fmla="*/ 40 w 21600"/>
                <a:gd name="T5" fmla="*/ 2 h 21600"/>
                <a:gd name="T6" fmla="*/ 78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</p:grpSp>
      <p:sp>
        <p:nvSpPr>
          <p:cNvPr id="39117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14348" y="57148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9117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71812"/>
            <a:ext cx="6400800" cy="256699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3136902" y="6154738"/>
            <a:ext cx="5649913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algn="just">
              <a:buClr>
                <a:srgbClr val="FFCC66"/>
              </a:buClr>
              <a:buSzPct val="115000"/>
              <a:defRPr/>
            </a:pPr>
            <a:endParaRPr lang="pl-PL" sz="2000">
              <a:solidFill>
                <a:srgbClr val="EAEAEA"/>
              </a:solidFill>
              <a:latin typeface="    Times New Roman C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53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>
            <a:lvl1pPr>
              <a:defRPr sz="360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10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792162"/>
          </a:xfrm>
        </p:spPr>
        <p:txBody>
          <a:bodyPr/>
          <a:lstStyle>
            <a:lvl1pPr>
              <a:defRPr sz="360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4098925" cy="561657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937125" y="1125538"/>
            <a:ext cx="4098925" cy="2732087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937125" y="4010025"/>
            <a:ext cx="4098925" cy="2732088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272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2" y="142852"/>
            <a:ext cx="8029604" cy="10001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910" y="1285860"/>
            <a:ext cx="8231218" cy="5429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 baseline="0">
                <a:latin typeface="Calibri" pitchFamily="34" charset="0"/>
              </a:defRPr>
            </a:lvl3pPr>
            <a:lvl4pPr>
              <a:defRPr sz="1800" baseline="0">
                <a:latin typeface="Calibri" pitchFamily="34" charset="0"/>
              </a:defRPr>
            </a:lvl4pPr>
            <a:lvl5pPr>
              <a:defRPr sz="1800" baseline="0"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490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8100" y="-12698"/>
            <a:ext cx="9239250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ltGray">
            <a:xfrm rot="10800000" flipH="1" flipV="1">
              <a:off x="2" y="-10"/>
              <a:ext cx="5798" cy="288"/>
            </a:xfrm>
            <a:custGeom>
              <a:avLst/>
              <a:gdLst>
                <a:gd name="T0" fmla="*/ 1517 w 21600"/>
                <a:gd name="T1" fmla="*/ 2 h 21600"/>
                <a:gd name="T2" fmla="*/ 778 w 21600"/>
                <a:gd name="T3" fmla="*/ 4 h 21600"/>
                <a:gd name="T4" fmla="*/ 39 w 21600"/>
                <a:gd name="T5" fmla="*/ 2 h 21600"/>
                <a:gd name="T6" fmla="*/ 77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3 w 21600"/>
                <a:gd name="T13" fmla="*/ 2325 h 21600"/>
                <a:gd name="T14" fmla="*/ 19257 w 21600"/>
                <a:gd name="T15" fmla="*/ 1927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T0" fmla="*/ 1528 w 21600"/>
                <a:gd name="T1" fmla="*/ 2 h 21600"/>
                <a:gd name="T2" fmla="*/ 784 w 21600"/>
                <a:gd name="T3" fmla="*/ 4 h 21600"/>
                <a:gd name="T4" fmla="*/ 40 w 21600"/>
                <a:gd name="T5" fmla="*/ 2 h 21600"/>
                <a:gd name="T6" fmla="*/ 78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49 w 21600"/>
                <a:gd name="T13" fmla="*/ 2383 h 21600"/>
                <a:gd name="T14" fmla="*/ 19251 w 21600"/>
                <a:gd name="T15" fmla="*/ 1921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just">
                <a:buClr>
                  <a:srgbClr val="FFCC66"/>
                </a:buClr>
                <a:buSzPct val="115000"/>
              </a:pPr>
              <a:endParaRPr lang="pl-PL" sz="2000">
                <a:solidFill>
                  <a:srgbClr val="EAEAEA"/>
                </a:solidFill>
                <a:latin typeface="    Times New Roman CE"/>
                <a:cs typeface="+mn-cs"/>
              </a:endParaRPr>
            </a:p>
          </p:txBody>
        </p:sp>
      </p:grpSp>
      <p:sp>
        <p:nvSpPr>
          <p:cNvPr id="39117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14348" y="57148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9117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71812"/>
            <a:ext cx="6400800" cy="256699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3136902" y="6154738"/>
            <a:ext cx="5649913" cy="4572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buClr>
                <a:srgbClr val="FFCC66"/>
              </a:buClr>
              <a:defRPr>
                <a:solidFill>
                  <a:srgbClr val="EAEAEA"/>
                </a:solidFill>
              </a:defRPr>
            </a:lvl1pPr>
          </a:lstStyle>
          <a:p>
            <a:pPr algn="just">
              <a:buSzPct val="115000"/>
              <a:defRPr/>
            </a:pPr>
            <a:endParaRPr lang="pl-PL" sz="2000">
              <a:latin typeface="    Times New Roman CE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29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2" y="142852"/>
            <a:ext cx="8029604" cy="10001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910" y="1285860"/>
            <a:ext cx="8231218" cy="5429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 baseline="0">
                <a:latin typeface="Calibri" pitchFamily="34" charset="0"/>
              </a:defRPr>
            </a:lvl3pPr>
            <a:lvl4pPr>
              <a:defRPr sz="1800" baseline="0">
                <a:latin typeface="Calibri" pitchFamily="34" charset="0"/>
              </a:defRPr>
            </a:lvl4pPr>
            <a:lvl5pPr>
              <a:defRPr sz="1800" baseline="0"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6933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3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10000"/>
              </a:schemeClr>
            </a:gs>
            <a:gs pos="72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2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1125540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Calibri" pitchFamily="34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Calibri" pitchFamily="34" charset="0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Calibri" pitchFamily="34" charset="0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Calibri" pitchFamily="34" charset="0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999">
              <a:srgbClr val="336600"/>
            </a:gs>
            <a:gs pos="99001">
              <a:srgbClr val="156B13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Berlin bull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35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9CB86E"/>
            </a:gs>
            <a:gs pos="999">
              <a:srgbClr val="336600"/>
            </a:gs>
            <a:gs pos="99001">
              <a:srgbClr val="156B13"/>
            </a:gs>
            <a:gs pos="96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1028" name="Symbol zastępczy tekstu 2"/>
          <p:cNvSpPr txBox="1">
            <a:spLocks/>
          </p:cNvSpPr>
          <p:nvPr userDrawn="1"/>
        </p:nvSpPr>
        <p:spPr bwMode="auto">
          <a:xfrm>
            <a:off x="428625" y="3857625"/>
            <a:ext cx="8229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endParaRPr lang="pl-PL" sz="1800" dirty="0" smtClean="0">
              <a:solidFill>
                <a:prstClr val="white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5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FFC000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C000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 baseline="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bg1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bg1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ern="1200">
          <a:solidFill>
            <a:schemeClr val="bg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10000"/>
              </a:schemeClr>
            </a:gs>
            <a:gs pos="72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2" y="350838"/>
            <a:ext cx="8172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2" y="1665288"/>
            <a:ext cx="8231188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6323007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8" r:id="rId1"/>
    <p:sldLayoutId id="2147484069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1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079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184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8289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5394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10000"/>
              </a:schemeClr>
            </a:gs>
            <a:gs pos="72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2" y="350838"/>
            <a:ext cx="8172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229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2" y="1665288"/>
            <a:ext cx="8231188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</p:txBody>
      </p:sp>
    </p:spTree>
    <p:extLst>
      <p:ext uri="{BB962C8B-B14F-4D97-AF65-F5344CB8AC3E}">
        <p14:creationId xmlns:p14="http://schemas.microsoft.com/office/powerpoint/2010/main" val="3221800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1" r:id="rId1"/>
    <p:sldLayoutId id="214748407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1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2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31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42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079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184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8289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5394" indent="-22855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06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EF82C67-1041-49F7-BDCD-6D52CA35F394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F530485-EE7A-4EBB-AC19-A4CC9FD0355B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449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Berlin bull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8350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4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>
                <a:cs typeface="+mn-cs"/>
              </a:rPr>
              <a:t>11/2008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2484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>
                <a:cs typeface="+mn-cs"/>
              </a:rPr>
              <a:t>AAAI 2008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3CECE97-B4C9-4070-A124-560278AC2254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2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</p:sldLayoutIdLst>
  <p:transition>
    <p:random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EF82C67-1041-49F7-BDCD-6D52CA35F394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F530485-EE7A-4EBB-AC19-A4CC9FD0355B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87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2">
                <a:lumMod val="50000"/>
              </a:schemeClr>
            </a:gs>
            <a:gs pos="50000">
              <a:srgbClr val="003366"/>
            </a:gs>
            <a:gs pos="100000">
              <a:srgbClr val="001B3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6652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390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EF82C67-1041-49F7-BDCD-6D52CA35F394}" type="datetime1">
              <a:rPr lang="en-US">
                <a:solidFill>
                  <a:srgbClr val="EAEAEA"/>
                </a:solidFill>
              </a:rPr>
              <a:pPr>
                <a:defRPr/>
              </a:pPr>
              <a:t>2/22/2012</a:t>
            </a:fld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658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srgbClr val="EAEAEA"/>
              </a:solidFill>
            </a:endParaRPr>
          </a:p>
        </p:txBody>
      </p:sp>
      <p:sp>
        <p:nvSpPr>
          <p:cNvPr id="390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658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F530485-EE7A-4EBB-AC19-A4CC9FD0355B}" type="slidenum">
              <a:rPr lang="pl-PL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278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umanconnectomeproject.org/data/relationship-viewe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nzych.cba.pl/wiersze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www.ted.com/talks/matthieu_ricard_on_the_habits_of_happines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hyperlink" Target="http://www.mindandlife.org/dalai.lama.sfndc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ndcontrol.se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76413" y="422276"/>
            <a:ext cx="5880100" cy="2449512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Mózgi </a:t>
            </a:r>
            <a:r>
              <a:rPr lang="pl-PL" sz="4000" dirty="0"/>
              <a:t>i umysły,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 smtClean="0"/>
              <a:t>czyli </a:t>
            </a:r>
            <a:r>
              <a:rPr lang="pl-PL" sz="4000" dirty="0"/>
              <a:t>co o sobie wiemy</a:t>
            </a:r>
            <a:r>
              <a:rPr lang="pl-PL" sz="4000" dirty="0" smtClean="0"/>
              <a:t>?</a:t>
            </a:r>
            <a:endParaRPr lang="pl-PL" sz="2800" dirty="0">
              <a:solidFill>
                <a:srgbClr val="FFC000"/>
              </a:solidFill>
              <a:latin typeface="Arial Unicode MS" pitchFamily="34" charset="-128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514725"/>
            <a:ext cx="8064500" cy="32273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Włodzisław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Duch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105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en-US" sz="105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pl-PL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Katedra Informatyki Stosowanej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UMK</a:t>
            </a:r>
            <a:b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endParaRPr lang="pl-PL" sz="105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05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Google: </a:t>
            </a:r>
            <a:r>
              <a:rPr lang="pl-PL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W.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Duch</a:t>
            </a:r>
            <a:b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en-US" sz="105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en-US" sz="105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endParaRPr lang="pl-PL" sz="105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05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algn="r" eaLnBrk="1" hangingPunct="1">
              <a:lnSpc>
                <a:spcPct val="90000"/>
              </a:lnSpc>
              <a:defRPr/>
            </a:pPr>
            <a:endParaRPr lang="pl-PL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l-PL" sz="2400" dirty="0" smtClean="0">
                <a:latin typeface="+mn-lt"/>
              </a:rPr>
              <a:t>25 </a:t>
            </a:r>
            <a:r>
              <a:rPr lang="pl-PL" sz="2400" dirty="0" smtClean="0">
                <a:latin typeface="+mn-lt"/>
              </a:rPr>
              <a:t>Wykład im. Aleksandra Jabłońskiego, </a:t>
            </a:r>
            <a:r>
              <a:rPr lang="pl-PL" sz="2400" dirty="0" smtClean="0">
                <a:latin typeface="+mn-lt"/>
              </a:rPr>
              <a:t>IF UMK, 23</a:t>
            </a: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.01.20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</a:t>
            </a:r>
            <a:r>
              <a:rPr lang="pl-P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</a:p>
        </p:txBody>
      </p:sp>
      <p:pic>
        <p:nvPicPr>
          <p:cNvPr id="17413" name="Picture 1031" descr="l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34143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3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40" y="1124744"/>
            <a:ext cx="12668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87" y="2884257"/>
            <a:ext cx="1524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13" y="2993796"/>
            <a:ext cx="142875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52368"/>
            <a:ext cx="7772400" cy="792162"/>
          </a:xfrm>
        </p:spPr>
        <p:txBody>
          <a:bodyPr/>
          <a:lstStyle/>
          <a:p>
            <a:r>
              <a:rPr lang="pl-PL" dirty="0" smtClean="0"/>
              <a:t>Cavendish Lab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5797" y="1593042"/>
            <a:ext cx="3105150" cy="230346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cs typeface="Arial" pitchFamily="34" charset="0"/>
              </a:rPr>
              <a:t>J.C. Maxwell był pierwszym profesorem Cavendish, Rayleigh, Thomson, Rutherford, </a:t>
            </a:r>
            <a:r>
              <a:rPr lang="pl-PL" sz="2400" dirty="0" err="1" smtClean="0">
                <a:solidFill>
                  <a:srgbClr val="FFFFFF"/>
                </a:solidFill>
                <a:cs typeface="Arial" pitchFamily="34" charset="0"/>
              </a:rPr>
              <a:t>Bragg</a:t>
            </a:r>
            <a:r>
              <a:rPr lang="pl-PL" sz="2400" dirty="0" smtClean="0">
                <a:solidFill>
                  <a:srgbClr val="FFFFFF"/>
                </a:solidFill>
                <a:cs typeface="Arial" pitchFamily="34" charset="0"/>
              </a:rPr>
              <a:t>, Mott  ... </a:t>
            </a:r>
            <a:r>
              <a:rPr lang="pl-PL" sz="2400" dirty="0" smtClean="0">
                <a:solidFill>
                  <a:srgbClr val="FFFFFF"/>
                </a:solidFill>
                <a:cs typeface="Arial" pitchFamily="34" charset="0"/>
              </a:rPr>
              <a:t>mieli tam 28 noblistów!  </a:t>
            </a:r>
            <a:endParaRPr lang="pl-PL" sz="2400" dirty="0" smtClean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058848"/>
            <a:ext cx="53530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a 3"/>
          <p:cNvGrpSpPr/>
          <p:nvPr/>
        </p:nvGrpSpPr>
        <p:grpSpPr>
          <a:xfrm>
            <a:off x="685800" y="4403402"/>
            <a:ext cx="8432065" cy="2303461"/>
            <a:chOff x="685800" y="4403402"/>
            <a:chExt cx="8432065" cy="23034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865" y="4424586"/>
              <a:ext cx="1905000" cy="227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Symbol zastępczy zawartości 2"/>
            <p:cNvSpPr txBox="1">
              <a:spLocks/>
            </p:cNvSpPr>
            <p:nvPr/>
          </p:nvSpPr>
          <p:spPr bwMode="auto">
            <a:xfrm>
              <a:off x="685800" y="4403402"/>
              <a:ext cx="6406480" cy="2303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bg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bg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bg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bg1"/>
                  </a:solidFill>
                  <a:latin typeface="+mn-lt"/>
                </a:defRPr>
              </a:lvl9pPr>
            </a:lstStyle>
            <a:p>
              <a:pPr marL="0" indent="0" eaLnBrk="1" hangingPunct="1">
                <a:buNone/>
              </a:pPr>
              <a:r>
                <a:rPr lang="pl-PL" sz="2400" b="1" dirty="0"/>
                <a:t>Brian </a:t>
              </a:r>
              <a:r>
                <a:rPr lang="pl-PL" sz="2400" b="1" dirty="0" err="1"/>
                <a:t>Josehpson</a:t>
              </a:r>
              <a:r>
                <a:rPr lang="pl-PL" sz="2400" b="1" dirty="0"/>
                <a:t> </a:t>
              </a:r>
              <a:r>
                <a:rPr lang="pl-PL" sz="2400" dirty="0"/>
                <a:t>(Nobel 1973</a:t>
              </a:r>
              <a:r>
                <a:rPr lang="pl-PL" sz="2400" dirty="0" smtClean="0"/>
                <a:t>), efekt J, MEG</a:t>
              </a:r>
              <a:endParaRPr lang="pl-PL" sz="2400" dirty="0"/>
            </a:p>
            <a:p>
              <a:pPr marL="0" indent="0" eaLnBrk="1" hangingPunct="1">
                <a:buNone/>
              </a:pPr>
              <a:r>
                <a:rPr lang="en-US" sz="2400" b="1" dirty="0">
                  <a:solidFill>
                    <a:srgbClr val="FFC000"/>
                  </a:solidFill>
                </a:rPr>
                <a:t>Mind–Matter Unification </a:t>
              </a:r>
              <a:r>
                <a:rPr lang="en-US" sz="2400" b="1" dirty="0" smtClean="0">
                  <a:solidFill>
                    <a:srgbClr val="FFC000"/>
                  </a:solidFill>
                </a:rPr>
                <a:t>Project</a:t>
              </a:r>
              <a:r>
                <a:rPr lang="pl-PL" sz="2400" b="1" dirty="0" smtClean="0"/>
                <a:t>:  </a:t>
              </a:r>
              <a:r>
                <a:rPr lang="en-US" sz="2400" dirty="0" smtClean="0"/>
                <a:t>to </a:t>
              </a:r>
              <a:r>
                <a:rPr lang="en-US" sz="2400" dirty="0"/>
                <a:t>understand, from the viewpoint of the theoretical physicist, what may loosely be </a:t>
              </a:r>
              <a:r>
                <a:rPr lang="en-US" sz="2400" dirty="0" err="1"/>
                <a:t>characterised</a:t>
              </a:r>
              <a:r>
                <a:rPr lang="en-US" sz="2400" dirty="0"/>
                <a:t> as intelligent processes in nature, associated with brain function or with some other natural </a:t>
              </a:r>
              <a:r>
                <a:rPr lang="en-US" sz="2400" dirty="0" smtClean="0"/>
                <a:t>process</a:t>
              </a:r>
              <a:r>
                <a:rPr lang="pl-PL" sz="2400" dirty="0" smtClean="0"/>
                <a:t>. </a:t>
              </a:r>
              <a:endParaRPr lang="pl-PL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247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276872"/>
            <a:ext cx="2952329" cy="2695327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Pola </a:t>
            </a:r>
            <a:br>
              <a:rPr lang="pl-PL" dirty="0" smtClean="0">
                <a:latin typeface="Arial Unicode MS" pitchFamily="34" charset="-128"/>
              </a:rPr>
            </a:br>
            <a:r>
              <a:rPr lang="pl-PL" dirty="0" err="1" smtClean="0">
                <a:latin typeface="Arial Unicode MS" pitchFamily="34" charset="-128"/>
              </a:rPr>
              <a:t>Brodmanna</a:t>
            </a:r>
            <a:endParaRPr lang="pl-PL" dirty="0" smtClean="0">
              <a:latin typeface="Arial Unicode MS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5263"/>
            <a:ext cx="4895850" cy="646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39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Struktura i funkcja</a:t>
            </a:r>
            <a:endParaRPr lang="pl-PL" dirty="0" smtClean="0">
              <a:latin typeface="Arial Unicode MS" pitchFamily="34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52" y="1052738"/>
            <a:ext cx="75057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50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2" y="188913"/>
            <a:ext cx="7129463" cy="669925"/>
          </a:xfrm>
        </p:spPr>
        <p:txBody>
          <a:bodyPr/>
          <a:lstStyle/>
          <a:p>
            <a:pPr>
              <a:defRPr/>
            </a:pPr>
            <a:r>
              <a:rPr lang="pl-PL" sz="4000" dirty="0" err="1">
                <a:latin typeface="Arial Unicode MS" pitchFamily="34" charset="-128"/>
              </a:rPr>
              <a:t>Konektom</a:t>
            </a:r>
            <a:endParaRPr lang="pl-PL" sz="4000" dirty="0">
              <a:latin typeface="Arial Unicode MS" pitchFamily="34" charset="-128"/>
            </a:endParaRP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196975"/>
            <a:ext cx="84264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pole tekstowe 1"/>
          <p:cNvSpPr txBox="1">
            <a:spLocks noChangeArrowheads="1"/>
          </p:cNvSpPr>
          <p:nvPr/>
        </p:nvSpPr>
        <p:spPr bwMode="auto">
          <a:xfrm>
            <a:off x="494307" y="5538193"/>
            <a:ext cx="8304213" cy="120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ClrTx/>
              <a:buSzTx/>
            </a:pPr>
            <a:r>
              <a:rPr lang="pl-PL" sz="2400" dirty="0">
                <a:solidFill>
                  <a:srgbClr val="FFFFFF"/>
                </a:solidFill>
                <a:latin typeface="Calibri" pitchFamily="34" charset="0"/>
              </a:rPr>
              <a:t>Cel: 1000 regionów, których aktywacja pozwoli scharakteryzować stan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</a:rPr>
              <a:t>mózgu. Analiza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</a:rPr>
              <a:t>skanów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</a:rPr>
              <a:t> 300 par bliźniaków i ich rodzeństwa zakończy się w 2015 roku.  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hlinkClick r:id="rId4"/>
              </a:rPr>
              <a:t>Relationship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hlinkClick r:id="rId4"/>
              </a:rPr>
              <a:t>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hlinkClick r:id="rId4"/>
              </a:rPr>
              <a:t>viewer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</a:rPr>
              <a:t>. </a:t>
            </a:r>
            <a:endParaRPr lang="en-US" sz="24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9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4" y="333375"/>
            <a:ext cx="7793037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+mj-lt"/>
              </a:rPr>
              <a:t>Neuronalny determinizm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11190" y="4257677"/>
            <a:ext cx="82137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Aft>
                <a:spcPts val="1200"/>
              </a:spcAft>
            </a:pPr>
            <a:r>
              <a:rPr lang="pl-PL" sz="2400" b="1" dirty="0">
                <a:latin typeface="Calibri" pitchFamily="34" charset="0"/>
                <a:cs typeface="Calibri" pitchFamily="34" charset="0"/>
              </a:rPr>
              <a:t>Ogranicza nas genetyczny i neuronalny determinizm. </a:t>
            </a:r>
          </a:p>
          <a:p>
            <a:pPr>
              <a:spcAft>
                <a:spcPts val="1200"/>
              </a:spcAft>
            </a:pPr>
            <a:r>
              <a:rPr lang="pl-PL" sz="2400" b="1" dirty="0">
                <a:latin typeface="Calibri" pitchFamily="34" charset="0"/>
                <a:cs typeface="Calibri" pitchFamily="34" charset="0"/>
              </a:rPr>
              <a:t>Neuronalny determinizm: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wynik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doświadczeń życiowych, wychowania, prania mózgu; nie możemy myśleć inaczej, niż pozwala nam na to aktywność neuronalna. </a:t>
            </a:r>
          </a:p>
          <a:p>
            <a:pPr>
              <a:spcAft>
                <a:spcPts val="1200"/>
              </a:spcAft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Genetyczny determinizm częściowo ma wpływ na neuronalny. 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049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109665"/>
            <a:ext cx="42862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9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1852" y="238808"/>
            <a:ext cx="7772400" cy="792162"/>
          </a:xfrm>
          <a:effectLst/>
        </p:spPr>
        <p:txBody>
          <a:bodyPr/>
          <a:lstStyle/>
          <a:p>
            <a:pPr eaLnBrk="1" hangingPunct="1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Erozja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11560" y="938246"/>
            <a:ext cx="82137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Aft>
                <a:spcPts val="0"/>
              </a:spcAft>
              <a:buClr>
                <a:srgbClr val="FFCC66"/>
              </a:buClr>
              <a:buSzPct val="115000"/>
            </a:pP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„Skąd się biorą skłonności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?” – zapytał król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Milinda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buddyjskiego mędrca 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Nagasenę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1600 lat temu.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Kiedy pada deszcz, dokąd płynie woda? </a:t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Będzie płynąć po pochyłościach gruntu. </a:t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N–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A gdyby deszcz spadł ponownie, dokąd by płynęła woda? </a:t>
            </a:r>
            <a:b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M–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Płynęłaby w tym samym kierunku, co pierwsza woda. </a:t>
            </a:r>
          </a:p>
          <a:p>
            <a:pPr>
              <a:spcAft>
                <a:spcPts val="0"/>
              </a:spcAft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Nowe buduje się na wyuczonym, </a:t>
            </a:r>
            <a:r>
              <a:rPr lang="pl-PL" sz="24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kolejność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nauki jest ważna.</a:t>
            </a:r>
            <a:endParaRPr lang="pl-PL" sz="24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47" y="3645024"/>
            <a:ext cx="60007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47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9552" y="1268760"/>
            <a:ext cx="2736304" cy="4979988"/>
          </a:xfrm>
        </p:spPr>
        <p:txBody>
          <a:bodyPr lIns="92055" tIns="46029" rIns="92055" bIns="46029"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pl-PL" sz="2400" dirty="0" smtClean="0">
                <a:latin typeface="+mj-lt"/>
              </a:rPr>
              <a:t>Do powstania świadomych wrażeń potrzebne jest pobudzenie kory </a:t>
            </a:r>
            <a:r>
              <a:rPr lang="pl-PL" sz="2400" dirty="0" smtClean="0">
                <a:latin typeface="+mj-lt"/>
              </a:rPr>
              <a:t>zmysłowej </a:t>
            </a:r>
            <a:r>
              <a:rPr lang="pl-PL" sz="2400" dirty="0" smtClean="0">
                <a:latin typeface="+mj-lt"/>
              </a:rPr>
              <a:t>i </a:t>
            </a:r>
            <a:r>
              <a:rPr lang="pl-PL" sz="2400" dirty="0" smtClean="0"/>
              <a:t>aktywna </a:t>
            </a:r>
            <a:r>
              <a:rPr lang="pl-PL" sz="2400" dirty="0" smtClean="0">
                <a:latin typeface="+mj-lt"/>
              </a:rPr>
              <a:t>uwaga, synchronizacja procesów skojarzeniowych </a:t>
            </a:r>
            <a:br>
              <a:rPr lang="pl-PL" sz="2400" dirty="0" smtClean="0">
                <a:latin typeface="+mj-lt"/>
              </a:rPr>
            </a:br>
            <a:r>
              <a:rPr lang="pl-PL" sz="2400" dirty="0" smtClean="0">
                <a:latin typeface="+mj-lt"/>
              </a:rPr>
              <a:t>i funkcji wykonawczych.</a:t>
            </a:r>
            <a:endParaRPr lang="pl-PL" sz="2400" dirty="0" smtClean="0">
              <a:latin typeface="+mj-lt"/>
            </a:endParaRP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3868" y="276227"/>
            <a:ext cx="5695950" cy="6296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37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2" y="152402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55" tIns="46029" rIns="92055" bIns="46029"/>
          <a:lstStyle/>
          <a:p>
            <a:pPr eaLnBrk="1" hangingPunct="1">
              <a:defRPr/>
            </a:pPr>
            <a:r>
              <a:rPr lang="pl-PL" dirty="0" smtClean="0"/>
              <a:t>Przestrzeń neuronalna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453438" cy="546100"/>
          </a:xfrm>
        </p:spPr>
        <p:txBody>
          <a:bodyPr lIns="92055" tIns="46029" rIns="92055" bIns="46029"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pl-PL" sz="2400" dirty="0" smtClean="0">
                <a:latin typeface="+mj-lt"/>
              </a:rPr>
              <a:t>Aktywność kory zmysłowej =&gt; wrażeń, w tym myśli.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28627" y="1571627"/>
            <a:ext cx="8501063" cy="49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5" tIns="46029" rIns="92055" bIns="46029"/>
          <a:lstStyle/>
          <a:p>
            <a:pPr>
              <a:buClr>
                <a:srgbClr val="FFCC66"/>
              </a:buClr>
            </a:pPr>
            <a:r>
              <a:rPr lang="pl-PL" sz="2400" dirty="0">
                <a:solidFill>
                  <a:schemeClr val="accent3"/>
                </a:solidFill>
                <a:latin typeface="Calibri" pitchFamily="34" charset="0"/>
              </a:rPr>
              <a:t>Strumienie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informacji </a:t>
            </a: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	kora zmysłowa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  <a:sym typeface="Wingdings" pitchFamily="2" charset="2"/>
              </a:rPr>
              <a:t> 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skojarzeniowa </a:t>
            </a: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tworzą </a:t>
            </a:r>
            <a:r>
              <a:rPr lang="pl-PL" sz="2400" dirty="0" err="1" smtClean="0">
                <a:solidFill>
                  <a:schemeClr val="accent3"/>
                </a:solidFill>
                <a:latin typeface="Calibri" pitchFamily="34" charset="0"/>
              </a:rPr>
              <a:t>kwazistabilne</a:t>
            </a: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 stany w mózgu, można je odróżnić od szumu. </a:t>
            </a:r>
          </a:p>
          <a:p>
            <a:pPr>
              <a:buClr>
                <a:srgbClr val="FFCC66"/>
              </a:buClr>
            </a:pPr>
            <a:endParaRPr lang="pl-PL" sz="24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Korelacja aktywności neuronów w korze V1 z obrazem padającym na siatkówkę jest słaba (~10%), większość to pobudzenia wewnętrzne: wiesz co widzisz, widzisz co wiesz. </a:t>
            </a:r>
            <a:endParaRPr lang="pl-PL" sz="2400" dirty="0">
              <a:solidFill>
                <a:schemeClr val="accent3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</a:pPr>
            <a:endParaRPr lang="pl-PL" sz="2400" dirty="0" smtClean="0">
              <a:solidFill>
                <a:schemeClr val="accent3"/>
              </a:solidFill>
              <a:latin typeface="Calibri" pitchFamily="34" charset="0"/>
            </a:endParaRPr>
          </a:p>
          <a:p>
            <a:pPr>
              <a:buClr>
                <a:srgbClr val="FFCC66"/>
              </a:buClr>
            </a:pPr>
            <a:r>
              <a:rPr lang="pl-PL" sz="2400" dirty="0" smtClean="0">
                <a:solidFill>
                  <a:schemeClr val="accent3"/>
                </a:solidFill>
                <a:latin typeface="Calibri" pitchFamily="34" charset="0"/>
              </a:rPr>
              <a:t>Świat postrzegany to wytwór naszej wyobraźni!</a:t>
            </a:r>
          </a:p>
          <a:p>
            <a:pPr>
              <a:buClr>
                <a:srgbClr val="FFCC66"/>
              </a:buClr>
            </a:pPr>
            <a:endParaRPr lang="pl-PL" sz="2400" dirty="0">
              <a:solidFill>
                <a:schemeClr val="accent3"/>
              </a:solidFill>
              <a:latin typeface="Calibri" pitchFamily="34" charset="0"/>
            </a:endParaRPr>
          </a:p>
          <a:p>
            <a:pPr eaLnBrk="1" hangingPunct="1">
              <a:buClr>
                <a:srgbClr val="000000"/>
              </a:buClr>
              <a:buSzPct val="115000"/>
            </a:pP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To tylko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nasz umysł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się porusza … każdemu nieco inaczej.  </a:t>
            </a:r>
          </a:p>
          <a:p>
            <a:pPr eaLnBrk="1" hangingPunct="1">
              <a:buClr>
                <a:srgbClr val="000000"/>
              </a:buClr>
              <a:buSzPct val="115000"/>
            </a:pP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Nasze przeżycia osobiste nie są świadectwem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obiektywnych zdarzeń, świadkowie rzadko są wiarygodni.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D:\Archive-media\Grafika-Neurobiologia\Glowy+Mozgi\brain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965" y="4149080"/>
            <a:ext cx="8572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73" y="7057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903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275" y="1257300"/>
            <a:ext cx="2286000" cy="30480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6383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827088" y="333375"/>
            <a:ext cx="77771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Świat to twór naszej wyobraźni … 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989" name="pole tekstowe 1"/>
          <p:cNvSpPr txBox="1">
            <a:spLocks noChangeArrowheads="1"/>
          </p:cNvSpPr>
          <p:nvPr/>
        </p:nvSpPr>
        <p:spPr bwMode="auto">
          <a:xfrm>
            <a:off x="614363" y="4725144"/>
            <a:ext cx="8204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Chociaż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część tego, co postrzegamy dochodzi przez zmysły od obiektów znajdujących się przed nami, inna część (a może to być większa część) zawsze pochodzi z naszej własnej głowy. </a:t>
            </a:r>
          </a:p>
          <a:p>
            <a:pPr eaLnBrk="1" hangingPunct="1"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		William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James, The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Principles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Psychology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1890</a:t>
            </a:r>
            <a:endParaRPr lang="pl-PL" sz="24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4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+mj-lt"/>
              </a:rPr>
              <a:t>Moc i złożoność</a:t>
            </a:r>
            <a:endParaRPr lang="pl-PL" dirty="0" smtClean="0">
              <a:latin typeface="+mj-lt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4" y="1196753"/>
            <a:ext cx="6382541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Jak wszyscy wiedzą używamy tylko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% swojego mózgu …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Moc mózgu w spoczynku to ~ 20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Watów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. 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100% to 200 Watów, robi się ciepło ... 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00" y="2864797"/>
            <a:ext cx="20288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4472" y="2852936"/>
            <a:ext cx="813997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W czasie pracy zużywamy tylko 5% więcej energii.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Naprawdę w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danej chwili czasu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zewnętrzne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bodźce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aktywują nie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więcej niż 1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% wszystkich </a:t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neuronów,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ale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ciągle innych.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100% to 2000 Watów … mózg szybko wyparuje. </a:t>
            </a:r>
            <a:endParaRPr lang="pl-PL" sz="2400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Złożoność </a:t>
            </a:r>
            <a:r>
              <a:rPr lang="pl-PL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organizmu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:  DNA 100 mld km, 666x Ziemia-Słońce!</a:t>
            </a: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Złożoność mózgu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: 10</a:t>
            </a:r>
            <a:r>
              <a:rPr lang="pl-PL" sz="2400" baseline="30000" dirty="0">
                <a:latin typeface="Calibri" pitchFamily="34" charset="0"/>
                <a:cs typeface="Calibri" pitchFamily="34" charset="0"/>
              </a:rPr>
              <a:t>14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synaps, 10</a:t>
            </a:r>
            <a:r>
              <a:rPr lang="pl-PL" sz="2400" baseline="30000" dirty="0">
                <a:latin typeface="Calibri" pitchFamily="34" charset="0"/>
                <a:cs typeface="Calibri" pitchFamily="34" charset="0"/>
              </a:rPr>
              <a:t>15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 operacji/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sek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! </a:t>
            </a:r>
            <a:endParaRPr lang="pl-PL" sz="24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Złożoność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umysłu?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W porównaniu z pracą mózgu minimalna. 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105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1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8" y="438072"/>
            <a:ext cx="6089873" cy="769938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Naukowa spowiedź … </a:t>
            </a:r>
            <a:endParaRPr lang="en-US" dirty="0" smtClean="0">
              <a:latin typeface="Arial Unicode MS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2132856"/>
            <a:ext cx="7416824" cy="295232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pl-PL" sz="2400" dirty="0"/>
              <a:t>Wszystkie chwile </a:t>
            </a:r>
            <a:r>
              <a:rPr lang="pl-PL" sz="2400" dirty="0"/>
              <a:t>naraz uderzą do </a:t>
            </a:r>
            <a:r>
              <a:rPr lang="pl-PL" sz="2400" dirty="0"/>
              <a:t>serca</a:t>
            </a:r>
          </a:p>
          <a:p>
            <a:pPr marL="0" indent="0" eaLnBrk="1" hangingPunct="1">
              <a:buNone/>
              <a:defRPr/>
            </a:pPr>
            <a:r>
              <a:rPr lang="pl-PL" sz="2400" dirty="0"/>
              <a:t>i spór będą </a:t>
            </a:r>
            <a:r>
              <a:rPr lang="pl-PL" sz="2400" dirty="0" smtClean="0"/>
              <a:t>wiodły: </a:t>
            </a:r>
            <a:r>
              <a:rPr lang="pl-PL" sz="2400" dirty="0"/>
              <a:t>do której z nich należę.</a:t>
            </a:r>
          </a:p>
          <a:p>
            <a:pPr marL="0" indent="0" eaLnBrk="1" hangingPunct="1">
              <a:buNone/>
              <a:defRPr/>
            </a:pPr>
            <a:r>
              <a:rPr lang="pl-PL" sz="2400" dirty="0"/>
              <a:t>I niech to będzie </a:t>
            </a:r>
            <a:r>
              <a:rPr lang="pl-PL" sz="2400" dirty="0" smtClean="0"/>
              <a:t>spowiedź. Ale </a:t>
            </a:r>
            <a:r>
              <a:rPr lang="pl-PL" sz="2400" dirty="0"/>
              <a:t>bez rozgrzeszenia.</a:t>
            </a:r>
          </a:p>
          <a:p>
            <a:pPr marL="0" indent="0" eaLnBrk="1" hangingPunct="1">
              <a:buNone/>
              <a:defRPr/>
            </a:pPr>
            <a:r>
              <a:rPr lang="pl-PL" sz="2400" dirty="0"/>
              <a:t>Nie chcę, by okradano mnie z mojego życia</a:t>
            </a:r>
            <a:r>
              <a:rPr lang="pl-PL" sz="2400" dirty="0" smtClean="0"/>
              <a:t>.</a:t>
            </a:r>
          </a:p>
          <a:p>
            <a:pPr marL="0" indent="0" eaLnBrk="1" hangingPunct="1">
              <a:buNone/>
              <a:defRPr/>
            </a:pPr>
            <a:endParaRPr lang="pl-PL" sz="2400" dirty="0"/>
          </a:p>
          <a:p>
            <a:pPr marL="0" indent="0" eaLnBrk="1" hangingPunct="1">
              <a:buNone/>
              <a:defRPr/>
            </a:pPr>
            <a:r>
              <a:rPr lang="pl-PL" sz="2400" dirty="0"/>
              <a:t>	</a:t>
            </a:r>
            <a:r>
              <a:rPr lang="pl-PL" sz="2400" dirty="0">
                <a:hlinkClick r:id="rId3"/>
              </a:rPr>
              <a:t>Kantata, Jan Zych</a:t>
            </a:r>
            <a:r>
              <a:rPr lang="pl-PL" sz="2400" dirty="0"/>
              <a:t>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(</a:t>
            </a:r>
            <a:r>
              <a:rPr lang="pl-PL" sz="2400" dirty="0" smtClean="0"/>
              <a:t>J.K. </a:t>
            </a:r>
            <a:r>
              <a:rPr lang="pl-PL" sz="2400" dirty="0"/>
              <a:t>Pawluśkiewicz, M. Grechuta)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77072"/>
            <a:ext cx="16192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83513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+mj-lt"/>
              </a:rPr>
              <a:t>Aktywność spontaniczna</a:t>
            </a:r>
            <a:endParaRPr lang="pl-PL" dirty="0" smtClean="0">
              <a:latin typeface="+mj-lt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4" y="1196753"/>
            <a:ext cx="8326759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Obszary czerwone i żółte zwiększają aktywność przy pobudzeniu zmysłów, obszary niebieskie i zielone zmniejszają. 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M.D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. Fox et al., Proc. 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Natl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. 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Acad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. 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Sci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. U.S.A. 102, 9673 (2005).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708922"/>
            <a:ext cx="70770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81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225072"/>
            <a:ext cx="7772400" cy="792162"/>
          </a:xfrm>
        </p:spPr>
        <p:txBody>
          <a:bodyPr/>
          <a:lstStyle/>
          <a:p>
            <a:r>
              <a:rPr lang="pl-PL" dirty="0"/>
              <a:t>6 sieci </a:t>
            </a:r>
            <a:r>
              <a:rPr lang="pl-PL" dirty="0" smtClean="0"/>
              <a:t>podstawowych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619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84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+mj-lt"/>
              </a:rPr>
              <a:t>3 sieci podstawowe</a:t>
            </a:r>
            <a:endParaRPr lang="pl-PL" dirty="0" smtClean="0">
              <a:latin typeface="+mj-lt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78119" y="6079970"/>
            <a:ext cx="8182743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nb-NO" sz="2000" dirty="0"/>
              <a:t>S</a:t>
            </a:r>
            <a:r>
              <a:rPr lang="pl-PL" sz="2000" dirty="0"/>
              <a:t>.</a:t>
            </a:r>
            <a:r>
              <a:rPr lang="nb-NO" sz="2000" dirty="0"/>
              <a:t>L. Bressler, V</a:t>
            </a:r>
            <a:r>
              <a:rPr lang="pl-PL" sz="2000" dirty="0"/>
              <a:t>. </a:t>
            </a:r>
            <a:r>
              <a:rPr lang="nb-NO" sz="2000" dirty="0"/>
              <a:t>Menon</a:t>
            </a:r>
            <a:r>
              <a:rPr lang="pl-PL" sz="2000" dirty="0"/>
              <a:t>, </a:t>
            </a:r>
            <a:r>
              <a:rPr lang="en-US" sz="2000" dirty="0"/>
              <a:t>Trends in Cognitive </a:t>
            </a:r>
            <a:r>
              <a:rPr lang="en-US" sz="2000" dirty="0" err="1" smtClean="0"/>
              <a:t>Sci</a:t>
            </a:r>
            <a:r>
              <a:rPr lang="pl-PL" sz="2000" dirty="0" smtClean="0"/>
              <a:t> </a:t>
            </a:r>
            <a:r>
              <a:rPr lang="en-US" sz="2000" dirty="0" smtClean="0"/>
              <a:t>14</a:t>
            </a:r>
            <a:r>
              <a:rPr lang="en-US" sz="2000" dirty="0"/>
              <a:t>, 277-290, 2010</a:t>
            </a:r>
            <a:endParaRPr lang="nb-NO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724650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9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Różne ‘Ja’ w mózgu</a:t>
            </a:r>
            <a:endParaRPr lang="en-US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193800"/>
            <a:ext cx="8332788" cy="885825"/>
          </a:xfrm>
        </p:spPr>
        <p:txBody>
          <a:bodyPr lIns="92075" tIns="46038" rIns="92075" bIns="46038"/>
          <a:lstStyle/>
          <a:p>
            <a:pPr marL="0" indent="0" algn="just" eaLnBrk="1" hangingPunct="1">
              <a:spcBef>
                <a:spcPct val="0"/>
              </a:spcBef>
              <a:buFontTx/>
              <a:buNone/>
            </a:pPr>
            <a:r>
              <a:rPr lang="en-US" sz="2400" dirty="0" err="1" smtClean="0">
                <a:sym typeface="Gill Sans" charset="0"/>
              </a:rPr>
              <a:t>Northoff</a:t>
            </a:r>
            <a:r>
              <a:rPr lang="en-US" sz="2400" dirty="0" smtClean="0">
                <a:sym typeface="Gill Sans" charset="0"/>
              </a:rPr>
              <a:t> </a:t>
            </a:r>
            <a:r>
              <a:rPr lang="pl-PL" sz="2400" dirty="0" smtClean="0">
                <a:sym typeface="Gill Sans" charset="0"/>
              </a:rPr>
              <a:t>i </a:t>
            </a:r>
            <a:r>
              <a:rPr lang="pl-PL" sz="2400" dirty="0" err="1" smtClean="0">
                <a:sym typeface="Gill Sans" charset="0"/>
              </a:rPr>
              <a:t>inn</a:t>
            </a:r>
            <a:r>
              <a:rPr lang="pl-PL" sz="2400" dirty="0" smtClean="0">
                <a:sym typeface="Gill Sans" charset="0"/>
              </a:rPr>
              <a:t>, </a:t>
            </a:r>
            <a:r>
              <a:rPr lang="en-US" sz="2400" dirty="0" smtClean="0">
                <a:sym typeface="Gill Sans" charset="0"/>
              </a:rPr>
              <a:t>Self-referential processing in our </a:t>
            </a:r>
            <a:r>
              <a:rPr lang="en-US" sz="2400" dirty="0" smtClean="0">
                <a:sym typeface="Gill Sans" charset="0"/>
              </a:rPr>
              <a:t>brain</a:t>
            </a:r>
            <a:r>
              <a:rPr lang="pl-PL" sz="2400" dirty="0" smtClean="0">
                <a:sym typeface="Gill Sans" charset="0"/>
              </a:rPr>
              <a:t>, </a:t>
            </a:r>
            <a:r>
              <a:rPr lang="en-US" sz="2400" dirty="0" smtClean="0">
                <a:sym typeface="Gill Sans" charset="0"/>
              </a:rPr>
              <a:t>2006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23" y="1865313"/>
            <a:ext cx="320675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10" y="2019301"/>
            <a:ext cx="25622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8" y="1912938"/>
            <a:ext cx="29416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87375" y="4491083"/>
            <a:ext cx="8148638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sz="2200" dirty="0" smtClean="0">
                <a:solidFill>
                  <a:srgbClr val="FFFFFF"/>
                </a:solidFill>
                <a:latin typeface="+mn-lt"/>
                <a:cs typeface="+mn-cs"/>
              </a:rPr>
              <a:t>CMS, </a:t>
            </a:r>
            <a:r>
              <a:rPr lang="pl-PL" sz="2200" dirty="0" err="1" smtClean="0">
                <a:solidFill>
                  <a:srgbClr val="FFFFFF"/>
                </a:solidFill>
                <a:latin typeface="+mn-lt"/>
                <a:cs typeface="+mn-cs"/>
              </a:rPr>
              <a:t>Cortical</a:t>
            </a:r>
            <a:r>
              <a:rPr lang="pl-PL" sz="22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pl-PL" sz="2200" dirty="0" err="1" smtClean="0">
                <a:solidFill>
                  <a:srgbClr val="FFFFFF"/>
                </a:solidFill>
                <a:latin typeface="+mn-lt"/>
                <a:cs typeface="+mn-cs"/>
              </a:rPr>
              <a:t>Midline</a:t>
            </a:r>
            <a:r>
              <a:rPr lang="pl-PL" sz="22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pl-PL" sz="2200" dirty="0" err="1" smtClean="0">
                <a:solidFill>
                  <a:srgbClr val="FFFFFF"/>
                </a:solidFill>
                <a:latin typeface="+mn-lt"/>
                <a:cs typeface="+mn-cs"/>
              </a:rPr>
              <a:t>Structures</a:t>
            </a:r>
            <a:r>
              <a:rPr lang="pl-PL" sz="2200" dirty="0" smtClean="0">
                <a:solidFill>
                  <a:srgbClr val="FFFFFF"/>
                </a:solidFill>
                <a:latin typeface="+mn-lt"/>
                <a:cs typeface="+mn-cs"/>
              </a:rPr>
              <a:t>, korowe struktury przyśrodkowe, są siedliskiem procesów odnoszących się do „ja” w testach werbalnych, przestrzennych, emocjonalnych, rozpoznawania twarzy. </a:t>
            </a:r>
            <a:br>
              <a:rPr lang="pl-PL" sz="2200" dirty="0" smtClean="0">
                <a:solidFill>
                  <a:srgbClr val="FFFFFF"/>
                </a:solidFill>
                <a:latin typeface="+mn-lt"/>
                <a:cs typeface="+mn-cs"/>
              </a:rPr>
            </a:br>
            <a:r>
              <a:rPr lang="pl-PL" sz="2200" dirty="0" smtClean="0">
                <a:solidFill>
                  <a:srgbClr val="FFFFFF"/>
                </a:solidFill>
                <a:latin typeface="+mn-lt"/>
                <a:cs typeface="+mn-cs"/>
              </a:rPr>
              <a:t>Dobrze ukryte, rzadko ulegają uszkodzeniom, pośredniczą w komunikacji pomiędzy układem limbicznym, pniem mózgu i korą.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sz="2200" dirty="0" err="1" smtClean="0">
                <a:solidFill>
                  <a:srgbClr val="FFFFFF"/>
                </a:solidFill>
                <a:latin typeface="+mn-lt"/>
                <a:cs typeface="+mn-cs"/>
              </a:rPr>
              <a:t>Proto</a:t>
            </a:r>
            <a:r>
              <a:rPr lang="pl-PL" sz="2200" dirty="0" smtClean="0">
                <a:solidFill>
                  <a:srgbClr val="FFFFFF"/>
                </a:solidFill>
                <a:latin typeface="+mn-lt"/>
                <a:cs typeface="+mn-cs"/>
              </a:rPr>
              <a:t>-ja: ciało, autobiograficzne ja: pamięć; społeczne ja: relacje.</a:t>
            </a:r>
          </a:p>
        </p:txBody>
      </p:sp>
    </p:spTree>
    <p:extLst>
      <p:ext uri="{BB962C8B-B14F-4D97-AF65-F5344CB8AC3E}">
        <p14:creationId xmlns:p14="http://schemas.microsoft.com/office/powerpoint/2010/main" val="127043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219200" y="381000"/>
            <a:ext cx="723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FFCC66"/>
              </a:buClr>
              <a:buSzPct val="115000"/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Mnich w skanerze</a:t>
            </a:r>
            <a:endParaRPr lang="pl-PL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103313"/>
            <a:ext cx="5037137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77875" y="5275759"/>
            <a:ext cx="7810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FFCC66"/>
              </a:buClr>
              <a:buSzPct val="115000"/>
            </a:pP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Richard Davison i </a:t>
            </a: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  <a:hlinkClick r:id="rId4"/>
              </a:rPr>
              <a:t>Matthieu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  <a:hlinkClick r:id="rId4"/>
              </a:rPr>
              <a:t> </a:t>
            </a: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  <a:hlinkClick r:id="rId4"/>
              </a:rPr>
              <a:t>Ricard</a:t>
            </a:r>
            <a:endParaRPr lang="en-US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FFCC66"/>
              </a:buClr>
              <a:buSzPct val="115000"/>
            </a:pP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Brain Imaging Laboratory, University of Wisconsin-Madison</a:t>
            </a: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422275" y="1120775"/>
            <a:ext cx="33718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Szczęścia można się nauczyć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! Regulacja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woli i emocji jest jedną z istotnych składowych tego procesu.</a:t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endParaRPr lang="pl-PL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Zdolności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do autorefleksji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również można się uczyć.</a:t>
            </a:r>
            <a:endParaRPr lang="pl-PL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endParaRPr lang="pl-PL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Matthieu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Ricard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W </a:t>
            </a:r>
            <a:r>
              <a:rPr lang="pl-PL" sz="2400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obronie szczęścia.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2005.</a:t>
            </a:r>
            <a:endParaRPr lang="pl-PL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itm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90" y="3919841"/>
            <a:ext cx="66294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10123" y="6170495"/>
            <a:ext cx="731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66"/>
              </a:buClr>
              <a:buSzPct val="115000"/>
            </a:pPr>
            <a:r>
              <a:rPr lang="en-US" sz="24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“Investigating the Mind” MIT- Cambridge, MA (2003)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510123" y="969308"/>
            <a:ext cx="8432800" cy="2938642"/>
            <a:chOff x="457200" y="1340768"/>
            <a:chExt cx="8432800" cy="2938642"/>
          </a:xfrm>
        </p:grpSpPr>
        <p:pic>
          <p:nvPicPr>
            <p:cNvPr id="54274" name="Picture 2" descr="hhdl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40768"/>
              <a:ext cx="6629400" cy="173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457200" y="3079081"/>
              <a:ext cx="8432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FFCC66"/>
                </a:buClr>
                <a:buSzPct val="115000"/>
              </a:pPr>
              <a:r>
                <a:rPr lang="pl-PL" sz="2400" dirty="0" err="1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Dalaj</a:t>
              </a:r>
              <a: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 Lama, </a:t>
              </a:r>
              <a:r>
                <a:rPr lang="en-US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“The </a:t>
              </a:r>
              <a:r>
                <a:rPr lang="en-US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Science and Clinical Application of Meditation” </a:t>
              </a:r>
              <a: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SFN-Washington </a:t>
              </a:r>
              <a:r>
                <a:rPr lang="en-US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(2005)</a:t>
              </a:r>
              <a: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. Regulacja </a:t>
              </a:r>
              <a:r>
                <a:rPr lang="pl-PL" sz="2400" dirty="0" smtClean="0">
                  <a:solidFill>
                    <a:srgbClr val="F8F8F8"/>
                  </a:solidFill>
                  <a:latin typeface="Calibri" pitchFamily="34" charset="0"/>
                  <a:cs typeface="Calibri" pitchFamily="34" charset="0"/>
                </a:rPr>
                <a:t>emocji, inteligencja emocjonalna, wymaga treningu – kto to potrafi? </a:t>
              </a:r>
              <a:endParaRPr lang="en-US" sz="24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74688" y="284163"/>
            <a:ext cx="7864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CC66"/>
              </a:buClr>
              <a:buSzPct val="115000"/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Medytacja i emocje</a:t>
            </a:r>
          </a:p>
        </p:txBody>
      </p:sp>
      <p:pic>
        <p:nvPicPr>
          <p:cNvPr id="5427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360" y="6072714"/>
            <a:ext cx="19050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5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01625"/>
            <a:ext cx="748883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Rozwój sieci podstawowej (DMN)</a:t>
            </a:r>
            <a:endParaRPr lang="pl-PL" dirty="0" smtClean="0">
              <a:latin typeface="Arial Unicode MS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08" y="980728"/>
            <a:ext cx="641985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02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01625"/>
            <a:ext cx="748883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Środkowa Bruzda Czołowa (MFG)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556792"/>
            <a:ext cx="668655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39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40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Pamięć niemowlaka</a:t>
            </a:r>
            <a:endParaRPr lang="en-US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2" y="1052515"/>
            <a:ext cx="8496300" cy="2376487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pl-PL" sz="2400" dirty="0"/>
              <a:t>Zabawka (jedzenie) chowana jest w pudełku A i po krótkiej przerwie dziecko (zwierzę) może ją stamtąd wyciągnąć.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Po </a:t>
            </a:r>
            <a:r>
              <a:rPr lang="pl-PL" sz="2400" dirty="0"/>
              <a:t>kilku powtórzeniach w A zabawka chowana jest w miejscu B; dzieci szukają nadal w A, chociaż patrzą na B!  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pl-PL" sz="2400" dirty="0"/>
              <a:t>Takie efekty obserwuje się </a:t>
            </a:r>
            <a:r>
              <a:rPr lang="pl-PL" sz="2400" dirty="0" smtClean="0"/>
              <a:t>u dzieci </a:t>
            </a:r>
            <a:r>
              <a:rPr lang="pl-PL" sz="2400" dirty="0"/>
              <a:t>~ 8  miesięcznych (Piaget 1954</a:t>
            </a:r>
            <a:r>
              <a:rPr lang="pl-PL" sz="2400" dirty="0" smtClean="0"/>
              <a:t>). </a:t>
            </a:r>
            <a:endParaRPr lang="pl-PL" sz="2400" dirty="0"/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pl-PL" sz="2400" dirty="0"/>
              <a:t>Interakcje pomiędzy pamięcią </a:t>
            </a:r>
            <a:r>
              <a:rPr lang="pl-PL" sz="2400" dirty="0" smtClean="0"/>
              <a:t>dynamiczną i synaptyczną: </a:t>
            </a:r>
            <a:r>
              <a:rPr lang="pl-PL" sz="2400" dirty="0" smtClean="0">
                <a:solidFill>
                  <a:srgbClr val="FFC000"/>
                </a:solidFill>
              </a:rPr>
              <a:t>mózg zmienia się zbyt szybko</a:t>
            </a:r>
            <a:r>
              <a:rPr lang="pl-PL" sz="2400" dirty="0" smtClean="0"/>
              <a:t>, pamięć dynamiczna jest słaba. </a:t>
            </a:r>
            <a:endParaRPr lang="pl-PL" sz="2400" dirty="0"/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536467" y="3891226"/>
            <a:ext cx="4608512" cy="270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Bef>
                <a:spcPts val="600"/>
              </a:spcBef>
              <a:buClr>
                <a:schemeClr val="tx2"/>
              </a:buClr>
              <a:buSzPct val="115000"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Osiągnięcie równowagi pomiędzy stabilnością i plastycznością mózgu zajmuje wiele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lat. </a:t>
            </a:r>
            <a:endParaRPr lang="pl-PL" sz="24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600"/>
              </a:spcBef>
              <a:buClr>
                <a:schemeClr val="tx2"/>
              </a:buClr>
              <a:buSzPct val="115000"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Dorośli – odwrotnie, </a:t>
            </a:r>
            <a:r>
              <a:rPr lang="pl-PL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mózg zmienia się zbyt wolno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, zapominamy chociaż już wiedzieliśmy … 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003" y="3891226"/>
            <a:ext cx="3978275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09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Co wie dorosły?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1" y="1196752"/>
            <a:ext cx="8326759" cy="11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Na obrazku częstość przyznawania przepustki  w zależności od pory dnia dla 1000 decyzji 8 sędziów izraelskich z 20-letnim stażem pracy (S. 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Danziger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PNAS 2011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).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05168" y="5061656"/>
            <a:ext cx="8326759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Przypadkowe osoby pytane, gdzie jest ulica Walentynkowa okazały się dwa razy bardziej skłonne do udzielenia pomocy minutę po zadaniu tego pytania, niż osoby pytanie o ulicę Martina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Baumeister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 i 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inn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2009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).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507629" y="2465365"/>
            <a:ext cx="8477134" cy="2486025"/>
            <a:chOff x="507629" y="2465365"/>
            <a:chExt cx="8477134" cy="2486025"/>
          </a:xfrm>
        </p:grpSpPr>
        <p:pic>
          <p:nvPicPr>
            <p:cNvPr id="6758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438" y="2465365"/>
              <a:ext cx="4124325" cy="2486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507629" y="2852938"/>
              <a:ext cx="3992364" cy="1080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0" tIns="45711" rIns="91420" bIns="45711"/>
            <a:lstStyle/>
            <a:p>
              <a:pPr marL="342829" indent="-342829">
                <a:spcAft>
                  <a:spcPts val="300"/>
                </a:spcAft>
                <a:buClr>
                  <a:srgbClr val="FFC000"/>
                </a:buClr>
                <a:buFont typeface="Arial" pitchFamily="34" charset="0"/>
                <a:buChar char="•"/>
                <a:defRPr/>
              </a:pPr>
              <a:r>
                <a:rPr lang="pl-PL" sz="2400" dirty="0">
                  <a:latin typeface="Calibri" pitchFamily="34" charset="0"/>
                  <a:cs typeface="Calibri" pitchFamily="34" charset="0"/>
                </a:rPr>
                <a:t>Kiedy szansa na przepustkę spada do zera trzeba nakarmić sędziego!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16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793037" cy="693738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Kim/czym jestem?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519488" y="1166813"/>
            <a:ext cx="5445125" cy="55022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err="1" smtClean="0">
                <a:cs typeface="Calibri" pitchFamily="34" charset="0"/>
              </a:rPr>
              <a:t>Quis</a:t>
            </a:r>
            <a:r>
              <a:rPr lang="pl-PL" sz="2400" dirty="0" smtClean="0">
                <a:cs typeface="Calibri" pitchFamily="34" charset="0"/>
              </a:rPr>
              <a:t> ego et </a:t>
            </a:r>
            <a:r>
              <a:rPr lang="pl-PL" sz="2400" dirty="0" err="1" smtClean="0">
                <a:cs typeface="Calibri" pitchFamily="34" charset="0"/>
              </a:rPr>
              <a:t>qualis</a:t>
            </a:r>
            <a:r>
              <a:rPr lang="pl-PL" sz="2400" dirty="0" smtClean="0">
                <a:cs typeface="Calibri" pitchFamily="34" charset="0"/>
              </a:rPr>
              <a:t> ego?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cs typeface="Calibri" pitchFamily="34" charset="0"/>
              </a:rPr>
              <a:t>Kim </a:t>
            </a:r>
            <a:r>
              <a:rPr lang="pl-PL" sz="2400" dirty="0" smtClean="0">
                <a:cs typeface="Calibri" pitchFamily="34" charset="0"/>
              </a:rPr>
              <a:t>ja jestem i jaki jestem?</a:t>
            </a:r>
            <a:endParaRPr lang="pl-PL" sz="900" dirty="0" smtClean="0">
              <a:cs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cs typeface="Calibri" pitchFamily="34" charset="0"/>
              </a:rPr>
              <a:t>	         Św. Augustyn (~ 400 rok)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pl-PL" sz="2400" dirty="0" smtClean="0">
              <a:cs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cs typeface="Calibri" pitchFamily="34" charset="0"/>
              </a:rPr>
              <a:t>Co to jest „ja”?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cs typeface="Calibri" pitchFamily="34" charset="0"/>
              </a:rPr>
              <a:t>	            Pascal (~ 1670)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pl-PL" sz="1200" dirty="0" smtClean="0">
              <a:cs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cs typeface="Calibri" pitchFamily="34" charset="0"/>
              </a:rPr>
              <a:t>Jak można odpowiedzieć na to pytanie?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 smtClean="0">
                <a:cs typeface="Calibri" pitchFamily="34" charset="0"/>
              </a:rPr>
              <a:t>W 1972 roku nauka nie interesowała się badaniem świadomości, w bibliotece uniwersyteckiej można było tylko znaleźć </a:t>
            </a:r>
            <a:r>
              <a:rPr lang="pl-PL" sz="2400" dirty="0" smtClean="0">
                <a:cs typeface="Calibri" pitchFamily="34" charset="0"/>
              </a:rPr>
              <a:t>przedwojenne miesięczniki </a:t>
            </a:r>
            <a:r>
              <a:rPr lang="pl-PL" sz="2400" dirty="0" smtClean="0">
                <a:cs typeface="Calibri" pitchFamily="34" charset="0"/>
              </a:rPr>
              <a:t>„</a:t>
            </a:r>
            <a:r>
              <a:rPr lang="pl-PL" sz="2400" dirty="0" smtClean="0">
                <a:cs typeface="Calibri" pitchFamily="34" charset="0"/>
              </a:rPr>
              <a:t>Lotos” </a:t>
            </a:r>
            <a:r>
              <a:rPr lang="pl-PL" sz="2400" dirty="0" smtClean="0">
                <a:cs typeface="Calibri" pitchFamily="34" charset="0"/>
              </a:rPr>
              <a:t>i „</a:t>
            </a:r>
            <a:r>
              <a:rPr lang="pl-PL" sz="2400" dirty="0" smtClean="0">
                <a:cs typeface="Calibri" pitchFamily="34" charset="0"/>
              </a:rPr>
              <a:t>Wiedza duchowa”, okultyzm i teozofię.</a:t>
            </a:r>
            <a:endParaRPr lang="pl-PL" sz="2400" dirty="0" smtClean="0">
              <a:cs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1400" dirty="0" smtClean="0">
                <a:cs typeface="Calibri" pitchFamily="34" charset="0"/>
              </a:rPr>
              <a:t/>
            </a:r>
            <a:br>
              <a:rPr lang="pl-PL" sz="1400" dirty="0" smtClean="0">
                <a:cs typeface="Calibri" pitchFamily="34" charset="0"/>
              </a:rPr>
            </a:br>
            <a:r>
              <a:rPr lang="pl-PL" sz="2400" dirty="0" smtClean="0">
                <a:cs typeface="Calibri" pitchFamily="34" charset="0"/>
              </a:rPr>
              <a:t>Nie </a:t>
            </a:r>
            <a:r>
              <a:rPr lang="pl-PL" sz="2400" dirty="0" smtClean="0">
                <a:cs typeface="Calibri" pitchFamily="34" charset="0"/>
              </a:rPr>
              <a:t>znalazłem w nich odpowiedzi. 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pl-PL" sz="900" dirty="0">
              <a:cs typeface="Calibri" pitchFamily="34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pl-PL" sz="2400" dirty="0" smtClean="0">
              <a:cs typeface="Calibri" pitchFamily="34" charset="0"/>
            </a:endParaRPr>
          </a:p>
        </p:txBody>
      </p:sp>
      <p:pic>
        <p:nvPicPr>
          <p:cNvPr id="14340" name="Picture 5" descr="August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1" y="1314450"/>
            <a:ext cx="3262313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00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marL="0" indent="0"/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Skąd wiem o sobie?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2" y="1125541"/>
            <a:ext cx="8062662" cy="4751732"/>
          </a:xfrm>
        </p:spPr>
        <p:txBody>
          <a:bodyPr/>
          <a:lstStyle/>
          <a:p>
            <a:r>
              <a:rPr lang="pl-PL" sz="2400" dirty="0" smtClean="0">
                <a:latin typeface="Calibri" pitchFamily="34" charset="0"/>
                <a:cs typeface="Calibri" pitchFamily="34" charset="0"/>
              </a:rPr>
              <a:t>Część to obserwacja skutków mojego działania,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latin typeface="Calibri" pitchFamily="34" charset="0"/>
                <a:cs typeface="Calibri" pitchFamily="34" charset="0"/>
              </a:rPr>
              <a:t>korelacja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ruchu i percepcji. </a:t>
            </a:r>
          </a:p>
          <a:p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Enaktywizm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: działaj, eksploruj, to będziesz wiedział … </a:t>
            </a:r>
            <a:br>
              <a:rPr lang="pl-PL" sz="2400" dirty="0" smtClean="0">
                <a:latin typeface="Calibri" pitchFamily="34" charset="0"/>
                <a:cs typeface="Calibri" pitchFamily="34" charset="0"/>
              </a:rPr>
            </a:br>
            <a:endParaRPr lang="pl-PL" sz="1050" dirty="0" smtClean="0">
              <a:latin typeface="Calibri" pitchFamily="34" charset="0"/>
              <a:cs typeface="Calibri" pitchFamily="34" charset="0"/>
            </a:endParaRPr>
          </a:p>
          <a:p>
            <a:r>
              <a:rPr lang="pl-PL" sz="2400" dirty="0" smtClean="0">
                <a:latin typeface="Calibri" pitchFamily="34" charset="0"/>
                <a:cs typeface="Calibri" pitchFamily="34" charset="0"/>
              </a:rPr>
              <a:t>Część to wewnętrzny przepływ informacji.</a:t>
            </a:r>
          </a:p>
          <a:p>
            <a:r>
              <a:rPr lang="pl-PL" sz="2400" dirty="0" smtClean="0">
                <a:latin typeface="Calibri" pitchFamily="34" charset="0"/>
                <a:cs typeface="Calibri" pitchFamily="34" charset="0"/>
              </a:rPr>
              <a:t>Teoria umysłu (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ToM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): wnioskuję o stanach mentalnych innych (obserwacje zewnętrzne, neurony lustrzane) jak i swoim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własnym (obserwacje wewnętrzne).  </a:t>
            </a:r>
          </a:p>
          <a:p>
            <a:pPr marL="0" indent="0">
              <a:buNone/>
            </a:pPr>
            <a:endParaRPr lang="pl-PL" sz="105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spcAft>
                <a:spcPts val="300"/>
              </a:spcAft>
              <a:buClr>
                <a:srgbClr val="FFC000"/>
              </a:buClr>
              <a:buNone/>
              <a:defRPr/>
            </a:pPr>
            <a:r>
              <a:rPr lang="pl-PL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Pierwsze przykazanie naukowców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Nie będziesz stawiać swoich wyobrażeń (czcić fałszywych  bożków) przed Rzeczywistością. 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10728" y="260648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57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7" y="357188"/>
            <a:ext cx="5889625" cy="48101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Słowa w mózgu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807450" cy="142609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l-PL" sz="2400" dirty="0" smtClean="0"/>
              <a:t>Rozumienie pojęciowe .. czym są pojęcia?  </a:t>
            </a:r>
          </a:p>
          <a:p>
            <a:pPr marL="0" indent="0" eaLnBrk="1" hangingPunct="1">
              <a:buNone/>
            </a:pPr>
            <a:r>
              <a:rPr lang="pl-PL" sz="2400" dirty="0" smtClean="0"/>
              <a:t>Sygnał </a:t>
            </a:r>
            <a:r>
              <a:rPr lang="pl-PL" sz="2400" dirty="0" smtClean="0"/>
              <a:t>akustyczny </a:t>
            </a:r>
            <a:r>
              <a:rPr lang="en-US" sz="2400" dirty="0" smtClean="0"/>
              <a:t>=&gt; </a:t>
            </a:r>
            <a:r>
              <a:rPr lang="pl-PL" sz="2400" dirty="0" smtClean="0"/>
              <a:t>fonemy </a:t>
            </a:r>
            <a:r>
              <a:rPr lang="en-US" sz="2400" dirty="0" smtClean="0"/>
              <a:t>=&gt; </a:t>
            </a:r>
            <a:r>
              <a:rPr lang="pl-PL" sz="2400" dirty="0" smtClean="0"/>
              <a:t>słowa </a:t>
            </a:r>
            <a:r>
              <a:rPr lang="en-US" sz="2400" dirty="0" smtClean="0"/>
              <a:t>=&gt; </a:t>
            </a:r>
            <a:r>
              <a:rPr lang="pl-PL" sz="2400" dirty="0" smtClean="0"/>
              <a:t>koncepcje semantyczne</a:t>
            </a:r>
            <a:r>
              <a:rPr lang="en-US" sz="2400" dirty="0" smtClean="0"/>
              <a:t>.</a:t>
            </a:r>
          </a:p>
          <a:p>
            <a:pPr marL="0" indent="0" eaLnBrk="1" hangingPunct="1">
              <a:buNone/>
            </a:pPr>
            <a:r>
              <a:rPr lang="pl-PL" sz="2400" dirty="0" smtClean="0"/>
              <a:t>Aktywacje semantyczne </a:t>
            </a:r>
            <a:r>
              <a:rPr lang="pl-PL" sz="2400" dirty="0" smtClean="0"/>
              <a:t>~ </a:t>
            </a:r>
            <a:r>
              <a:rPr lang="en-US" sz="2400" dirty="0" smtClean="0"/>
              <a:t>90 </a:t>
            </a:r>
            <a:r>
              <a:rPr lang="en-US" sz="2400" dirty="0" err="1" smtClean="0"/>
              <a:t>ms</a:t>
            </a:r>
            <a:r>
              <a:rPr lang="en-US" sz="2400" dirty="0" smtClean="0"/>
              <a:t> </a:t>
            </a:r>
            <a:r>
              <a:rPr lang="pl-PL" sz="2400" dirty="0" smtClean="0"/>
              <a:t>po fonologicznych </a:t>
            </a:r>
            <a:r>
              <a:rPr lang="en-US" sz="2400" dirty="0" smtClean="0"/>
              <a:t>(N200 ERPs</a:t>
            </a:r>
            <a:r>
              <a:rPr lang="en-US" sz="2400" dirty="0" smtClean="0"/>
              <a:t>).</a:t>
            </a:r>
            <a:r>
              <a:rPr lang="pl-PL" sz="2400" dirty="0" smtClean="0"/>
              <a:t> </a:t>
            </a:r>
            <a:endParaRPr lang="en-US" sz="2400" dirty="0" smtClean="0"/>
          </a:p>
        </p:txBody>
      </p:sp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312532" y="2636912"/>
            <a:ext cx="2449513" cy="156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Sieci działania – postrzegania, wnioski z badań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ERP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 i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fMRI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.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583723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3407" y="4437112"/>
            <a:ext cx="8807450" cy="200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2400" dirty="0" err="1" smtClean="0"/>
              <a:t>Pulvermuller</a:t>
            </a:r>
            <a:r>
              <a:rPr lang="en-US" sz="2400" dirty="0" smtClean="0"/>
              <a:t> (2003) The Neuroscience of Language. On Brain Circuits of Words and Serial Order. Cambridge University Press.</a:t>
            </a:r>
            <a:endParaRPr lang="pl-PL" sz="2400" dirty="0" smtClean="0"/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sz="2400" dirty="0"/>
              <a:t>Duch W, Matykiewicz P, and Pestian J, </a:t>
            </a:r>
            <a:r>
              <a:rPr lang="en-US" sz="2400" dirty="0" err="1"/>
              <a:t>Neurolinguistic</a:t>
            </a:r>
            <a:r>
              <a:rPr lang="en-US" sz="2400" dirty="0"/>
              <a:t> Approach to Natural Language Processing with Applications to Medical </a:t>
            </a:r>
            <a:r>
              <a:rPr lang="en-US" sz="2400" dirty="0" smtClean="0"/>
              <a:t>Text</a:t>
            </a:r>
            <a:r>
              <a:rPr lang="pl-PL" sz="2400" dirty="0" smtClean="0"/>
              <a:t>. </a:t>
            </a:r>
            <a:r>
              <a:rPr lang="en-US" sz="2400" dirty="0" smtClean="0"/>
              <a:t>Neural </a:t>
            </a:r>
            <a:r>
              <a:rPr lang="en-US" sz="2400" dirty="0"/>
              <a:t>Networks 21(10), 1500-1510, 2008</a:t>
            </a:r>
            <a:endParaRPr lang="en-US" sz="24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Neuroobrazowanie słów?</a:t>
            </a:r>
            <a:endParaRPr lang="pl-PL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25538"/>
            <a:ext cx="8350250" cy="4103687"/>
          </a:xfrm>
        </p:spPr>
        <p:txBody>
          <a:bodyPr/>
          <a:lstStyle/>
          <a:p>
            <a:r>
              <a:rPr lang="en-US" sz="2400" smtClean="0"/>
              <a:t>Predicting Human Brain Activity Associated with the Meanings </a:t>
            </a:r>
            <a:br>
              <a:rPr lang="en-US" sz="2400" smtClean="0"/>
            </a:br>
            <a:r>
              <a:rPr lang="en-US" sz="2400" smtClean="0"/>
              <a:t>of Nouns," T. M. Mitchell et al, Science, 320, 1191, 2008</a:t>
            </a:r>
          </a:p>
          <a:p>
            <a:r>
              <a:rPr lang="pl-PL" sz="2400" smtClean="0"/>
              <a:t>Czy możemy zobaczyć reprezentacje pojęć w mózgu? </a:t>
            </a:r>
            <a:br>
              <a:rPr lang="pl-PL" sz="2400" smtClean="0"/>
            </a:br>
            <a:r>
              <a:rPr lang="pl-PL" sz="2400" smtClean="0"/>
              <a:t>Po raz pierwszy udało się zobaczyć w miarę stabilne obrazy fMRI ludzi, którzy widzą, słyszą lub myślą o jakimś pojęciu.</a:t>
            </a:r>
          </a:p>
          <a:p>
            <a:r>
              <a:rPr lang="pl-PL" sz="2400" smtClean="0"/>
              <a:t>Czytanie słów, jak i oglądanie obrazków, które przywodzą na myśl dany obiekt, wywołuje podobne aktywacje.</a:t>
            </a:r>
          </a:p>
          <a:p>
            <a:r>
              <a:rPr lang="pl-PL" sz="2400" smtClean="0"/>
              <a:t>Indywidualne różnice są spore, ale aktywacje pomiędzy różnymi ludźmi są na tyle podobne, że klasyfikator może się tego nauczyć. 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57200" y="5229225"/>
            <a:ext cx="852963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>25 cech semantycznych, które odnoszą się do postrzegania/działania. 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en-US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>Sensory: fear, hear, listen, see, smell, taste, touch</a:t>
            </a:r>
            <a:r>
              <a:rPr lang="pl-PL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/>
            </a:r>
            <a:br>
              <a:rPr lang="pl-PL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</a:br>
            <a:r>
              <a:rPr lang="en-US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>Motor: eat, lift, manipulate, move, push, rub, run, say</a:t>
            </a:r>
            <a:r>
              <a:rPr lang="pl-PL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/>
            </a:r>
            <a:br>
              <a:rPr lang="pl-PL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</a:br>
            <a:r>
              <a:rPr lang="en-US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>Abstract: approach, break, clean, drive, enter,</a:t>
            </a:r>
            <a:r>
              <a:rPr lang="pl-PL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> </a:t>
            </a:r>
            <a:r>
              <a:rPr lang="en-US" smtClean="0">
                <a:solidFill>
                  <a:srgbClr val="FFFFFF"/>
                </a:solidFill>
                <a:latin typeface="Arial Unicode MS" pitchFamily="34" charset="-128"/>
                <a:cs typeface="+mn-cs"/>
              </a:rPr>
              <a:t>fill, near, open, ride, wear</a:t>
            </a:r>
            <a:endParaRPr lang="pl-PL" smtClean="0">
              <a:solidFill>
                <a:srgbClr val="FFFFFF"/>
              </a:solidFill>
              <a:latin typeface="Arial Unicode MS" pitchFamily="34" charset="-128"/>
              <a:cs typeface="+mn-cs"/>
            </a:endParaRPr>
          </a:p>
        </p:txBody>
      </p:sp>
      <p:pic>
        <p:nvPicPr>
          <p:cNvPr id="3174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0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543050"/>
            <a:ext cx="4838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42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Semantyka </a:t>
            </a:r>
            <a:r>
              <a:rPr lang="pl-PL" dirty="0" err="1" smtClean="0"/>
              <a:t>fMRI</a:t>
            </a:r>
            <a:endParaRPr lang="pl-PL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517525" y="1235075"/>
            <a:ext cx="5178425" cy="17859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l-PL" sz="2400" dirty="0" smtClean="0"/>
              <a:t>Model nauczony na </a:t>
            </a:r>
            <a:r>
              <a:rPr lang="pl-PL" sz="2400" dirty="0" err="1" smtClean="0"/>
              <a:t>skanach</a:t>
            </a:r>
            <a:r>
              <a:rPr lang="pl-PL" sz="2400" dirty="0" smtClean="0"/>
              <a:t> </a:t>
            </a:r>
            <a:r>
              <a:rPr lang="pl-PL" sz="2400" dirty="0" err="1" smtClean="0"/>
              <a:t>fMRI</a:t>
            </a:r>
            <a:r>
              <a:rPr lang="pl-PL" sz="2400" dirty="0" smtClean="0"/>
              <a:t>  + korelacje z dużego korpusu słów (10</a:t>
            </a:r>
            <a:r>
              <a:rPr lang="pl-PL" sz="2400" baseline="30000" dirty="0" smtClean="0"/>
              <a:t>12</a:t>
            </a:r>
            <a:r>
              <a:rPr lang="pl-PL" sz="2400" dirty="0" smtClean="0"/>
              <a:t>) przewiduje aktywność </a:t>
            </a:r>
            <a:r>
              <a:rPr lang="pl-PL" sz="2400" dirty="0" err="1" smtClean="0"/>
              <a:t>fMRI</a:t>
            </a:r>
            <a:r>
              <a:rPr lang="pl-PL" sz="2400" dirty="0" smtClean="0"/>
              <a:t> dla wielu rzeczowników.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17525" y="2895600"/>
            <a:ext cx="84693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Aktywacja mózgu obserwowana w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fMRI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dla danego pojęcia jest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prototypem stanu mózgu związanego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z sensem tego słowa.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Pozwala to za pomocą korelacji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pomiędzy słowami przewidzieć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aktywacje dla nowych pojęć. 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Pobudzenia mózgu to naturalna baza reprezentacji semantycznych. </a:t>
            </a:r>
          </a:p>
          <a:p>
            <a:pPr eaLnBrk="1" hangingPunct="1">
              <a:spcBef>
                <a:spcPct val="50000"/>
              </a:spcBef>
              <a:buClr>
                <a:srgbClr val="000000"/>
              </a:buClr>
              <a:buSzPct val="115000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2010 First Workshop on Computational </a:t>
            </a:r>
            <a:r>
              <a:rPr lang="en-US" sz="24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Neurolinguistics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0"/>
            <a:ext cx="9223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709738"/>
            <a:ext cx="34480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78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7" descr="chsq_bg_language_landscape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15" y="0"/>
            <a:ext cx="8764587" cy="6858000"/>
          </a:xfrm>
        </p:spPr>
      </p:pic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6334472" cy="685800"/>
          </a:xfrm>
          <a:effectLst/>
        </p:spPr>
        <p:txBody>
          <a:bodyPr/>
          <a:lstStyle/>
          <a:p>
            <a:pPr eaLnBrk="1" hangingPunct="1"/>
            <a:r>
              <a:rPr lang="pl-PL" dirty="0" smtClean="0"/>
              <a:t>Język (165 eksperymentów)</a:t>
            </a:r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716016" y="6093296"/>
            <a:ext cx="417423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pl-PL" sz="2000" dirty="0">
                <a:solidFill>
                  <a:schemeClr val="tx1"/>
                </a:solidFill>
                <a:effectLst/>
              </a:rPr>
              <a:t>Sieci funkcjonalne</a:t>
            </a:r>
          </a:p>
          <a:p>
            <a:pPr eaLnBrk="1" hangingPunct="1"/>
            <a:r>
              <a:rPr lang="pl-PL" sz="2000" dirty="0">
                <a:solidFill>
                  <a:schemeClr val="tx1"/>
                </a:solidFill>
                <a:effectLst/>
              </a:rPr>
              <a:t>M. Anderson, BBS 2010</a:t>
            </a:r>
            <a:endParaRPr lang="en-US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633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7" descr="chsq_bg_attention_landscape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0"/>
            <a:ext cx="8763000" cy="6856413"/>
          </a:xfrm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eaLnBrk="1" hangingPunct="1"/>
            <a:r>
              <a:rPr lang="pl-PL" smtClean="0"/>
              <a:t>Uwaga (77)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67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Segmentacja doświadczenia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4" y="1355727"/>
            <a:ext cx="8326759" cy="11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>
                <a:latin typeface="Calibri" pitchFamily="34" charset="0"/>
                <a:cs typeface="Calibri" pitchFamily="34" charset="0"/>
              </a:rPr>
              <a:t>Świat naszych przeżyć jest sekwencją scen, stany przejściowe nie są postrzegane (J.M.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Zacks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, N.K. Speer et al. The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brain’s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cutting-room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floor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: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segmentation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of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narrative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cinema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Frontiers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in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human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neuroscience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, 2010).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54" y="2492896"/>
            <a:ext cx="53625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93714" y="2492896"/>
            <a:ext cx="314218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>
                <a:latin typeface="Calibri" pitchFamily="34" charset="0"/>
                <a:cs typeface="Calibri" pitchFamily="34" charset="0"/>
              </a:rPr>
              <a:t>Automatyczna segmentacja doświadczenia to podstawa percepcji, ułatwiająca planowanie,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zapamię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- </a:t>
            </a:r>
            <a:r>
              <a:rPr lang="pl-PL" sz="2000" dirty="0" err="1">
                <a:latin typeface="Calibri" pitchFamily="34" charset="0"/>
                <a:cs typeface="Calibri" pitchFamily="34" charset="0"/>
              </a:rPr>
              <a:t>tywanie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, łączenie informacji. </a:t>
            </a: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000" dirty="0">
                <a:latin typeface="Calibri" pitchFamily="34" charset="0"/>
                <a:cs typeface="Calibri" pitchFamily="34" charset="0"/>
              </a:rPr>
              <a:t>Przejścia pomiędzy segmentami wynikają z obserwacji istotnych zmian sytuacji, pojawienia się postaci, ich interakcji, miejsca, celów, jak na filmie.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2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563562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dirty="0" smtClean="0"/>
              <a:t>Trajektorie umysłu</a:t>
            </a:r>
            <a:endParaRPr lang="en-US" sz="4000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25538"/>
            <a:ext cx="8424863" cy="1150937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l-PL" sz="2000" smtClean="0">
                <a:solidFill>
                  <a:srgbClr val="FFFFFF"/>
                </a:solidFill>
              </a:rPr>
              <a:t>Aktywność i synchronizacja pobudzeń przebiega różnymi drogami, w modelach możemy badać dynamikę tego procesu w czasie rozpatrywania pojęcia: za każdym razem kontekst + historia prowadzą do nieco innych aktywacji.</a:t>
            </a:r>
          </a:p>
        </p:txBody>
      </p:sp>
      <p:sp>
        <p:nvSpPr>
          <p:cNvPr id="33796" name="pole tekstowe 1"/>
          <p:cNvSpPr txBox="1">
            <a:spLocks noChangeArrowheads="1"/>
          </p:cNvSpPr>
          <p:nvPr/>
        </p:nvSpPr>
        <p:spPr bwMode="auto">
          <a:xfrm>
            <a:off x="539750" y="2420938"/>
            <a:ext cx="35274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l-PL" b="1" smtClean="0">
                <a:solidFill>
                  <a:srgbClr val="FFFFFF"/>
                </a:solidFill>
                <a:latin typeface="Calibri" pitchFamily="34" charset="0"/>
              </a:rPr>
              <a:t>Pojęcie</a:t>
            </a:r>
            <a:r>
              <a:rPr lang="pl-PL" smtClean="0">
                <a:solidFill>
                  <a:srgbClr val="FFFFFF"/>
                </a:solidFill>
                <a:latin typeface="Calibri" pitchFamily="34" charset="0"/>
              </a:rPr>
              <a:t> = kategoria stanu mózgu, ale ten stan jest niepowtarzalny.</a:t>
            </a:r>
            <a:br>
              <a:rPr lang="pl-PL" smtClean="0">
                <a:solidFill>
                  <a:srgbClr val="FFFFFF"/>
                </a:solidFill>
                <a:latin typeface="Calibri" pitchFamily="34" charset="0"/>
              </a:rPr>
            </a:br>
            <a:endParaRPr lang="pl-PL" smtClean="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pl-PL" b="1" smtClean="0">
                <a:solidFill>
                  <a:srgbClr val="FFFFFF"/>
                </a:solidFill>
                <a:latin typeface="Calibri" pitchFamily="34" charset="0"/>
              </a:rPr>
              <a:t>Symbol</a:t>
            </a:r>
            <a:r>
              <a:rPr lang="pl-PL" smtClean="0">
                <a:solidFill>
                  <a:srgbClr val="FFFFFF"/>
                </a:solidFill>
                <a:latin typeface="Calibri" pitchFamily="34" charset="0"/>
              </a:rPr>
              <a:t> = etykieta dla w miarę podobnych stanów.</a:t>
            </a:r>
            <a:br>
              <a:rPr lang="pl-PL" smtClean="0">
                <a:solidFill>
                  <a:srgbClr val="FFFFFF"/>
                </a:solidFill>
                <a:latin typeface="Calibri" pitchFamily="34" charset="0"/>
              </a:rPr>
            </a:br>
            <a:endParaRPr lang="pl-PL" smtClean="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/>
            <a:r>
              <a:rPr lang="pl-PL" smtClean="0">
                <a:solidFill>
                  <a:srgbClr val="FFFFFF"/>
                </a:solidFill>
                <a:latin typeface="Calibri" pitchFamily="34" charset="0"/>
              </a:rPr>
              <a:t>Każdy punkt reprezentuje tu rozkład aktywacji w 140 obszarach mózgu, </a:t>
            </a:r>
            <a:br>
              <a:rPr lang="pl-PL" smtClean="0">
                <a:solidFill>
                  <a:srgbClr val="FFFFFF"/>
                </a:solidFill>
                <a:latin typeface="Calibri" pitchFamily="34" charset="0"/>
              </a:rPr>
            </a:br>
            <a:r>
              <a:rPr lang="pl-PL" smtClean="0">
                <a:solidFill>
                  <a:srgbClr val="FFFFFF"/>
                </a:solidFill>
                <a:latin typeface="Calibri" pitchFamily="34" charset="0"/>
              </a:rPr>
              <a:t>wizualizacja zachowuje relacje podobieństwa, widać baseny atrakcji.</a:t>
            </a:r>
            <a:endParaRPr 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3948112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7625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69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Mózg jako substrat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4" y="1196753"/>
            <a:ext cx="8326759" cy="335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W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mózgu są tylko elektryczne impulsy, a nie obrazy czy dźwięki. </a:t>
            </a:r>
            <a:br>
              <a:rPr lang="pl-PL" sz="2000" dirty="0">
                <a:latin typeface="Calibri" pitchFamily="34" charset="0"/>
                <a:cs typeface="Calibri" pitchFamily="34" charset="0"/>
              </a:rPr>
            </a:br>
            <a:r>
              <a:rPr lang="pl-PL" sz="2000" dirty="0">
                <a:latin typeface="Calibri" pitchFamily="34" charset="0"/>
                <a:cs typeface="Calibri" pitchFamily="34" charset="0"/>
              </a:rPr>
              <a:t>Musimy się wszystkiego nauczyć, nawet tego, jak unikać synestezji, jak odróżniać od siebie modalności zmysłowe, czy słyszę czy czuję dotyk? 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Mózg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jest substratem, w którym może powstać świat umysłu, labirynt wzajemnych aktywacji. Świadome wrażenia to cień neurodynamiki.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Filozofia i psychologia opisuje naiwne wyobrażenia oparte na pojęciach nie przystających do rzeczywistości.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000" dirty="0" smtClean="0">
                <a:latin typeface="Calibri" pitchFamily="34" charset="0"/>
                <a:cs typeface="Calibri" pitchFamily="34" charset="0"/>
              </a:rPr>
              <a:t>Czy </a:t>
            </a:r>
            <a:r>
              <a:rPr lang="pl-PL" sz="2000" dirty="0">
                <a:latin typeface="Calibri" pitchFamily="34" charset="0"/>
                <a:cs typeface="Calibri" pitchFamily="34" charset="0"/>
              </a:rPr>
              <a:t>da się opisać werbalnie stany mózgu z subiektywnego punktu widzenia? Gdybyśmy mieli doskonały model mózgu, czy dałoby się przewidzieć jego działanie w każdym kontekście?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endParaRPr lang="pl-PL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3" y="4552950"/>
            <a:ext cx="452437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2021"/>
            <a:ext cx="34671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23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1" y="301625"/>
            <a:ext cx="3562092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Nasze okulary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4726360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pl-PL" sz="2000" dirty="0" smtClean="0"/>
              <a:t>Skaner </a:t>
            </a:r>
            <a:r>
              <a:rPr lang="pl-PL" sz="2000" dirty="0" err="1" smtClean="0"/>
              <a:t>fMRI</a:t>
            </a:r>
            <a:r>
              <a:rPr lang="pl-PL" sz="2000" dirty="0" smtClean="0"/>
              <a:t> 4 Tesla</a:t>
            </a:r>
          </a:p>
          <a:p>
            <a:endParaRPr lang="pl-PL" sz="2000" dirty="0" smtClean="0"/>
          </a:p>
          <a:p>
            <a:r>
              <a:rPr lang="nb-NO" sz="2000" dirty="0" smtClean="0"/>
              <a:t>S</a:t>
            </a:r>
            <a:r>
              <a:rPr lang="pl-PL" sz="2000" dirty="0"/>
              <a:t>. </a:t>
            </a:r>
            <a:r>
              <a:rPr lang="nb-NO" sz="2000" dirty="0"/>
              <a:t>Nishimoto </a:t>
            </a:r>
            <a:r>
              <a:rPr lang="pl-PL" sz="2000" dirty="0"/>
              <a:t>et al. </a:t>
            </a:r>
            <a:r>
              <a:rPr lang="nb-NO" sz="2000" dirty="0" smtClean="0"/>
              <a:t>Current </a:t>
            </a:r>
            <a:r>
              <a:rPr lang="nb-NO" sz="2000" dirty="0"/>
              <a:t>Biology</a:t>
            </a:r>
            <a:r>
              <a:rPr lang="pl-PL" sz="2000" dirty="0"/>
              <a:t> </a:t>
            </a:r>
            <a:r>
              <a:rPr lang="nb-NO" sz="2000" dirty="0"/>
              <a:t>21, 1641-1646</a:t>
            </a:r>
            <a:r>
              <a:rPr lang="pl-PL" sz="2000" dirty="0"/>
              <a:t>, </a:t>
            </a:r>
            <a:r>
              <a:rPr lang="nb-NO" sz="2000" dirty="0"/>
              <a:t>2011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0" y="3212976"/>
            <a:ext cx="85725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992" y="26064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00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793037" cy="693738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Introspekcja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052737"/>
            <a:ext cx="8497069" cy="1245956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pl-PL" sz="2400" dirty="0"/>
              <a:t>Mistrz Zen </a:t>
            </a:r>
            <a:r>
              <a:rPr lang="pl-PL" sz="2400" dirty="0" err="1"/>
              <a:t>Bassui</a:t>
            </a:r>
            <a:r>
              <a:rPr lang="pl-PL" sz="2400" dirty="0"/>
              <a:t> (1327-1387) w "Kazaniu o jednym umyśle":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… musisz </a:t>
            </a:r>
            <a:r>
              <a:rPr lang="pl-PL" sz="2400" dirty="0"/>
              <a:t>przede wszystkim wejrzeć w źródło, z którego wypływają myśli. Śpiąc czy pracując, stojąc czy siedząc, głęboko zapytuj siebie</a:t>
            </a:r>
            <a:r>
              <a:rPr lang="pl-PL" sz="2400" dirty="0" smtClean="0"/>
              <a:t>: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0" y="2298693"/>
            <a:ext cx="8820472" cy="4591050"/>
            <a:chOff x="0" y="2298693"/>
            <a:chExt cx="8820472" cy="4591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98693"/>
              <a:ext cx="4762500" cy="459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pole tekstowe 1"/>
            <p:cNvSpPr txBox="1"/>
            <p:nvPr/>
          </p:nvSpPr>
          <p:spPr>
            <a:xfrm>
              <a:off x="5076056" y="3068960"/>
              <a:ext cx="37444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dirty="0" smtClean="0">
                  <a:latin typeface="+mn-lt"/>
                </a:rPr>
                <a:t>Czym </a:t>
              </a:r>
              <a:r>
                <a:rPr lang="pl-PL" sz="3200" dirty="0">
                  <a:latin typeface="+mn-lt"/>
                </a:rPr>
                <a:t>jest </a:t>
              </a:r>
              <a:r>
                <a:rPr lang="pl-PL" sz="3200" dirty="0" smtClean="0">
                  <a:latin typeface="+mn-lt"/>
                </a:rPr>
                <a:t/>
              </a:r>
              <a:br>
                <a:rPr lang="pl-PL" sz="3200" dirty="0" smtClean="0">
                  <a:latin typeface="+mn-lt"/>
                </a:rPr>
              </a:br>
              <a:r>
                <a:rPr lang="pl-PL" sz="3200" dirty="0" smtClean="0">
                  <a:latin typeface="+mn-lt"/>
                </a:rPr>
                <a:t>mój </a:t>
              </a:r>
              <a:r>
                <a:rPr lang="pl-PL" sz="3200" dirty="0">
                  <a:latin typeface="+mn-lt"/>
                </a:rPr>
                <a:t>własny Umysł</a:t>
              </a:r>
              <a:r>
                <a:rPr lang="pl-PL" sz="3200" dirty="0" smtClean="0">
                  <a:latin typeface="+mn-lt"/>
                </a:rPr>
                <a:t>?</a:t>
              </a:r>
              <a:endParaRPr lang="pl-PL" sz="3200" dirty="0">
                <a:latin typeface="+mn-lt"/>
                <a:cs typeface="Calibri" pitchFamily="34" charset="0"/>
              </a:endParaRPr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5213504" y="5013176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+mn-lt"/>
              </a:rPr>
              <a:t>W końcu mózg traci nad nami władzę …</a:t>
            </a:r>
            <a:endParaRPr lang="pl-PL" sz="3200" dirty="0">
              <a:latin typeface="+mn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7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Rekonstrukcja obrazów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2" y="1196753"/>
            <a:ext cx="8470776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r>
              <a:rPr lang="nb-NO" sz="2000" dirty="0"/>
              <a:t>S</a:t>
            </a:r>
            <a:r>
              <a:rPr lang="pl-PL" sz="2000" dirty="0"/>
              <a:t>. </a:t>
            </a:r>
            <a:r>
              <a:rPr lang="nb-NO" sz="2000" dirty="0"/>
              <a:t>Nishimoto </a:t>
            </a:r>
            <a:r>
              <a:rPr lang="pl-PL" sz="2000" dirty="0"/>
              <a:t>et al. </a:t>
            </a:r>
            <a:r>
              <a:rPr lang="nb-NO" sz="2000" dirty="0"/>
              <a:t>Reconstructing Visual Experiences from Brain 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nb-NO" sz="2000" dirty="0"/>
              <a:t>Activity Evoked by Natural Movies</a:t>
            </a:r>
            <a:r>
              <a:rPr lang="pl-PL" sz="2000" dirty="0"/>
              <a:t>. </a:t>
            </a:r>
            <a:r>
              <a:rPr lang="nb-NO" sz="2000" dirty="0"/>
              <a:t>Current Biology</a:t>
            </a:r>
            <a:r>
              <a:rPr lang="pl-PL" sz="2000" dirty="0"/>
              <a:t> </a:t>
            </a:r>
            <a:r>
              <a:rPr lang="nb-NO" sz="2000" dirty="0"/>
              <a:t>21, 1641-1646</a:t>
            </a:r>
            <a:r>
              <a:rPr lang="pl-PL" sz="2000" dirty="0"/>
              <a:t>, </a:t>
            </a:r>
            <a:r>
              <a:rPr lang="nb-NO" sz="2000" dirty="0"/>
              <a:t>2011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08" y="1916570"/>
            <a:ext cx="76200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24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9238" y="301625"/>
            <a:ext cx="647382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Słabo widać? </a:t>
            </a:r>
            <a:endParaRPr lang="pl-PL" dirty="0" smtClean="0">
              <a:latin typeface="Arial Unicode MS" pitchFamily="34" charset="-128"/>
            </a:endParaRPr>
          </a:p>
        </p:txBody>
      </p:sp>
      <p:sp>
        <p:nvSpPr>
          <p:cNvPr id="48131" name="Prostokąt 2"/>
          <p:cNvSpPr>
            <a:spLocks noChangeArrowheads="1"/>
          </p:cNvSpPr>
          <p:nvPr/>
        </p:nvSpPr>
        <p:spPr bwMode="auto">
          <a:xfrm>
            <a:off x="409575" y="1624013"/>
            <a:ext cx="838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Wystarczy mieć dobry dostęp do kory … 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Ale jak się </a:t>
            </a: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ma </a:t>
            </a: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… </a:t>
            </a:r>
          </a:p>
          <a:p>
            <a:pPr>
              <a:buClr>
                <a:srgbClr val="000000"/>
              </a:buClr>
              <a:buSzPct val="115000"/>
            </a:pPr>
            <a:endParaRPr lang="pl-PL" sz="2000" dirty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925" y="3541713"/>
            <a:ext cx="2476500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7925" y="2640013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77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991225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97776"/>
            <a:ext cx="7772400" cy="792162"/>
          </a:xfrm>
        </p:spPr>
        <p:txBody>
          <a:bodyPr/>
          <a:lstStyle/>
          <a:p>
            <a:r>
              <a:rPr lang="pl-PL" dirty="0" smtClean="0"/>
              <a:t>Podsłuchiwanie myśli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2" y="1125541"/>
            <a:ext cx="8350250" cy="1079324"/>
          </a:xfrm>
        </p:spPr>
        <p:txBody>
          <a:bodyPr/>
          <a:lstStyle/>
          <a:p>
            <a:r>
              <a:rPr lang="pl-PL" sz="2400" dirty="0" smtClean="0"/>
              <a:t>Kilkadziesiąt elektrod w mózgu pozwala na rekonstrukcję z aktywności neuronalnej spektrogramów mowy.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453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0867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70480"/>
            <a:ext cx="7772400" cy="792162"/>
          </a:xfrm>
        </p:spPr>
        <p:txBody>
          <a:bodyPr/>
          <a:lstStyle/>
          <a:p>
            <a:r>
              <a:rPr lang="pl-PL" dirty="0" smtClean="0"/>
              <a:t>Myśl: czas, częstość, miejsce, energia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4941168"/>
            <a:ext cx="8350250" cy="144090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/>
              <a:t>Pasley</a:t>
            </a:r>
            <a:r>
              <a:rPr lang="pl-PL" sz="2400" dirty="0"/>
              <a:t> et al. </a:t>
            </a:r>
            <a:r>
              <a:rPr lang="en-US" sz="2400" dirty="0"/>
              <a:t>Reconstructing Speech from Human Auditory Cortex</a:t>
            </a:r>
          </a:p>
          <a:p>
            <a:pPr marL="0" indent="0">
              <a:buNone/>
            </a:pPr>
            <a:r>
              <a:rPr lang="pl-PL" sz="2400" dirty="0" smtClean="0"/>
              <a:t>PLOS </a:t>
            </a:r>
            <a:r>
              <a:rPr lang="pl-PL" sz="2400" dirty="0" err="1"/>
              <a:t>Biology</a:t>
            </a:r>
            <a:r>
              <a:rPr lang="pl-PL" sz="2400" dirty="0"/>
              <a:t> 2012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87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9906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Wola to pobudzenie mózgu ... </a:t>
            </a:r>
            <a:endParaRPr lang="pl-PL" dirty="0"/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452438" y="1485900"/>
            <a:ext cx="32162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Obszary kory ciemieniowej i pola przedruchowego, które w wyniku drażnienia wywołały u 7 osób subiektywne odczucie intencji ruchu (trójkąty, kora ciemieniowa BA 39 i BA 40), złudzenie, że się naprawdę poruszyły (gwiazdki), oraz rzeczywiste ruchy (kółka, kora ruchowa BA6). </a:t>
            </a:r>
          </a:p>
          <a:p>
            <a:pPr>
              <a:buClr>
                <a:srgbClr val="000000"/>
              </a:buClr>
              <a:buSzPct val="115000"/>
            </a:pPr>
            <a:endParaRPr lang="pl-PL" sz="2000" dirty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M. </a:t>
            </a:r>
            <a:r>
              <a:rPr lang="pl-PL" sz="2000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Desmurget</a:t>
            </a: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 i </a:t>
            </a:r>
            <a:r>
              <a:rPr lang="pl-PL" sz="2000" dirty="0" err="1" smtClean="0">
                <a:solidFill>
                  <a:srgbClr val="FFFFFF"/>
                </a:solidFill>
                <a:latin typeface="Arial" pitchFamily="34" charset="0"/>
                <a:cs typeface="+mn-cs"/>
              </a:rPr>
              <a:t>inn</a:t>
            </a: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. 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Science 2009</a:t>
            </a:r>
            <a:r>
              <a:rPr lang="pl-PL" sz="2000" dirty="0" smtClean="0">
                <a:solidFill>
                  <a:srgbClr val="FFFFFF"/>
                </a:solidFill>
                <a:latin typeface="Arial" pitchFamily="34" charset="0"/>
                <a:cs typeface="+mn-cs"/>
              </a:rPr>
              <a:t>.</a:t>
            </a:r>
            <a:endParaRPr lang="pl-PL" sz="1000" dirty="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50180" name=" 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1541463"/>
            <a:ext cx="53244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64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Wiem </a:t>
            </a:r>
            <a:r>
              <a:rPr lang="pl-PL" dirty="0" smtClean="0"/>
              <a:t>10 sekund wcześniej!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568325" y="1193800"/>
            <a:ext cx="8104188" cy="1008063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mtClean="0"/>
              <a:t>C.S. Soon, M. Brass, H-J. Heinze &amp; J-D. Haynes, </a:t>
            </a:r>
            <a:br>
              <a:rPr lang="en-US" smtClean="0"/>
            </a:br>
            <a:r>
              <a:rPr lang="en-US" smtClean="0"/>
              <a:t>Unconscious determinants of free decisions in the human brain. </a:t>
            </a:r>
            <a:br>
              <a:rPr lang="en-US" smtClean="0"/>
            </a:br>
            <a:r>
              <a:rPr lang="en-US" smtClean="0"/>
              <a:t>Nature Neuroscience, April 2008.</a:t>
            </a:r>
            <a:endParaRPr lang="pl-PL" smtClean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65150" y="2163763"/>
            <a:ext cx="4776788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en-US" sz="1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/>
            </a:r>
            <a:br>
              <a:rPr lang="en-US" sz="10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”There has been a long controversy as to whether subjectively 'free' decisions are determined by brain activity ahead of time. We found that the outcome of a decision can be encoded in brain activity of prefrontal and parietal cortex up to 10 sec before it enters awareness.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1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/>
            </a:r>
            <a:br>
              <a:rPr lang="en-US" sz="10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This delay presumably reflects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the operation of a network of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high-level control areas that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begin to prepare an upcoming </a:t>
            </a:r>
            <a:b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</a:br>
            <a:r>
              <a:rPr lang="en-US" sz="2000" smtClean="0">
                <a:solidFill>
                  <a:srgbClr val="FFFFFF"/>
                </a:solidFill>
                <a:latin typeface="Arial" pitchFamily="34" charset="0"/>
                <a:cs typeface="+mn-cs"/>
              </a:rPr>
              <a:t>decision long before it enters awareness.”</a:t>
            </a:r>
          </a:p>
        </p:txBody>
      </p:sp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01838"/>
            <a:ext cx="38100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4837113"/>
            <a:ext cx="5037137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75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9906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/>
              <a:t>Wola to jedno z wrażeń ... </a:t>
            </a:r>
            <a:endParaRPr lang="pl-PL" dirty="0"/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452438" y="1323975"/>
            <a:ext cx="8355012" cy="268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Wegner DM, </a:t>
            </a:r>
            <a:r>
              <a:rPr lang="pl-PL" sz="2400" i="1" dirty="0" smtClean="0">
                <a:solidFill>
                  <a:srgbClr val="FFFFFF"/>
                </a:solidFill>
                <a:latin typeface="+mn-lt"/>
                <a:cs typeface="+mn-cs"/>
              </a:rPr>
              <a:t>The </a:t>
            </a:r>
            <a:r>
              <a:rPr lang="pl-PL" sz="2400" i="1" dirty="0" err="1" smtClean="0">
                <a:solidFill>
                  <a:srgbClr val="FFFFFF"/>
                </a:solidFill>
                <a:latin typeface="+mn-lt"/>
                <a:cs typeface="+mn-cs"/>
              </a:rPr>
              <a:t>illusion</a:t>
            </a:r>
            <a:r>
              <a:rPr lang="pl-PL" sz="2400" i="1" dirty="0" smtClean="0">
                <a:solidFill>
                  <a:srgbClr val="FFFFFF"/>
                </a:solidFill>
                <a:latin typeface="+mn-lt"/>
                <a:cs typeface="+mn-cs"/>
              </a:rPr>
              <a:t> of </a:t>
            </a:r>
            <a:r>
              <a:rPr lang="pl-PL" sz="2400" i="1" dirty="0" err="1" smtClean="0">
                <a:solidFill>
                  <a:srgbClr val="FFFFFF"/>
                </a:solidFill>
                <a:latin typeface="+mn-lt"/>
                <a:cs typeface="+mn-cs"/>
              </a:rPr>
              <a:t>conscious</a:t>
            </a:r>
            <a:r>
              <a:rPr lang="pl-PL" sz="2400" i="1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pl-PL" sz="2400" i="1" dirty="0" err="1" smtClean="0">
                <a:solidFill>
                  <a:srgbClr val="FFFFFF"/>
                </a:solidFill>
                <a:latin typeface="+mn-lt"/>
                <a:cs typeface="+mn-cs"/>
              </a:rPr>
              <a:t>will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. MIT Press( 2002)</a:t>
            </a:r>
          </a:p>
          <a:p>
            <a:pPr>
              <a:buClr>
                <a:srgbClr val="000000"/>
              </a:buClr>
              <a:buSzPct val="115000"/>
            </a:pPr>
            <a:endParaRPr lang="pl-PL" sz="1050" dirty="0" smtClean="0">
              <a:solidFill>
                <a:srgbClr val="FFFFFF"/>
              </a:solidFill>
              <a:latin typeface="+mn-lt"/>
              <a:cs typeface="+mn-cs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Możemy działać, ale nie być tego świadomi, </a:t>
            </a:r>
            <a:r>
              <a:rPr lang="pl-PL" sz="2400" dirty="0" err="1" smtClean="0">
                <a:solidFill>
                  <a:srgbClr val="FFFFFF"/>
                </a:solidFill>
                <a:latin typeface="+mn-lt"/>
                <a:cs typeface="+mn-cs"/>
              </a:rPr>
              <a:t>np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: popychając talerz w czasie seansu spirytystycznego, różdżkarstwa czy hipnozy.</a:t>
            </a:r>
          </a:p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Możemy mieć wrażenie działania, chociaż nie 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działamy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/>
            </a:r>
            <a:b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</a:br>
            <a:endParaRPr lang="pl-PL" sz="1050" dirty="0" smtClean="0">
              <a:solidFill>
                <a:srgbClr val="FFFFFF"/>
              </a:solidFill>
              <a:latin typeface="+mn-lt"/>
              <a:cs typeface="+mn-cs"/>
            </a:endParaRPr>
          </a:p>
          <a:p>
            <a:pPr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Świadome działanie woli nigdy nie jest bezpośrednią przyczyną naszego działania, intencja 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+ działanie &lt;= aktywacja mózgu. </a:t>
            </a:r>
            <a:endParaRPr lang="pl-PL" sz="2400" dirty="0" smtClean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23863" y="4005065"/>
            <a:ext cx="8491537" cy="267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Stymulacja TMS : nawet jeśli wybory lewej lub prawej strony są w 80% po prawej wybór nadal uznawany jest za wolny... możemy być sterowani !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pl-PL" sz="2400" dirty="0" err="1" smtClean="0">
                <a:solidFill>
                  <a:srgbClr val="FFFFFF"/>
                </a:solidFill>
                <a:latin typeface="+mn-lt"/>
                <a:cs typeface="+mn-cs"/>
              </a:rPr>
              <a:t>Brasil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-Neto i </a:t>
            </a:r>
            <a:r>
              <a:rPr lang="pl-PL" sz="2400" dirty="0" err="1" smtClean="0">
                <a:solidFill>
                  <a:srgbClr val="FFFFFF"/>
                </a:solidFill>
                <a:latin typeface="+mn-lt"/>
                <a:cs typeface="+mn-cs"/>
              </a:rPr>
              <a:t>inn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. </a:t>
            </a:r>
            <a:r>
              <a:rPr lang="pl-PL" sz="2400" dirty="0" err="1" smtClean="0">
                <a:solidFill>
                  <a:srgbClr val="FFFFFF"/>
                </a:solidFill>
                <a:latin typeface="+mn-lt"/>
                <a:cs typeface="+mn-cs"/>
              </a:rPr>
              <a:t>J.Neurology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, </a:t>
            </a:r>
            <a:r>
              <a:rPr lang="pl-PL" sz="2400" dirty="0" err="1" smtClean="0">
                <a:solidFill>
                  <a:srgbClr val="FFFFFF"/>
                </a:solidFill>
                <a:latin typeface="+mn-lt"/>
                <a:cs typeface="+mn-cs"/>
              </a:rPr>
              <a:t>Neurosurgery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Psychiatry, 1992</a:t>
            </a:r>
            <a:endParaRPr lang="pl-PL" sz="2400" dirty="0" smtClean="0">
              <a:solidFill>
                <a:srgbClr val="FFFFFF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endParaRPr lang="pl-PL" sz="1050" dirty="0" smtClean="0">
              <a:solidFill>
                <a:srgbClr val="FFFFFF"/>
              </a:solidFill>
              <a:latin typeface="+mn-lt"/>
              <a:cs typeface="+mn-cs"/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Wola jest wrażeniem wynikającym ze zwrócenia uwagi na stan aktywacji kory przedruchowej (</a:t>
            </a:r>
            <a:r>
              <a:rPr lang="pl-PL" sz="2400" dirty="0" err="1" smtClean="0">
                <a:solidFill>
                  <a:srgbClr val="FFFFFF"/>
                </a:solidFill>
                <a:latin typeface="+mn-lt"/>
                <a:cs typeface="+mn-cs"/>
              </a:rPr>
              <a:t>Pre</a:t>
            </a:r>
            <a:r>
              <a:rPr lang="pl-PL" sz="2400" dirty="0" smtClean="0">
                <a:solidFill>
                  <a:srgbClr val="FFFFFF"/>
                </a:solidFill>
                <a:latin typeface="+mn-lt"/>
                <a:cs typeface="+mn-cs"/>
              </a:rPr>
              <a:t>-SMA). </a:t>
            </a:r>
          </a:p>
        </p:txBody>
      </p:sp>
      <p:pic>
        <p:nvPicPr>
          <p:cNvPr id="47109" name="Obraz 14" descr="Clipboard0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171762"/>
            <a:ext cx="4571684" cy="3438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824826"/>
            <a:ext cx="5724525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82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/>
              <a:t>Spisek … </a:t>
            </a:r>
          </a:p>
        </p:txBody>
      </p:sp>
      <p:sp>
        <p:nvSpPr>
          <p:cNvPr id="49155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smtClean="0"/>
              <a:t>Teorii spiskowych nie brakuje … </a:t>
            </a:r>
            <a:br>
              <a:rPr lang="pl-PL" sz="2400" smtClean="0"/>
            </a:br>
            <a:r>
              <a:rPr lang="pl-PL" sz="2400" smtClean="0"/>
              <a:t>już jesteśmy kontrolowani! </a:t>
            </a:r>
            <a:endParaRPr lang="pl-PL" sz="2400" smtClean="0">
              <a:hlinkClick r:id="rId3"/>
            </a:endParaRPr>
          </a:p>
          <a:p>
            <a:r>
              <a:rPr lang="pl-PL" sz="2400" smtClean="0"/>
              <a:t>Technologie kontroli umysłu i eksperymenty na ludziach są ukrywane, systemy sztucznej inteligencji wysyłają na nas promienie radiowe … </a:t>
            </a:r>
            <a:br>
              <a:rPr lang="pl-PL" sz="2400" smtClean="0"/>
            </a:br>
            <a:r>
              <a:rPr lang="pl-PL" sz="2400" smtClean="0"/>
              <a:t>Według  </a:t>
            </a:r>
            <a:r>
              <a:rPr lang="pl-PL" sz="2400" smtClean="0">
                <a:hlinkClick r:id="rId3"/>
              </a:rPr>
              <a:t>http://www.mindcontrol.se</a:t>
            </a:r>
            <a:endParaRPr lang="pl-PL" sz="2400" smtClean="0"/>
          </a:p>
          <a:p>
            <a:r>
              <a:rPr lang="pl-PL" sz="2400" smtClean="0"/>
              <a:t>Sony ma od 2000 roku patent na technologię przekazu multimedialnej informacji prosto do mózgu; szkoda tylko, </a:t>
            </a:r>
            <a:br>
              <a:rPr lang="pl-PL" sz="2400" smtClean="0"/>
            </a:br>
            <a:r>
              <a:rPr lang="pl-PL" sz="2400" smtClean="0"/>
              <a:t>że nie ma działającego urządzenia … wiązka ultradźwięków ma modulować neurony.</a:t>
            </a:r>
          </a:p>
          <a:p>
            <a:r>
              <a:rPr lang="pl-PL" sz="2400" smtClean="0"/>
              <a:t>Manipulacja możliwa przez odpowiedni priming? Wszystko co się nam zdarzyło ma wpływ na podejmowane decyzje, więc lepsze zrozumienie może być źle wykorzystane. </a:t>
            </a:r>
          </a:p>
          <a:p>
            <a:endParaRPr lang="pl-PL" sz="2400" smtClean="0"/>
          </a:p>
        </p:txBody>
      </p:sp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0"/>
            <a:ext cx="2514600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56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marL="0" indent="0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Mózg i Ja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2" y="1125541"/>
            <a:ext cx="8350250" cy="1367355"/>
          </a:xfrm>
        </p:spPr>
        <p:txBody>
          <a:bodyPr/>
          <a:lstStyle/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>
                <a:cs typeface="Calibri" pitchFamily="34" charset="0"/>
              </a:rPr>
              <a:t>Mózg ma mnie, nie ja mam mózg. </a:t>
            </a: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>
                <a:cs typeface="Calibri" pitchFamily="34" charset="0"/>
              </a:rPr>
              <a:t>To mózg widzi i czuje, wszystkie nasze wrażenia i myśli są jego </a:t>
            </a:r>
            <a:r>
              <a:rPr lang="pl-PL" sz="2400" dirty="0" smtClean="0">
                <a:cs typeface="Calibri" pitchFamily="34" charset="0"/>
              </a:rPr>
              <a:t>wytworem.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76" y="260648"/>
            <a:ext cx="944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604933" y="2564904"/>
            <a:ext cx="471157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Clr>
                <a:srgbClr val="FFCC66"/>
              </a:buClr>
              <a:buSzPct val="115000"/>
              <a:buFontTx/>
              <a:buNone/>
            </a:pPr>
            <a:r>
              <a:rPr lang="pl-PL" sz="2400" dirty="0" smtClean="0">
                <a:cs typeface="Calibri" pitchFamily="34" charset="0"/>
              </a:rPr>
              <a:t>Wnioski biologów: </a:t>
            </a: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Jesteśmy „mechanicznymi siłami natury” (</a:t>
            </a:r>
            <a:r>
              <a:rPr lang="en-US" sz="2400" dirty="0" smtClean="0">
                <a:solidFill>
                  <a:srgbClr val="F8F8F8"/>
                </a:solidFill>
                <a:cs typeface="Calibri" pitchFamily="34" charset="0"/>
              </a:rPr>
              <a:t>A</a:t>
            </a: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.</a:t>
            </a:r>
            <a:r>
              <a:rPr lang="en-US" sz="2400" dirty="0" smtClean="0">
                <a:solidFill>
                  <a:srgbClr val="F8F8F8"/>
                </a:solidFill>
                <a:cs typeface="Calibri" pitchFamily="34" charset="0"/>
              </a:rPr>
              <a:t>R.</a:t>
            </a: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 </a:t>
            </a:r>
            <a:r>
              <a:rPr lang="en-US" sz="2400" dirty="0" err="1" smtClean="0">
                <a:solidFill>
                  <a:srgbClr val="F8F8F8"/>
                </a:solidFill>
                <a:cs typeface="Calibri" pitchFamily="34" charset="0"/>
              </a:rPr>
              <a:t>Cashmor</a:t>
            </a:r>
            <a:r>
              <a:rPr lang="pl-PL" sz="2400" dirty="0" smtClean="0">
                <a:solidFill>
                  <a:srgbClr val="F8F8F8"/>
                </a:solidFill>
                <a:cs typeface="Calibri" pitchFamily="34" charset="0"/>
              </a:rPr>
              <a:t>e, PNAS 2010), wolna wola to kontynuacja wiary w witalizm. </a:t>
            </a: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cs typeface="Calibri" pitchFamily="34" charset="0"/>
              </a:rPr>
              <a:t>Nie jesteś niczym innym jak pęczkiem neuronów (F. </a:t>
            </a:r>
            <a:r>
              <a:rPr lang="pl-PL" sz="2400" dirty="0" err="1" smtClean="0">
                <a:cs typeface="Calibri" pitchFamily="34" charset="0"/>
              </a:rPr>
              <a:t>Crick</a:t>
            </a:r>
            <a:r>
              <a:rPr lang="pl-PL" sz="2400" dirty="0" smtClean="0">
                <a:cs typeface="Calibri" pitchFamily="34" charset="0"/>
              </a:rPr>
              <a:t>).</a:t>
            </a:r>
            <a:endParaRPr lang="pl-PL" sz="900" dirty="0" smtClean="0">
              <a:cs typeface="Calibri" pitchFamily="34" charset="0"/>
            </a:endParaRP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cs typeface="Calibri" pitchFamily="34" charset="0"/>
              </a:rPr>
              <a:t>Jesteś swoimi synapsami </a:t>
            </a:r>
            <a:br>
              <a:rPr lang="pl-PL" sz="2400" dirty="0" smtClean="0">
                <a:cs typeface="Calibri" pitchFamily="34" charset="0"/>
              </a:rPr>
            </a:br>
            <a:r>
              <a:rPr lang="pl-PL" sz="2400" dirty="0" smtClean="0">
                <a:cs typeface="Calibri" pitchFamily="34" charset="0"/>
              </a:rPr>
              <a:t>(J. </a:t>
            </a:r>
            <a:r>
              <a:rPr lang="pl-PL" sz="2400" dirty="0" err="1" smtClean="0">
                <a:cs typeface="Calibri" pitchFamily="34" charset="0"/>
              </a:rPr>
              <a:t>LeDoux</a:t>
            </a:r>
            <a:r>
              <a:rPr lang="pl-PL" sz="2400" dirty="0" smtClean="0">
                <a:cs typeface="Calibri" pitchFamily="34" charset="0"/>
              </a:rPr>
              <a:t>).</a:t>
            </a:r>
          </a:p>
          <a:p>
            <a:pPr>
              <a:spcAft>
                <a:spcPts val="1200"/>
              </a:spcAft>
              <a:buClr>
                <a:schemeClr val="tx2"/>
              </a:buClr>
              <a:buSzPct val="115000"/>
            </a:pPr>
            <a:endParaRPr lang="pl-PL" sz="2400" dirty="0">
              <a:solidFill>
                <a:srgbClr val="F8F8F8"/>
              </a:solidFill>
              <a:cs typeface="Calibri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856" y="2708920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0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marL="0" indent="0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Ja i Mózg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612989" y="1268760"/>
            <a:ext cx="835025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marL="342829" indent="-34282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742796" indent="-28569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Calibri" pitchFamily="34" charset="0"/>
              </a:defRPr>
            </a:lvl2pPr>
            <a:lvl3pPr marL="114276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1"/>
                </a:solidFill>
                <a:latin typeface="Calibri" pitchFamily="34" charset="0"/>
              </a:defRPr>
            </a:lvl3pPr>
            <a:lvl4pPr marL="1599868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bg1"/>
                </a:solidFill>
                <a:latin typeface="Calibri" pitchFamily="34" charset="0"/>
              </a:defRPr>
            </a:lvl4pPr>
            <a:lvl5pPr marL="2056974" indent="-22855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07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18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8289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5394" indent="-22855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cs typeface="Calibri" pitchFamily="34" charset="0"/>
              </a:rPr>
              <a:t>Nie! Ja walczę ze swoim mózgiem, nie poddaję się popędom, neurotycznym impulsom, złym nawykom, ignoruję głupie myśli.</a:t>
            </a: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pl-PL" sz="2400" dirty="0">
                <a:cs typeface="Calibri" pitchFamily="34" charset="0"/>
              </a:rPr>
              <a:t>Jak zareaguję w nowej sytuacji? Jak strażnik czy jako więzień (</a:t>
            </a:r>
            <a:r>
              <a:rPr lang="pl-PL" sz="2400" dirty="0" err="1">
                <a:cs typeface="Calibri" pitchFamily="34" charset="0"/>
              </a:rPr>
              <a:t>Zimbardo</a:t>
            </a:r>
            <a:r>
              <a:rPr lang="pl-PL" sz="2400" dirty="0">
                <a:cs typeface="Calibri" pitchFamily="34" charset="0"/>
              </a:rPr>
              <a:t>)? </a:t>
            </a:r>
            <a:r>
              <a:rPr lang="pl-PL" sz="2400" dirty="0" smtClean="0">
                <a:cs typeface="Calibri" pitchFamily="34" charset="0"/>
              </a:rPr>
              <a:t>Skąd mogę wiedzieć? </a:t>
            </a:r>
            <a:endParaRPr lang="pl-PL" sz="2400" dirty="0">
              <a:cs typeface="Calibri" pitchFamily="34" charset="0"/>
            </a:endParaRPr>
          </a:p>
          <a:p>
            <a:pPr>
              <a:spcAft>
                <a:spcPts val="1200"/>
              </a:spcAft>
              <a:buClr>
                <a:srgbClr val="FFC000"/>
              </a:buClr>
              <a:defRPr/>
            </a:pPr>
            <a:r>
              <a:rPr lang="pl-PL" sz="2400" dirty="0" smtClean="0">
                <a:solidFill>
                  <a:srgbClr val="FFC000"/>
                </a:solidFill>
                <a:cs typeface="Calibri" pitchFamily="34" charset="0"/>
              </a:rPr>
              <a:t>Tyle </a:t>
            </a:r>
            <a:r>
              <a:rPr lang="pl-PL" sz="2400" dirty="0">
                <a:solidFill>
                  <a:srgbClr val="FFC000"/>
                </a:solidFill>
                <a:cs typeface="Calibri" pitchFamily="34" charset="0"/>
              </a:rPr>
              <a:t>wiemy o sobie, ile nas sprawdzono</a:t>
            </a:r>
            <a:r>
              <a:rPr lang="pl-PL" sz="2400" dirty="0">
                <a:cs typeface="Calibri" pitchFamily="34" charset="0"/>
              </a:rPr>
              <a:t> </a:t>
            </a:r>
            <a:r>
              <a:rPr lang="pl-PL" sz="2400" dirty="0" smtClean="0">
                <a:cs typeface="Calibri" pitchFamily="34" charset="0"/>
              </a:rPr>
              <a:t>(W. Szymborska</a:t>
            </a:r>
            <a:r>
              <a:rPr lang="pl-PL" sz="2400" dirty="0">
                <a:cs typeface="Calibri" pitchFamily="34" charset="0"/>
              </a:rPr>
              <a:t>). </a:t>
            </a:r>
            <a:br>
              <a:rPr lang="pl-PL" sz="2400" dirty="0">
                <a:cs typeface="Calibri" pitchFamily="34" charset="0"/>
              </a:rPr>
            </a:br>
            <a:r>
              <a:rPr lang="pl-PL" sz="2400" dirty="0">
                <a:cs typeface="Calibri" pitchFamily="34" charset="0"/>
              </a:rPr>
              <a:t>Trzeba się ciągle sprawdzać! </a:t>
            </a:r>
          </a:p>
          <a:p>
            <a:pPr eaLnBrk="1" hangingPunct="1">
              <a:buClr>
                <a:srgbClr val="FFCC66"/>
              </a:buClr>
              <a:buSzPct val="115000"/>
            </a:pPr>
            <a:r>
              <a:rPr lang="pl-PL" sz="2400" dirty="0" smtClean="0">
                <a:cs typeface="Calibri" pitchFamily="34" charset="0"/>
              </a:rPr>
              <a:t>Mózg nie jest samodzielny, to </a:t>
            </a:r>
            <a:r>
              <a:rPr lang="pl-PL" sz="2400" dirty="0">
                <a:cs typeface="Calibri" pitchFamily="34" charset="0"/>
              </a:rPr>
              <a:t>tylko substrat </a:t>
            </a:r>
            <a:r>
              <a:rPr lang="pl-PL" sz="2400" dirty="0" smtClean="0">
                <a:cs typeface="Calibri" pitchFamily="34" charset="0"/>
              </a:rPr>
              <a:t/>
            </a:r>
            <a:br>
              <a:rPr lang="pl-PL" sz="2400" dirty="0" smtClean="0">
                <a:cs typeface="Calibri" pitchFamily="34" charset="0"/>
              </a:rPr>
            </a:br>
            <a:r>
              <a:rPr lang="pl-PL" sz="2400" dirty="0" smtClean="0">
                <a:cs typeface="Calibri" pitchFamily="34" charset="0"/>
              </a:rPr>
              <a:t>dla umysłu! Co rzeźbi w tym substracie?</a:t>
            </a:r>
            <a:endParaRPr lang="pl-PL" sz="2400" dirty="0" smtClean="0">
              <a:cs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92131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20271" y="4008414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96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Neuronauki zmieniają świat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11188" y="4210050"/>
            <a:ext cx="828040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Po raz pierwszy w historii zaczynamy rozumieć siebie.</a:t>
            </a:r>
          </a:p>
          <a:p>
            <a:pPr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Przed nami jednak długa droga.</a:t>
            </a:r>
          </a:p>
          <a:p>
            <a:pPr>
              <a:spcAft>
                <a:spcPts val="300"/>
              </a:spcAft>
              <a:buClr>
                <a:srgbClr val="FFC000"/>
              </a:buClr>
              <a:buSzPct val="115000"/>
            </a:pPr>
            <a:endParaRPr lang="pl-PL" sz="24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Psychofizyka + Neuronauki + Psychologia + Antropologia Kultury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+ Lingwistyka + Filozofia + Literatura +  AI … =&gt; Nauki kognitywne. </a:t>
            </a:r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09963" y="2106613"/>
            <a:ext cx="2195512" cy="133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3" descr="http://t0.gstatic.com/images?q=tbn:ANd9GcQqpMpDmW94rVQobhIjTV43gHwKJ3-envQMGcazAyBOs_Doar1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258888"/>
            <a:ext cx="17335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5" descr="http://t3.gstatic.com/images?q=tbn:ANd9GcSsNXf_DlW9HRPG3SAI8i3vhfh07umra0v88JaIMf1dl6NVoIlK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449388"/>
            <a:ext cx="1866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52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Mózg i wola</a:t>
            </a:r>
            <a:endParaRPr lang="pl-PL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143" y="2924944"/>
            <a:ext cx="8545513" cy="566738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Jakie są opcje? Naiwna, refleksyjna i całkiem bezwolna.   </a:t>
            </a:r>
            <a:endParaRPr lang="pl-PL" dirty="0" smtClean="0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030288"/>
            <a:ext cx="8355013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ts val="0"/>
              </a:spcBef>
              <a:buClr>
                <a:srgbClr val="FFCC66"/>
              </a:buClr>
              <a:buSzPct val="115000"/>
            </a:pP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Mózg jest organem służącym do przetrwania, a nie do poznawania samego siebie. Stąd jedynie wychodząc na zewnątrz można go badać i wyciągać sprawdzalne wnioski co do jego natury i mechanizmu </a:t>
            </a: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działania.		    </a:t>
            </a:r>
            <a:b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					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Edward </a:t>
            </a:r>
            <a:r>
              <a:rPr lang="en-US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Osborne W</a:t>
            </a:r>
            <a:r>
              <a:rPr lang="pl-PL" sz="2400" dirty="0" err="1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ilson</a:t>
            </a:r>
            <a:endParaRPr lang="en-US" sz="2400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773" name="Group 8"/>
          <p:cNvGrpSpPr>
            <a:grpSpLocks/>
          </p:cNvGrpSpPr>
          <p:nvPr/>
        </p:nvGrpSpPr>
        <p:grpSpPr bwMode="auto">
          <a:xfrm>
            <a:off x="80963" y="3611563"/>
            <a:ext cx="3173412" cy="3270802"/>
            <a:chOff x="189129" y="3611143"/>
            <a:chExt cx="3173196" cy="3270943"/>
          </a:xfrm>
        </p:grpSpPr>
        <p:sp>
          <p:nvSpPr>
            <p:cNvPr id="3" name="Oval 2"/>
            <p:cNvSpPr/>
            <p:nvPr/>
          </p:nvSpPr>
          <p:spPr bwMode="auto">
            <a:xfrm>
              <a:off x="678046" y="4465255"/>
              <a:ext cx="1977890" cy="46833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Świadomość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297129" y="5206649"/>
              <a:ext cx="1333409" cy="4683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Mózg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78046" y="3611143"/>
              <a:ext cx="1046091" cy="46833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Wola</a:t>
              </a:r>
            </a:p>
          </p:txBody>
        </p:sp>
        <p:sp>
          <p:nvSpPr>
            <p:cNvPr id="32798" name="TextBox 3"/>
            <p:cNvSpPr txBox="1">
              <a:spLocks noChangeArrowheads="1"/>
            </p:cNvSpPr>
            <p:nvPr/>
          </p:nvSpPr>
          <p:spPr bwMode="auto">
            <a:xfrm>
              <a:off x="1678751" y="6081823"/>
              <a:ext cx="1683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Zachowanie</a:t>
              </a:r>
            </a:p>
          </p:txBody>
        </p:sp>
        <p:sp>
          <p:nvSpPr>
            <p:cNvPr id="6" name="Down Arrow 5"/>
            <p:cNvSpPr/>
            <p:nvPr/>
          </p:nvSpPr>
          <p:spPr bwMode="auto">
            <a:xfrm rot="19955608">
              <a:off x="1282842" y="4082650"/>
              <a:ext cx="209536" cy="40641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16" name="Down Arrow 15"/>
            <p:cNvSpPr/>
            <p:nvPr/>
          </p:nvSpPr>
          <p:spPr bwMode="auto">
            <a:xfrm rot="19955608">
              <a:off x="1595558" y="4943112"/>
              <a:ext cx="166676" cy="271475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 rot="19955608">
              <a:off x="2078125" y="5647993"/>
              <a:ext cx="166676" cy="51754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802" name="TextBox 17"/>
            <p:cNvSpPr txBox="1">
              <a:spLocks noChangeArrowheads="1"/>
            </p:cNvSpPr>
            <p:nvPr/>
          </p:nvSpPr>
          <p:spPr bwMode="auto">
            <a:xfrm>
              <a:off x="189129" y="5866379"/>
              <a:ext cx="1683574" cy="101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Geny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Środowisko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Fluktuacje</a:t>
              </a:r>
              <a:endParaRPr lang="pl-PL" sz="28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Down Arrow 18"/>
            <p:cNvSpPr/>
            <p:nvPr/>
          </p:nvSpPr>
          <p:spPr bwMode="auto">
            <a:xfrm rot="14216652">
              <a:off x="1071710" y="5428945"/>
              <a:ext cx="166694" cy="66511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20" name="Down Arrow 19"/>
            <p:cNvSpPr/>
            <p:nvPr/>
          </p:nvSpPr>
          <p:spPr bwMode="auto">
            <a:xfrm rot="8646072">
              <a:off x="1320939" y="4900249"/>
              <a:ext cx="84132" cy="40324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</p:grpSp>
      <p:grpSp>
        <p:nvGrpSpPr>
          <p:cNvPr id="32774" name="Group 21"/>
          <p:cNvGrpSpPr>
            <a:grpSpLocks/>
          </p:cNvGrpSpPr>
          <p:nvPr/>
        </p:nvGrpSpPr>
        <p:grpSpPr bwMode="auto">
          <a:xfrm>
            <a:off x="3371850" y="3657600"/>
            <a:ext cx="2927350" cy="3178469"/>
            <a:chOff x="434387" y="3611143"/>
            <a:chExt cx="2927938" cy="3178606"/>
          </a:xfrm>
        </p:grpSpPr>
        <p:sp>
          <p:nvSpPr>
            <p:cNvPr id="23" name="Oval 22"/>
            <p:cNvSpPr/>
            <p:nvPr/>
          </p:nvSpPr>
          <p:spPr bwMode="auto">
            <a:xfrm>
              <a:off x="678911" y="4465255"/>
              <a:ext cx="1976835" cy="4683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Świadomość</a:t>
              </a: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296573" y="5206650"/>
              <a:ext cx="1333768" cy="46833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Mózg</a:t>
              </a: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78911" y="3611143"/>
              <a:ext cx="1044785" cy="468333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Wola</a:t>
              </a:r>
            </a:p>
          </p:txBody>
        </p:sp>
        <p:sp>
          <p:nvSpPr>
            <p:cNvPr id="32788" name="TextBox 25"/>
            <p:cNvSpPr txBox="1">
              <a:spLocks noChangeArrowheads="1"/>
            </p:cNvSpPr>
            <p:nvPr/>
          </p:nvSpPr>
          <p:spPr bwMode="auto">
            <a:xfrm>
              <a:off x="1678751" y="6081823"/>
              <a:ext cx="1683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Zachowanie</a:t>
              </a:r>
            </a:p>
          </p:txBody>
        </p:sp>
        <p:sp>
          <p:nvSpPr>
            <p:cNvPr id="27" name="Down Arrow 26"/>
            <p:cNvSpPr/>
            <p:nvPr/>
          </p:nvSpPr>
          <p:spPr bwMode="auto">
            <a:xfrm rot="19955608">
              <a:off x="1283871" y="4082651"/>
              <a:ext cx="208004" cy="406418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 bwMode="auto">
            <a:xfrm rot="19955608">
              <a:off x="1595083" y="4943113"/>
              <a:ext cx="166720" cy="271474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29" name="Down Arrow 28"/>
            <p:cNvSpPr/>
            <p:nvPr/>
          </p:nvSpPr>
          <p:spPr bwMode="auto">
            <a:xfrm rot="19955608">
              <a:off x="2077780" y="5647994"/>
              <a:ext cx="166720" cy="51754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792" name="TextBox 29"/>
            <p:cNvSpPr txBox="1">
              <a:spLocks noChangeArrowheads="1"/>
            </p:cNvSpPr>
            <p:nvPr/>
          </p:nvSpPr>
          <p:spPr bwMode="auto">
            <a:xfrm>
              <a:off x="434387" y="5866379"/>
              <a:ext cx="347663" cy="923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G 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Ś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F</a:t>
              </a:r>
              <a:endPara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 bwMode="auto">
            <a:xfrm rot="14216652">
              <a:off x="1071909" y="5428063"/>
              <a:ext cx="166695" cy="666884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" name="Down Arrow 31"/>
            <p:cNvSpPr/>
            <p:nvPr/>
          </p:nvSpPr>
          <p:spPr bwMode="auto">
            <a:xfrm rot="8646072">
              <a:off x="1321978" y="4900249"/>
              <a:ext cx="82567" cy="40324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</p:grpSp>
      <p:grpSp>
        <p:nvGrpSpPr>
          <p:cNvPr id="32775" name="Group 32"/>
          <p:cNvGrpSpPr>
            <a:grpSpLocks/>
          </p:cNvGrpSpPr>
          <p:nvPr/>
        </p:nvGrpSpPr>
        <p:grpSpPr bwMode="auto">
          <a:xfrm>
            <a:off x="6388100" y="4494212"/>
            <a:ext cx="2593975" cy="2298935"/>
            <a:chOff x="276756" y="4465675"/>
            <a:chExt cx="2733015" cy="2298874"/>
          </a:xfrm>
        </p:grpSpPr>
        <p:sp>
          <p:nvSpPr>
            <p:cNvPr id="34" name="Oval 33"/>
            <p:cNvSpPr/>
            <p:nvPr/>
          </p:nvSpPr>
          <p:spPr bwMode="auto">
            <a:xfrm>
              <a:off x="678178" y="4465675"/>
              <a:ext cx="2135900" cy="4682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Świadomość</a:t>
              </a: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079600" y="5237179"/>
              <a:ext cx="1333056" cy="468299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buClr>
                  <a:srgbClr val="FFCC66"/>
                </a:buClr>
                <a:buSzPct val="115000"/>
                <a:defRPr/>
              </a:pPr>
              <a:r>
                <a:rPr lang="pl-PL" sz="1600" dirty="0">
                  <a:solidFill>
                    <a:srgbClr val="000000"/>
                  </a:solidFill>
                  <a:latin typeface="Calibri" pitchFamily="34" charset="0"/>
                </a:rPr>
                <a:t>Mózg</a:t>
              </a:r>
            </a:p>
          </p:txBody>
        </p:sp>
        <p:sp>
          <p:nvSpPr>
            <p:cNvPr id="32779" name="TextBox 36"/>
            <p:cNvSpPr txBox="1">
              <a:spLocks noChangeArrowheads="1"/>
            </p:cNvSpPr>
            <p:nvPr/>
          </p:nvSpPr>
          <p:spPr bwMode="auto">
            <a:xfrm>
              <a:off x="1326197" y="6228258"/>
              <a:ext cx="16835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Zachowanie</a:t>
              </a:r>
            </a:p>
          </p:txBody>
        </p:sp>
        <p:sp>
          <p:nvSpPr>
            <p:cNvPr id="39" name="Down Arrow 38"/>
            <p:cNvSpPr/>
            <p:nvPr/>
          </p:nvSpPr>
          <p:spPr bwMode="auto">
            <a:xfrm>
              <a:off x="1746965" y="4962549"/>
              <a:ext cx="98682" cy="271456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40" name="Down Arrow 39"/>
            <p:cNvSpPr/>
            <p:nvPr/>
          </p:nvSpPr>
          <p:spPr bwMode="auto">
            <a:xfrm rot="21186462">
              <a:off x="1738601" y="5726116"/>
              <a:ext cx="167259" cy="577835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32782" name="TextBox 40"/>
            <p:cNvSpPr txBox="1">
              <a:spLocks noChangeArrowheads="1"/>
            </p:cNvSpPr>
            <p:nvPr/>
          </p:nvSpPr>
          <p:spPr bwMode="auto">
            <a:xfrm>
              <a:off x="276756" y="5841244"/>
              <a:ext cx="401955" cy="923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G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Ś</a:t>
              </a:r>
            </a:p>
            <a:p>
              <a:pPr algn="just" eaLnBrk="1" hangingPunct="1">
                <a:buClr>
                  <a:srgbClr val="FFCC66"/>
                </a:buClr>
                <a:buSzPct val="115000"/>
              </a:pPr>
              <a:r>
                <a:rPr lang="pl-PL" sz="1800" dirty="0" smtClean="0">
                  <a:solidFill>
                    <a:srgbClr val="EAEAEA"/>
                  </a:solidFill>
                  <a:latin typeface="Calibri" pitchFamily="34" charset="0"/>
                  <a:cs typeface="Calibri" pitchFamily="34" charset="0"/>
                </a:rPr>
                <a:t>F</a:t>
              </a:r>
              <a:endParaRPr lang="pl-PL" sz="24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2" name="Down Arrow 41"/>
            <p:cNvSpPr/>
            <p:nvPr/>
          </p:nvSpPr>
          <p:spPr bwMode="auto">
            <a:xfrm rot="14216652">
              <a:off x="873366" y="5580590"/>
              <a:ext cx="168271" cy="66569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  <p:sp>
          <p:nvSpPr>
            <p:cNvPr id="44" name="Down Arrow 43"/>
            <p:cNvSpPr/>
            <p:nvPr/>
          </p:nvSpPr>
          <p:spPr bwMode="auto">
            <a:xfrm rot="10800000">
              <a:off x="1407428" y="4938737"/>
              <a:ext cx="167259" cy="29526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buClr>
                  <a:srgbClr val="FFCC66"/>
                </a:buClr>
                <a:buSzPct val="115000"/>
                <a:defRPr/>
              </a:pPr>
              <a:endParaRPr lang="pl-PL" sz="2000" dirty="0">
                <a:solidFill>
                  <a:srgbClr val="EAEAEA"/>
                </a:solidFill>
                <a:latin typeface="Calibri" pitchFamily="34" charset="0"/>
              </a:endParaRPr>
            </a:p>
          </p:txBody>
        </p:sp>
      </p:grpSp>
      <p:sp>
        <p:nvSpPr>
          <p:cNvPr id="14" name="Curved Down Arrow 13"/>
          <p:cNvSpPr/>
          <p:nvPr/>
        </p:nvSpPr>
        <p:spPr bwMode="auto">
          <a:xfrm rot="14966985">
            <a:off x="2791619" y="4528344"/>
            <a:ext cx="1751013" cy="555625"/>
          </a:xfrm>
          <a:prstGeom prst="curvedDownArrow">
            <a:avLst>
              <a:gd name="adj1" fmla="val 9179"/>
              <a:gd name="adj2" fmla="val 36829"/>
              <a:gd name="adj3" fmla="val 25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Clr>
                <a:srgbClr val="FFCC66"/>
              </a:buClr>
              <a:buSzPct val="115000"/>
              <a:defRPr/>
            </a:pPr>
            <a:endParaRPr lang="pl-PL" sz="2000" dirty="0">
              <a:solidFill>
                <a:srgbClr val="EAEAE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4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9900" y="301625"/>
            <a:ext cx="6111875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Zawiłości świadomości </a:t>
            </a:r>
            <a:endParaRPr lang="pl-PL" dirty="0" smtClean="0">
              <a:latin typeface="Arial Unicode MS" pitchFamily="34" charset="-128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93713" y="1355725"/>
            <a:ext cx="7097712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/>
          <a:lstStyle/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Eric </a:t>
            </a:r>
            <a:r>
              <a:rPr lang="pl-PL" sz="2400" dirty="0" err="1">
                <a:latin typeface="Calibri" pitchFamily="34" charset="0"/>
                <a:cs typeface="Calibri" pitchFamily="34" charset="0"/>
              </a:rPr>
              <a:t>Schwitzgabel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: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nie </a:t>
            </a:r>
            <a:r>
              <a:rPr lang="pl-PL" sz="2400" dirty="0" err="1" smtClean="0">
                <a:latin typeface="Calibri" pitchFamily="34" charset="0"/>
                <a:cs typeface="Calibri" pitchFamily="34" charset="0"/>
              </a:rPr>
              <a:t>zaawsze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 wiemy co czujemy!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/>
            </a:r>
            <a:br>
              <a:rPr lang="pl-PL" sz="2400" dirty="0">
                <a:latin typeface="Calibri" pitchFamily="34" charset="0"/>
                <a:cs typeface="Calibri" pitchFamily="34" charset="0"/>
              </a:rPr>
            </a:br>
            <a:endParaRPr lang="pl-PL" sz="105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Describing Inner Experience? Proponent Meets Skeptic,</a:t>
            </a:r>
            <a:endParaRPr lang="pl-PL" sz="24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ES +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Russell T. </a:t>
            </a:r>
            <a:r>
              <a:rPr lang="en-US" sz="2400" dirty="0" err="1" smtClean="0">
                <a:latin typeface="Calibri" pitchFamily="34" charset="0"/>
                <a:cs typeface="Calibri" pitchFamily="34" charset="0"/>
              </a:rPr>
              <a:t>Hurlburt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, MIT Press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2007).</a:t>
            </a:r>
            <a:endParaRPr lang="pl-PL" sz="2400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Perplexities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of Consciousness, MIT Press (2011).</a:t>
            </a:r>
            <a:endParaRPr lang="pl-PL" sz="24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300"/>
              </a:spcAft>
              <a:buClr>
                <a:srgbClr val="FFC000"/>
              </a:buClr>
              <a:defRPr/>
            </a:pPr>
            <a:endParaRPr lang="pl-PL" sz="1050" dirty="0">
              <a:latin typeface="Calibri" pitchFamily="34" charset="0"/>
              <a:cs typeface="Calibri" pitchFamily="34" charset="0"/>
            </a:endParaRP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Czemu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introspekcja jest tak mało przydatna, trudno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jest ustalić, jakie są nasze doznania?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Czy są myśli bez mentalnych obrazów?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Czy sny mają kolory i są w nich dźwięki?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 smtClean="0">
                <a:latin typeface="Calibri" pitchFamily="34" charset="0"/>
                <a:cs typeface="Calibri" pitchFamily="34" charset="0"/>
              </a:rPr>
              <a:t>Skąd wiemy, które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zmysły są źródłem informacji?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Czy mogę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się mylić na 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temat </a:t>
            </a:r>
            <a:r>
              <a:rPr lang="pl-PL" sz="2400" dirty="0" smtClean="0">
                <a:latin typeface="Calibri" pitchFamily="34" charset="0"/>
                <a:cs typeface="Calibri" pitchFamily="34" charset="0"/>
              </a:rPr>
              <a:t>własnych wrażeń</a:t>
            </a:r>
            <a:r>
              <a:rPr lang="pl-PL" sz="2400" dirty="0">
                <a:latin typeface="Calibri" pitchFamily="34" charset="0"/>
                <a:cs typeface="Calibri" pitchFamily="34" charset="0"/>
              </a:rPr>
              <a:t>? </a:t>
            </a:r>
          </a:p>
          <a:p>
            <a:pPr marL="342829" indent="-342829">
              <a:spcAft>
                <a:spcPts val="300"/>
              </a:spcAft>
              <a:buClr>
                <a:srgbClr val="FFC000"/>
              </a:buClr>
              <a:buFont typeface="Arial" pitchFamily="34" charset="0"/>
              <a:buChar char="•"/>
              <a:defRPr/>
            </a:pPr>
            <a:r>
              <a:rPr lang="pl-PL" sz="2400" dirty="0">
                <a:latin typeface="Calibri" pitchFamily="34" charset="0"/>
                <a:cs typeface="Calibri" pitchFamily="34" charset="0"/>
              </a:rPr>
              <a:t>Co właściwie wiem gdy nie mogę sobie przypomnieć ani nazwy ani obrazu, ale wiem o co chodzi? </a:t>
            </a:r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1425" y="715965"/>
            <a:ext cx="1552575" cy="230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1425" y="3084514"/>
            <a:ext cx="152400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98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6212" y="115888"/>
            <a:ext cx="3096268" cy="6556226"/>
          </a:xfrm>
        </p:spPr>
        <p:txBody>
          <a:bodyPr/>
          <a:lstStyle/>
          <a:p>
            <a:r>
              <a:rPr lang="pl-PL" dirty="0" smtClean="0"/>
              <a:t>Normalne </a:t>
            </a:r>
            <a:br>
              <a:rPr lang="pl-PL" dirty="0" smtClean="0"/>
            </a:br>
            <a:r>
              <a:rPr lang="pl-PL" dirty="0" smtClean="0"/>
              <a:t>świadome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doświadczenie wzrokowe wymaga aktywacji wszystkich obszarów</a:t>
            </a:r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09625"/>
            <a:ext cx="5715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54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2" y="115888"/>
            <a:ext cx="3096268" cy="6556226"/>
          </a:xfrm>
        </p:spPr>
        <p:txBody>
          <a:bodyPr/>
          <a:lstStyle/>
          <a:p>
            <a:r>
              <a:rPr lang="pl-PL" dirty="0" smtClean="0"/>
              <a:t>Normalne doświadczenie wzrokowe wymaga aktywacji wszystkich obszarów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50673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15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pl-PL" dirty="0" smtClean="0"/>
              <a:t>Obniżone stany świadomości</a:t>
            </a:r>
            <a:endParaRPr lang="en-US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742949" y="6068344"/>
            <a:ext cx="8101013" cy="537815"/>
          </a:xfrm>
        </p:spPr>
        <p:txBody>
          <a:bodyPr/>
          <a:lstStyle/>
          <a:p>
            <a:pPr algn="l"/>
            <a:r>
              <a:rPr lang="pl-PL" sz="2400" dirty="0" smtClean="0"/>
              <a:t>Nietypowe stany mózgu trudno jest opisać werbalnie.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2579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52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2" y="170480"/>
            <a:ext cx="7772400" cy="792162"/>
          </a:xfrm>
          <a:effectLst/>
        </p:spPr>
        <p:txBody>
          <a:bodyPr lIns="92055" tIns="46029" rIns="92055" bIns="46029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Wyobraźnia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549322" y="1125541"/>
            <a:ext cx="8350250" cy="575268"/>
          </a:xfrm>
        </p:spPr>
        <p:txBody>
          <a:bodyPr lIns="92055" tIns="46029" rIns="92055" bIns="46029"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i gdzie 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tworzą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się obrazy mentalne?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00063" y="1700807"/>
            <a:ext cx="8429625" cy="50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5" tIns="46029" rIns="92055" bIns="46029"/>
          <a:lstStyle/>
          <a:p>
            <a:pPr>
              <a:spcAft>
                <a:spcPts val="1200"/>
              </a:spcAft>
              <a:buClr>
                <a:srgbClr val="FFCC66"/>
              </a:buClr>
              <a:buSzPct val="115000"/>
              <a:tabLst>
                <a:tab pos="0" algn="l"/>
              </a:tabLst>
              <a:defRPr/>
            </a:pP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Liczne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eksperymenty pokazują, że reprezentacja obrazów wyobrażonych 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angażuje te same struktury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co widzenie; aktywacja 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już na poziomie LGN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ma 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tylko 10-15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% pobudzeń z siatkówki, 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pozostałe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95-90% z kory 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wzrokowej i innych obszarów!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 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  <a:p>
            <a:pPr>
              <a:spcAft>
                <a:spcPts val="1200"/>
              </a:spcAft>
              <a:buClr>
                <a:srgbClr val="FFCC66"/>
              </a:buClr>
              <a:buSzPct val="115000"/>
              <a:tabLst>
                <a:tab pos="0" algn="l"/>
              </a:tabLst>
              <a:defRPr/>
            </a:pPr>
            <a:endParaRPr lang="pl-PL" sz="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  <a:p>
            <a:pPr>
              <a:spcAft>
                <a:spcPts val="1200"/>
              </a:spcAft>
              <a:buClr>
                <a:srgbClr val="FFCC66"/>
              </a:buClr>
              <a:buSzPct val="115000"/>
              <a:tabLst>
                <a:tab pos="0" algn="l"/>
              </a:tabLst>
              <a:defRPr/>
            </a:pP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Wyniki testów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Vividness of Visual Imagination (VVIQ)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są skorelowane z aktywnością kory wzrokowej w obrazowaniu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fMRI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jak i z wynikami testów pamięci – co od razu zauważyłem a co mogę zauważyć jeśli mam żywy obraz?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/>
            </a:r>
            <a:b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</a:br>
            <a:r>
              <a:rPr lang="pl-PL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Są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 znaczne różnice w sposobie działania mózgów, nie każdy ma żywą wyobraźnię, narysuje coś z pamięci, zauważy zmiany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.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b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</a:b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Dlaczego? Pobudzenia od 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  <a:sym typeface="Wingdings" pitchFamily="2" charset="2"/>
              </a:rPr>
              <a:t>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do zmysłów mają różną siłę.  </a:t>
            </a:r>
            <a:endParaRPr lang="en-US" sz="10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3" y="260649"/>
            <a:ext cx="717073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17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 lIns="92055" tIns="46029" rIns="92055" bIns="46029"/>
          <a:lstStyle/>
          <a:p>
            <a:pPr eaLnBrk="1" hangingPunct="1">
              <a:defRPr/>
            </a:pP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Agnozja wyobrażeniowa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17562" y="1016357"/>
            <a:ext cx="4966318" cy="2087436"/>
          </a:xfrm>
        </p:spPr>
        <p:txBody>
          <a:bodyPr lIns="92055" tIns="46029" rIns="92055" bIns="46029"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pl-PL" sz="2400" dirty="0" smtClean="0"/>
              <a:t>Percepcja </a:t>
            </a:r>
            <a:r>
              <a:rPr lang="pl-PL" sz="2400" dirty="0" smtClean="0"/>
              <a:t>wymaga </a:t>
            </a:r>
            <a:r>
              <a:rPr lang="pl-PL" sz="2400" dirty="0" smtClean="0"/>
              <a:t>przygotowania </a:t>
            </a:r>
            <a:r>
              <a:rPr lang="pl-PL" sz="2400" dirty="0" smtClean="0"/>
              <a:t>kory zmysłowej przez pobudzenia odgórne – inaczej sygnał nie da się zinterpretować</a:t>
            </a:r>
            <a:r>
              <a:rPr lang="en-US" sz="2400" dirty="0" smtClean="0">
                <a:solidFill>
                  <a:srgbClr val="EAEAEA"/>
                </a:solidFill>
              </a:rPr>
              <a:t>.</a:t>
            </a:r>
            <a:r>
              <a:rPr lang="pl-PL" sz="2400" dirty="0" smtClean="0">
                <a:solidFill>
                  <a:srgbClr val="EAEAEA"/>
                </a:solidFill>
              </a:rPr>
              <a:t> </a:t>
            </a:r>
            <a:endParaRPr lang="en-US" sz="2400" dirty="0" smtClean="0">
              <a:solidFill>
                <a:srgbClr val="EAEAEA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1050" dirty="0">
              <a:solidFill>
                <a:srgbClr val="EAEAEA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pl-PL" sz="2400" dirty="0" smtClean="0"/>
              <a:t>Słabe </a:t>
            </a:r>
            <a:r>
              <a:rPr lang="pl-PL" sz="2400" dirty="0" smtClean="0"/>
              <a:t>połączenia </a:t>
            </a:r>
            <a:r>
              <a:rPr lang="pl-PL" sz="2400" dirty="0" smtClean="0"/>
              <a:t>zwrotne =&gt; słabą </a:t>
            </a:r>
            <a:r>
              <a:rPr lang="pl-PL" sz="2400" dirty="0" smtClean="0"/>
              <a:t>wyobraźnię, </a:t>
            </a:r>
            <a:r>
              <a:rPr lang="pl-PL" sz="2400" dirty="0" smtClean="0">
                <a:solidFill>
                  <a:srgbClr val="FFC000"/>
                </a:solidFill>
              </a:rPr>
              <a:t>agnozję </a:t>
            </a:r>
            <a:r>
              <a:rPr lang="pl-PL" sz="2400" dirty="0" smtClean="0">
                <a:solidFill>
                  <a:srgbClr val="FFC000"/>
                </a:solidFill>
              </a:rPr>
              <a:t>wyobrażeniową</a:t>
            </a:r>
            <a:r>
              <a:rPr lang="pl-PL" sz="2400" dirty="0" smtClean="0"/>
              <a:t>.</a:t>
            </a:r>
            <a:r>
              <a:rPr lang="en-US" sz="2400" dirty="0" smtClean="0"/>
              <a:t> </a:t>
            </a:r>
            <a:endParaRPr lang="en-US" sz="2400" dirty="0" smtClean="0">
              <a:solidFill>
                <a:srgbClr val="EAEAEA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US" sz="2400" dirty="0" smtClean="0">
              <a:solidFill>
                <a:srgbClr val="EAEAEA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400" dirty="0" smtClean="0"/>
          </a:p>
          <a:p>
            <a:pPr marL="0" indent="0" eaLnBrk="1" hangingPunct="1">
              <a:spcBef>
                <a:spcPts val="0"/>
              </a:spcBef>
              <a:buNone/>
              <a:defRPr/>
            </a:pPr>
            <a:endParaRPr lang="en-US" sz="2400" dirty="0" smtClean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84112" y="3581472"/>
            <a:ext cx="8572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55" tIns="46029" rIns="92055" bIns="46029"/>
          <a:lstStyle/>
          <a:p>
            <a:pPr>
              <a:spcAft>
                <a:spcPts val="600"/>
              </a:spcAft>
              <a:buClr>
                <a:srgbClr val="FFCC66"/>
              </a:buClr>
              <a:buSzPct val="115000"/>
              <a:defRPr/>
            </a:pPr>
            <a:r>
              <a:rPr lang="pl-PL" sz="2400" dirty="0">
                <a:solidFill>
                  <a:srgbClr val="EAEAEA"/>
                </a:solidFill>
                <a:latin typeface="Calibri"/>
                <a:cs typeface="+mn-cs"/>
              </a:rPr>
              <a:t>Jak to się przejawia?</a:t>
            </a:r>
            <a:r>
              <a:rPr lang="en-US" sz="1050" dirty="0">
                <a:solidFill>
                  <a:srgbClr val="EAEAEA"/>
                </a:solidFill>
                <a:latin typeface="Calibri"/>
                <a:cs typeface="+mn-cs"/>
              </a:rPr>
              <a:t/>
            </a:r>
            <a:br>
              <a:rPr lang="en-US" sz="1050" dirty="0">
                <a:solidFill>
                  <a:srgbClr val="EAEAEA"/>
                </a:solidFill>
                <a:latin typeface="Calibri"/>
                <a:cs typeface="+mn-cs"/>
              </a:rPr>
            </a:br>
            <a:r>
              <a:rPr lang="pl-PL" sz="2400" dirty="0">
                <a:solidFill>
                  <a:srgbClr val="EAEAEA"/>
                </a:solidFill>
                <a:latin typeface="Calibri"/>
                <a:cs typeface="+mn-cs"/>
              </a:rPr>
              <a:t>Nie wiem, co się dzieje w mojej głowie bo nie wywołuje to typowych wrażeń, ale nieświadome procesy mają nadal wpływ na zachowanie.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  <a:defRPr/>
            </a:pPr>
            <a:r>
              <a:rPr lang="pl-PL" sz="2400" dirty="0">
                <a:solidFill>
                  <a:srgbClr val="EAEAEA"/>
                </a:solidFill>
                <a:latin typeface="Calibri"/>
                <a:cs typeface="+mn-cs"/>
              </a:rPr>
              <a:t>Dlaczego zaczynam nucić piosenkę? Chodzi mi „po głowie” ale nie wiem tego dopóki nie zanucę lub </a:t>
            </a:r>
            <a:r>
              <a:rPr lang="pl-PL" sz="2400" dirty="0" err="1">
                <a:solidFill>
                  <a:srgbClr val="EAEAEA"/>
                </a:solidFill>
                <a:latin typeface="Calibri"/>
                <a:cs typeface="+mn-cs"/>
              </a:rPr>
              <a:t>zagwizdam</a:t>
            </a:r>
            <a:r>
              <a:rPr lang="pl-PL" sz="2400" dirty="0">
                <a:solidFill>
                  <a:srgbClr val="EAEAEA"/>
                </a:solidFill>
                <a:latin typeface="Calibri"/>
                <a:cs typeface="+mn-cs"/>
              </a:rPr>
              <a:t>. </a:t>
            </a:r>
          </a:p>
          <a:p>
            <a:pPr>
              <a:spcAft>
                <a:spcPts val="600"/>
              </a:spcAft>
              <a:buClr>
                <a:srgbClr val="FFCC66"/>
              </a:buClr>
              <a:buSzPct val="115000"/>
              <a:defRPr/>
            </a:pPr>
            <a:r>
              <a:rPr lang="pl-PL" sz="2400" dirty="0">
                <a:solidFill>
                  <a:srgbClr val="EAEAEA"/>
                </a:solidFill>
                <a:latin typeface="Calibri"/>
                <a:cs typeface="+mn-cs"/>
              </a:rPr>
              <a:t>Z wielu procesów możemy nie zdawać sobie sprawy dopóki nie zauważymy, co robimy, interpretacja jest często konfabulacją.  </a:t>
            </a:r>
          </a:p>
        </p:txBody>
      </p:sp>
      <p:pic>
        <p:nvPicPr>
          <p:cNvPr id="1095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908720"/>
            <a:ext cx="37528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51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260648"/>
            <a:ext cx="7772400" cy="792163"/>
          </a:xfrm>
          <a:effectLst/>
        </p:spPr>
        <p:txBody>
          <a:bodyPr lIns="92055" tIns="46029" rIns="92055" bIns="46029"/>
          <a:lstStyle/>
          <a:p>
            <a:pPr eaLnBrk="1" hangingPunct="1"/>
            <a:r>
              <a:rPr lang="pl-PL" dirty="0" smtClean="0"/>
              <a:t>Słuchacz</a:t>
            </a:r>
            <a:endParaRPr lang="en-US" dirty="0" smtClean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77000" y="5500688"/>
            <a:ext cx="2667000" cy="458787"/>
          </a:xfrm>
        </p:spPr>
        <p:txBody>
          <a:bodyPr lIns="92055" tIns="46029" rIns="92055" bIns="46029"/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smtClean="0"/>
              <a:t>James C. Christensen</a:t>
            </a:r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500190"/>
            <a:ext cx="38322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48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5">
                <a:lumMod val="10000"/>
              </a:schemeClr>
            </a:gs>
            <a:gs pos="65000">
              <a:srgbClr val="0A128C">
                <a:lumMod val="50000"/>
              </a:srgbClr>
            </a:gs>
            <a:gs pos="100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genów do neuronów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188408" y="5388065"/>
            <a:ext cx="89285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pl-PL" sz="2400" dirty="0">
                <a:solidFill>
                  <a:srgbClr val="FFFFFF"/>
                </a:solidFill>
                <a:latin typeface="+mn-lt"/>
              </a:rPr>
              <a:t>Geny =&gt; Białka =&gt; Receptory, kanały jonowe, synapsy </a:t>
            </a:r>
            <a:br>
              <a:rPr lang="pl-PL" sz="2400" dirty="0">
                <a:solidFill>
                  <a:srgbClr val="FFFFFF"/>
                </a:solidFill>
                <a:latin typeface="+mn-lt"/>
              </a:rPr>
            </a:br>
            <a:r>
              <a:rPr lang="pl-PL" sz="2400" b="1" dirty="0">
                <a:solidFill>
                  <a:srgbClr val="FFC000"/>
                </a:solidFill>
                <a:latin typeface="+mn-lt"/>
              </a:rPr>
              <a:t>=&gt; własności neuronów, własności </a:t>
            </a:r>
            <a:r>
              <a:rPr lang="pl-PL" sz="2400" b="1" dirty="0" smtClean="0">
                <a:solidFill>
                  <a:srgbClr val="FFC000"/>
                </a:solidFill>
                <a:latin typeface="+mn-lt"/>
              </a:rPr>
              <a:t>sieci =&gt;</a:t>
            </a:r>
            <a:r>
              <a:rPr lang="pl-PL" sz="2400" b="1" dirty="0" smtClean="0">
                <a:solidFill>
                  <a:srgbClr val="FFFFFF"/>
                </a:solidFill>
                <a:latin typeface="+mn-lt"/>
              </a:rPr>
              <a:t/>
            </a:r>
            <a:br>
              <a:rPr lang="pl-PL" sz="2400" b="1" dirty="0" smtClean="0">
                <a:solidFill>
                  <a:srgbClr val="FFFFFF"/>
                </a:solidFill>
                <a:latin typeface="+mn-lt"/>
              </a:rPr>
            </a:br>
            <a:r>
              <a:rPr lang="pl-PL" sz="2400" dirty="0" smtClean="0">
                <a:solidFill>
                  <a:srgbClr val="FFFFFF"/>
                </a:solidFill>
                <a:latin typeface="+mn-lt"/>
              </a:rPr>
              <a:t>neurodynamika =&gt; fenotyp </a:t>
            </a:r>
            <a:r>
              <a:rPr lang="pl-PL" sz="2400" dirty="0">
                <a:solidFill>
                  <a:srgbClr val="FFFFFF"/>
                </a:solidFill>
                <a:latin typeface="+mn-lt"/>
              </a:rPr>
              <a:t>kognitywny, </a:t>
            </a:r>
            <a:r>
              <a:rPr lang="pl-PL" sz="2400" dirty="0" smtClean="0">
                <a:solidFill>
                  <a:srgbClr val="FFFFFF"/>
                </a:solidFill>
                <a:latin typeface="+mn-lt"/>
              </a:rPr>
              <a:t>zaburzenia zachowania!</a:t>
            </a:r>
            <a:endParaRPr lang="pl-PL" sz="24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73" y="1556792"/>
            <a:ext cx="2857500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362325" cy="248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42330"/>
            <a:ext cx="2857500" cy="326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9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neuronów do zachowania</a:t>
            </a:r>
            <a:endParaRPr lang="pl-PL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325438" y="5661025"/>
            <a:ext cx="87106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/>
            <a:r>
              <a:rPr lang="pl-PL" sz="2400" dirty="0" smtClean="0">
                <a:solidFill>
                  <a:srgbClr val="FFFFFF"/>
                </a:solidFill>
                <a:latin typeface="+mn-lt"/>
              </a:rPr>
              <a:t>Geny =&gt; Białka =&gt; Receptory, kanały jonowe, synapsy </a:t>
            </a:r>
            <a:br>
              <a:rPr lang="pl-PL" sz="2400" dirty="0" smtClean="0">
                <a:solidFill>
                  <a:srgbClr val="FFFFFF"/>
                </a:solidFill>
                <a:latin typeface="+mn-lt"/>
              </a:rPr>
            </a:br>
            <a:r>
              <a:rPr lang="pl-PL" sz="2400" dirty="0" smtClean="0">
                <a:solidFill>
                  <a:srgbClr val="FFFFFF"/>
                </a:solidFill>
                <a:latin typeface="+mn-lt"/>
              </a:rPr>
              <a:t>=&gt; własności neuronów, własności sieci</a:t>
            </a:r>
          </a:p>
          <a:p>
            <a:pPr algn="ctr" eaLnBrk="1" hangingPunct="1"/>
            <a:r>
              <a:rPr lang="pl-PL" sz="2400" b="1" dirty="0" smtClean="0">
                <a:solidFill>
                  <a:srgbClr val="FFC000"/>
                </a:solidFill>
                <a:latin typeface="+mn-lt"/>
              </a:rPr>
              <a:t>=&gt; neurodynamika </a:t>
            </a:r>
            <a:r>
              <a:rPr lang="pl-PL" sz="2400" dirty="0" smtClean="0">
                <a:solidFill>
                  <a:srgbClr val="FFFFFF"/>
                </a:solidFill>
                <a:latin typeface="+mn-lt"/>
              </a:rPr>
              <a:t>=&gt; fenotyp kognitywny, zaburzenia zachowania!</a:t>
            </a:r>
            <a:endParaRPr lang="pl-PL" sz="24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857500" cy="3419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83973"/>
            <a:ext cx="2857500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6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2816"/>
            <a:ext cx="1143000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470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769" y="1772816"/>
            <a:ext cx="1447800" cy="260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53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93037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latin typeface="Arial Unicode MS" pitchFamily="34" charset="-128"/>
              </a:rPr>
              <a:t>Zrozumienie natury ludzkiej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611188" y="6186488"/>
            <a:ext cx="82804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+ Filozofia  + Socjologia … =&gt;  Nauki o ludzkim doświadczeniu. </a:t>
            </a:r>
          </a:p>
        </p:txBody>
      </p:sp>
      <p:pic>
        <p:nvPicPr>
          <p:cNvPr id="15364" name="Picture 2" descr="http://t1.gstatic.com/images?q=tbn:ANd9GcTGpJeDIOMMN1zj_zgwBR60zmp1pb0miU0w-rCFUYksePQoZo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138238"/>
            <a:ext cx="18764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Prostokąt zaokrąglony 1"/>
          <p:cNvSpPr>
            <a:spLocks noChangeArrowheads="1"/>
          </p:cNvSpPr>
          <p:nvPr/>
        </p:nvSpPr>
        <p:spPr bwMode="auto">
          <a:xfrm>
            <a:off x="611188" y="1890713"/>
            <a:ext cx="1990725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anchor="b"/>
          <a:lstStyle/>
          <a:p>
            <a:pPr algn="ctr"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Psychofizyka</a:t>
            </a:r>
          </a:p>
        </p:txBody>
      </p:sp>
      <p:sp>
        <p:nvSpPr>
          <p:cNvPr id="15366" name="Prostokąt zaokrąglony 11"/>
          <p:cNvSpPr>
            <a:spLocks noChangeArrowheads="1"/>
          </p:cNvSpPr>
          <p:nvPr/>
        </p:nvSpPr>
        <p:spPr bwMode="auto">
          <a:xfrm>
            <a:off x="4956175" y="1898650"/>
            <a:ext cx="1981200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anchor="b"/>
          <a:lstStyle/>
          <a:p>
            <a:pPr algn="ctr"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Neuronauki</a:t>
            </a:r>
          </a:p>
        </p:txBody>
      </p:sp>
      <p:pic>
        <p:nvPicPr>
          <p:cNvPr id="15367" name="Picture 4" descr="http://t3.gstatic.com/images?q=tbn:ANd9GcSmjDGy0axgwDPreT3wH7R3NcB7rSU-iMa2nrvZMCtNqRDJSKTY9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138238"/>
            <a:ext cx="19240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6" descr="http://t0.gstatic.com/images?q=tbn:ANd9GcTUWXsOZ5Sjqwb9v0RBGiU_2u6zwnqOlMKxVuM4WEld6rY1mqV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3684588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Prostokąt zaokrąglony 14"/>
          <p:cNvSpPr>
            <a:spLocks noChangeArrowheads="1"/>
          </p:cNvSpPr>
          <p:nvPr/>
        </p:nvSpPr>
        <p:spPr bwMode="auto">
          <a:xfrm>
            <a:off x="611188" y="4446588"/>
            <a:ext cx="1990725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anchor="b"/>
          <a:lstStyle/>
          <a:p>
            <a:pPr algn="ctr"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Psychologia</a:t>
            </a:r>
          </a:p>
        </p:txBody>
      </p:sp>
      <p:pic>
        <p:nvPicPr>
          <p:cNvPr id="15370" name="Picture 8" descr="http://t2.gstatic.com/images?q=tbn:ANd9GcRXPxP3swpMkKDsCuQbnCX_TmXtsPR9KBcQdLGIOWbojI5WjUK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3684588"/>
            <a:ext cx="1857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Prostokąt zaokrąglony 16"/>
          <p:cNvSpPr>
            <a:spLocks noChangeArrowheads="1"/>
          </p:cNvSpPr>
          <p:nvPr/>
        </p:nvSpPr>
        <p:spPr bwMode="auto">
          <a:xfrm>
            <a:off x="4956175" y="4468813"/>
            <a:ext cx="1990725" cy="749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anchor="b"/>
          <a:lstStyle/>
          <a:p>
            <a:pPr algn="ctr">
              <a:spcAft>
                <a:spcPts val="300"/>
              </a:spcAft>
              <a:buClr>
                <a:srgbClr val="FFC000"/>
              </a:buClr>
              <a:buSzPct val="115000"/>
            </a:pPr>
            <a:r>
              <a:rPr lang="pl-PL" sz="240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Antropologia Kultury</a:t>
            </a:r>
          </a:p>
        </p:txBody>
      </p:sp>
    </p:spTree>
    <p:extLst>
      <p:ext uri="{BB962C8B-B14F-4D97-AF65-F5344CB8AC3E}">
        <p14:creationId xmlns:p14="http://schemas.microsoft.com/office/powerpoint/2010/main" val="322404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715963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pl-PL" dirty="0" smtClean="0">
                <a:cs typeface="Arial" pitchFamily="34" charset="0"/>
              </a:rPr>
              <a:t>Wierzchołek góry lodowej …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592138" y="1108075"/>
            <a:ext cx="8266112" cy="54991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pl-PL" sz="2400" dirty="0" smtClean="0"/>
              <a:t>Zaczyna się wiek mózgu. </a:t>
            </a:r>
            <a:endParaRPr lang="pl-PL" sz="2400" dirty="0" smtClean="0"/>
          </a:p>
          <a:p>
            <a:pPr marL="457200" indent="-45720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pl-PL" sz="1050" dirty="0" smtClean="0"/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rozwinąć pełny potencjał człowieka?</a:t>
            </a:r>
            <a:br>
              <a:rPr lang="pl-PL" sz="2400" dirty="0" smtClean="0"/>
            </a:br>
            <a:r>
              <a:rPr lang="pl-PL" sz="2400" dirty="0" smtClean="0"/>
              <a:t>Wpływać na rozwój niemowląt i dzieci?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Jakie czynniki kształtują naturę </a:t>
            </a:r>
            <a:r>
              <a:rPr lang="pl-PL" sz="2400" dirty="0" smtClean="0"/>
              <a:t>ludzką?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Jak </a:t>
            </a:r>
            <a:r>
              <a:rPr lang="pl-PL" sz="2400" dirty="0"/>
              <a:t>rozwój mózgu </a:t>
            </a:r>
            <a:r>
              <a:rPr lang="pl-PL" sz="2400" dirty="0" smtClean="0"/>
              <a:t>kształtują społeczeństwa przez kulturę, literaturę, sztukę, muzykę?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</a:t>
            </a:r>
            <a:r>
              <a:rPr lang="pl-PL" sz="2400" dirty="0" smtClean="0"/>
              <a:t>możemy lepiej zrozumieć i kontrolować swoje zachowanie,  swoje głębsze potrzeby, emocje, empatię, sensowne cele, mądrość i szczęście? </a:t>
            </a:r>
            <a:endParaRPr lang="en-US" sz="2400" dirty="0" smtClean="0"/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Jak </a:t>
            </a:r>
            <a:r>
              <a:rPr lang="pl-PL" sz="2400" dirty="0" smtClean="0"/>
              <a:t>aktywacja wyobraźni i odwoływanie się do wzorców wpływa na cele i zdolność do refleksji, ułatwia wybory z odroczoną nagrodą. </a:t>
            </a:r>
          </a:p>
          <a:p>
            <a:pPr marL="360000" indent="-360000" eaLnBrk="1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pl-PL" sz="2400" dirty="0" smtClean="0"/>
              <a:t>Nowe formy neurofeedback</a:t>
            </a:r>
            <a:r>
              <a:rPr lang="pl-PL" sz="2400" dirty="0" smtClean="0"/>
              <a:t>, zastosowania w edukacji. </a:t>
            </a:r>
            <a:endParaRPr lang="pl-PL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47" y="0"/>
            <a:ext cx="1581150" cy="242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76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95312"/>
            <a:ext cx="6124575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313" y="4259263"/>
            <a:ext cx="6124575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7891" y="0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944" y="1984374"/>
            <a:ext cx="4667250" cy="20383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5542" name="pole tekstowe 1"/>
          <p:cNvSpPr txBox="1">
            <a:spLocks noChangeArrowheads="1"/>
          </p:cNvSpPr>
          <p:nvPr/>
        </p:nvSpPr>
        <p:spPr bwMode="auto">
          <a:xfrm>
            <a:off x="684213" y="5732463"/>
            <a:ext cx="8297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15000"/>
            </a:pP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http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://</a:t>
            </a: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www.kognitywistyka.umk.pl</a:t>
            </a:r>
            <a:endParaRPr lang="en-US" sz="2400" dirty="0" smtClean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5543" name="Picture 2" descr="Torun Neuroculture Meet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27" y="5163195"/>
            <a:ext cx="1714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6" y="2135897"/>
            <a:ext cx="22860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42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8315" y="188913"/>
            <a:ext cx="2971800" cy="32400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l-PL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pl-PL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 za synchronizację neuronów.</a:t>
            </a:r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11189" y="5672138"/>
            <a:ext cx="813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775F55"/>
              </a:buClr>
              <a:buSzPct val="115000"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Google: W Duch =&gt; </a:t>
            </a:r>
            <a:r>
              <a:rPr lang="pl-PL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Prace, referaty …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860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2913063"/>
            <a:ext cx="2592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60" y="29695"/>
            <a:ext cx="5286375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2550"/>
            <a:ext cx="4495800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91"/>
            <a:ext cx="44577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9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225072"/>
            <a:ext cx="7772400" cy="792162"/>
          </a:xfrm>
        </p:spPr>
        <p:txBody>
          <a:bodyPr/>
          <a:lstStyle/>
          <a:p>
            <a:r>
              <a:rPr lang="pl-PL" dirty="0" smtClean="0"/>
              <a:t>Geometryczny model umysłu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125539"/>
            <a:ext cx="4824536" cy="259149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Obiektywne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Subiektywne.</a:t>
            </a:r>
            <a:endParaRPr lang="pl-PL" sz="2400" dirty="0" smtClean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algn="ctr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Mózg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psychika.</a:t>
            </a:r>
          </a:p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Neurodynamika opisuje zmieniający się stan mózgu, aktywność neuronów, mierzoną za pomocą EEG, MEG, NIRS-OT, PET, </a:t>
            </a:r>
            <a:r>
              <a:rPr lang="pl-PL" sz="2400" dirty="0" err="1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fMRI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… 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83145"/>
            <a:ext cx="2162175" cy="199072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3810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467544" y="3717032"/>
            <a:ext cx="4606280" cy="275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Jak opisać stan umysłu?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Trzeba zdefiniować przestrzeń której wymiary mają subiektywną interpretację: emocje, wrażenia. 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Stan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umysłu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można wówczas opisać jako punkt w przestrzeni  psychologicznej.</a:t>
            </a:r>
            <a:endParaRPr lang="en-US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7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381" y="1196752"/>
            <a:ext cx="46101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650" y="170480"/>
            <a:ext cx="7772400" cy="792162"/>
          </a:xfrm>
        </p:spPr>
        <p:txBody>
          <a:bodyPr/>
          <a:lstStyle/>
          <a:p>
            <a:r>
              <a:rPr lang="pl-PL" dirty="0">
                <a:latin typeface="Arial Unicode MS" pitchFamily="34" charset="-128"/>
              </a:rPr>
              <a:t>Przestrzenie umysłu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5800" y="1125539"/>
            <a:ext cx="3670300" cy="539980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Aktywność mózgu =&gt;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siec grup neuronów =&gt; neurodynamika  =&gt; trajektoria A(t)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w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„przestrzeni aktywacji”.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Strumień świadomości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=&gt; przestrzeń umysłu, własności dostępne introspekcji </a:t>
            </a:r>
            <a:b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</a:b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=&gt; trajektoria umysłu M(t).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Stan </a:t>
            </a:r>
            <a:r>
              <a:rPr lang="pl-PL" sz="2400" dirty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mózgu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  <a:sym typeface="Wingdings" pitchFamily="2" charset="2"/>
              </a:rPr>
              <a:t> </a:t>
            </a: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stan umysłu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400" dirty="0" smtClean="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               A(t) ~ M(t) </a:t>
            </a:r>
            <a:endParaRPr lang="pl-PL" sz="2400" dirty="0">
              <a:solidFill>
                <a:srgbClr val="FFFFFF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37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Zielony gradient">
  <a:themeElements>
    <a:clrScheme name="Zielony gradient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F7B615"/>
      </a:accent4>
      <a:accent5>
        <a:srgbClr val="7BA79D"/>
      </a:accent5>
      <a:accent6>
        <a:srgbClr val="968C8C"/>
      </a:accent6>
      <a:hlink>
        <a:srgbClr val="F7B615"/>
      </a:hlink>
      <a:folHlink>
        <a:srgbClr val="FFFF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sty-Zielony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Zielo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    Times New Roman C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    Times New Roman CE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rosty-Zielony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Zielony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    Times New Roman C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    Times New Roman CE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-whi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-whi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8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D7F0FF"/>
      </a:lt1>
      <a:dk2>
        <a:srgbClr val="000000"/>
      </a:dk2>
      <a:lt2>
        <a:srgbClr val="808080"/>
      </a:lt2>
      <a:accent1>
        <a:srgbClr val="FF9999"/>
      </a:accent1>
      <a:accent2>
        <a:srgbClr val="0000FF"/>
      </a:accent2>
      <a:accent3>
        <a:srgbClr val="E8F6FF"/>
      </a:accent3>
      <a:accent4>
        <a:srgbClr val="000000"/>
      </a:accent4>
      <a:accent5>
        <a:srgbClr val="FFCACA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Marmur">
  <a:themeElements>
    <a:clrScheme name="Marmur 3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just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15000"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30158</TotalTime>
  <Words>3028</Words>
  <Application>Microsoft Office PowerPoint</Application>
  <PresentationFormat>Pokaz na ekranie (4:3)</PresentationFormat>
  <Paragraphs>375</Paragraphs>
  <Slides>62</Slides>
  <Notes>58</Notes>
  <HiddenSlides>0</HiddenSlides>
  <MMClips>0</MMClips>
  <ScaleCrop>false</ScaleCrop>
  <HeadingPairs>
    <vt:vector size="4" baseType="variant">
      <vt:variant>
        <vt:lpstr>Motyw</vt:lpstr>
      </vt:variant>
      <vt:variant>
        <vt:i4>11</vt:i4>
      </vt:variant>
      <vt:variant>
        <vt:lpstr>Tytuły slajdów</vt:lpstr>
      </vt:variant>
      <vt:variant>
        <vt:i4>62</vt:i4>
      </vt:variant>
    </vt:vector>
  </HeadingPairs>
  <TitlesOfParts>
    <vt:vector size="73" baseType="lpstr">
      <vt:lpstr>Projekt domyślny</vt:lpstr>
      <vt:lpstr>Prosty-Zielony</vt:lpstr>
      <vt:lpstr>2_Prosty-Zielony</vt:lpstr>
      <vt:lpstr>1_Projekt domyślny</vt:lpstr>
      <vt:lpstr>Marmur</vt:lpstr>
      <vt:lpstr>2_Projekt domyślny</vt:lpstr>
      <vt:lpstr>Default Design</vt:lpstr>
      <vt:lpstr>2_Marmur</vt:lpstr>
      <vt:lpstr>3_Marmur</vt:lpstr>
      <vt:lpstr>3_Projekt domyślny</vt:lpstr>
      <vt:lpstr>Zielony gradient</vt:lpstr>
      <vt:lpstr>Mózgi i umysły,  czyli co o sobie wiemy?</vt:lpstr>
      <vt:lpstr>Naukowa spowiedź … </vt:lpstr>
      <vt:lpstr>Kim/czym jestem?</vt:lpstr>
      <vt:lpstr>Introspekcja</vt:lpstr>
      <vt:lpstr>Neuronauki zmieniają świat</vt:lpstr>
      <vt:lpstr>Zrozumienie natury ludzkiej</vt:lpstr>
      <vt:lpstr>Prezentacja programu PowerPoint</vt:lpstr>
      <vt:lpstr>Geometryczny model umysłu</vt:lpstr>
      <vt:lpstr>Przestrzenie umysłu</vt:lpstr>
      <vt:lpstr>Cavendish Lab</vt:lpstr>
      <vt:lpstr>Pola  Brodmanna</vt:lpstr>
      <vt:lpstr>Struktura i funkcja</vt:lpstr>
      <vt:lpstr>Konektom</vt:lpstr>
      <vt:lpstr>Neuronalny determinizm</vt:lpstr>
      <vt:lpstr>Erozja</vt:lpstr>
      <vt:lpstr>Prezentacja programu PowerPoint</vt:lpstr>
      <vt:lpstr>Przestrzeń neuronalna</vt:lpstr>
      <vt:lpstr>Prezentacja programu PowerPoint</vt:lpstr>
      <vt:lpstr>Moc i złożoność</vt:lpstr>
      <vt:lpstr>Aktywność spontaniczna</vt:lpstr>
      <vt:lpstr>6 sieci podstawowych</vt:lpstr>
      <vt:lpstr>3 sieci podstawowe</vt:lpstr>
      <vt:lpstr>Różne ‘Ja’ w mózgu</vt:lpstr>
      <vt:lpstr>Prezentacja programu PowerPoint</vt:lpstr>
      <vt:lpstr>Prezentacja programu PowerPoint</vt:lpstr>
      <vt:lpstr>Rozwój sieci podstawowej (DMN)</vt:lpstr>
      <vt:lpstr>Środkowa Bruzda Czołowa (MFG)</vt:lpstr>
      <vt:lpstr>Pamięć niemowlaka</vt:lpstr>
      <vt:lpstr>Co wie dorosły?</vt:lpstr>
      <vt:lpstr>Skąd wiem o sobie?</vt:lpstr>
      <vt:lpstr>Słowa w mózgu</vt:lpstr>
      <vt:lpstr>Neuroobrazowanie słów?</vt:lpstr>
      <vt:lpstr>Semantyka fMRI</vt:lpstr>
      <vt:lpstr>Język (165 eksperymentów)</vt:lpstr>
      <vt:lpstr>Uwaga (77)</vt:lpstr>
      <vt:lpstr>Segmentacja doświadczenia</vt:lpstr>
      <vt:lpstr>Trajektorie umysłu</vt:lpstr>
      <vt:lpstr>Mózg jako substrat</vt:lpstr>
      <vt:lpstr>Nasze okulary</vt:lpstr>
      <vt:lpstr>Rekonstrukcja obrazów</vt:lpstr>
      <vt:lpstr>Słabo widać? </vt:lpstr>
      <vt:lpstr>Podsłuchiwanie myśli</vt:lpstr>
      <vt:lpstr>Myśl: czas, częstość, miejsce, energia </vt:lpstr>
      <vt:lpstr>Wola to pobudzenie mózgu ... </vt:lpstr>
      <vt:lpstr>Wiem 10 sekund wcześniej!</vt:lpstr>
      <vt:lpstr>Wola to jedno z wrażeń ... </vt:lpstr>
      <vt:lpstr>Spisek … </vt:lpstr>
      <vt:lpstr>Mózg i Ja</vt:lpstr>
      <vt:lpstr>Ja i Mózg</vt:lpstr>
      <vt:lpstr>Mózg i wola</vt:lpstr>
      <vt:lpstr>Zawiłości świadomości </vt:lpstr>
      <vt:lpstr>Normalne  świadome doświadczenie wzrokowe wymaga aktywacji wszystkich obszarów</vt:lpstr>
      <vt:lpstr>Normalne doświadczenie wzrokowe wymaga aktywacji wszystkich obszarów</vt:lpstr>
      <vt:lpstr>Obniżone stany świadomości</vt:lpstr>
      <vt:lpstr>Wyobraźnia</vt:lpstr>
      <vt:lpstr>Agnozja wyobrażeniowa</vt:lpstr>
      <vt:lpstr>Słuchacz</vt:lpstr>
      <vt:lpstr>Od genów do neuronów</vt:lpstr>
      <vt:lpstr>Od neuronów do zachowania</vt:lpstr>
      <vt:lpstr>Wierzchołek góry lodowej …</vt:lpstr>
      <vt:lpstr>Prezentacja programu PowerPoint</vt:lpstr>
      <vt:lpstr>Prezentacja programu PowerPoint</vt:lpstr>
    </vt:vector>
  </TitlesOfParts>
  <Company>Nicolaus Copernicus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reprezentowane są pojęcia w mózgu i co z tego wynika</dc:title>
  <dc:subject>Brain, language, concepts</dc:subject>
  <dc:creator>Wlodzislaw Duch</dc:creator>
  <cp:keywords>Brain, language, concepts</cp:keywords>
  <cp:lastModifiedBy>W Duch</cp:lastModifiedBy>
  <cp:revision>745</cp:revision>
  <cp:lastPrinted>1999-08-21T07:27:07Z</cp:lastPrinted>
  <dcterms:created xsi:type="dcterms:W3CDTF">1998-04-11T13:46:18Z</dcterms:created>
  <dcterms:modified xsi:type="dcterms:W3CDTF">2012-02-23T10:47:20Z</dcterms:modified>
</cp:coreProperties>
</file>