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  <p:sldMasterId id="2147483925" r:id="rId2"/>
    <p:sldMasterId id="2147483937" r:id="rId3"/>
    <p:sldMasterId id="2147484002" r:id="rId4"/>
    <p:sldMasterId id="2147484014" r:id="rId5"/>
    <p:sldMasterId id="2147484029" r:id="rId6"/>
    <p:sldMasterId id="2147484115" r:id="rId7"/>
    <p:sldMasterId id="2147484122" r:id="rId8"/>
    <p:sldMasterId id="2147484140" r:id="rId9"/>
    <p:sldMasterId id="2147484152" r:id="rId10"/>
    <p:sldMasterId id="2147484164" r:id="rId11"/>
  </p:sldMasterIdLst>
  <p:notesMasterIdLst>
    <p:notesMasterId r:id="rId113"/>
  </p:notesMasterIdLst>
  <p:handoutMasterIdLst>
    <p:handoutMasterId r:id="rId114"/>
  </p:handoutMasterIdLst>
  <p:sldIdLst>
    <p:sldId id="256" r:id="rId12"/>
    <p:sldId id="710" r:id="rId13"/>
    <p:sldId id="726" r:id="rId14"/>
    <p:sldId id="709" r:id="rId15"/>
    <p:sldId id="722" r:id="rId16"/>
    <p:sldId id="711" r:id="rId17"/>
    <p:sldId id="713" r:id="rId18"/>
    <p:sldId id="730" r:id="rId19"/>
    <p:sldId id="728" r:id="rId20"/>
    <p:sldId id="729" r:id="rId21"/>
    <p:sldId id="712" r:id="rId22"/>
    <p:sldId id="738" r:id="rId23"/>
    <p:sldId id="737" r:id="rId24"/>
    <p:sldId id="653" r:id="rId25"/>
    <p:sldId id="546" r:id="rId26"/>
    <p:sldId id="656" r:id="rId27"/>
    <p:sldId id="734" r:id="rId28"/>
    <p:sldId id="739" r:id="rId29"/>
    <p:sldId id="648" r:id="rId30"/>
    <p:sldId id="733" r:id="rId31"/>
    <p:sldId id="732" r:id="rId32"/>
    <p:sldId id="727" r:id="rId33"/>
    <p:sldId id="735" r:id="rId34"/>
    <p:sldId id="661" r:id="rId35"/>
    <p:sldId id="736" r:id="rId36"/>
    <p:sldId id="606" r:id="rId37"/>
    <p:sldId id="672" r:id="rId38"/>
    <p:sldId id="662" r:id="rId39"/>
    <p:sldId id="541" r:id="rId40"/>
    <p:sldId id="565" r:id="rId41"/>
    <p:sldId id="645" r:id="rId42"/>
    <p:sldId id="681" r:id="rId43"/>
    <p:sldId id="682" r:id="rId44"/>
    <p:sldId id="683" r:id="rId45"/>
    <p:sldId id="684" r:id="rId46"/>
    <p:sldId id="696" r:id="rId47"/>
    <p:sldId id="755" r:id="rId48"/>
    <p:sldId id="664" r:id="rId49"/>
    <p:sldId id="756" r:id="rId50"/>
    <p:sldId id="757" r:id="rId51"/>
    <p:sldId id="536" r:id="rId52"/>
    <p:sldId id="647" r:id="rId53"/>
    <p:sldId id="542" r:id="rId54"/>
    <p:sldId id="685" r:id="rId55"/>
    <p:sldId id="544" r:id="rId56"/>
    <p:sldId id="571" r:id="rId57"/>
    <p:sldId id="708" r:id="rId58"/>
    <p:sldId id="667" r:id="rId59"/>
    <p:sldId id="668" r:id="rId60"/>
    <p:sldId id="644" r:id="rId61"/>
    <p:sldId id="671" r:id="rId62"/>
    <p:sldId id="706" r:id="rId63"/>
    <p:sldId id="707" r:id="rId64"/>
    <p:sldId id="718" r:id="rId65"/>
    <p:sldId id="545" r:id="rId66"/>
    <p:sldId id="741" r:id="rId67"/>
    <p:sldId id="747" r:id="rId68"/>
    <p:sldId id="748" r:id="rId69"/>
    <p:sldId id="749" r:id="rId70"/>
    <p:sldId id="750" r:id="rId71"/>
    <p:sldId id="751" r:id="rId72"/>
    <p:sldId id="743" r:id="rId73"/>
    <p:sldId id="753" r:id="rId74"/>
    <p:sldId id="754" r:id="rId75"/>
    <p:sldId id="746" r:id="rId76"/>
    <p:sldId id="759" r:id="rId77"/>
    <p:sldId id="758" r:id="rId78"/>
    <p:sldId id="761" r:id="rId79"/>
    <p:sldId id="564" r:id="rId80"/>
    <p:sldId id="677" r:id="rId81"/>
    <p:sldId id="643" r:id="rId82"/>
    <p:sldId id="567" r:id="rId83"/>
    <p:sldId id="550" r:id="rId84"/>
    <p:sldId id="612" r:id="rId85"/>
    <p:sldId id="666" r:id="rId86"/>
    <p:sldId id="549" r:id="rId87"/>
    <p:sldId id="651" r:id="rId88"/>
    <p:sldId id="646" r:id="rId89"/>
    <p:sldId id="675" r:id="rId90"/>
    <p:sldId id="693" r:id="rId91"/>
    <p:sldId id="694" r:id="rId92"/>
    <p:sldId id="695" r:id="rId93"/>
    <p:sldId id="676" r:id="rId94"/>
    <p:sldId id="688" r:id="rId95"/>
    <p:sldId id="691" r:id="rId96"/>
    <p:sldId id="689" r:id="rId97"/>
    <p:sldId id="705" r:id="rId98"/>
    <p:sldId id="600" r:id="rId99"/>
    <p:sldId id="723" r:id="rId100"/>
    <p:sldId id="716" r:id="rId101"/>
    <p:sldId id="717" r:id="rId102"/>
    <p:sldId id="742" r:id="rId103"/>
    <p:sldId id="657" r:id="rId104"/>
    <p:sldId id="658" r:id="rId105"/>
    <p:sldId id="659" r:id="rId106"/>
    <p:sldId id="660" r:id="rId107"/>
    <p:sldId id="724" r:id="rId108"/>
    <p:sldId id="725" r:id="rId109"/>
    <p:sldId id="762" r:id="rId110"/>
    <p:sldId id="763" r:id="rId111"/>
    <p:sldId id="687" r:id="rId112"/>
  </p:sldIdLst>
  <p:sldSz cx="9144000" cy="6858000" type="screen4x3"/>
  <p:notesSz cx="6726238" cy="9713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FF3300"/>
    <a:srgbClr val="339966"/>
    <a:srgbClr val="008000"/>
    <a:srgbClr val="009900"/>
    <a:srgbClr val="0804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>
      <p:cViewPr>
        <p:scale>
          <a:sx n="75" d="100"/>
          <a:sy n="75" d="100"/>
        </p:scale>
        <p:origin x="350" y="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1312"/>
    </p:cViewPr>
  </p:sorterViewPr>
  <p:notesViewPr>
    <p:cSldViewPr>
      <p:cViewPr varScale="1">
        <p:scale>
          <a:sx n="59" d="100"/>
          <a:sy n="59" d="100"/>
        </p:scale>
        <p:origin x="-1770" y="-96"/>
      </p:cViewPr>
      <p:guideLst>
        <p:guide orient="horz" pos="305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theme" Target="theme/theme1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102" Type="http://schemas.openxmlformats.org/officeDocument/2006/relationships/slide" Target="slides/slide91.xml"/><Relationship Id="rId110" Type="http://schemas.openxmlformats.org/officeDocument/2006/relationships/slide" Target="slides/slide99.xml"/><Relationship Id="rId11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1.xml"/><Relationship Id="rId13" Type="http://schemas.openxmlformats.org/officeDocument/2006/relationships/slide" Target="slides/slide57.xml"/><Relationship Id="rId18" Type="http://schemas.openxmlformats.org/officeDocument/2006/relationships/slide" Target="slides/slide91.xml"/><Relationship Id="rId3" Type="http://schemas.openxmlformats.org/officeDocument/2006/relationships/slide" Target="slides/slide6.xml"/><Relationship Id="rId7" Type="http://schemas.openxmlformats.org/officeDocument/2006/relationships/slide" Target="slides/slide10.xml"/><Relationship Id="rId12" Type="http://schemas.openxmlformats.org/officeDocument/2006/relationships/slide" Target="slides/slide17.xml"/><Relationship Id="rId17" Type="http://schemas.openxmlformats.org/officeDocument/2006/relationships/slide" Target="slides/slide90.xml"/><Relationship Id="rId2" Type="http://schemas.openxmlformats.org/officeDocument/2006/relationships/slide" Target="slides/slide5.xml"/><Relationship Id="rId16" Type="http://schemas.openxmlformats.org/officeDocument/2006/relationships/slide" Target="slides/slide78.xml"/><Relationship Id="rId1" Type="http://schemas.openxmlformats.org/officeDocument/2006/relationships/slide" Target="slides/slide2.xml"/><Relationship Id="rId6" Type="http://schemas.openxmlformats.org/officeDocument/2006/relationships/slide" Target="slides/slide9.xml"/><Relationship Id="rId11" Type="http://schemas.openxmlformats.org/officeDocument/2006/relationships/slide" Target="slides/slide15.xml"/><Relationship Id="rId5" Type="http://schemas.openxmlformats.org/officeDocument/2006/relationships/slide" Target="slides/slide8.xml"/><Relationship Id="rId15" Type="http://schemas.openxmlformats.org/officeDocument/2006/relationships/slide" Target="slides/slide69.xml"/><Relationship Id="rId10" Type="http://schemas.openxmlformats.org/officeDocument/2006/relationships/slide" Target="slides/slide14.xml"/><Relationship Id="rId4" Type="http://schemas.openxmlformats.org/officeDocument/2006/relationships/slide" Target="slides/slide7.xml"/><Relationship Id="rId9" Type="http://schemas.openxmlformats.org/officeDocument/2006/relationships/slide" Target="slides/slide13.xml"/><Relationship Id="rId14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F77D30EC-D5E2-46F7-965D-722F3FE6E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6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28663"/>
            <a:ext cx="4856162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13275"/>
            <a:ext cx="4935538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38876FD2-8E4F-47EC-9199-C5C206380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854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2664970E-36DE-4FFA-B358-9A14DED9E9F1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00B9447B-1957-4CDE-B55D-3BF5C589E750}" type="slidenum">
              <a:rPr lang="en-US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28663"/>
            <a:ext cx="4852988" cy="3640137"/>
          </a:xfrm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614863"/>
            <a:ext cx="4935538" cy="43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1F6727-B032-499D-9F43-31040F738C16}" type="slidenum">
              <a:rPr lang="en-US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CAC63D4F-C852-4556-91C4-FC6C2E3EDE20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3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48A7E29D-4E38-4707-93C4-EF44FF277848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06E1ED89-C0BA-4400-BB52-9FD588CD2CA6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27DA9D-2C70-4215-9EB6-57DA16CDCC2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4FF64B-FA90-49B0-B50F-9C92E6D34A90}" type="slidenum">
              <a:rPr lang="en-US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buClr>
                <a:srgbClr val="1F497D"/>
              </a:buClr>
              <a:buSzPct val="115000"/>
              <a:defRPr/>
            </a:pPr>
            <a:fld id="{7D0C3A92-555B-4BF0-9076-C812C9F27CFF}" type="slidenum">
              <a:rPr lang="en-US" sz="1200">
                <a:solidFill>
                  <a:srgbClr val="000000"/>
                </a:solidFill>
                <a:latin typeface="    Times New Roman CE"/>
              </a:rPr>
              <a:pPr>
                <a:buClr>
                  <a:srgbClr val="1F497D"/>
                </a:buClr>
                <a:buSzPct val="115000"/>
                <a:defRPr/>
              </a:pPr>
              <a:t>26</a:t>
            </a:fld>
            <a:endParaRPr lang="en-US" sz="1200">
              <a:solidFill>
                <a:srgbClr val="000000"/>
              </a:solidFill>
              <a:latin typeface="    Times New Roman CE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0FCD310B-AF4F-409A-8C99-23FD091F30DA}" type="slidenum">
              <a:rPr lang="en-US" sz="120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28663"/>
            <a:ext cx="4854575" cy="3641725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614863"/>
            <a:ext cx="4935538" cy="43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13D16DEF-AAE6-4D6B-AECC-9B3230B1FA39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Arial" charset="0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BB99AAE1-612F-4CBC-A1A7-1CAC6A14D5AD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30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EEE87EFC-B5A8-4841-B15E-0E279D6CDC0B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31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B29EBEFA-85A6-4169-B949-F26DC060FAC0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32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0CE6E9F0-4CD0-42B8-ABCD-8D7944C75C83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33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EE6733-3326-493A-8737-8188E0D4817E}" type="slidenum">
              <a:rPr lang="en-US">
                <a:solidFill>
                  <a:prstClr val="white"/>
                </a:solidFill>
              </a:rPr>
              <a:pPr>
                <a:defRPr/>
              </a:pPr>
              <a:t>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4EB32694-3EC8-481A-9BCF-A1E7FBFE300C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34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D3969E44-753F-4092-98D9-47C49CDD3A62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35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279DCD27-254F-4C60-8B64-EF5ECF9B5515}" type="slidenum">
              <a:rPr lang="en-US">
                <a:solidFill>
                  <a:prstClr val="white"/>
                </a:solidFill>
              </a:rPr>
              <a:pPr>
                <a:buClr>
                  <a:srgbClr val="1F497D"/>
                </a:buClr>
                <a:defRPr/>
              </a:pPr>
              <a:t>36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42E15B5C-B15A-4D27-93C4-EDEF5C45BC31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38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Evidence on the emergence of the brain’s default</a:t>
            </a:r>
            <a:r>
              <a:rPr lang="pl-PL" dirty="0" smtClean="0"/>
              <a:t> </a:t>
            </a:r>
            <a:r>
              <a:rPr lang="en-US" dirty="0" smtClean="0"/>
              <a:t>network from 2-week-old to 2-year-old healthy</a:t>
            </a:r>
            <a:r>
              <a:rPr lang="pl-PL" dirty="0" smtClean="0"/>
              <a:t> </a:t>
            </a:r>
            <a:r>
              <a:rPr lang="en-US" dirty="0" smtClean="0"/>
              <a:t>pediatric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Wei </a:t>
            </a:r>
            <a:r>
              <a:rPr lang="en-US" dirty="0" err="1" smtClean="0"/>
              <a:t>Gao</a:t>
            </a:r>
            <a:r>
              <a:rPr lang="en-US" dirty="0" smtClean="0"/>
              <a:t>, </a:t>
            </a:r>
            <a:r>
              <a:rPr lang="en-US" dirty="0" err="1" smtClean="0"/>
              <a:t>Hongtu</a:t>
            </a:r>
            <a:r>
              <a:rPr lang="en-US" dirty="0" smtClean="0"/>
              <a:t> </a:t>
            </a:r>
            <a:r>
              <a:rPr lang="en-US" dirty="0" err="1" smtClean="0"/>
              <a:t>Zhub</a:t>
            </a:r>
            <a:r>
              <a:rPr lang="en-US" dirty="0" smtClean="0"/>
              <a:t>, Kelly S. </a:t>
            </a:r>
            <a:r>
              <a:rPr lang="en-US" dirty="0" err="1" smtClean="0"/>
              <a:t>Giovanello</a:t>
            </a:r>
            <a:r>
              <a:rPr lang="en-US" dirty="0" smtClean="0"/>
              <a:t>, J. Keith Smith, </a:t>
            </a:r>
            <a:r>
              <a:rPr lang="en-US" dirty="0" err="1" smtClean="0"/>
              <a:t>Dinggang</a:t>
            </a:r>
            <a:r>
              <a:rPr lang="en-US" dirty="0" smtClean="0"/>
              <a:t> </a:t>
            </a:r>
            <a:r>
              <a:rPr lang="en-US" dirty="0" err="1" smtClean="0"/>
              <a:t>Shen</a:t>
            </a:r>
            <a:r>
              <a:rPr lang="en-US" dirty="0" smtClean="0"/>
              <a:t>, John H. Gilmore, and </a:t>
            </a:r>
            <a:r>
              <a:rPr lang="en-US" dirty="0" err="1" smtClean="0"/>
              <a:t>Weili</a:t>
            </a:r>
            <a:r>
              <a:rPr lang="en-US" dirty="0" smtClean="0"/>
              <a:t> Lin,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6790–6795 </a:t>
            </a:r>
            <a:r>
              <a:rPr lang="pl-PL" baseline="0" dirty="0" smtClean="0"/>
              <a:t> </a:t>
            </a:r>
            <a:r>
              <a:rPr lang="pl-PL" dirty="0" smtClean="0"/>
              <a:t>PNAS  </a:t>
            </a:r>
            <a:r>
              <a:rPr lang="pl-PL" dirty="0" err="1" smtClean="0"/>
              <a:t>April</a:t>
            </a:r>
            <a:r>
              <a:rPr lang="pl-PL" dirty="0" smtClean="0"/>
              <a:t> 21, 2009  vol. 106 no. 16.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Default</a:t>
            </a:r>
            <a:r>
              <a:rPr lang="pl-PL" dirty="0" smtClean="0"/>
              <a:t> </a:t>
            </a:r>
            <a:r>
              <a:rPr lang="pl-PL" dirty="0" err="1" smtClean="0"/>
              <a:t>mode</a:t>
            </a:r>
            <a:r>
              <a:rPr lang="pl-PL" dirty="0" smtClean="0"/>
              <a:t> network </a:t>
            </a:r>
            <a:r>
              <a:rPr lang="pl-PL" dirty="0" err="1" smtClean="0"/>
              <a:t>consists</a:t>
            </a:r>
            <a:r>
              <a:rPr lang="pl-PL" dirty="0" smtClean="0"/>
              <a:t> </a:t>
            </a:r>
            <a:r>
              <a:rPr lang="pl-PL" dirty="0" err="1" smtClean="0"/>
              <a:t>mainly</a:t>
            </a:r>
            <a:r>
              <a:rPr lang="pl-PL" dirty="0" smtClean="0"/>
              <a:t> of the </a:t>
            </a:r>
            <a:r>
              <a:rPr lang="pl-PL" dirty="0" err="1" smtClean="0"/>
              <a:t>ventral</a:t>
            </a:r>
            <a:r>
              <a:rPr lang="pl-PL" dirty="0" smtClean="0"/>
              <a:t>/</a:t>
            </a:r>
            <a:r>
              <a:rPr lang="pl-PL" dirty="0" err="1" smtClean="0"/>
              <a:t>dorsal</a:t>
            </a:r>
            <a:r>
              <a:rPr lang="pl-PL" dirty="0" smtClean="0"/>
              <a:t> </a:t>
            </a:r>
            <a:r>
              <a:rPr lang="pl-PL" dirty="0" err="1" smtClean="0"/>
              <a:t>medial</a:t>
            </a:r>
            <a:r>
              <a:rPr lang="pl-PL" dirty="0" smtClean="0"/>
              <a:t> </a:t>
            </a:r>
            <a:r>
              <a:rPr lang="pl-PL" dirty="0" err="1" smtClean="0"/>
              <a:t>prefrontal</a:t>
            </a:r>
            <a:r>
              <a:rPr lang="pl-PL" baseline="0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 (v/d MPFC), </a:t>
            </a:r>
            <a:r>
              <a:rPr lang="pl-PL" dirty="0" err="1" smtClean="0"/>
              <a:t>posterior</a:t>
            </a:r>
            <a:r>
              <a:rPr lang="pl-PL" dirty="0" smtClean="0"/>
              <a:t> </a:t>
            </a:r>
            <a:r>
              <a:rPr lang="pl-PL" dirty="0" err="1" smtClean="0"/>
              <a:t>cingulate</a:t>
            </a:r>
            <a:r>
              <a:rPr lang="pl-PL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/</a:t>
            </a:r>
            <a:r>
              <a:rPr lang="pl-PL" dirty="0" err="1" smtClean="0"/>
              <a:t>retrosplenial</a:t>
            </a:r>
            <a:r>
              <a:rPr lang="pl-PL" dirty="0" smtClean="0"/>
              <a:t> (PCC/</a:t>
            </a:r>
            <a:r>
              <a:rPr lang="pl-PL" dirty="0" err="1" smtClean="0"/>
              <a:t>Rsp</a:t>
            </a:r>
            <a:r>
              <a:rPr lang="pl-PL" dirty="0" smtClean="0"/>
              <a:t>), </a:t>
            </a:r>
            <a:r>
              <a:rPr lang="pl-PL" dirty="0" err="1" smtClean="0"/>
              <a:t>inferior</a:t>
            </a:r>
            <a:r>
              <a:rPr lang="pl-PL" dirty="0" smtClean="0"/>
              <a:t> </a:t>
            </a:r>
            <a:r>
              <a:rPr lang="pl-PL" dirty="0" err="1" smtClean="0"/>
              <a:t>parietal</a:t>
            </a:r>
            <a:r>
              <a:rPr lang="pl-PL" dirty="0" smtClean="0"/>
              <a:t> </a:t>
            </a:r>
            <a:r>
              <a:rPr lang="pl-PL" dirty="0" err="1" smtClean="0"/>
              <a:t>lobule</a:t>
            </a:r>
            <a:r>
              <a:rPr lang="pl-PL" dirty="0" smtClean="0"/>
              <a:t> (IPL), </a:t>
            </a:r>
            <a:r>
              <a:rPr lang="pl-PL" dirty="0" err="1" smtClean="0"/>
              <a:t>lateral</a:t>
            </a:r>
            <a:r>
              <a:rPr lang="pl-PL" dirty="0" smtClean="0"/>
              <a:t> </a:t>
            </a:r>
            <a:r>
              <a:rPr lang="pl-PL" dirty="0" err="1" smtClean="0"/>
              <a:t>temporal</a:t>
            </a:r>
            <a:r>
              <a:rPr lang="pl-PL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 (LTC),</a:t>
            </a:r>
            <a:r>
              <a:rPr lang="pl-PL" baseline="0" dirty="0" smtClean="0"/>
              <a:t> </a:t>
            </a:r>
            <a:r>
              <a:rPr lang="pl-PL" dirty="0" smtClean="0"/>
              <a:t>and </a:t>
            </a:r>
            <a:r>
              <a:rPr lang="pl-PL" dirty="0" err="1" smtClean="0"/>
              <a:t>hippocampus</a:t>
            </a:r>
            <a:r>
              <a:rPr lang="pl-PL" dirty="0" smtClean="0"/>
              <a:t> regions (HF).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60420" name="Header Placeholder 3"/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solidFill>
                  <a:prstClr val="black"/>
                </a:solidFill>
              </a:rPr>
              <a:t>M.L. Anderson, Evidence for massive redeployment</a:t>
            </a:r>
          </a:p>
        </p:txBody>
      </p:sp>
      <p:sp>
        <p:nvSpPr>
          <p:cNvPr id="60421" name="Date Placeholder 4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CB5A4FE1-C4CD-4039-BC71-40CE8522D881}" type="datetime1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10/16/2013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422" name="Slide Number Placeholder 5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BB195063-B802-4129-93C6-7D2A8570C4D9}" type="slidenum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24EFDABF-C6F0-47A0-86AA-2FAC67BFF4E1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1999. Tralvex Yeap. All Rights Reserved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5B59FECE-D8EF-4D3E-832B-7B016B923D79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C4239319-75D9-48BD-AF1D-19598CB8F965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6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97EDEF-2007-4092-A3BA-67CD2C429E3A}" type="slidenum">
              <a:rPr lang="en-US">
                <a:solidFill>
                  <a:prstClr val="white"/>
                </a:solidFill>
              </a:rPr>
              <a:pPr>
                <a:defRPr/>
              </a:pPr>
              <a:t>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03CAD4-1DC4-4575-8178-FCEFC68C1E99}" type="slidenum">
              <a:rPr lang="en-US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D4DFE040-A1E2-483C-B4EC-5D6D492D529E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2AFC24B4-9B3B-48F5-8E04-B14A2AA6AC0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0F4A7DC7-D675-4373-A4D9-A53B3DDF6CAA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1EDD4191-A542-4192-AFDB-D4D00FABC344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FB3DE7BC-D8BF-41B9-AB0B-268DAF2C0AC4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E5D09-47B8-40ED-BFC5-D42D7E3C68C0}" type="slidenum">
              <a:rPr lang="en-US">
                <a:solidFill>
                  <a:prstClr val="white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520CF08D-6734-44CB-88B4-06734F34DACB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BD060D-5F02-44FC-A867-7550C79D99E0}" type="slidenum">
              <a:rPr lang="en-US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14DF22-F50C-4FAD-8D70-398357DD9F19}" type="slidenum">
              <a:rPr lang="pl-PL">
                <a:solidFill>
                  <a:prstClr val="white"/>
                </a:solidFill>
              </a:rPr>
              <a:pPr/>
              <a:t>59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D2D6B-383F-4DAF-A149-E316673767B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61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9C303-E3A1-4A09-B1FE-B59E5026D88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52A98C-9A60-438A-831F-8DF874C003DA}" type="slidenum">
              <a:rPr lang="pl-PL" sz="1200">
                <a:solidFill>
                  <a:prstClr val="black"/>
                </a:solidFill>
              </a:rPr>
              <a:pPr eaLnBrk="1" hangingPunct="1"/>
              <a:t>63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Ed </a:t>
            </a:r>
            <a:r>
              <a:rPr lang="en-US" dirty="0" err="1" smtClean="0"/>
              <a:t>Bullmore</a:t>
            </a:r>
            <a:r>
              <a:rPr lang="en-US" dirty="0" smtClean="0"/>
              <a:t> and Olaf </a:t>
            </a:r>
            <a:r>
              <a:rPr lang="en-US" dirty="0" err="1" smtClean="0"/>
              <a:t>Sporns</a:t>
            </a:r>
            <a:r>
              <a:rPr lang="pl-PL" dirty="0" smtClean="0"/>
              <a:t>, </a:t>
            </a:r>
            <a:r>
              <a:rPr lang="en-US" dirty="0" smtClean="0"/>
              <a:t>Complex brain networks: graph theoretical analysis of structural and functional systems</a:t>
            </a:r>
            <a:r>
              <a:rPr lang="pl-PL" dirty="0" smtClean="0"/>
              <a:t>. </a:t>
            </a:r>
            <a:r>
              <a:rPr lang="en-US" dirty="0" smtClean="0"/>
              <a:t>Nature Reviews Neuroscience 10, 186-198 (March 2009) | doi:10.1038/nrn2575</a:t>
            </a:r>
          </a:p>
          <a:p>
            <a:endParaRPr lang="pl-PL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C9A8935-F63E-4F18-929B-05F8D85E7AD8}" type="slidenum">
              <a:rPr lang="pl-PL" sz="1200">
                <a:solidFill>
                  <a:prstClr val="black"/>
                </a:solidFill>
              </a:rPr>
              <a:pPr eaLnBrk="1" hangingPunct="1"/>
              <a:t>66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D1102-0A94-42CD-B894-D3A3B702D703}" type="slidenum">
              <a:rPr lang="pl-PL">
                <a:solidFill>
                  <a:prstClr val="white"/>
                </a:solidFill>
              </a:rPr>
              <a:pPr/>
              <a:t>67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BD060D-5F02-44FC-A867-7550C79D99E0}" type="slidenum">
              <a:rPr lang="en-US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136489A-35F9-4A1E-9F73-96DAC8612744}" type="slidenum">
              <a:rPr lang="pl-PL" sz="1200">
                <a:solidFill>
                  <a:prstClr val="black"/>
                </a:solidFill>
              </a:rPr>
              <a:pPr eaLnBrk="1" hangingPunct="1"/>
              <a:t>68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58BBE081-B42B-45A1-81E8-0B21FC304C62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69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28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The human brain efficiently solves certain operations such as object recognition and categorization through a massively</a:t>
            </a:r>
          </a:p>
          <a:p>
            <a:r>
              <a:rPr lang="en-US" smtClean="0"/>
              <a:t>parallel network of dedicated processors. However, human cognition also relies on the ability to perform an arbitrarily large</a:t>
            </a:r>
          </a:p>
          <a:p>
            <a:r>
              <a:rPr lang="en-US" smtClean="0"/>
              <a:t>set of tasks by flexibly recombining different processors into a novel chain. This flexibility comes at the cost of a severe</a:t>
            </a:r>
          </a:p>
          <a:p>
            <a:r>
              <a:rPr lang="en-US" smtClean="0"/>
              <a:t>slowing down and a seriality of operations (100–500 ms per step). A limit on parallel processing is demonstrated in</a:t>
            </a:r>
          </a:p>
          <a:p>
            <a:r>
              <a:rPr lang="en-US" smtClean="0"/>
              <a:t>experimental setups such as the psychological refractory period (PRP) and the attentional blink (AB) in which the processing</a:t>
            </a:r>
          </a:p>
          <a:p>
            <a:r>
              <a:rPr lang="en-US" smtClean="0"/>
              <a:t>of an element either significantly delays (PRP) or impedes conscious access (AB) of a second, rapidly presented element.</a:t>
            </a:r>
          </a:p>
          <a:p>
            <a:r>
              <a:rPr lang="en-US" smtClean="0"/>
              <a:t>Here we present a spiking-neuron implementation of a cognitive architecture where a large number of local parallel</a:t>
            </a:r>
          </a:p>
          <a:p>
            <a:r>
              <a:rPr lang="en-US" smtClean="0"/>
              <a:t>processors assemble together to produce goal-driven behavior. The precise mapping of incoming sensory stimuli onto</a:t>
            </a:r>
          </a:p>
          <a:p>
            <a:r>
              <a:rPr lang="en-US" smtClean="0"/>
              <a:t>motor representations relies on a ‘‘router’’ network capable of flexibly interconnecting processors and rapidly changing its</a:t>
            </a:r>
          </a:p>
          <a:p>
            <a:r>
              <a:rPr lang="en-US" smtClean="0"/>
              <a:t>configuration from one task to another. Simulations show that, when presented with dual-task stimuli, the network exhibits</a:t>
            </a:r>
          </a:p>
          <a:p>
            <a:r>
              <a:rPr lang="en-US" smtClean="0"/>
              <a:t>parallel processing at peripheral sensory levels, a memory buffer capable of keeping the result of sensory processing on</a:t>
            </a:r>
          </a:p>
          <a:p>
            <a:r>
              <a:rPr lang="en-US" smtClean="0"/>
              <a:t>hold, and a slow serial performance at the router stage, resulting in a performance bottleneck. The network captures the</a:t>
            </a:r>
          </a:p>
          <a:p>
            <a:r>
              <a:rPr lang="en-US" smtClean="0"/>
              <a:t>detailed dynamics of human behavior during dual-task-performance, including both mean RTs and RT distributions, and</a:t>
            </a:r>
          </a:p>
          <a:p>
            <a:r>
              <a:rPr lang="en-US" smtClean="0"/>
              <a:t>establishes concrete predictions on neuronal dynamics during dual-task experiments in humans and non-human primates.</a:t>
            </a:r>
          </a:p>
          <a:p>
            <a:r>
              <a:rPr lang="en-US" smtClean="0"/>
              <a:t>The Brain’s Router: A Cortical Network Model of Serial Processing in the Primate Brain, Plos biology, Zylberberg</a:t>
            </a:r>
          </a:p>
          <a:p>
            <a:endParaRPr lang="pl-PL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1C29D697-660E-46E8-A6F5-1A17F12A294F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68D71296-E8CC-4E02-AC32-2F54AE234840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71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E2D410D0-4DBC-4A28-A43D-AA7A083A842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72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4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8CA2E69A-E842-4431-95A1-BB29A2EEDC41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73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59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Arial" charset="0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46472AF8-FD2E-4F5E-A1AA-C1E50400EFB9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74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D40296E2-586F-4FB5-BC82-FDD89632120D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D8A7649B-4D90-4F41-9211-485E89A33333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76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219201BA-1634-43A3-B119-8321C2601498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77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BD060D-5F02-44FC-A867-7550C79D99E0}" type="slidenum">
              <a:rPr lang="en-US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05A8312C-0746-4F35-8678-9A3C08200241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78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10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buClr>
                <a:srgbClr val="1F497D"/>
              </a:buClr>
              <a:defRPr/>
            </a:pPr>
            <a:fld id="{5321644E-B680-46C6-8B57-7BC440080142}" type="slidenum">
              <a:rPr lang="en-US" sz="1200">
                <a:solidFill>
                  <a:srgbClr val="000000"/>
                </a:solidFill>
              </a:rPr>
              <a:pPr>
                <a:buClr>
                  <a:srgbClr val="1F497D"/>
                </a:buClr>
                <a:defRPr/>
              </a:pPr>
              <a:t>79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buClr>
                <a:srgbClr val="1F497D"/>
              </a:buClr>
              <a:defRPr/>
            </a:pPr>
            <a:fld id="{A8C32F20-73DA-49D0-87C4-291841170FF8}" type="slidenum">
              <a:rPr lang="en-US" sz="1200">
                <a:solidFill>
                  <a:srgbClr val="000000"/>
                </a:solidFill>
              </a:rPr>
              <a:pPr>
                <a:buClr>
                  <a:srgbClr val="1F497D"/>
                </a:buClr>
                <a:defRPr/>
              </a:pPr>
              <a:t>80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buClr>
                <a:srgbClr val="1F497D"/>
              </a:buClr>
              <a:defRPr/>
            </a:pPr>
            <a:fld id="{76BDE8CD-AD76-49E6-B7FF-3514300ADE94}" type="slidenum">
              <a:rPr lang="en-US" sz="1200">
                <a:solidFill>
                  <a:srgbClr val="000000"/>
                </a:solidFill>
              </a:rPr>
              <a:pPr>
                <a:buClr>
                  <a:srgbClr val="1F497D"/>
                </a:buClr>
                <a:defRPr/>
              </a:pPr>
              <a:t>81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buClr>
                <a:srgbClr val="1F497D"/>
              </a:buClr>
              <a:defRPr/>
            </a:pPr>
            <a:fld id="{41D64414-72E1-4873-8C67-1C5A467AD4D0}" type="slidenum">
              <a:rPr lang="en-US" sz="1200">
                <a:solidFill>
                  <a:srgbClr val="000000"/>
                </a:solidFill>
              </a:rPr>
              <a:pPr>
                <a:buClr>
                  <a:srgbClr val="1F497D"/>
                </a:buClr>
                <a:defRPr/>
              </a:pPr>
              <a:t>82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buClr>
                <a:srgbClr val="1F497D"/>
              </a:buClr>
              <a:defRPr/>
            </a:pPr>
            <a:fld id="{E4CEF616-C586-463C-AC7C-63303206B3C1}" type="slidenum">
              <a:rPr lang="en-US" sz="1200">
                <a:solidFill>
                  <a:srgbClr val="000000"/>
                </a:solidFill>
              </a:rPr>
              <a:pPr>
                <a:buClr>
                  <a:srgbClr val="1F497D"/>
                </a:buClr>
                <a:defRPr/>
              </a:pPr>
              <a:t>83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78FF1F6A-975C-46C8-A3FA-C4E69FE2347C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84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720BF6-3C02-4466-A7B1-B0E3C701CCC9}" type="slidenum">
              <a:rPr lang="en-US"/>
              <a:pPr>
                <a:defRPr/>
              </a:pPr>
              <a:t>85</a:t>
            </a:fld>
            <a:endParaRPr lang="en-US"/>
          </a:p>
        </p:txBody>
      </p:sp>
      <p:sp>
        <p:nvSpPr>
          <p:cNvPr id="150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EA07A049-DB16-4266-BC7A-2235C9FE80E3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86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2B9DE01C-0ECB-452B-9083-1A7BF389F070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88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3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BD060D-5F02-44FC-A867-7550C79D99E0}" type="slidenum">
              <a:rPr lang="en-US">
                <a:solidFill>
                  <a:prstClr val="white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166D22-E898-43A8-A15E-108D3FFF0502}" type="slidenum">
              <a:rPr lang="en-US">
                <a:solidFill>
                  <a:prstClr val="white"/>
                </a:solidFill>
              </a:rPr>
              <a:pPr>
                <a:defRPr/>
              </a:pPr>
              <a:t>89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4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F34CD-E0A3-4154-82FE-F7B24D88B4BF}" type="slidenum">
              <a:rPr lang="en-US">
                <a:solidFill>
                  <a:prstClr val="white"/>
                </a:solidFill>
              </a:rPr>
              <a:pPr>
                <a:defRPr/>
              </a:pPr>
              <a:t>90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5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660AC7-370F-47FD-A998-7DD590AB534F}" type="slidenum">
              <a:rPr lang="en-US">
                <a:solidFill>
                  <a:prstClr val="white"/>
                </a:solidFill>
              </a:rPr>
              <a:pPr>
                <a:defRPr/>
              </a:pPr>
              <a:t>91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6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A58B91-9212-46A4-B253-AD4D42AB3FA2}" type="slidenum">
              <a:rPr lang="pl-PL" altLang="pl-PL" smtClean="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92</a:t>
            </a:fld>
            <a:endParaRPr lang="pl-PL" altLang="pl-PL" smtClean="0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D4CFB98E-1569-4838-9762-BB239E2D5AC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95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3AC056E9-4189-4378-A304-D3CFCEFF44BD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96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31BB39-1679-4817-80A3-49B61A0E5F0E}" type="slidenum">
              <a:rPr lang="en-US">
                <a:solidFill>
                  <a:prstClr val="white"/>
                </a:solidFill>
              </a:rPr>
              <a:pPr>
                <a:defRPr/>
              </a:pPr>
              <a:t>97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7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F473C6-C457-414C-846E-FFC64C6D24CA}" type="slidenum">
              <a:rPr lang="en-US">
                <a:solidFill>
                  <a:prstClr val="white"/>
                </a:solidFill>
              </a:rPr>
              <a:pPr>
                <a:defRPr/>
              </a:pPr>
              <a:t>98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8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1F6727-B032-499D-9F43-31040F738C16}" type="slidenum">
              <a:rPr lang="en-US">
                <a:solidFill>
                  <a:prstClr val="white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B36064C0-5CA1-4B52-82DB-4B344CE01353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101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0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wmf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1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2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27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189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770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83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294163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29416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13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just">
              <a:buClr>
                <a:srgbClr val="775F55"/>
              </a:buClr>
              <a:buSzPct val="115000"/>
              <a:defRPr sz="2000">
                <a:solidFill>
                  <a:prstClr val="black"/>
                </a:solidFill>
                <a:latin typeface="    Times New Roman CE" charset="0"/>
                <a:cs typeface="+mn-cs"/>
              </a:defRPr>
            </a:lvl1pPr>
          </a:lstStyle>
          <a:p>
            <a:pPr>
              <a:defRPr/>
            </a:pPr>
            <a:fld id="{2EC8FD57-6368-4A03-A7A1-D32DE149959E}" type="datetimeFigureOut">
              <a:rPr lang="pl-PL"/>
              <a:pPr>
                <a:defRPr/>
              </a:pPr>
              <a:t>2013-10-16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just">
              <a:buClr>
                <a:srgbClr val="775F55"/>
              </a:buClr>
              <a:buSzPct val="115000"/>
              <a:defRPr sz="2000">
                <a:solidFill>
                  <a:prstClr val="black"/>
                </a:solidFill>
                <a:latin typeface="    Times New Roman CE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just">
              <a:buClr>
                <a:srgbClr val="775F55"/>
              </a:buClr>
              <a:buSzPct val="115000"/>
              <a:defRPr sz="2000">
                <a:solidFill>
                  <a:prstClr val="black"/>
                </a:solidFill>
                <a:latin typeface="    Times New Roman CE" charset="0"/>
                <a:cs typeface="+mn-cs"/>
              </a:defRPr>
            </a:lvl1pPr>
          </a:lstStyle>
          <a:p>
            <a:pPr>
              <a:defRPr/>
            </a:pPr>
            <a:fld id="{A789EC15-B777-4081-994B-306550D39E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73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57299"/>
            <a:ext cx="8229600" cy="3143272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2202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 Berlin 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ogo_r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21313"/>
            <a:ext cx="10525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68975"/>
            <a:ext cx="990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224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01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0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80992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60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3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73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79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83834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93207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70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5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88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3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7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1801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4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69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1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244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92978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98426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2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356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48488" y="115888"/>
            <a:ext cx="2087562" cy="66262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115888"/>
            <a:ext cx="6110288" cy="66262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33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ytuł i zawartość nad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8350250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5800" y="4010025"/>
            <a:ext cx="8350250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78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937125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937125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41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85800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937125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685800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37125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166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92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17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42462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98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41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0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360FE15-6066-4CFF-8615-E0642ADA1B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8934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6979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69163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886590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178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48488" y="115888"/>
            <a:ext cx="2087562" cy="66262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115888"/>
            <a:ext cx="6110288" cy="66262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59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ytuł i zawartość nad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8350250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5800" y="4010025"/>
            <a:ext cx="8350250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597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937125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937125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251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85800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937125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685800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37125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09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95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40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6538913"/>
            <a:ext cx="2222500" cy="319087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1400" b="1" i="1">
                <a:solidFill>
                  <a:srgbClr val="FF0000"/>
                </a:solidFill>
                <a:latin typeface="Times New Roman" pitchFamily="18" charset="0"/>
              </a:rPr>
              <a:t>Idea Generation Model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662863" y="6538913"/>
            <a:ext cx="1481137" cy="319087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1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IJCNN 2009</a:t>
            </a:r>
            <a:endParaRPr lang="en-US" sz="14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2506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62025" y="2589213"/>
            <a:ext cx="6400800" cy="304800"/>
          </a:xfrm>
        </p:spPr>
        <p:txBody>
          <a:bodyPr wrap="square"/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756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35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47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60124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725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0738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4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36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2" y="1125540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40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2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80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733D6-38EE-419F-93FD-6B0071152CB3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771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 Berlin 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6149" name="Picture 5" descr="logo_r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21313"/>
            <a:ext cx="1052513" cy="10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68975"/>
            <a:ext cx="990600" cy="6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62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90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5688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300064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781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6296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639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133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7995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1594530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3913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507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0380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 Berlin 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ogo_r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21313"/>
            <a:ext cx="10525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68975"/>
            <a:ext cx="990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86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1570" y="188640"/>
            <a:ext cx="7772400" cy="1143000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81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205061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266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627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33645"/>
            <a:ext cx="7772400" cy="1143000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67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775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595838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855509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8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1566863" cy="1616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6463" y="1600200"/>
            <a:ext cx="1566862" cy="1616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921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141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60B6F-BCEA-4425-8BF4-0D94FC5E5B3F}" type="datetime1">
              <a:rPr lang="en-US">
                <a:solidFill>
                  <a:srgbClr val="EAEAEA"/>
                </a:solidFill>
              </a:rPr>
              <a:pPr>
                <a:defRPr/>
              </a:pPr>
              <a:t>10/16/2013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91272-6BEA-48C0-B031-DC4681930E6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211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5AEB-E563-4260-B3B6-2A6275163EA4}" type="datetime1">
              <a:rPr lang="en-US">
                <a:solidFill>
                  <a:srgbClr val="EAEAEA"/>
                </a:solidFill>
              </a:rPr>
              <a:pPr>
                <a:defRPr/>
              </a:pPr>
              <a:t>10/16/2013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CF35-1BEC-487B-9E15-D78A0061D49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534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64C33-4C93-45A2-8790-9064476E1FA3}" type="datetime1">
              <a:rPr lang="en-US">
                <a:solidFill>
                  <a:srgbClr val="EAEAEA"/>
                </a:solidFill>
              </a:rPr>
              <a:pPr>
                <a:defRPr/>
              </a:pPr>
              <a:t>10/16/2013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8399-035A-4439-A3B2-9A8BA7694E99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670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74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101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B36"/>
            </a:gs>
            <a:gs pos="50000">
              <a:srgbClr val="003366"/>
            </a:gs>
            <a:gs pos="100000">
              <a:srgbClr val="001B3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 Berlin bulle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488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7606A3-FA25-4166-9D7F-CB3DB3A0878A}" type="datetime1">
              <a:rPr lang="en-US">
                <a:solidFill>
                  <a:srgbClr val="EAEAEA"/>
                </a:solidFill>
              </a:rPr>
              <a:pPr>
                <a:defRPr/>
              </a:pPr>
              <a:t>10/16/2013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F6FEBEF-49CF-4890-8F92-50B0EE3A3FA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440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66000">
              <a:srgbClr val="8C3D91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/>
        </p:nvSpPr>
        <p:spPr bwMode="auto">
          <a:xfrm>
            <a:off x="0" y="6538913"/>
            <a:ext cx="1189038" cy="319087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1400" b="1" i="1">
                <a:solidFill>
                  <a:srgbClr val="FF0000"/>
                </a:solidFill>
                <a:latin typeface="Times New Roman" pitchFamily="18" charset="0"/>
              </a:rPr>
              <a:t>Ali A. Minai</a:t>
            </a:r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7940675" y="6538913"/>
            <a:ext cx="1203325" cy="319087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1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ICANN 2009</a:t>
            </a:r>
            <a:endParaRPr lang="en-US" sz="14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52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32861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4763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3pPr>
      <a:lvl4pPr marL="1376363" indent="-4763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2860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7432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2004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657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9CB86E"/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3075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Symbol zastępczy tekstu 2"/>
          <p:cNvSpPr txBox="1">
            <a:spLocks/>
          </p:cNvSpPr>
          <p:nvPr/>
        </p:nvSpPr>
        <p:spPr bwMode="auto">
          <a:xfrm>
            <a:off x="428625" y="3857625"/>
            <a:ext cx="8229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    Times New Roman CE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endParaRPr lang="pl-PL" sz="1800" smtClean="0">
              <a:solidFill>
                <a:prstClr val="white"/>
              </a:solidFill>
              <a:latin typeface="Calibri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06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FFC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B36"/>
            </a:gs>
            <a:gs pos="50000">
              <a:srgbClr val="003366"/>
            </a:gs>
            <a:gs pos="100000">
              <a:srgbClr val="001B3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 Berlin bulle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B36"/>
            </a:gs>
            <a:gs pos="50000">
              <a:srgbClr val="003366"/>
            </a:gs>
            <a:gs pos="100000">
              <a:srgbClr val="001B3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Berlin bulle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B36"/>
            </a:gs>
            <a:gs pos="50000">
              <a:srgbClr val="003366"/>
            </a:gs>
            <a:gs pos="100000">
              <a:srgbClr val="001B3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 Berlin bulle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398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10000"/>
              </a:schemeClr>
            </a:gs>
            <a:gs pos="72000">
              <a:srgbClr val="0A128C">
                <a:lumMod val="50000"/>
              </a:srgbClr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2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2" y="1125540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933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Calibri" pitchFamily="34" charset="0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Calibri" pitchFamily="34" charset="0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Calibri" pitchFamily="34" charset="0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66">
                <a:gamma/>
                <a:shade val="53333"/>
                <a:invGamma/>
              </a:srgbClr>
            </a:gs>
            <a:gs pos="50000">
              <a:srgbClr val="003366"/>
            </a:gs>
            <a:gs pos="100000">
              <a:srgbClr val="003366">
                <a:gamma/>
                <a:shade val="53333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 Berlin bulle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450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://www.thebrain.com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ind%20Maps.lnk" TargetMode="External"/><Relationship Id="rId5" Type="http://schemas.openxmlformats.org/officeDocument/2006/relationships/image" Target="../media/image24.png"/><Relationship Id="rId4" Type="http://schemas.openxmlformats.org/officeDocument/2006/relationships/hyperlink" Target="../../../../Archive-papers/Rysunki/Varia/Mind%20Map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sjDnYxJ0bo&amp;feature=player_embedded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46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hyperlink" Target="20qOnDB.lnk" TargetMode="External"/><Relationship Id="rId9" Type="http://schemas.openxmlformats.org/officeDocument/2006/relationships/hyperlink" Target="GCC-Graph-Examples.pdf" TargetMode="External"/><Relationship Id="rId1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qs.pl/ghostmine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RHSTG.jpg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hyperlink" Target="UMLSsemnet.jp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RoboThespian.lnk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jpeg"/><Relationship Id="rId5" Type="http://schemas.openxmlformats.org/officeDocument/2006/relationships/slide" Target="slide72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38.wmf"/><Relationship Id="rId4" Type="http://schemas.openxmlformats.org/officeDocument/2006/relationships/image" Target="../media/image137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7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hyperlink" Target="http://dico.isc.cnrs.fr/en/index.html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users.mat.uni.torun.pl/~macias/mambo/index.php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15888"/>
            <a:ext cx="8569325" cy="2449512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/>
              <a:t>Tajemnice mózgu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pl-PL" sz="4000" dirty="0" smtClean="0"/>
              <a:t>i nie tylko …</a:t>
            </a:r>
            <a:endParaRPr lang="pl-PL" sz="2800" dirty="0" smtClean="0">
              <a:solidFill>
                <a:srgbClr val="FFC000"/>
              </a:solidFill>
              <a:latin typeface="Arial Unicode MS" pitchFamily="34" charset="-128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213100"/>
            <a:ext cx="8064500" cy="35290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l-PL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/>
            </a:r>
            <a:br>
              <a:rPr lang="pl-PL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Włodzisław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Duch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/>
            </a:r>
            <a:br>
              <a:rPr lang="en-US" sz="1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r>
              <a:rPr lang="pl-P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Katedra Informatyki Stosowanej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UMK</a:t>
            </a:r>
            <a:b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endParaRPr lang="pl-PL" sz="1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Google: </a:t>
            </a:r>
            <a:r>
              <a:rPr lang="pl-P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W.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Duch</a:t>
            </a:r>
            <a:b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r>
              <a:rPr lang="en-US" sz="1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/>
            </a:r>
            <a:br>
              <a:rPr lang="en-US" sz="1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endParaRPr lang="en-US" sz="1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21508" name="Picture 1030" descr="duch-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2871788"/>
            <a:ext cx="14287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31" descr="l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34143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871788"/>
            <a:ext cx="12668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1341438"/>
            <a:ext cx="1143000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Testy Psychometryczne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4797152"/>
            <a:ext cx="854868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8775" indent="-358775">
              <a:spcBef>
                <a:spcPct val="20000"/>
              </a:spcBef>
              <a:buFontTx/>
              <a:buChar char="•"/>
              <a:defRPr/>
            </a:pPr>
            <a:r>
              <a:rPr lang="pl-PL" sz="2000" kern="0" dirty="0" smtClean="0">
                <a:solidFill>
                  <a:srgbClr val="FFFFFF"/>
                </a:solidFill>
                <a:cs typeface="+mn-cs"/>
              </a:rPr>
              <a:t>Pozwala </a:t>
            </a:r>
            <a:r>
              <a:rPr lang="pl-PL" sz="2000" kern="0" dirty="0">
                <a:solidFill>
                  <a:srgbClr val="FFFFFF"/>
                </a:solidFill>
                <a:cs typeface="+mn-cs"/>
              </a:rPr>
              <a:t>traktować dane jako nieprecyzyjne z pewnym rozkładem </a:t>
            </a:r>
            <a:r>
              <a:rPr lang="pl-PL" sz="2000" kern="0" dirty="0" smtClean="0">
                <a:solidFill>
                  <a:srgbClr val="FFFFFF"/>
                </a:solidFill>
                <a:cs typeface="+mn-cs"/>
              </a:rPr>
              <a:t>p(x).</a:t>
            </a:r>
            <a:endParaRPr lang="pl-PL" sz="2000" kern="0" dirty="0">
              <a:solidFill>
                <a:srgbClr val="FFFFFF"/>
              </a:solidFill>
              <a:cs typeface="+mn-cs"/>
            </a:endParaRPr>
          </a:p>
          <a:p>
            <a:pPr marL="358775" indent="-358775">
              <a:spcBef>
                <a:spcPct val="20000"/>
              </a:spcBef>
              <a:buFontTx/>
              <a:buChar char="•"/>
              <a:defRPr/>
            </a:pPr>
            <a:r>
              <a:rPr lang="pl-PL" sz="2000" kern="0" dirty="0">
                <a:solidFill>
                  <a:srgbClr val="FFFFFF"/>
                </a:solidFill>
                <a:cs typeface="+mn-cs"/>
              </a:rPr>
              <a:t>Używany w przychodni akademickiej UMK i zastosowaniach psychiatrycznych, podobne testy robi się w większych firmach.</a:t>
            </a:r>
          </a:p>
          <a:p>
            <a:pPr marL="358775" indent="-358775">
              <a:spcBef>
                <a:spcPct val="20000"/>
              </a:spcBef>
              <a:buFontTx/>
              <a:buChar char="•"/>
              <a:defRPr/>
            </a:pPr>
            <a:r>
              <a:rPr lang="pl-PL" sz="2000" kern="0" dirty="0">
                <a:solidFill>
                  <a:srgbClr val="FFFFFF"/>
                </a:solidFill>
                <a:cs typeface="+mn-cs"/>
              </a:rPr>
              <a:t>Opracowana technologia umożliwia analizę testów w postaci dowolnych kwestionariuszy, skanowanych lub komputerowych.</a:t>
            </a:r>
          </a:p>
        </p:txBody>
      </p:sp>
      <p:pic>
        <p:nvPicPr>
          <p:cNvPr id="27656" name="Picture 3" descr="mmpi-pchan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54" y="980728"/>
            <a:ext cx="7562850" cy="37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67666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754698"/>
            <a:ext cx="6124575" cy="11144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2538" y="4259263"/>
            <a:ext cx="6124575" cy="11144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0231" y="2171700"/>
            <a:ext cx="1333500" cy="18002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0000" y="2052638"/>
            <a:ext cx="4667250" cy="20383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1750" name="pole tekstowe 1"/>
          <p:cNvSpPr txBox="1">
            <a:spLocks noChangeArrowheads="1"/>
          </p:cNvSpPr>
          <p:nvPr/>
        </p:nvSpPr>
        <p:spPr bwMode="auto">
          <a:xfrm>
            <a:off x="869275" y="5569173"/>
            <a:ext cx="77351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Liczne konferencje w 2013 roku: </a:t>
            </a:r>
            <a:b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</a:b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</a:rPr>
              <a:t>Neuromania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,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</a:rPr>
              <a:t>Neurohistoria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 sztuki, Homo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</a:rPr>
              <a:t>communicativus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.  </a:t>
            </a:r>
          </a:p>
          <a:p>
            <a:pPr eaLnBrk="1" hangingPunct="1"/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http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</a:rPr>
              <a:t>://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www.kognitywistyka.umk.pl</a:t>
            </a:r>
            <a:endParaRPr lang="en-US" sz="2400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502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8313" y="188913"/>
            <a:ext cx="2971800" cy="32400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synchronizację neuronów.</a:t>
            </a:r>
            <a:endParaRPr lang="pl-P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60350"/>
            <a:ext cx="5287963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11188" y="5672138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775F55"/>
              </a:buClr>
              <a:buSzPct val="115000"/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Google: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Duch =&gt; </a:t>
            </a:r>
            <a:r>
              <a:rPr lang="pl-P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Prace, referaty …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9523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13063"/>
            <a:ext cx="25923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err="1" smtClean="0">
                <a:latin typeface="Arial Unicode MS" pitchFamily="34" charset="-128"/>
              </a:rPr>
              <a:t>Intemi</a:t>
            </a:r>
            <a:endParaRPr lang="pl-PL" dirty="0" smtClean="0">
              <a:latin typeface="Arial Unicode MS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548688" cy="5429250"/>
          </a:xfrm>
        </p:spPr>
        <p:txBody>
          <a:bodyPr/>
          <a:lstStyle/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Program nowej generacji: </a:t>
            </a:r>
            <a:r>
              <a:rPr lang="pl-PL" dirty="0" err="1" smtClean="0">
                <a:latin typeface="Arial Unicode MS" pitchFamily="34" charset="-128"/>
              </a:rPr>
              <a:t>Intemi</a:t>
            </a:r>
            <a:r>
              <a:rPr lang="pl-PL" dirty="0" smtClean="0">
                <a:latin typeface="Arial Unicode MS" pitchFamily="34" charset="-128"/>
              </a:rPr>
              <a:t> (Inteligent Miner).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Problemy z programami do data mining: trudne w użyciu, mają setki komponentów, wymagają wysokiej klasy ekspertów, opracowanie modeli jest czasochłonne i kosztowne. 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Rynek programów analizy danych i wspomagania decyzji jest bardzo konkurencyjny (wielkie firmy IBM, SAS, </a:t>
            </a:r>
            <a:r>
              <a:rPr lang="pl-PL" dirty="0" err="1" smtClean="0">
                <a:latin typeface="Arial Unicode MS" pitchFamily="34" charset="-128"/>
              </a:rPr>
              <a:t>Oracle</a:t>
            </a:r>
            <a:r>
              <a:rPr lang="pl-PL" dirty="0" smtClean="0">
                <a:latin typeface="Arial Unicode MS" pitchFamily="34" charset="-128"/>
              </a:rPr>
              <a:t> …).  </a:t>
            </a:r>
          </a:p>
          <a:p>
            <a:pPr marL="358775" indent="-358775" eaLnBrk="1" hangingPunct="1">
              <a:defRPr/>
            </a:pPr>
            <a:r>
              <a:rPr lang="pl-PL" dirty="0" err="1" smtClean="0">
                <a:latin typeface="Arial Unicode MS" pitchFamily="34" charset="-128"/>
              </a:rPr>
              <a:t>Intemi</a:t>
            </a:r>
            <a:r>
              <a:rPr lang="pl-PL" dirty="0" smtClean="0">
                <a:latin typeface="Arial Unicode MS" pitchFamily="34" charset="-128"/>
              </a:rPr>
              <a:t>: pierwszy program wykorzystujący idee meta-uczenia dla automatycznego odkrywania modeli/wiedzy z danych.</a:t>
            </a:r>
          </a:p>
          <a:p>
            <a:pPr marL="358775" indent="-358775" eaLnBrk="1" hangingPunct="1">
              <a:defRPr/>
            </a:pPr>
            <a:endParaRPr lang="pl-PL" sz="1000" dirty="0" smtClean="0">
              <a:latin typeface="Arial Unicode MS" pitchFamily="34" charset="-128"/>
            </a:endParaRP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Główni projektanci: K. Grąbczewski, N. Jankowski.</a:t>
            </a:r>
          </a:p>
          <a:p>
            <a:pPr>
              <a:defRPr/>
            </a:pPr>
            <a:endParaRPr lang="pl-PL" sz="1000" dirty="0" smtClean="0"/>
          </a:p>
          <a:p>
            <a:pPr>
              <a:defRPr/>
            </a:pPr>
            <a:r>
              <a:rPr lang="pl-PL" dirty="0" smtClean="0"/>
              <a:t>Zastosowania w wielopoziomowej analizie danych przemysłowych, medycznych, finansowych, </a:t>
            </a:r>
            <a:r>
              <a:rPr lang="pl-PL" dirty="0" err="1" smtClean="0"/>
              <a:t>np</a:t>
            </a:r>
            <a:r>
              <a:rPr lang="pl-PL" dirty="0" smtClean="0"/>
              <a:t>: </a:t>
            </a:r>
            <a:r>
              <a:rPr lang="pl-PL" dirty="0" err="1" smtClean="0"/>
              <a:t>skoring</a:t>
            </a:r>
            <a:r>
              <a:rPr lang="pl-PL" dirty="0" smtClean="0"/>
              <a:t> kredytowy, ubezpieczeniowy, segmentacja klientów, wzory zachowań klientów, wykrywanie oszustw.</a:t>
            </a:r>
          </a:p>
          <a:p>
            <a:pPr>
              <a:defRPr/>
            </a:pPr>
            <a:r>
              <a:rPr lang="pl-PL" dirty="0" smtClean="0"/>
              <a:t>W wielu krajach powstają globalne centrale analizy danych z sieci czujników, danych gospodarczych (rządowe bazy danych), medycznych, biznesowych, naukowych … 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88640"/>
            <a:ext cx="1428750" cy="108585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Meta-Learning in Decision Tree Ind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71" y="1116012"/>
            <a:ext cx="3095296" cy="463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16013"/>
            <a:ext cx="30480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28" y="1153031"/>
            <a:ext cx="3048000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 descr="http://www.exit.pl/images/me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98" y="4149081"/>
            <a:ext cx="1829805" cy="266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12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ABM Space Education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548688" cy="629816"/>
          </a:xfrm>
        </p:spPr>
        <p:txBody>
          <a:bodyPr/>
          <a:lstStyle/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Autonomiczne neuronowe kontrolery dla łazików marsjańskich? </a:t>
            </a:r>
            <a:br>
              <a:rPr lang="pl-PL" dirty="0" smtClean="0">
                <a:latin typeface="Arial Unicode MS" pitchFamily="34" charset="-128"/>
              </a:rPr>
            </a:br>
            <a:r>
              <a:rPr lang="pl-PL" dirty="0" smtClean="0">
                <a:latin typeface="Arial Unicode MS" pitchFamily="34" charset="-128"/>
              </a:rPr>
              <a:t>Do spółki z NASA!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32816"/>
            <a:ext cx="57150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6605" y="2060847"/>
            <a:ext cx="2595235" cy="443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pl-PL" dirty="0" smtClean="0">
                <a:latin typeface="Arial Unicode MS" pitchFamily="34" charset="-128"/>
              </a:rPr>
              <a:t>Konkurs łazików marsjańskich w Toruniu! </a:t>
            </a:r>
          </a:p>
          <a:p>
            <a:pPr marL="0" indent="0" eaLnBrk="1" hangingPunct="1">
              <a:buNone/>
              <a:defRPr/>
            </a:pPr>
            <a:r>
              <a:rPr lang="pl-PL" dirty="0" smtClean="0">
                <a:latin typeface="Arial Unicode MS" pitchFamily="34" charset="-128"/>
              </a:rPr>
              <a:t>Polska drużyna wygrała takich </a:t>
            </a:r>
            <a:r>
              <a:rPr lang="pl-PL" dirty="0">
                <a:latin typeface="Arial Unicode MS" pitchFamily="34" charset="-128"/>
              </a:rPr>
              <a:t>konkurs University Rover Challenge zorganizowany </a:t>
            </a:r>
            <a:r>
              <a:rPr lang="pl-PL" dirty="0" smtClean="0">
                <a:latin typeface="Arial Unicode MS" pitchFamily="34" charset="-128"/>
              </a:rPr>
              <a:t>przez NASA w Utah, USA, gdzie jest habitat marsjański – będzie i w Toruniu.</a:t>
            </a:r>
          </a:p>
        </p:txBody>
      </p:sp>
    </p:spTree>
    <p:extLst>
      <p:ext uri="{BB962C8B-B14F-4D97-AF65-F5344CB8AC3E}">
        <p14:creationId xmlns:p14="http://schemas.microsoft.com/office/powerpoint/2010/main" val="35332470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60350"/>
            <a:ext cx="709136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>
                <a:latin typeface="Arial Unicode MS" pitchFamily="34" charset="-128"/>
              </a:rPr>
              <a:t>Wielkie wyzwani</a:t>
            </a:r>
            <a:r>
              <a:rPr lang="en-US" smtClean="0">
                <a:latin typeface="Arial Unicode MS" pitchFamily="34" charset="-128"/>
              </a:rPr>
              <a:t>e AI: </a:t>
            </a:r>
            <a:r>
              <a:rPr lang="pl-PL" smtClean="0">
                <a:latin typeface="Arial Unicode MS" pitchFamily="34" charset="-128"/>
              </a:rPr>
              <a:t>język</a:t>
            </a:r>
            <a:endParaRPr lang="en-US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43000"/>
            <a:ext cx="8295456" cy="5572125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Dlaczego komputery tak słabo radzą sobie z językiem </a:t>
            </a:r>
            <a:br>
              <a:rPr lang="pl-PL" dirty="0" smtClean="0"/>
            </a:br>
            <a:r>
              <a:rPr lang="pl-PL" dirty="0" smtClean="0"/>
              <a:t>naturalnym? Oto próbka tłumaczenia maszynowego:</a:t>
            </a:r>
          </a:p>
          <a:p>
            <a:pPr marL="0" indent="0" eaLnBrk="1" hangingPunct="1">
              <a:buFontTx/>
              <a:buNone/>
              <a:defRPr/>
            </a:pPr>
            <a:endParaRPr lang="pl-PL" dirty="0" smtClean="0"/>
          </a:p>
          <a:p>
            <a:pPr marL="0" indent="0" eaLnBrk="1" hangingPunct="1">
              <a:buFontTx/>
              <a:buNone/>
              <a:defRPr/>
            </a:pPr>
            <a:r>
              <a:rPr lang="en-US" dirty="0" err="1" smtClean="0"/>
              <a:t>Wygranej</a:t>
            </a:r>
            <a:r>
              <a:rPr lang="en-US" dirty="0" smtClean="0"/>
              <a:t> </a:t>
            </a:r>
            <a:r>
              <a:rPr lang="en-US" dirty="0" err="1"/>
              <a:t>nie</a:t>
            </a:r>
            <a:r>
              <a:rPr lang="en-US" dirty="0"/>
              <a:t> ma: </a:t>
            </a:r>
            <a:r>
              <a:rPr lang="en-US" dirty="0" smtClean="0"/>
              <a:t>FGNGB2701/LPRC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GRATULACJE!</a:t>
            </a:r>
            <a:r>
              <a:rPr lang="pl-PL" dirty="0" smtClean="0"/>
              <a:t> </a:t>
            </a:r>
            <a:r>
              <a:rPr lang="en-US" dirty="0" err="1" smtClean="0"/>
              <a:t>Zwycięzca</a:t>
            </a:r>
            <a:r>
              <a:rPr lang="en-US" dirty="0" smtClean="0"/>
              <a:t> </a:t>
            </a:r>
            <a:r>
              <a:rPr lang="en-US" dirty="0" err="1"/>
              <a:t>Szanowni</a:t>
            </a:r>
            <a:r>
              <a:rPr lang="en-US" dirty="0"/>
              <a:t> </a:t>
            </a:r>
            <a:r>
              <a:rPr lang="en-US" dirty="0" err="1"/>
              <a:t>Państwo</a:t>
            </a:r>
            <a:r>
              <a:rPr lang="en-US" dirty="0" smtClean="0"/>
              <a:t>,</a:t>
            </a:r>
            <a:r>
              <a:rPr lang="en-US" dirty="0"/>
              <a:t/>
            </a:r>
            <a:br>
              <a:rPr lang="en-US" dirty="0"/>
            </a:br>
            <a:endParaRPr lang="pl-PL" sz="1000" dirty="0" smtClean="0"/>
          </a:p>
          <a:p>
            <a:pPr marL="0" indent="0" eaLnBrk="1" hangingPunct="1">
              <a:buFontTx/>
              <a:buNone/>
              <a:defRPr/>
            </a:pPr>
            <a:r>
              <a:rPr lang="en-US" dirty="0" err="1" smtClean="0"/>
              <a:t>Mamy</a:t>
            </a:r>
            <a:r>
              <a:rPr lang="en-US" dirty="0" smtClean="0"/>
              <a:t> </a:t>
            </a:r>
            <a:r>
              <a:rPr lang="en-US" dirty="0" err="1"/>
              <a:t>zaszczyt</a:t>
            </a:r>
            <a:r>
              <a:rPr lang="en-US" dirty="0"/>
              <a:t> </a:t>
            </a:r>
            <a:r>
              <a:rPr lang="en-US" dirty="0" err="1"/>
              <a:t>poinformować</a:t>
            </a:r>
            <a:r>
              <a:rPr lang="en-US" dirty="0"/>
              <a:t> </a:t>
            </a:r>
            <a:r>
              <a:rPr lang="en-US" dirty="0" err="1"/>
              <a:t>Państwa</a:t>
            </a:r>
            <a:r>
              <a:rPr lang="en-US" dirty="0"/>
              <a:t> o </a:t>
            </a:r>
            <a:r>
              <a:rPr lang="en-US" dirty="0" err="1"/>
              <a:t>nagrodę</a:t>
            </a:r>
            <a:r>
              <a:rPr lang="en-US" dirty="0"/>
              <a:t> </a:t>
            </a:r>
            <a:r>
              <a:rPr lang="en-US" dirty="0" err="1"/>
              <a:t>który</a:t>
            </a:r>
            <a:r>
              <a:rPr lang="en-US" dirty="0"/>
              <a:t> </a:t>
            </a:r>
            <a:r>
              <a:rPr lang="en-US" dirty="0" err="1"/>
              <a:t>ukazał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17 </a:t>
            </a:r>
            <a:r>
              <a:rPr lang="en-US" dirty="0" err="1"/>
              <a:t>czerwca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2010</a:t>
            </a:r>
            <a:r>
              <a:rPr lang="en-US" dirty="0" smtClean="0"/>
              <a:t>.</a:t>
            </a:r>
            <a:r>
              <a:rPr lang="pl-PL" dirty="0" smtClean="0"/>
              <a:t> </a:t>
            </a:r>
            <a:r>
              <a:rPr lang="en-US" dirty="0" smtClean="0"/>
              <a:t>You </a:t>
            </a:r>
            <a:r>
              <a:rPr lang="en-US" dirty="0" err="1"/>
              <a:t>niniejszym</a:t>
            </a:r>
            <a:r>
              <a:rPr lang="en-US" dirty="0"/>
              <a:t> </a:t>
            </a:r>
            <a:r>
              <a:rPr lang="en-US" dirty="0" err="1"/>
              <a:t>zatwierdzone</a:t>
            </a:r>
            <a:r>
              <a:rPr lang="en-US" dirty="0"/>
              <a:t> w </a:t>
            </a:r>
            <a:r>
              <a:rPr lang="en-US" dirty="0" err="1"/>
              <a:t>formie</a:t>
            </a:r>
            <a:r>
              <a:rPr lang="en-US" dirty="0"/>
              <a:t> </a:t>
            </a:r>
            <a:r>
              <a:rPr lang="en-US" dirty="0" err="1"/>
              <a:t>ryczałtu</a:t>
            </a:r>
            <a:r>
              <a:rPr lang="en-US" dirty="0"/>
              <a:t> w </a:t>
            </a:r>
            <a:r>
              <a:rPr lang="en-US" dirty="0" err="1"/>
              <a:t>wysokości</a:t>
            </a:r>
            <a:r>
              <a:rPr lang="en-US" dirty="0"/>
              <a:t> US $ </a:t>
            </a:r>
            <a:r>
              <a:rPr lang="en-US" dirty="0" smtClean="0"/>
              <a:t>1,000,000,00</a:t>
            </a:r>
            <a:r>
              <a:rPr lang="pl-PL" dirty="0" smtClean="0"/>
              <a:t> </a:t>
            </a:r>
            <a:r>
              <a:rPr lang="en-US" dirty="0"/>
              <a:t>(</a:t>
            </a:r>
            <a:r>
              <a:rPr lang="en-US" dirty="0" err="1"/>
              <a:t>Milion</a:t>
            </a:r>
            <a:r>
              <a:rPr lang="en-US" dirty="0"/>
              <a:t> </a:t>
            </a:r>
            <a:r>
              <a:rPr lang="en-US" dirty="0" err="1"/>
              <a:t>dolarów</a:t>
            </a:r>
            <a:r>
              <a:rPr lang="en-US" dirty="0"/>
              <a:t>) w </a:t>
            </a:r>
            <a:r>
              <a:rPr lang="en-US" dirty="0" err="1"/>
              <a:t>gotówce</a:t>
            </a:r>
            <a:r>
              <a:rPr lang="en-US" dirty="0"/>
              <a:t> </a:t>
            </a:r>
            <a:r>
              <a:rPr lang="en-US" dirty="0" err="1"/>
              <a:t>kredytowej</a:t>
            </a:r>
            <a:r>
              <a:rPr lang="en-US" dirty="0"/>
              <a:t> </a:t>
            </a:r>
            <a:r>
              <a:rPr lang="en-US" dirty="0" err="1"/>
              <a:t>plik</a:t>
            </a:r>
            <a:r>
              <a:rPr lang="en-US" dirty="0"/>
              <a:t> ref: ILP / </a:t>
            </a:r>
            <a:r>
              <a:rPr lang="en-US" dirty="0" smtClean="0"/>
              <a:t>2010</a:t>
            </a:r>
            <a:br>
              <a:rPr lang="en-US" dirty="0" smtClean="0"/>
            </a:br>
            <a:r>
              <a:rPr lang="en-US" dirty="0" smtClean="0"/>
              <a:t>Do </a:t>
            </a:r>
            <a:r>
              <a:rPr lang="en-US" dirty="0" err="1"/>
              <a:t>pliku</a:t>
            </a:r>
            <a:r>
              <a:rPr lang="en-US" dirty="0"/>
              <a:t> </a:t>
            </a:r>
            <a:r>
              <a:rPr lang="en-US" dirty="0" err="1" smtClean="0"/>
              <a:t>dla</a:t>
            </a:r>
            <a:r>
              <a:rPr lang="pl-PL" dirty="0" smtClean="0"/>
              <a:t> </a:t>
            </a:r>
            <a:r>
              <a:rPr lang="en-US" dirty="0" err="1" smtClean="0"/>
              <a:t>roszczenia</a:t>
            </a:r>
            <a:r>
              <a:rPr lang="en-US" dirty="0"/>
              <a:t>, </a:t>
            </a:r>
            <a:r>
              <a:rPr lang="en-US" dirty="0" err="1"/>
              <a:t>prosimy</a:t>
            </a:r>
            <a:r>
              <a:rPr lang="en-US" dirty="0"/>
              <a:t> o </a:t>
            </a:r>
            <a:r>
              <a:rPr lang="en-US" dirty="0" err="1"/>
              <a:t>kontakt</a:t>
            </a:r>
            <a:r>
              <a:rPr lang="en-US" dirty="0"/>
              <a:t> z </a:t>
            </a:r>
            <a:r>
              <a:rPr lang="en-US" dirty="0" err="1"/>
              <a:t>naszym</a:t>
            </a:r>
            <a:r>
              <a:rPr lang="en-US" dirty="0"/>
              <a:t> </a:t>
            </a:r>
            <a:r>
              <a:rPr lang="en-US" dirty="0" err="1"/>
              <a:t>działem</a:t>
            </a:r>
            <a:r>
              <a:rPr lang="en-US" dirty="0"/>
              <a:t> </a:t>
            </a:r>
            <a:r>
              <a:rPr lang="en-US" dirty="0" err="1"/>
              <a:t>roszczeń</a:t>
            </a:r>
            <a:r>
              <a:rPr lang="en-US" dirty="0"/>
              <a:t> </a:t>
            </a:r>
            <a:r>
              <a:rPr lang="en-US" dirty="0" err="1"/>
              <a:t>przez</a:t>
            </a:r>
            <a:r>
              <a:rPr lang="en-US" dirty="0"/>
              <a:t> </a:t>
            </a:r>
            <a:r>
              <a:rPr lang="en-US" dirty="0" err="1"/>
              <a:t>roszczeń</a:t>
            </a:r>
            <a:r>
              <a:rPr lang="en-US" dirty="0"/>
              <a:t> </a:t>
            </a:r>
            <a:r>
              <a:rPr lang="en-US" dirty="0" err="1"/>
              <a:t>agenta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 smtClean="0"/>
              <a:t>Imię</a:t>
            </a:r>
            <a:r>
              <a:rPr lang="en-US" dirty="0" smtClean="0"/>
              <a:t> </a:t>
            </a:r>
            <a:r>
              <a:rPr lang="en-US" dirty="0"/>
              <a:t>i </a:t>
            </a:r>
            <a:r>
              <a:rPr lang="en-US" dirty="0" err="1"/>
              <a:t>nazwisko</a:t>
            </a:r>
            <a:r>
              <a:rPr lang="en-US" dirty="0"/>
              <a:t>: Greg Pan Howard</a:t>
            </a:r>
            <a:br>
              <a:rPr lang="en-US" dirty="0"/>
            </a:br>
            <a:endParaRPr lang="pl-PL" sz="1000" dirty="0" smtClean="0">
              <a:solidFill>
                <a:srgbClr val="FFCC00"/>
              </a:solidFill>
            </a:endParaRPr>
          </a:p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Test </a:t>
            </a:r>
            <a:r>
              <a:rPr lang="en-US" dirty="0" smtClean="0">
                <a:solidFill>
                  <a:srgbClr val="FFCC00"/>
                </a:solidFill>
              </a:rPr>
              <a:t>Turing</a:t>
            </a:r>
            <a:r>
              <a:rPr lang="pl-PL" dirty="0" smtClean="0">
                <a:solidFill>
                  <a:srgbClr val="FFCC00"/>
                </a:solidFill>
              </a:rPr>
              <a:t>a</a:t>
            </a:r>
            <a:r>
              <a:rPr lang="pl-PL" dirty="0" smtClean="0"/>
              <a:t> jest nadal zbyt trudny, ale </a:t>
            </a:r>
            <a:r>
              <a:rPr lang="pl-PL" dirty="0" err="1" smtClean="0"/>
              <a:t>Siri</a:t>
            </a:r>
            <a:r>
              <a:rPr lang="pl-PL" dirty="0" smtClean="0"/>
              <a:t> w </a:t>
            </a:r>
            <a:r>
              <a:rPr lang="pl-PL" dirty="0" err="1" smtClean="0"/>
              <a:t>Iphone</a:t>
            </a:r>
            <a:r>
              <a:rPr lang="pl-PL" dirty="0" smtClean="0"/>
              <a:t> 4s działa</a:t>
            </a:r>
            <a:r>
              <a:rPr lang="en-US" dirty="0" smtClean="0"/>
              <a:t>. </a:t>
            </a:r>
            <a:endParaRPr lang="en-US" sz="1000" dirty="0" smtClean="0"/>
          </a:p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Nagroda </a:t>
            </a:r>
            <a:r>
              <a:rPr lang="en-US" dirty="0" err="1" smtClean="0">
                <a:solidFill>
                  <a:srgbClr val="FFCC00"/>
                </a:solidFill>
              </a:rPr>
              <a:t>Loebner</a:t>
            </a:r>
            <a:r>
              <a:rPr lang="pl-PL" dirty="0" smtClean="0">
                <a:solidFill>
                  <a:srgbClr val="FFCC00"/>
                </a:solidFill>
              </a:rPr>
              <a:t>a: w stylu testu Turinga, </a:t>
            </a:r>
            <a:r>
              <a:rPr lang="pl-PL" dirty="0" smtClean="0"/>
              <a:t>od prawie 20 lat zawody botów i ludzi rozmawiających z sędziami, większość oparta na szablonach i dopasowaniu wzorców = oszustwo łatwo zauważyć, choć nie wszystkim ...</a:t>
            </a:r>
            <a:r>
              <a:rPr lang="en-US" dirty="0" smtClean="0"/>
              <a:t> </a:t>
            </a:r>
            <a:endParaRPr lang="en-US" sz="1000" dirty="0" smtClean="0"/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6667500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Lingwistyka Neurokognitywna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82000" cy="14287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l-PL" smtClean="0"/>
              <a:t>Jerome A. Feldman, </a:t>
            </a:r>
            <a:r>
              <a:rPr lang="en-US" i="1" smtClean="0"/>
              <a:t>From Molecule to Metaphor: </a:t>
            </a:r>
            <a:br>
              <a:rPr lang="en-US" i="1" smtClean="0"/>
            </a:br>
            <a:r>
              <a:rPr lang="en-US" i="1" smtClean="0"/>
              <a:t>A Neural Theory of Language</a:t>
            </a:r>
            <a:r>
              <a:rPr lang="en-US" smtClean="0"/>
              <a:t>. </a:t>
            </a:r>
            <a:r>
              <a:rPr lang="pl-PL" smtClean="0"/>
              <a:t>MIT Press 2006</a:t>
            </a:r>
            <a:endParaRPr lang="en-US" i="1" smtClean="0"/>
          </a:p>
          <a:p>
            <a:r>
              <a:rPr lang="en-US" b="1" smtClean="0">
                <a:solidFill>
                  <a:srgbClr val="FFC000"/>
                </a:solidFill>
              </a:rPr>
              <a:t>Thought is structured neural activity.</a:t>
            </a:r>
            <a:endParaRPr lang="pl-PL" b="1" smtClean="0">
              <a:solidFill>
                <a:srgbClr val="FFC000"/>
              </a:solidFill>
            </a:endParaRPr>
          </a:p>
          <a:p>
            <a:r>
              <a:rPr lang="en-US" b="1" smtClean="0">
                <a:solidFill>
                  <a:srgbClr val="FFC000"/>
                </a:solidFill>
              </a:rPr>
              <a:t>Language is inextricable from thought and experience. </a:t>
            </a:r>
            <a:endParaRPr lang="pl-PL" b="1" smtClean="0">
              <a:solidFill>
                <a:srgbClr val="FFC000"/>
              </a:solidFill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95288" y="2643188"/>
            <a:ext cx="857885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00"/>
              </a:spcBef>
            </a:pPr>
            <a:r>
              <a:rPr lang="pl-PL" sz="2000" dirty="0">
                <a:latin typeface="Calibri" pitchFamily="34" charset="0"/>
              </a:rPr>
              <a:t>Większość lingwistów specjalizuje się w fonetyce, fonologii, morfologii, syntaktyce, leksykografii, ontologiach, semantyce, pragmatyce ... </a:t>
            </a:r>
            <a:br>
              <a:rPr lang="pl-PL" sz="2000" dirty="0">
                <a:latin typeface="Calibri" pitchFamily="34" charset="0"/>
              </a:rPr>
            </a:br>
            <a:r>
              <a:rPr lang="pl-PL" sz="2000" dirty="0">
                <a:latin typeface="Calibri" pitchFamily="34" charset="0"/>
              </a:rPr>
              <a:t>ale język jest </a:t>
            </a:r>
            <a:r>
              <a:rPr lang="pl-PL" sz="2000" dirty="0" err="1">
                <a:latin typeface="Calibri" pitchFamily="34" charset="0"/>
              </a:rPr>
              <a:t>wielo</a:t>
            </a:r>
            <a:r>
              <a:rPr lang="pl-PL" sz="2000" dirty="0">
                <a:latin typeface="Calibri" pitchFamily="34" charset="0"/>
              </a:rPr>
              <a:t>-modalny, zintegrowany z percepcją i myśleniem. </a:t>
            </a:r>
          </a:p>
          <a:p>
            <a:pPr>
              <a:spcBef>
                <a:spcPts val="600"/>
              </a:spcBef>
            </a:pPr>
            <a:r>
              <a:rPr lang="pl-PL" sz="2000" dirty="0">
                <a:latin typeface="Calibri" pitchFamily="34" charset="0"/>
              </a:rPr>
              <a:t>Tylko neuronowe teorie języka (NTL) mogą prawidłowo opisać wszystkie jego aspekty, łącznie z dynamiką, metody formalne słabo to aproksymują. </a:t>
            </a:r>
            <a:endParaRPr lang="pl-PL" sz="1000" dirty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2000" dirty="0">
                <a:latin typeface="Calibri" pitchFamily="34" charset="0"/>
              </a:rPr>
              <a:t>Nawet proste mózg-podobne przetwarzanie informacji daje psychologicznie interesujące rezultaty =&gt; złożoność mózgu nie jest głównym problemem! Trzeba robić modele odpowiednich struktur. </a:t>
            </a:r>
            <a:endParaRPr lang="pl-PL" sz="1000" dirty="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2000" dirty="0">
                <a:solidFill>
                  <a:srgbClr val="FFC000"/>
                </a:solidFill>
                <a:latin typeface="Calibri" pitchFamily="34" charset="0"/>
              </a:rPr>
              <a:t>Informatyka neurokognitywna</a:t>
            </a:r>
            <a:r>
              <a:rPr lang="pl-PL" sz="2000" dirty="0">
                <a:latin typeface="Calibri" pitchFamily="34" charset="0"/>
              </a:rPr>
              <a:t>: uproszczone modele wyższych czynności poznawczych, myślenia, rozwiązywania problemów, uwagi, kontroli zachowania, świadomości, języka =&gt; praktyczne algorytmy, lepsze zrozumienie procesów. </a:t>
            </a:r>
          </a:p>
          <a:p>
            <a:pPr>
              <a:spcBef>
                <a:spcPts val="600"/>
              </a:spcBef>
            </a:pPr>
            <a:r>
              <a:rPr lang="pl-PL" sz="2000" dirty="0" err="1">
                <a:latin typeface="Calibri" pitchFamily="34" charset="0"/>
              </a:rPr>
              <a:t>Neurocognitive</a:t>
            </a:r>
            <a:r>
              <a:rPr lang="pl-PL" sz="2000" dirty="0">
                <a:latin typeface="Calibri" pitchFamily="34" charset="0"/>
              </a:rPr>
              <a:t> </a:t>
            </a:r>
            <a:r>
              <a:rPr lang="pl-PL" sz="2000" dirty="0" err="1">
                <a:latin typeface="Calibri" pitchFamily="34" charset="0"/>
              </a:rPr>
              <a:t>Informatics</a:t>
            </a:r>
            <a:r>
              <a:rPr lang="pl-PL" sz="2000" dirty="0">
                <a:latin typeface="Calibri" pitchFamily="34" charset="0"/>
              </a:rPr>
              <a:t> </a:t>
            </a:r>
            <a:r>
              <a:rPr lang="pl-PL" sz="2000" dirty="0" err="1">
                <a:latin typeface="Calibri" pitchFamily="34" charset="0"/>
              </a:rPr>
              <a:t>Manifesto</a:t>
            </a:r>
            <a:r>
              <a:rPr lang="pl-PL" sz="2000" b="1" dirty="0">
                <a:latin typeface="Calibri" pitchFamily="34" charset="0"/>
              </a:rPr>
              <a:t> </a:t>
            </a:r>
            <a:r>
              <a:rPr lang="pl-PL" sz="2000" dirty="0">
                <a:latin typeface="Calibri" pitchFamily="34" charset="0"/>
              </a:rPr>
              <a:t>  http://cogprints.org/6776/</a:t>
            </a:r>
          </a:p>
        </p:txBody>
      </p:sp>
      <p:pic>
        <p:nvPicPr>
          <p:cNvPr id="3072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0"/>
            <a:ext cx="1852612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769937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Mapy mózgu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125538"/>
            <a:ext cx="4171950" cy="5429250"/>
          </a:xfrm>
        </p:spPr>
        <p:txBody>
          <a:bodyPr/>
          <a:lstStyle/>
          <a:p>
            <a:pPr marL="26988" indent="14288">
              <a:buFontTx/>
              <a:buNone/>
              <a:defRPr/>
            </a:pPr>
            <a:r>
              <a:rPr lang="pl-PL" dirty="0" smtClean="0">
                <a:cs typeface="Calibri" pitchFamily="34" charset="0"/>
              </a:rPr>
              <a:t>Pomysł: procesy skojarzeniowe w mózgu można przedstawić przy pomocy grafów (T. </a:t>
            </a:r>
            <a:r>
              <a:rPr lang="pl-PL" dirty="0" err="1" smtClean="0">
                <a:cs typeface="Calibri" pitchFamily="34" charset="0"/>
              </a:rPr>
              <a:t>Buzan</a:t>
            </a:r>
            <a:r>
              <a:rPr lang="pl-PL" dirty="0" smtClean="0">
                <a:cs typeface="Calibri" pitchFamily="34" charset="0"/>
              </a:rPr>
              <a:t>). </a:t>
            </a:r>
          </a:p>
          <a:p>
            <a:pPr marL="327025" indent="-285750">
              <a:defRPr/>
            </a:pPr>
            <a:r>
              <a:rPr lang="pl-PL" dirty="0" smtClean="0">
                <a:cs typeface="Calibri" pitchFamily="34" charset="0"/>
              </a:rPr>
              <a:t>Wiele książek.</a:t>
            </a:r>
          </a:p>
          <a:p>
            <a:pPr marL="327025" indent="-285750">
              <a:defRPr/>
            </a:pPr>
            <a:r>
              <a:rPr lang="pl-PL" dirty="0" smtClean="0">
                <a:cs typeface="Calibri" pitchFamily="34" charset="0"/>
              </a:rPr>
              <a:t>Wiele programów </a:t>
            </a:r>
            <a:r>
              <a:rPr lang="pl-PL" sz="3600" dirty="0" smtClean="0">
                <a:cs typeface="Calibri" pitchFamily="34" charset="0"/>
              </a:rPr>
              <a:t>k</a:t>
            </a:r>
            <a:r>
              <a:rPr lang="pl-PL" dirty="0" smtClean="0">
                <a:cs typeface="Calibri" pitchFamily="34" charset="0"/>
              </a:rPr>
              <a:t>omputerowych. </a:t>
            </a:r>
          </a:p>
          <a:p>
            <a:pPr marL="327025" indent="-285750">
              <a:defRPr/>
            </a:pPr>
            <a:r>
              <a:rPr lang="pl-PL" dirty="0" err="1" smtClean="0">
                <a:cs typeface="Calibri" pitchFamily="34" charset="0"/>
              </a:rPr>
              <a:t>TheBrain</a:t>
            </a:r>
            <a:r>
              <a:rPr lang="pl-PL" dirty="0" smtClean="0">
                <a:cs typeface="Calibri" pitchFamily="34" charset="0"/>
              </a:rPr>
              <a:t> (</a:t>
            </a:r>
            <a:r>
              <a:rPr lang="pl-PL" dirty="0" smtClean="0">
                <a:cs typeface="Calibri" pitchFamily="34" charset="0"/>
                <a:hlinkClick r:id="rId3"/>
              </a:rPr>
              <a:t>www.thebrain.com</a:t>
            </a:r>
            <a:r>
              <a:rPr lang="pl-PL" dirty="0" smtClean="0">
                <a:cs typeface="Calibri" pitchFamily="34" charset="0"/>
              </a:rPr>
              <a:t>) interfejs do tworzenia mapy dynamicznych połączeń, eksploracji  Internetu.</a:t>
            </a:r>
          </a:p>
          <a:p>
            <a:pPr marL="41275" indent="0">
              <a:buFontTx/>
              <a:buNone/>
              <a:defRPr/>
            </a:pPr>
            <a:endParaRPr lang="pl-PL" sz="1000" dirty="0" smtClean="0">
              <a:cs typeface="Calibri" pitchFamily="34" charset="0"/>
            </a:endParaRPr>
          </a:p>
          <a:p>
            <a:pPr marL="327025" indent="-285750">
              <a:defRPr/>
            </a:pPr>
            <a:r>
              <a:rPr lang="pl-PL" dirty="0" smtClean="0">
                <a:cs typeface="Calibri" pitchFamily="34" charset="0"/>
              </a:rPr>
              <a:t>Nasza implementacja (</a:t>
            </a:r>
            <a:r>
              <a:rPr lang="pl-PL" dirty="0" err="1" smtClean="0">
                <a:cs typeface="Calibri" pitchFamily="34" charset="0"/>
              </a:rPr>
              <a:t>Szymanski</a:t>
            </a:r>
            <a:r>
              <a:rPr lang="pl-PL" dirty="0" smtClean="0">
                <a:cs typeface="Calibri" pitchFamily="34" charset="0"/>
              </a:rPr>
              <a:t>): </a:t>
            </a:r>
            <a:br>
              <a:rPr lang="pl-PL" dirty="0" smtClean="0">
                <a:cs typeface="Calibri" pitchFamily="34" charset="0"/>
              </a:rPr>
            </a:br>
            <a:r>
              <a:rPr lang="pl-PL" dirty="0" err="1" smtClean="0">
                <a:cs typeface="Calibri" pitchFamily="34" charset="0"/>
              </a:rPr>
              <a:t>Wordnet</a:t>
            </a:r>
            <a:r>
              <a:rPr lang="pl-PL" dirty="0" smtClean="0">
                <a:cs typeface="Calibri" pitchFamily="34" charset="0"/>
              </a:rPr>
              <a:t>, Wikipedia, ULMS w postaci grafów wykorzystujących linki i podobieństwo.</a:t>
            </a:r>
          </a:p>
          <a:p>
            <a:pPr marL="327025" indent="-285750">
              <a:defRPr/>
            </a:pPr>
            <a:r>
              <a:rPr lang="pl-PL" dirty="0" smtClean="0">
                <a:cs typeface="Calibri" pitchFamily="34" charset="0"/>
              </a:rPr>
              <a:t>Pojęcie=węzeł, niezbyt elastyczne.</a:t>
            </a:r>
          </a:p>
        </p:txBody>
      </p:sp>
      <p:pic>
        <p:nvPicPr>
          <p:cNvPr id="31748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43313"/>
            <a:ext cx="4267200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973138"/>
            <a:ext cx="43211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73138"/>
            <a:ext cx="719455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7063"/>
            <a:ext cx="8229600" cy="939800"/>
          </a:xfrm>
        </p:spPr>
        <p:txBody>
          <a:bodyPr/>
          <a:lstStyle/>
          <a:p>
            <a:pPr eaLnBrk="1" hangingPunct="1"/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Interdyscyplinarne Centrum Nowoczesnych Technologii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95288" y="1989138"/>
            <a:ext cx="3168650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IC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N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T 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za 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Wydziałem</a:t>
            </a:r>
            <a:b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Chemii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koniec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201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pPr algn="l">
              <a:defRPr/>
            </a:pP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pPr algn="l">
              <a:defRPr/>
            </a:pP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Laboratorium </a:t>
            </a:r>
            <a:r>
              <a:rPr lang="pl-PL" sz="2000" dirty="0" err="1" smtClean="0">
                <a:solidFill>
                  <a:schemeClr val="bg1"/>
                </a:solidFill>
                <a:latin typeface="Calibri" pitchFamily="34" charset="0"/>
              </a:rPr>
              <a:t>neurokognitywne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5 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pomieszczeń, 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głownie 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projekty eksperymentalne, 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EEG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, neurofeedback, 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2000" dirty="0" err="1" smtClean="0">
                <a:solidFill>
                  <a:schemeClr val="bg1"/>
                </a:solidFill>
                <a:latin typeface="Calibri" pitchFamily="34" charset="0"/>
              </a:rPr>
              <a:t>sakady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</a:rPr>
              <a:t>, audiometria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pPr algn="l">
              <a:defRPr/>
            </a:pP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Symbol zastępczy zawartości 3" descr="WP_20130903_0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7576" y="1772816"/>
            <a:ext cx="6266424" cy="3528392"/>
          </a:xfrm>
        </p:spPr>
      </p:pic>
      <p:sp>
        <p:nvSpPr>
          <p:cNvPr id="7" name="pole tekstowe 6"/>
          <p:cNvSpPr txBox="1"/>
          <p:nvPr/>
        </p:nvSpPr>
        <p:spPr>
          <a:xfrm>
            <a:off x="458272" y="5444336"/>
            <a:ext cx="8064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dirty="0">
                <a:latin typeface="Calibri" pitchFamily="34" charset="0"/>
              </a:rPr>
              <a:t>Jak działa mózg? </a:t>
            </a:r>
            <a:br>
              <a:rPr lang="pl-PL" sz="2000" dirty="0">
                <a:latin typeface="Calibri" pitchFamily="34" charset="0"/>
              </a:rPr>
            </a:br>
            <a:r>
              <a:rPr lang="pl-PL" sz="2000" dirty="0">
                <a:latin typeface="Calibri" pitchFamily="34" charset="0"/>
              </a:rPr>
              <a:t>Czemu czasem źle działa? </a:t>
            </a:r>
            <a:br>
              <a:rPr lang="pl-PL" sz="2000" dirty="0">
                <a:latin typeface="Calibri" pitchFamily="34" charset="0"/>
              </a:rPr>
            </a:br>
            <a:r>
              <a:rPr lang="pl-PL" sz="2000" dirty="0">
                <a:latin typeface="Calibri" pitchFamily="34" charset="0"/>
              </a:rPr>
              <a:t>Jak można to wykorzystać w informatyce? </a:t>
            </a:r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29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25438"/>
            <a:ext cx="7065962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Nasze zabawki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135062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974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03" y="3776463"/>
            <a:ext cx="3527442" cy="2652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95" y="3708300"/>
            <a:ext cx="3044660" cy="2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96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Kiedy powstają świadome wrażenia?</a:t>
            </a:r>
            <a:endParaRPr lang="pl-PL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8453438" cy="546100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pl-PL" dirty="0" smtClean="0">
                <a:latin typeface="+mj-lt"/>
              </a:rPr>
              <a:t>Konieczna aktywność kory zmysłowej, np. V4=kolor, MT/V5=ruch. 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28625" y="1571625"/>
            <a:ext cx="85010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Strumienie wstępujące i zstępujące łączą się, tworząc stany rezonansowe. 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Co dzieje się gdy przepływ infromacji w jedną ze stron jest słaby?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/>
            </a:r>
            <a:br>
              <a:rPr lang="pl-PL" sz="2000">
                <a:solidFill>
                  <a:srgbClr val="EAEAEA"/>
                </a:solidFill>
                <a:latin typeface="Calibri" pitchFamily="34" charset="0"/>
              </a:rPr>
            </a:b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C. Gilbert, M. Sigman, Brain States: Top-Down Influences in Sensory Processing.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Neuron 54(5), 677-696, 2007</a:t>
            </a:r>
          </a:p>
          <a:p>
            <a:pPr>
              <a:buClr>
                <a:srgbClr val="FFCC66"/>
              </a:buClr>
              <a:buSzPct val="115000"/>
            </a:pPr>
            <a:endParaRPr lang="pl-PL" sz="1000">
              <a:solidFill>
                <a:srgbClr val="EAEAEA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Przetwarzanie informacji ze zmysłów w korze i wzgórzu podlega silnym wpływom "odgórnym", w których złożone hipotezy zmieniają procesy na niskim poziomie. Kora funkcjonuje jako system adaptacyjny, zmieniając aktywność pod wpływem uwagi, oczekiwań, zadań związanych z percepcją. Stany mózgu tworzą się przez interakcję pomiędzy wieloma obszarami, w tym modulację lokalnych mikro-obwodów przez sprzężenia zwrotne. Zakłócenia tego przepływu informacji mogą prowadzić do zaburzeń behawioralnych.</a:t>
            </a:r>
            <a:br>
              <a:rPr lang="pl-PL" sz="2000">
                <a:solidFill>
                  <a:srgbClr val="EAEAEA"/>
                </a:solidFill>
                <a:latin typeface="Calibri" pitchFamily="34" charset="0"/>
              </a:rPr>
            </a:br>
            <a:endParaRPr lang="pl-PL" sz="1000">
              <a:solidFill>
                <a:srgbClr val="EAEAEA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Dehaene i inn, Conscious, preconscious, and subliminal processing. TCS 2006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Siła wpływu informacji wstępującej i uwaga (informacja zstępująca), dają 4 sytuacje, w których bodźce i uwaga są konieczne do świadomej percepcji.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KIS UMK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620125" cy="5429250"/>
          </a:xfrm>
          <a:noFill/>
        </p:spPr>
        <p:txBody>
          <a:bodyPr/>
          <a:lstStyle/>
          <a:p>
            <a:pPr marL="358775" indent="-358775" eaLnBrk="1" hangingPunct="1">
              <a:spcBef>
                <a:spcPts val="1200"/>
              </a:spcBef>
            </a:pPr>
            <a:r>
              <a:rPr lang="pl-PL" sz="2200" dirty="0" smtClean="0">
                <a:latin typeface="Arial Unicode MS" pitchFamily="34" charset="-128"/>
              </a:rPr>
              <a:t>Strona – Google: Katedra KIS UMK</a:t>
            </a:r>
          </a:p>
          <a:p>
            <a:pPr marL="358775" indent="-358775" eaLnBrk="1" hangingPunct="1">
              <a:spcBef>
                <a:spcPts val="1200"/>
              </a:spcBef>
            </a:pPr>
            <a:r>
              <a:rPr lang="pl-PL" sz="2200" dirty="0" smtClean="0">
                <a:latin typeface="Arial Unicode MS" pitchFamily="34" charset="-128"/>
              </a:rPr>
              <a:t>Samodzielna Katedra Wydziału Fizyki, Astronomii i Informatyki Stosowanej UMK, od 1991 roku.</a:t>
            </a:r>
          </a:p>
          <a:p>
            <a:pPr marL="358775" indent="-358775" eaLnBrk="1" hangingPunct="1">
              <a:spcBef>
                <a:spcPts val="1200"/>
              </a:spcBef>
            </a:pPr>
            <a:r>
              <a:rPr lang="pl-PL" sz="2200" dirty="0" smtClean="0">
                <a:latin typeface="Arial Unicode MS" pitchFamily="34" charset="-128"/>
              </a:rPr>
              <a:t>3 profesorów: W. Duch, </a:t>
            </a:r>
            <a:r>
              <a:rPr lang="pl-PL" sz="2200" dirty="0" smtClean="0">
                <a:latin typeface="Arial Unicode MS" pitchFamily="34" charset="-128"/>
              </a:rPr>
              <a:t>O. Sokolov </a:t>
            </a:r>
            <a:r>
              <a:rPr lang="pl-PL" sz="2200" dirty="0" smtClean="0">
                <a:latin typeface="Arial Unicode MS" pitchFamily="34" charset="-128"/>
              </a:rPr>
              <a:t>i J. Meller, prof. </a:t>
            </a:r>
            <a:r>
              <a:rPr lang="pl-PL" sz="2200" dirty="0" err="1" smtClean="0">
                <a:latin typeface="Arial Unicode MS" pitchFamily="34" charset="-128"/>
              </a:rPr>
              <a:t>Univ</a:t>
            </a:r>
            <a:r>
              <a:rPr lang="pl-PL" sz="2200" dirty="0" smtClean="0">
                <a:latin typeface="Arial Unicode MS" pitchFamily="34" charset="-128"/>
              </a:rPr>
              <a:t>. of  Cincinnati + </a:t>
            </a:r>
            <a:r>
              <a:rPr lang="pl-PL" sz="2200" dirty="0" err="1" smtClean="0">
                <a:latin typeface="Arial Unicode MS" pitchFamily="34" charset="-128"/>
              </a:rPr>
              <a:t>Children's</a:t>
            </a:r>
            <a:r>
              <a:rPr lang="pl-PL" sz="2200" dirty="0" smtClean="0">
                <a:latin typeface="Arial Unicode MS" pitchFamily="34" charset="-128"/>
              </a:rPr>
              <a:t> </a:t>
            </a:r>
            <a:r>
              <a:rPr lang="pl-PL" sz="2200" dirty="0" err="1" smtClean="0">
                <a:latin typeface="Arial Unicode MS" pitchFamily="34" charset="-128"/>
              </a:rPr>
              <a:t>Hospital</a:t>
            </a:r>
            <a:r>
              <a:rPr lang="pl-PL" sz="2200" dirty="0" smtClean="0">
                <a:latin typeface="Arial Unicode MS" pitchFamily="34" charset="-128"/>
              </a:rPr>
              <a:t> Res. Foundation, oraz KIS.</a:t>
            </a:r>
          </a:p>
          <a:p>
            <a:pPr marL="358775" indent="-358775" eaLnBrk="1" hangingPunct="1">
              <a:spcBef>
                <a:spcPts val="1200"/>
              </a:spcBef>
            </a:pPr>
            <a:r>
              <a:rPr lang="pl-PL" sz="2200" dirty="0" smtClean="0">
                <a:latin typeface="Arial Unicode MS" pitchFamily="34" charset="-128"/>
              </a:rPr>
              <a:t>2 dr hab. (R</a:t>
            </a:r>
            <a:r>
              <a:rPr lang="pl-PL" sz="2200" dirty="0" smtClean="0">
                <a:latin typeface="Arial Unicode MS" pitchFamily="34" charset="-128"/>
              </a:rPr>
              <a:t>. Adamczak, </a:t>
            </a:r>
            <a:r>
              <a:rPr lang="pl-PL" sz="2200" dirty="0" smtClean="0">
                <a:latin typeface="Arial Unicode MS" pitchFamily="34" charset="-128"/>
              </a:rPr>
              <a:t>N</a:t>
            </a:r>
            <a:r>
              <a:rPr lang="pl-PL" sz="2200" dirty="0" smtClean="0">
                <a:latin typeface="Arial Unicode MS" pitchFamily="34" charset="-128"/>
              </a:rPr>
              <a:t>. </a:t>
            </a:r>
            <a:r>
              <a:rPr lang="pl-PL" sz="2200" dirty="0" smtClean="0">
                <a:latin typeface="Arial Unicode MS" pitchFamily="34" charset="-128"/>
              </a:rPr>
              <a:t>Jankowski</a:t>
            </a:r>
            <a:r>
              <a:rPr lang="pl-PL" sz="2200" dirty="0">
                <a:latin typeface="Arial Unicode MS" pitchFamily="34" charset="-128"/>
              </a:rPr>
              <a:t>), </a:t>
            </a:r>
            <a:r>
              <a:rPr lang="pl-PL" sz="2200" dirty="0" smtClean="0">
                <a:latin typeface="Arial Unicode MS" pitchFamily="34" charset="-128"/>
              </a:rPr>
              <a:t> jeden dr prawie hab. </a:t>
            </a:r>
            <a:br>
              <a:rPr lang="pl-PL" sz="2200" dirty="0" smtClean="0">
                <a:latin typeface="Arial Unicode MS" pitchFamily="34" charset="-128"/>
              </a:rPr>
            </a:br>
            <a:r>
              <a:rPr lang="pl-PL" sz="2200" dirty="0" smtClean="0">
                <a:latin typeface="Arial Unicode MS" pitchFamily="34" charset="-128"/>
              </a:rPr>
              <a:t>(K</a:t>
            </a:r>
            <a:r>
              <a:rPr lang="pl-PL" sz="2200" dirty="0">
                <a:latin typeface="Arial Unicode MS" pitchFamily="34" charset="-128"/>
              </a:rPr>
              <a:t>. </a:t>
            </a:r>
            <a:r>
              <a:rPr lang="pl-PL" sz="2200" dirty="0" smtClean="0">
                <a:latin typeface="Arial Unicode MS" pitchFamily="34" charset="-128"/>
              </a:rPr>
              <a:t>Grąbczewski), dr T</a:t>
            </a:r>
            <a:r>
              <a:rPr lang="pl-PL" sz="2200" dirty="0" smtClean="0">
                <a:latin typeface="Arial Unicode MS" pitchFamily="34" charset="-128"/>
              </a:rPr>
              <a:t>. </a:t>
            </a:r>
            <a:r>
              <a:rPr lang="pl-PL" sz="2200" dirty="0" smtClean="0">
                <a:latin typeface="Arial Unicode MS" pitchFamily="34" charset="-128"/>
              </a:rPr>
              <a:t>Piotrowski i dr Grochowski; </a:t>
            </a:r>
            <a:endParaRPr lang="pl-PL" sz="2200" dirty="0" smtClean="0">
              <a:latin typeface="Arial Unicode MS" pitchFamily="34" charset="-128"/>
            </a:endParaRPr>
          </a:p>
          <a:p>
            <a:pPr marL="358775" indent="-358775" eaLnBrk="1" hangingPunct="1">
              <a:spcBef>
                <a:spcPts val="1200"/>
              </a:spcBef>
            </a:pPr>
            <a:r>
              <a:rPr lang="pl-PL" sz="2200" dirty="0" smtClean="0">
                <a:latin typeface="Arial Unicode MS" pitchFamily="34" charset="-128"/>
              </a:rPr>
              <a:t>2 mgr, </a:t>
            </a:r>
            <a:r>
              <a:rPr lang="pl-PL" sz="2200" dirty="0" smtClean="0">
                <a:latin typeface="Arial Unicode MS" pitchFamily="34" charset="-128"/>
              </a:rPr>
              <a:t>~10 doktorantów w Polsce, USA i Singapurze.</a:t>
            </a:r>
          </a:p>
          <a:p>
            <a:pPr marL="358775" indent="-358775" eaLnBrk="1" hangingPunct="1">
              <a:spcBef>
                <a:spcPts val="1200"/>
              </a:spcBef>
            </a:pPr>
            <a:r>
              <a:rPr lang="pl-PL" sz="2200" dirty="0" smtClean="0">
                <a:latin typeface="Arial Unicode MS" pitchFamily="34" charset="-128"/>
              </a:rPr>
              <a:t>Współpracownicy w </a:t>
            </a:r>
            <a:r>
              <a:rPr lang="pl-PL" sz="2200" dirty="0" smtClean="0">
                <a:latin typeface="Arial Unicode MS" pitchFamily="34" charset="-128"/>
              </a:rPr>
              <a:t>kraju i USA</a:t>
            </a:r>
            <a:r>
              <a:rPr lang="pl-PL" sz="2200" dirty="0" smtClean="0">
                <a:latin typeface="Arial Unicode MS" pitchFamily="34" charset="-128"/>
              </a:rPr>
              <a:t>, Singapurze, Japonii, Europie w różnych instytucjach, od nauk technicznych, biologicznych, fizycznych, do nauk o mózgu i filozofii.  </a:t>
            </a:r>
          </a:p>
          <a:p>
            <a:pPr marL="358775" indent="-358775" eaLnBrk="1" hangingPunct="1">
              <a:spcBef>
                <a:spcPts val="1200"/>
              </a:spcBef>
            </a:pPr>
            <a:r>
              <a:rPr lang="pl-PL" sz="2200" dirty="0" smtClean="0">
                <a:latin typeface="Arial Unicode MS" pitchFamily="34" charset="-128"/>
              </a:rPr>
              <a:t>Granty w Polsce, USA, Singapurze … </a:t>
            </a:r>
            <a:r>
              <a:rPr lang="pl-PL" sz="2200" dirty="0" smtClean="0">
                <a:latin typeface="Arial Unicode MS" pitchFamily="34" charset="-128"/>
              </a:rPr>
              <a:t>w tym duży grant Symfonia (~1 mln $), jeden z 6 przyznanych. </a:t>
            </a:r>
            <a:endParaRPr lang="pl-PL" sz="2200" dirty="0" smtClean="0">
              <a:latin typeface="Arial Unicode MS" pitchFamily="34" charset="-128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Kiedy powstają świadome wrażenia?</a:t>
            </a:r>
            <a:endParaRPr lang="pl-PL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8453438" cy="546100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pl-PL" dirty="0" smtClean="0">
                <a:latin typeface="+mj-lt"/>
              </a:rPr>
              <a:t>Konieczna aktywność kory zmysłowej, np. V4=kolor, MT/V5=ruch. 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28625" y="1571625"/>
            <a:ext cx="85010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Strumienie wstępujące i zstępujące łączą się, tworząc stany rezonansowe. 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Co dzieje się gdy przepływ infromacji w jedną ze stron jest słaby?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/>
            </a:r>
            <a:br>
              <a:rPr lang="pl-PL" sz="2000">
                <a:solidFill>
                  <a:srgbClr val="EAEAEA"/>
                </a:solidFill>
                <a:latin typeface="Calibri" pitchFamily="34" charset="0"/>
              </a:rPr>
            </a:b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C. Gilbert, M. Sigman, Brain States: Top-Down Influences in Sensory Processing.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Neuron 54(5), 677-696, 2007</a:t>
            </a:r>
          </a:p>
          <a:p>
            <a:pPr>
              <a:buClr>
                <a:srgbClr val="FFCC66"/>
              </a:buClr>
              <a:buSzPct val="115000"/>
            </a:pPr>
            <a:endParaRPr lang="pl-PL" sz="1000">
              <a:solidFill>
                <a:srgbClr val="EAEAEA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Przetwarzanie informacji ze zmysłów w korze i wzgórzu podlega silnym wpływom "odgórnym", w których złożone hipotezy zmieniają procesy na niskim poziomie. Kora funkcjonuje jako system adaptacyjny, zmieniając aktywność pod wpływem uwagi, oczekiwań, zadań związanych z percepcją. Stany mózgu tworzą się przez interakcję pomiędzy wieloma obszarami, w tym modulację lokalnych mikro-obwodów przez sprzężenia zwrotne. Zakłócenia tego przepływu informacji mogą prowadzić do zaburzeń behawioralnych.</a:t>
            </a:r>
            <a:br>
              <a:rPr lang="pl-PL" sz="2000">
                <a:solidFill>
                  <a:srgbClr val="EAEAEA"/>
                </a:solidFill>
                <a:latin typeface="Calibri" pitchFamily="34" charset="0"/>
              </a:rPr>
            </a:br>
            <a:endParaRPr lang="pl-PL" sz="1000">
              <a:solidFill>
                <a:srgbClr val="EAEAEA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Dehaene i inn, Conscious, preconscious, and subliminal processing. TCS 2006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Siła wpływu informacji wstępującej i uwaga (informacja zstępująca), dają 4 sytuacje, w których bodźce i uwaga są konieczne do świadomej percepcji. </a:t>
            </a:r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2875"/>
            <a:ext cx="59436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Kiedy powstają świadome wrażenia?</a:t>
            </a:r>
            <a:endParaRPr lang="pl-PL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8453438" cy="546100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pl-PL" dirty="0" smtClean="0">
                <a:latin typeface="+mj-lt"/>
              </a:rPr>
              <a:t>Konieczna aktywność kory zmysłowej, np. V4=kolor, MT/V5=ruch. 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28625" y="1571625"/>
            <a:ext cx="85010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Strumienie wstępujące i zstępujące łączą się, tworząc stany rezonansowe. 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Co dzieje się gdy przepływ infromacji w jedną ze stron jest słaby?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/>
            </a:r>
            <a:br>
              <a:rPr lang="pl-PL" sz="2000">
                <a:solidFill>
                  <a:srgbClr val="EAEAEA"/>
                </a:solidFill>
                <a:latin typeface="Calibri" pitchFamily="34" charset="0"/>
              </a:rPr>
            </a:b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C. Gilbert, M. Sigman, Brain States: Top-Down Influences in Sensory Processing.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Neuron 54(5), 677-696, 2007</a:t>
            </a:r>
          </a:p>
          <a:p>
            <a:pPr>
              <a:buClr>
                <a:srgbClr val="FFCC66"/>
              </a:buClr>
              <a:buSzPct val="115000"/>
            </a:pPr>
            <a:endParaRPr lang="pl-PL" sz="1000">
              <a:solidFill>
                <a:srgbClr val="EAEAEA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Przetwarzanie informacji ze zmysłów w korze i wzgórzu podlega silnym wpływom "odgórnym", w których złożone hipotezy zmieniają procesy na niskim poziomie. Kora funkcjonuje jako system adaptacyjny, zmieniając aktywność pod wpływem uwagi, oczekiwań, zadań związanych z percepcją. Stany mózgu tworzą się przez interakcję pomiędzy wieloma obszarami, w tym modulację lokalnych mikro-obwodów przez sprzężenia zwrotne. Zakłócenia tego przepływu informacji mogą prowadzić do zaburzeń behawioralnych.</a:t>
            </a:r>
            <a:br>
              <a:rPr lang="pl-PL" sz="2000">
                <a:solidFill>
                  <a:srgbClr val="EAEAEA"/>
                </a:solidFill>
                <a:latin typeface="Calibri" pitchFamily="34" charset="0"/>
              </a:rPr>
            </a:br>
            <a:endParaRPr lang="pl-PL" sz="1000">
              <a:solidFill>
                <a:srgbClr val="EAEAEA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Dehaene i inn, Conscious, preconscious, and subliminal processing. TCS 2006</a:t>
            </a:r>
          </a:p>
          <a:p>
            <a:pPr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Siła wpływu informacji wstępującej i uwaga (informacja zstępująca), dają 4 sytuacje, w których bodźce i uwaga są konieczne do świadomej percepcji. </a:t>
            </a:r>
          </a:p>
        </p:txBody>
      </p:sp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71563"/>
            <a:ext cx="59245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16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1628800"/>
            <a:ext cx="2286000" cy="3048000"/>
          </a:xfrm>
        </p:spPr>
      </p:pic>
      <p:sp>
        <p:nvSpPr>
          <p:cNvPr id="6" name="pole tekstowe 5"/>
          <p:cNvSpPr txBox="1"/>
          <p:nvPr/>
        </p:nvSpPr>
        <p:spPr>
          <a:xfrm>
            <a:off x="827088" y="333375"/>
            <a:ext cx="77771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Świat to twór naszej wyobraźni …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827088" y="333375"/>
            <a:ext cx="77771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Świat to twór naszej wyobraźni …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62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Wyobraźnia i zmysły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8524875" cy="458788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z="2400" smtClean="0"/>
              <a:t>Jak i gdzie powstają obrazy mentalne?</a:t>
            </a:r>
            <a:endParaRPr lang="en-US" sz="2400" smtClean="0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500063" y="1571625"/>
            <a:ext cx="8429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58775" indent="-358775">
              <a:buClr>
                <a:srgbClr val="FFCC66"/>
              </a:buClr>
              <a:buSzPct val="115000"/>
              <a:buFont typeface="Arial" pitchFamily="34" charset="0"/>
              <a:buChar char="•"/>
              <a:tabLst>
                <a:tab pos="358775" algn="l"/>
              </a:tabLst>
            </a:pPr>
            <a:r>
              <a:rPr lang="en-US" sz="2000" dirty="0" err="1">
                <a:solidFill>
                  <a:srgbClr val="EAEAEA"/>
                </a:solidFill>
                <a:latin typeface="Calibri" pitchFamily="34" charset="0"/>
              </a:rPr>
              <a:t>Borst</a:t>
            </a: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, G., </a:t>
            </a:r>
            <a:r>
              <a:rPr lang="en-US" sz="2000" dirty="0" err="1">
                <a:solidFill>
                  <a:srgbClr val="EAEAEA"/>
                </a:solidFill>
                <a:latin typeface="Calibri" pitchFamily="34" charset="0"/>
              </a:rPr>
              <a:t>Kosslyn</a:t>
            </a: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, S. M, Visual mental imagery and visual perception: structural equivalence revealed by scanning processes. </a:t>
            </a:r>
            <a:br>
              <a:rPr lang="en-US" sz="2000" dirty="0">
                <a:solidFill>
                  <a:srgbClr val="EAEAEA"/>
                </a:solidFill>
                <a:latin typeface="Calibri" pitchFamily="34" charset="0"/>
              </a:rPr>
            </a:b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Memory &amp; Cognition, 36, 849-862, 2008.  </a:t>
            </a:r>
            <a:br>
              <a:rPr lang="en-US" sz="2000" dirty="0">
                <a:solidFill>
                  <a:srgbClr val="EAEAEA"/>
                </a:solidFill>
                <a:latin typeface="Calibri" pitchFamily="34" charset="0"/>
              </a:rPr>
            </a:br>
            <a:r>
              <a:rPr lang="pl-PL" sz="2000" dirty="0">
                <a:solidFill>
                  <a:srgbClr val="EAEAEA"/>
                </a:solidFill>
                <a:latin typeface="Calibri" pitchFamily="34" charset="0"/>
              </a:rPr>
              <a:t>Nasze badania wspierają twierdzenie, że reprezentacja wyobrażeń oparta jest na tych samych mechanizmach co reprezentacja percepcji wzrokowej</a:t>
            </a: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.  </a:t>
            </a:r>
          </a:p>
          <a:p>
            <a:pPr marL="358775" indent="-358775">
              <a:buClr>
                <a:srgbClr val="FFCC66"/>
              </a:buClr>
              <a:buSzPct val="115000"/>
              <a:tabLst>
                <a:tab pos="358775" algn="l"/>
              </a:tabLst>
            </a:pPr>
            <a:endParaRPr lang="en-US" sz="2000" dirty="0">
              <a:solidFill>
                <a:srgbClr val="EAEAEA"/>
              </a:solidFill>
              <a:latin typeface="Calibri" pitchFamily="34" charset="0"/>
            </a:endParaRPr>
          </a:p>
          <a:p>
            <a:pPr marL="358775" indent="-358775">
              <a:buClr>
                <a:srgbClr val="FFCC66"/>
              </a:buClr>
              <a:buSzPct val="115000"/>
              <a:buFont typeface="Arial" pitchFamily="34" charset="0"/>
              <a:buChar char="•"/>
              <a:tabLst>
                <a:tab pos="358775" algn="l"/>
              </a:tabLst>
            </a:pP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Cui, X et al. (2007) Vividness of mental imagery: Individual variability can be measured objectively. Vision Research, 47, 474-478.</a:t>
            </a:r>
          </a:p>
          <a:p>
            <a:pPr marL="358775" indent="-358775">
              <a:buClr>
                <a:srgbClr val="FFCC66"/>
              </a:buClr>
              <a:buSzPct val="115000"/>
              <a:tabLst>
                <a:tab pos="358775" algn="l"/>
              </a:tabLst>
            </a:pPr>
            <a:endParaRPr lang="en-US" sz="2000" dirty="0">
              <a:solidFill>
                <a:srgbClr val="EAEAEA"/>
              </a:solidFill>
              <a:latin typeface="Calibri" pitchFamily="34" charset="0"/>
            </a:endParaRP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188913"/>
            <a:ext cx="11049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Wyobraźnia i zmysły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8524875" cy="458788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z="2400" smtClean="0"/>
              <a:t>Jak i gdzie powstają obrazy mentalne?</a:t>
            </a:r>
            <a:endParaRPr lang="en-US" sz="2400" smtClean="0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500063" y="4367957"/>
            <a:ext cx="8429625" cy="234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buClr>
                <a:srgbClr val="FFCC66"/>
              </a:buClr>
              <a:buSzPct val="115000"/>
              <a:tabLst>
                <a:tab pos="0" algn="l"/>
              </a:tabLst>
            </a:pPr>
            <a:r>
              <a:rPr lang="pl-PL" sz="2000" dirty="0" smtClean="0">
                <a:solidFill>
                  <a:srgbClr val="EAEAEA"/>
                </a:solidFill>
                <a:latin typeface="Calibri" pitchFamily="34" charset="0"/>
              </a:rPr>
              <a:t>Rezultaty </a:t>
            </a:r>
            <a:r>
              <a:rPr lang="pl-PL" sz="2000" dirty="0">
                <a:solidFill>
                  <a:srgbClr val="EAEAEA"/>
                </a:solidFill>
                <a:latin typeface="Calibri" pitchFamily="34" charset="0"/>
              </a:rPr>
              <a:t>kwestionariuszy </a:t>
            </a: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Vividness of Visual Imagination (VVIQ) </a:t>
            </a:r>
            <a:r>
              <a:rPr lang="pl-PL" sz="2000" dirty="0">
                <a:solidFill>
                  <a:srgbClr val="EAEAEA"/>
                </a:solidFill>
                <a:latin typeface="Calibri" pitchFamily="34" charset="0"/>
              </a:rPr>
              <a:t>korelują się dobrze z aktywnością pierwotnej kory wzrokowej mierzonej za pomocą </a:t>
            </a: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fMRI </a:t>
            </a:r>
            <a:br>
              <a:rPr lang="en-US" sz="2000" dirty="0">
                <a:solidFill>
                  <a:srgbClr val="EAEAEA"/>
                </a:solidFill>
                <a:latin typeface="Calibri" pitchFamily="34" charset="0"/>
              </a:rPr>
            </a:b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(r=-0.73), </a:t>
            </a:r>
            <a:r>
              <a:rPr lang="pl-PL" sz="2000" dirty="0">
                <a:solidFill>
                  <a:srgbClr val="EAEAEA"/>
                </a:solidFill>
                <a:latin typeface="Calibri" pitchFamily="34" charset="0"/>
              </a:rPr>
              <a:t>i z wynikami dla nowych zadań psychofizycznych</a:t>
            </a: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. </a:t>
            </a:r>
            <a:endParaRPr lang="pl-PL" sz="2000" dirty="0">
              <a:solidFill>
                <a:srgbClr val="EAEAEA"/>
              </a:solidFill>
              <a:latin typeface="Calibri" pitchFamily="34" charset="0"/>
            </a:endParaRPr>
          </a:p>
          <a:p>
            <a:pPr marL="358775" indent="-358775">
              <a:buClr>
                <a:srgbClr val="FFCC66"/>
              </a:buClr>
              <a:buSzPct val="115000"/>
              <a:tabLst>
                <a:tab pos="358775" algn="l"/>
              </a:tabLst>
            </a:pPr>
            <a:r>
              <a:rPr lang="pl-PL" sz="2000" dirty="0" smtClean="0">
                <a:solidFill>
                  <a:srgbClr val="EAEAEA"/>
                </a:solidFill>
                <a:latin typeface="Calibri" pitchFamily="34" charset="0"/>
              </a:rPr>
              <a:t>Indywidualne </a:t>
            </a:r>
            <a:r>
              <a:rPr lang="pl-PL" sz="2000" dirty="0">
                <a:solidFill>
                  <a:srgbClr val="EAEAEA"/>
                </a:solidFill>
                <a:latin typeface="Calibri" pitchFamily="34" charset="0"/>
              </a:rPr>
              <a:t>różnice są znaczne, uśrednianie daje mylny obraz. </a:t>
            </a:r>
            <a:endParaRPr lang="en-US" sz="2000" dirty="0">
              <a:solidFill>
                <a:srgbClr val="EAEAEA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  <a:buSzPct val="115000"/>
            </a:pPr>
            <a:r>
              <a:rPr lang="pl-PL" sz="2000" dirty="0">
                <a:solidFill>
                  <a:srgbClr val="EAEAEA"/>
                </a:solidFill>
                <a:latin typeface="Calibri" pitchFamily="34" charset="0"/>
              </a:rPr>
              <a:t>Niektórzy ludzi mają słabą wyobraźnię wzrokową, być może </a:t>
            </a:r>
            <a:r>
              <a:rPr lang="pl-PL" sz="2000" dirty="0" smtClean="0">
                <a:solidFill>
                  <a:srgbClr val="EAEAEA"/>
                </a:solidFill>
                <a:latin typeface="Calibri" pitchFamily="34" charset="0"/>
              </a:rPr>
              <a:t>pobudzenia zstępujące </a:t>
            </a:r>
            <a:r>
              <a:rPr lang="pl-PL" sz="2000" dirty="0">
                <a:solidFill>
                  <a:srgbClr val="EAEAEA"/>
                </a:solidFill>
                <a:latin typeface="Calibri" pitchFamily="34" charset="0"/>
              </a:rPr>
              <a:t>są u nich zbyt słabe by pobudzić wyobrażenia mentalne. </a:t>
            </a: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 </a:t>
            </a:r>
            <a:endParaRPr lang="pl-PL" sz="2000" dirty="0" smtClean="0">
              <a:solidFill>
                <a:srgbClr val="EAEAEA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  <a:buSzPct val="115000"/>
            </a:pPr>
            <a:r>
              <a:rPr lang="pl-PL" sz="2000" dirty="0" smtClean="0">
                <a:solidFill>
                  <a:srgbClr val="EAEAEA"/>
                </a:solidFill>
                <a:latin typeface="Calibri" pitchFamily="34" charset="0"/>
                <a:hlinkClick r:id="rId3"/>
              </a:rPr>
              <a:t>Rekonstrukcja aktywności kory</a:t>
            </a:r>
            <a:r>
              <a:rPr lang="pl-PL" sz="2000" dirty="0" smtClean="0">
                <a:solidFill>
                  <a:srgbClr val="EAEAEA"/>
                </a:solidFill>
                <a:latin typeface="Calibri" pitchFamily="34" charset="0"/>
              </a:rPr>
              <a:t> wzrokowej z obrazowania </a:t>
            </a:r>
            <a:r>
              <a:rPr lang="pl-PL" sz="2000" dirty="0" err="1" smtClean="0">
                <a:solidFill>
                  <a:srgbClr val="EAEAEA"/>
                </a:solidFill>
                <a:latin typeface="Calibri" pitchFamily="34" charset="0"/>
              </a:rPr>
              <a:t>fMRI</a:t>
            </a:r>
            <a:r>
              <a:rPr lang="pl-PL" sz="2000" dirty="0" smtClean="0">
                <a:solidFill>
                  <a:srgbClr val="EAEAEA"/>
                </a:solidFill>
                <a:latin typeface="Calibri" pitchFamily="34" charset="0"/>
              </a:rPr>
              <a:t>. </a:t>
            </a:r>
            <a:endParaRPr lang="en-US" sz="2000" dirty="0">
              <a:solidFill>
                <a:srgbClr val="EAEAEA"/>
              </a:solidFill>
              <a:latin typeface="Calibri" pitchFamily="34" charset="0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17073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8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15963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Pojęcia jako “obiekty umysłu”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5048250" cy="27098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mtClean="0"/>
              <a:t>W 1994 przedstawiłem taki model: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mtClean="0"/>
              <a:t>pierwotne obiekty umysłu powstają z danych zmysłowych (wzrok, słuch, dotyk, wrażenia kinestetyczne i inne), a obiekty wtórne tworzą się jako </a:t>
            </a:r>
            <a:r>
              <a:rPr lang="pl-PL" smtClean="0">
                <a:solidFill>
                  <a:srgbClr val="EAEAEA"/>
                </a:solidFill>
              </a:rPr>
              <a:t>abstrakcyjne kategorie, oparte na pierwotnych</a:t>
            </a:r>
            <a:r>
              <a:rPr lang="pl-PL" smtClean="0"/>
              <a:t>.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z="1000" smtClean="0"/>
              <a:t/>
            </a:r>
            <a:br>
              <a:rPr lang="pl-PL" sz="1000" smtClean="0"/>
            </a:br>
            <a:r>
              <a:rPr lang="pl-PL" smtClean="0"/>
              <a:t>Peter Gärdenfors opracował podobny model geometryczny (Conceptual Spaces).</a:t>
            </a: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357188" y="4000500"/>
            <a:ext cx="50482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Przestrzeń pojęć definiuje wymiary, w których można zdefiniować stan umysłu związany z doświadczeniem wewnętrznym, wrażeniami specyficznych jakości, intencjami. </a:t>
            </a:r>
          </a:p>
          <a:p>
            <a:pPr eaLnBrk="1" hangingPunct="1">
              <a:buClr>
                <a:srgbClr val="FFCC66"/>
              </a:buClr>
              <a:buSzPct val="115000"/>
            </a:pPr>
            <a:endParaRPr lang="pl-PL" sz="1000">
              <a:solidFill>
                <a:srgbClr val="EAEAEA"/>
              </a:solidFill>
              <a:latin typeface="Calibri" pitchFamily="34" charset="0"/>
            </a:endParaRP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Kluczowa metafora: świadomy umysł jest cieniem neurodynamiki, więc wszystkie zdarzenia mentalne trzeba do niej sprowadzić.</a:t>
            </a:r>
          </a:p>
        </p:txBody>
      </p:sp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01713"/>
            <a:ext cx="38100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/>
              <a:t>Trajektorie umysłu</a:t>
            </a:r>
            <a:endParaRPr lang="en-US" sz="4000" dirty="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9750" y="1125538"/>
            <a:ext cx="8424863" cy="23749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 smtClean="0">
                <a:cs typeface="Calibri" pitchFamily="34" charset="0"/>
              </a:rPr>
              <a:t>P.McLeod, T. Shallice, D.C. Plaut, Attractor dynamics in word recognition: converging evidence from errors by normal subjects, dyslexic patients and a </a:t>
            </a:r>
            <a:r>
              <a:rPr lang="pl-PL" sz="2000" smtClean="0">
                <a:cs typeface="Calibri" pitchFamily="34" charset="0"/>
              </a:rPr>
              <a:t>connectionist model. Cognition 74 (2000) 91-113.</a:t>
            </a:r>
          </a:p>
          <a:p>
            <a:pPr marL="0" indent="0">
              <a:buFontTx/>
              <a:buNone/>
            </a:pPr>
            <a:endParaRPr lang="pl-PL" sz="1000" smtClean="0">
              <a:cs typeface="Calibri" pitchFamily="34" charset="0"/>
            </a:endParaRPr>
          </a:p>
          <a:p>
            <a:pPr marL="0" indent="0">
              <a:buFontTx/>
              <a:buNone/>
            </a:pPr>
            <a:r>
              <a:rPr lang="pl-PL" sz="2000" smtClean="0">
                <a:cs typeface="Calibri" pitchFamily="34" charset="0"/>
              </a:rPr>
              <a:t>Dynamiczne aspekty poznania to nowy obszar psycholingwistyki, eksperymenty często używają technik maskowania badając błędy semantyczne i fonologiczne.</a:t>
            </a:r>
          </a:p>
          <a:p>
            <a:pPr marL="0" indent="0">
              <a:buFontTx/>
              <a:buNone/>
            </a:pPr>
            <a:r>
              <a:rPr lang="pl-PL" sz="2000" smtClean="0">
                <a:cs typeface="Calibri" pitchFamily="34" charset="0"/>
              </a:rPr>
              <a:t>Mapy umysłu tu nie wystarczą … 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467100"/>
            <a:ext cx="425291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294957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Ośrodki mowy</a:t>
            </a:r>
            <a:endParaRPr lang="pl-PL" sz="1400" dirty="0" smtClean="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611188" y="3860800"/>
            <a:ext cx="8424862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4175" indent="-384175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endParaRPr lang="pl-PL">
              <a:solidFill>
                <a:srgbClr val="FFCC66"/>
              </a:solidFill>
            </a:endParaRP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6323013"/>
            <a:ext cx="8424862" cy="419100"/>
          </a:xfrm>
        </p:spPr>
        <p:txBody>
          <a:bodyPr/>
          <a:lstStyle/>
          <a:p>
            <a:pPr marL="358775" indent="-358775">
              <a:lnSpc>
                <a:spcPct val="90000"/>
              </a:lnSpc>
              <a:buClr>
                <a:srgbClr val="FFCC66"/>
              </a:buClr>
              <a:buFontTx/>
              <a:buNone/>
            </a:pPr>
            <a:r>
              <a:rPr lang="pl-PL" smtClean="0">
                <a:solidFill>
                  <a:srgbClr val="EAEAEA"/>
                </a:solidFill>
              </a:rPr>
              <a:t>Jak reprezentować znaczenie pojęć? Symbole, wektory, prawdopodobieństwa?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1027113"/>
            <a:ext cx="684847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357188"/>
            <a:ext cx="5889625" cy="48101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Słowa w mózgu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807450" cy="21463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mtClean="0"/>
              <a:t>Eksperymenty psycholingwistyczne dotyczące mowy pokazują, że w mózgu mamy dyskretne reprezentacje fonologiczne</a:t>
            </a:r>
            <a:r>
              <a:rPr lang="en-US" smtClean="0"/>
              <a:t>, </a:t>
            </a:r>
            <a:r>
              <a:rPr lang="pl-PL" smtClean="0"/>
              <a:t>a nie akustyczne</a:t>
            </a:r>
            <a:r>
              <a:rPr lang="en-US" smtClean="0"/>
              <a:t>.</a:t>
            </a:r>
          </a:p>
          <a:p>
            <a:pPr marL="0" indent="0" eaLnBrk="1" hangingPunct="1">
              <a:buFontTx/>
              <a:buNone/>
            </a:pPr>
            <a:r>
              <a:rPr lang="pl-PL" smtClean="0"/>
              <a:t>Sygnał akustyczny </a:t>
            </a:r>
            <a:r>
              <a:rPr lang="en-US" smtClean="0"/>
              <a:t>=&gt; </a:t>
            </a:r>
            <a:r>
              <a:rPr lang="pl-PL" smtClean="0"/>
              <a:t>fonemy </a:t>
            </a:r>
            <a:r>
              <a:rPr lang="en-US" smtClean="0"/>
              <a:t>=&gt; </a:t>
            </a:r>
            <a:r>
              <a:rPr lang="pl-PL" smtClean="0"/>
              <a:t>słowa </a:t>
            </a:r>
            <a:r>
              <a:rPr lang="en-US" smtClean="0"/>
              <a:t>=&gt; </a:t>
            </a:r>
            <a:r>
              <a:rPr lang="pl-PL" smtClean="0"/>
              <a:t>koncepcje semantyczne</a:t>
            </a:r>
            <a:r>
              <a:rPr lang="en-US" smtClean="0"/>
              <a:t>.</a:t>
            </a:r>
          </a:p>
          <a:p>
            <a:pPr marL="0" indent="0" eaLnBrk="1" hangingPunct="1">
              <a:buFontTx/>
              <a:buNone/>
            </a:pPr>
            <a:r>
              <a:rPr lang="pl-PL" smtClean="0"/>
              <a:t>Aktywacje semantyczne następują </a:t>
            </a:r>
            <a:r>
              <a:rPr lang="en-US" smtClean="0"/>
              <a:t>90 ms </a:t>
            </a:r>
            <a:r>
              <a:rPr lang="pl-PL" smtClean="0"/>
              <a:t>po fonologicznych </a:t>
            </a:r>
            <a:r>
              <a:rPr lang="en-US" smtClean="0"/>
              <a:t>(N200 ERPs).</a:t>
            </a:r>
          </a:p>
          <a:p>
            <a:pPr marL="0" indent="0" eaLnBrk="1" hangingPunct="1">
              <a:buFontTx/>
              <a:buNone/>
            </a:pPr>
            <a:r>
              <a:rPr lang="en-US" smtClean="0"/>
              <a:t>F. Pulvermuller (2003) The Neuroscience of Language. On Brain Circuits of Words and Serial Order. Cambridge University Press.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50825" y="5229225"/>
            <a:ext cx="87360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000">
                <a:latin typeface="Calibri" pitchFamily="34" charset="0"/>
              </a:rPr>
              <a:t>Fonologiczna gęstość otoczenia słowa </a:t>
            </a:r>
            <a:r>
              <a:rPr lang="en-US" sz="2000">
                <a:latin typeface="Calibri" pitchFamily="34" charset="0"/>
              </a:rPr>
              <a:t>= </a:t>
            </a:r>
            <a:r>
              <a:rPr lang="pl-PL" sz="2000">
                <a:latin typeface="Calibri" pitchFamily="34" charset="0"/>
              </a:rPr>
              <a:t>liczba słów brzmiących podobnie jak dane słowo, czyli dająca podobne pobudzenia mózgu</a:t>
            </a:r>
            <a:r>
              <a:rPr lang="en-US" sz="2000"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pl-PL" sz="2000">
                <a:latin typeface="Calibri" pitchFamily="34" charset="0"/>
              </a:rPr>
              <a:t>Semantyczna</a:t>
            </a:r>
            <a:r>
              <a:rPr lang="en-US" sz="2000">
                <a:latin typeface="Calibri" pitchFamily="34" charset="0"/>
              </a:rPr>
              <a:t> </a:t>
            </a:r>
            <a:r>
              <a:rPr lang="pl-PL" sz="2000">
                <a:latin typeface="Calibri" pitchFamily="34" charset="0"/>
              </a:rPr>
              <a:t>gęstość otoczenia słowa </a:t>
            </a:r>
            <a:r>
              <a:rPr lang="en-US" sz="2000">
                <a:latin typeface="Calibri" pitchFamily="34" charset="0"/>
              </a:rPr>
              <a:t>= </a:t>
            </a:r>
            <a:r>
              <a:rPr lang="pl-PL" sz="2000">
                <a:latin typeface="Calibri" pitchFamily="34" charset="0"/>
              </a:rPr>
              <a:t>liczba słów o podobnym znaczeniu (rozszerzona podsieć aktywacji)</a:t>
            </a:r>
            <a:r>
              <a:rPr lang="en-US" sz="2000">
                <a:latin typeface="Calibri" pitchFamily="34" charset="0"/>
              </a:rPr>
              <a:t>. </a:t>
            </a:r>
          </a:p>
        </p:txBody>
      </p:sp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250825" y="3357563"/>
            <a:ext cx="2449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000">
                <a:latin typeface="Calibri" pitchFamily="34" charset="0"/>
              </a:rPr>
              <a:t>Sieci działania – postrzegania, wnioski z badań </a:t>
            </a:r>
            <a:r>
              <a:rPr lang="en-US" sz="2000">
                <a:latin typeface="Calibri" pitchFamily="34" charset="0"/>
              </a:rPr>
              <a:t>ERP</a:t>
            </a:r>
            <a:r>
              <a:rPr lang="pl-PL" sz="2000">
                <a:latin typeface="Calibri" pitchFamily="34" charset="0"/>
              </a:rPr>
              <a:t> i</a:t>
            </a:r>
            <a:r>
              <a:rPr lang="en-US" sz="2000">
                <a:latin typeface="Calibri" pitchFamily="34" charset="0"/>
              </a:rPr>
              <a:t> fMRI</a:t>
            </a:r>
            <a:r>
              <a:rPr lang="pl-PL" sz="2000">
                <a:latin typeface="Calibri" pitchFamily="34" charset="0"/>
              </a:rPr>
              <a:t>.</a:t>
            </a:r>
            <a:endParaRPr lang="en-US" sz="2000">
              <a:latin typeface="Calibri" pitchFamily="34" charset="0"/>
            </a:endParaRPr>
          </a:p>
        </p:txBody>
      </p:sp>
      <p:pic>
        <p:nvPicPr>
          <p:cNvPr id="389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284538"/>
            <a:ext cx="58372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9223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3665538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50875"/>
            <a:ext cx="8890000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34950"/>
            <a:ext cx="6897688" cy="642938"/>
          </a:xfrm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>
                <a:latin typeface="Arial Unicode MS" pitchFamily="34" charset="-128"/>
              </a:rPr>
              <a:t>Symbole w mózgu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863" y="1066800"/>
            <a:ext cx="8739187" cy="1498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mtClean="0"/>
              <a:t>Jak pojęcia słyszane, pomyślane, widziane aktywują mózgi? </a:t>
            </a:r>
          </a:p>
          <a:p>
            <a:pPr marL="0" indent="0" eaLnBrk="1" hangingPunct="1">
              <a:buFontTx/>
              <a:buNone/>
            </a:pPr>
            <a:r>
              <a:rPr lang="pl-PL" smtClean="0"/>
              <a:t>Eksperymenty z użyciem fMRI pozwalają na rozpoznanie aktywnych obszarów, zwykle w lewym płacie skroniowym (Cohen i inn. 2004).</a:t>
            </a:r>
          </a:p>
          <a:p>
            <a:pPr marL="0" indent="0" eaLnBrk="1" hangingPunct="1">
              <a:buFontTx/>
              <a:buNone/>
            </a:pPr>
            <a:r>
              <a:rPr lang="pl-PL" smtClean="0"/>
              <a:t>Różne aspekty: ortografia, fonologia, artykulacja, semantyka.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42900" y="2632075"/>
            <a:ext cx="86550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Neurony Lateral Inferotemporal Multimodal Area (LIMA) reagują zarówno na wzrokową jak i słuchową stymulację, wykazują fonemiczne i leksykalne korelacje krosmodalne. Visual word form area (VWFA), leży w pobliżu w bruździe potyliczno-skroniowej. </a:t>
            </a:r>
            <a:br>
              <a:rPr lang="pl-PL" sz="2000">
                <a:solidFill>
                  <a:srgbClr val="EAEAEA"/>
                </a:solidFill>
                <a:latin typeface="Calibri" pitchFamily="34" charset="0"/>
              </a:rPr>
            </a:br>
            <a:r>
              <a:rPr lang="pl-PL" sz="1000">
                <a:solidFill>
                  <a:srgbClr val="EAEAEA"/>
                </a:solidFill>
                <a:latin typeface="Calibri" pitchFamily="34" charset="0"/>
              </a:rPr>
              <a:t/>
            </a:r>
            <a:br>
              <a:rPr lang="pl-PL" sz="1000">
                <a:solidFill>
                  <a:srgbClr val="EAEAEA"/>
                </a:solidFill>
                <a:latin typeface="Calibri" pitchFamily="34" charset="0"/>
              </a:rPr>
            </a:b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AWFA dla słuchu, w lewym przednim górnym zakręcie skroniowym? </a:t>
            </a:r>
          </a:p>
          <a:p>
            <a:pPr eaLnBrk="1" hangingPunct="1">
              <a:spcBef>
                <a:spcPct val="50000"/>
              </a:spcBef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Położenie tych regionów w różnych obszarach mózgu jest zróżnicowane.</a:t>
            </a:r>
          </a:p>
          <a:p>
            <a:pPr eaLnBrk="1" hangingPunct="1">
              <a:spcBef>
                <a:spcPct val="50000"/>
              </a:spcBef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Lewa półkula: precyzyjna reprezentacja koncepcji (odnośniki i składowe fonetyczne); prawa półkula? Reaguje na różnorakie pobudzenia. </a:t>
            </a:r>
          </a:p>
        </p:txBody>
      </p:sp>
      <p:pic>
        <p:nvPicPr>
          <p:cNvPr id="399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0"/>
            <a:ext cx="9223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5813425"/>
            <a:ext cx="409892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5754688"/>
            <a:ext cx="4183063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93675"/>
            <a:ext cx="6826250" cy="663575"/>
          </a:xfrm>
        </p:spPr>
        <p:txBody>
          <a:bodyPr/>
          <a:lstStyle/>
          <a:p>
            <a:pPr eaLnBrk="1" hangingPunct="1">
              <a:defRPr/>
            </a:pPr>
            <a:r>
              <a:rPr lang="pl-PL" sz="4000" dirty="0" err="1" smtClean="0">
                <a:latin typeface="Arial Unicode MS" pitchFamily="34" charset="-128"/>
              </a:rPr>
              <a:t>Neuroobrazowanie</a:t>
            </a:r>
            <a:r>
              <a:rPr lang="pl-PL" sz="4000" dirty="0" smtClean="0">
                <a:latin typeface="Arial Unicode MS" pitchFamily="34" charset="-128"/>
              </a:rPr>
              <a:t> słów?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807450" cy="4148138"/>
          </a:xfrm>
        </p:spPr>
        <p:txBody>
          <a:bodyPr/>
          <a:lstStyle/>
          <a:p>
            <a:pPr marL="382588" indent="-382588" eaLnBrk="1" hangingPunct="1">
              <a:buFontTx/>
              <a:buNone/>
            </a:pPr>
            <a:r>
              <a:rPr lang="en-US" smtClean="0"/>
              <a:t>Predicting Human Brain Activity Associated with the Meanings </a:t>
            </a:r>
            <a:br>
              <a:rPr lang="en-US" smtClean="0"/>
            </a:br>
            <a:r>
              <a:rPr lang="en-US" smtClean="0"/>
              <a:t>of Nouns," T. M. Mitchell et al, Science, 320, 1191, May 30, 2008</a:t>
            </a:r>
          </a:p>
          <a:p>
            <a:pPr marL="382588" indent="-382588" eaLnBrk="1" hangingPunct="1">
              <a:buFontTx/>
              <a:buNone/>
            </a:pPr>
            <a:endParaRPr lang="en-US" smtClean="0"/>
          </a:p>
          <a:p>
            <a:pPr marL="382588" indent="-382588" eaLnBrk="1" hangingPunct="1">
              <a:spcBef>
                <a:spcPts val="600"/>
              </a:spcBef>
            </a:pPr>
            <a:r>
              <a:rPr lang="pl-PL" smtClean="0"/>
              <a:t>Czy możemy zobaczyć reprezentacje pojęć w mózgu? Po raz pierwszy udało się zobaczyć w miarę stabilne obrazy fMRI ludzi, którzy widzą, słyszą lub myślą o jakimś pojęciu.</a:t>
            </a:r>
          </a:p>
          <a:p>
            <a:pPr marL="382588" indent="-382588" eaLnBrk="1" hangingPunct="1">
              <a:spcBef>
                <a:spcPts val="600"/>
              </a:spcBef>
            </a:pPr>
            <a:r>
              <a:rPr lang="pl-PL" smtClean="0"/>
              <a:t>Czytanie słów, jak i oglądanie obrazków, które przywodzą na myśl dany obiekt, wywołuje podobne aktywacje - mózgowy kod sensu pojęć.</a:t>
            </a:r>
          </a:p>
          <a:p>
            <a:pPr marL="382588" indent="-382588" eaLnBrk="1" hangingPunct="1">
              <a:spcBef>
                <a:spcPts val="600"/>
              </a:spcBef>
            </a:pPr>
            <a:r>
              <a:rPr lang="pl-PL" smtClean="0"/>
              <a:t>Indywidualne różnice są spore ale aktywacje pomiędzy różnymi ludźmi są na tyle podobne, że klasyfikator może się tego nauczyć. </a:t>
            </a:r>
          </a:p>
          <a:p>
            <a:pPr marL="382588" indent="-382588" eaLnBrk="1" hangingPunct="1">
              <a:spcBef>
                <a:spcPts val="600"/>
              </a:spcBef>
            </a:pPr>
            <a:r>
              <a:rPr lang="pl-PL" smtClean="0"/>
              <a:t>Model nauczony na ~10 fMRI skanach + dużym korpusie słów (10</a:t>
            </a:r>
            <a:r>
              <a:rPr lang="pl-PL" baseline="30000" smtClean="0"/>
              <a:t>12</a:t>
            </a:r>
            <a:r>
              <a:rPr lang="pl-PL" smtClean="0"/>
              <a:t>) przewiduje aktywność fMRI dla ponad 100 rzeczowników.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0825" y="5229225"/>
            <a:ext cx="87360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000">
                <a:latin typeface="Calibri" pitchFamily="34" charset="0"/>
              </a:rPr>
              <a:t>Aktywacje mózgu dla różnych słów mogą służyć za rozkłady bazowe pozwalające za pomocą korelacji pomiędzy słowami przewidzieć aktywacje dla nowych pojęć; pobudzenia mózgu = naturalna baza reprezentacji.</a:t>
            </a:r>
          </a:p>
          <a:p>
            <a:pPr eaLnBrk="1" hangingPunct="1">
              <a:spcBef>
                <a:spcPct val="50000"/>
              </a:spcBef>
            </a:pPr>
            <a:r>
              <a:rPr lang="pl-PL" sz="2000">
                <a:latin typeface="Calibri" pitchFamily="34" charset="0"/>
              </a:rPr>
              <a:t>Przykłady fMRI dla kilku czasowników. </a:t>
            </a:r>
          </a:p>
        </p:txBody>
      </p:sp>
      <p:pic>
        <p:nvPicPr>
          <p:cNvPr id="4096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0"/>
            <a:ext cx="9223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0"/>
            <a:ext cx="4838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611188" y="723900"/>
            <a:ext cx="31686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buClr>
                <a:srgbClr val="775F55"/>
              </a:buClr>
            </a:pP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Nicole Speer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 et al. </a:t>
            </a:r>
          </a:p>
          <a:p>
            <a:pPr>
              <a:lnSpc>
                <a:spcPct val="120000"/>
              </a:lnSpc>
              <a:buClr>
                <a:srgbClr val="775F55"/>
              </a:buClr>
            </a:pP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Reading Stories Activates Neural Representations of Visual and Motor Experiences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. </a:t>
            </a:r>
          </a:p>
          <a:p>
            <a:pPr>
              <a:lnSpc>
                <a:spcPct val="120000"/>
              </a:lnSpc>
              <a:buClr>
                <a:srgbClr val="775F55"/>
              </a:buClr>
            </a:pPr>
            <a:r>
              <a:rPr lang="en-US" sz="2000" i="1">
                <a:solidFill>
                  <a:srgbClr val="FFFFFF"/>
                </a:solidFill>
                <a:latin typeface="Calibri" pitchFamily="34" charset="0"/>
              </a:rPr>
              <a:t>Psychological Science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  </a:t>
            </a:r>
            <a:r>
              <a:rPr lang="nl-NL" sz="2000">
                <a:solidFill>
                  <a:srgbClr val="FFFFFF"/>
                </a:solidFill>
                <a:latin typeface="Calibri" pitchFamily="34" charset="0"/>
              </a:rPr>
              <a:t>20(8): 989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nl-NL" sz="2000">
                <a:solidFill>
                  <a:srgbClr val="FFFFFF"/>
                </a:solidFill>
                <a:latin typeface="Calibri" pitchFamily="34" charset="0"/>
              </a:rPr>
              <a:t>2009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. </a:t>
            </a:r>
          </a:p>
          <a:p>
            <a:pPr>
              <a:lnSpc>
                <a:spcPct val="120000"/>
              </a:lnSpc>
              <a:buClr>
                <a:srgbClr val="775F55"/>
              </a:buClr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Znaczenie: pomimo różnic szczegółów wynikających z kontekstu daje się wyróżnić prototypowe aktywacje, które reprezentują różny sens pojęć i ich role w zdaniu. </a:t>
            </a:r>
            <a:endParaRPr lang="en-US" sz="20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60350"/>
            <a:ext cx="5143500" cy="6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Neuronalny determinizm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11188" y="4257675"/>
            <a:ext cx="82137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200"/>
              </a:spcAft>
            </a:pPr>
            <a:r>
              <a:rPr lang="pl-PL" sz="24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Ogranicza nas genetyczny i neuronalny determinizm. </a:t>
            </a:r>
          </a:p>
          <a:p>
            <a:pPr>
              <a:spcAft>
                <a:spcPts val="1200"/>
              </a:spcAft>
            </a:pPr>
            <a:r>
              <a:rPr lang="pl-PL" sz="24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Neuronalny determinizm: 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wynik doświadczeń życiowych, wychowania, prania mózgu, jak i predyspozycji. </a:t>
            </a:r>
            <a:b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„Przychodzi mi do głowy” = aktywność neuronalna. </a:t>
            </a:r>
          </a:p>
          <a:p>
            <a:pPr>
              <a:spcAft>
                <a:spcPts val="1200"/>
              </a:spcAft>
            </a:pP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Genetyczny determinizm tylko częściowo wpływa na neuronalny. 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049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109663"/>
            <a:ext cx="42862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28968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669925"/>
          </a:xfrm>
        </p:spPr>
        <p:txBody>
          <a:bodyPr/>
          <a:lstStyle/>
          <a:p>
            <a:pPr>
              <a:defRPr/>
            </a:pPr>
            <a:r>
              <a:rPr lang="pl-PL" sz="4000" dirty="0" err="1" smtClean="0">
                <a:latin typeface="Arial Unicode MS" pitchFamily="34" charset="-128"/>
              </a:rPr>
              <a:t>Konektom</a:t>
            </a:r>
            <a:endParaRPr lang="pl-PL" sz="4000" dirty="0">
              <a:latin typeface="Arial Unicode MS" pitchFamily="34" charset="-128"/>
            </a:endParaRPr>
          </a:p>
        </p:txBody>
      </p:sp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196975"/>
            <a:ext cx="842645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71475" y="5661025"/>
            <a:ext cx="830421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000" dirty="0">
                <a:latin typeface="+mn-lt"/>
                <a:cs typeface="+mn-cs"/>
              </a:rPr>
              <a:t>Cel: 1000 regionów, których aktywacja pozwoli scharakteryzować stan mózgu.</a:t>
            </a:r>
          </a:p>
          <a:p>
            <a:pPr>
              <a:defRPr/>
            </a:pPr>
            <a:r>
              <a:rPr lang="pl-PL" sz="2000" dirty="0">
                <a:latin typeface="+mn-lt"/>
                <a:cs typeface="+mn-cs"/>
              </a:rPr>
              <a:t>Pojęcie = </a:t>
            </a:r>
            <a:r>
              <a:rPr lang="pl-PL" sz="2000" dirty="0" err="1">
                <a:latin typeface="+mn-lt"/>
                <a:cs typeface="+mn-cs"/>
              </a:rPr>
              <a:t>kwazistabilny</a:t>
            </a:r>
            <a:r>
              <a:rPr lang="pl-PL" sz="2000" dirty="0">
                <a:latin typeface="+mn-lt"/>
                <a:cs typeface="+mn-cs"/>
              </a:rPr>
              <a:t> stan, można częściowo opisać przez jego sąsiedztwo, relacje z innymi pojęciami, synonimami, antonimami. </a:t>
            </a:r>
            <a:endParaRPr lang="en-US" sz="2000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01625"/>
            <a:ext cx="7488832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Rozwój sieci podstawowej (DMN)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08" y="980728"/>
            <a:ext cx="6419850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9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3600" b="0" dirty="0" smtClean="0">
                <a:solidFill>
                  <a:srgbClr val="FFCC00"/>
                </a:solidFill>
              </a:rPr>
              <a:t>3 główne miejsca pracy</a:t>
            </a:r>
            <a:endParaRPr lang="en-US" sz="3600" b="0" dirty="0" smtClean="0">
              <a:solidFill>
                <a:srgbClr val="FFCC00"/>
              </a:solidFill>
            </a:endParaRPr>
          </a:p>
        </p:txBody>
      </p:sp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474788"/>
            <a:ext cx="6278562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7" descr="chsq_bg_language_landscape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3" y="0"/>
            <a:ext cx="8764587" cy="6858000"/>
          </a:xfrm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6334472" cy="685800"/>
          </a:xfrm>
          <a:effectLst/>
        </p:spPr>
        <p:txBody>
          <a:bodyPr/>
          <a:lstStyle/>
          <a:p>
            <a:pPr eaLnBrk="1" hangingPunct="1"/>
            <a:r>
              <a:rPr lang="pl-PL" dirty="0" smtClean="0"/>
              <a:t>Język (165 eksperymentów)</a:t>
            </a:r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16016" y="6093296"/>
            <a:ext cx="41742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/>
            <a:r>
              <a:rPr lang="pl-PL" sz="2000" dirty="0" smtClean="0">
                <a:solidFill>
                  <a:srgbClr val="000000"/>
                </a:solidFill>
                <a:effectLst/>
              </a:rPr>
              <a:t>Sieci funkcjonalne</a:t>
            </a:r>
          </a:p>
          <a:p>
            <a:pPr eaLnBrk="1" hangingPunct="1"/>
            <a:r>
              <a:rPr lang="pl-PL" sz="2000" dirty="0" smtClean="0">
                <a:solidFill>
                  <a:srgbClr val="000000"/>
                </a:solidFill>
                <a:effectLst/>
              </a:rPr>
              <a:t>M. Anderson, BBS 2010</a:t>
            </a:r>
            <a:endParaRPr lang="en-US" sz="2000" dirty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3283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smtClean="0"/>
              <a:t>Metafora systemu dynamicznego</a:t>
            </a:r>
            <a:endParaRPr 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50" y="1041400"/>
            <a:ext cx="6904038" cy="442913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mtClean="0"/>
              <a:t>Umysł/mózg jak system dynamiczny</a:t>
            </a:r>
            <a:r>
              <a:rPr lang="en-US" smtClean="0"/>
              <a:t>: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61963" y="1471613"/>
            <a:ext cx="8355012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57188" indent="-357188">
              <a:buFontTx/>
              <a:buChar char="•"/>
              <a:tabLst>
                <a:tab pos="354013" algn="l"/>
              </a:tabLst>
            </a:pPr>
            <a:r>
              <a:rPr lang="en-US" sz="2000">
                <a:latin typeface="Calibri" pitchFamily="34" charset="0"/>
              </a:rPr>
              <a:t>Thelen E. and Smith L.B.  A Dynamic Systems Approach to the Development of Cognition and Action. MIT Press 1994. </a:t>
            </a:r>
          </a:p>
          <a:p>
            <a:pPr marL="357188" indent="-357188">
              <a:buFontTx/>
              <a:buChar char="•"/>
              <a:tabLst>
                <a:tab pos="354013" algn="l"/>
              </a:tabLst>
            </a:pPr>
            <a:r>
              <a:rPr lang="en-US" sz="2000">
                <a:latin typeface="Calibri" pitchFamily="34" charset="0"/>
              </a:rPr>
              <a:t>Smith L.B. and  Thelen E, Eds. A Dynamic Systems Approach to the Development. MIT Press 1994.</a:t>
            </a:r>
          </a:p>
          <a:p>
            <a:pPr marL="357188" indent="-357188">
              <a:buFontTx/>
              <a:buChar char="•"/>
              <a:tabLst>
                <a:tab pos="354013" algn="l"/>
              </a:tabLst>
            </a:pPr>
            <a:r>
              <a:rPr lang="en-US" sz="2000">
                <a:latin typeface="Calibri" pitchFamily="34" charset="0"/>
              </a:rPr>
              <a:t>J. A. Scott Kelso, Dynamic Patterns. The Self-Organization of Brain and Behavior. MIT Press 1995</a:t>
            </a:r>
          </a:p>
        </p:txBody>
      </p:sp>
      <p:sp>
        <p:nvSpPr>
          <p:cNvPr id="64517" name="Rectangle 6"/>
          <p:cNvSpPr>
            <a:spLocks noChangeArrowheads="1"/>
          </p:cNvSpPr>
          <p:nvPr/>
        </p:nvSpPr>
        <p:spPr bwMode="auto">
          <a:xfrm>
            <a:off x="468313" y="3573463"/>
            <a:ext cx="8567737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57188" indent="-357188">
              <a:tabLst>
                <a:tab pos="357188" algn="l"/>
              </a:tabLst>
            </a:pPr>
            <a:r>
              <a:rPr lang="pl-PL" sz="2000">
                <a:latin typeface="Calibri" pitchFamily="34" charset="0"/>
              </a:rPr>
              <a:t>Jak połączyć </a:t>
            </a:r>
            <a:r>
              <a:rPr lang="en-US" sz="2000">
                <a:latin typeface="Calibri" pitchFamily="34" charset="0"/>
              </a:rPr>
              <a:t>neuro </a:t>
            </a:r>
            <a:r>
              <a:rPr lang="pl-PL" sz="2000">
                <a:latin typeface="Calibri" pitchFamily="34" charset="0"/>
              </a:rPr>
              <a:t>i </a:t>
            </a:r>
            <a:r>
              <a:rPr lang="en-US" sz="2000">
                <a:latin typeface="Calibri" pitchFamily="34" charset="0"/>
              </a:rPr>
              <a:t>psyche ? </a:t>
            </a:r>
            <a:br>
              <a:rPr lang="en-US" sz="2000">
                <a:latin typeface="Calibri" pitchFamily="34" charset="0"/>
              </a:rPr>
            </a:br>
            <a:endParaRPr lang="en-US" sz="2000">
              <a:latin typeface="Calibri" pitchFamily="34" charset="0"/>
            </a:endParaRPr>
          </a:p>
          <a:p>
            <a:pPr marL="357188" indent="-357188">
              <a:buFontTx/>
              <a:buChar char="•"/>
              <a:tabLst>
                <a:tab pos="357188" algn="l"/>
              </a:tabLst>
            </a:pPr>
            <a:r>
              <a:rPr lang="en-US" sz="2000">
                <a:latin typeface="Calibri" pitchFamily="34" charset="0"/>
              </a:rPr>
              <a:t>R. Shepard (BBS, 2001): </a:t>
            </a:r>
            <a:r>
              <a:rPr lang="pl-PL" sz="2000">
                <a:latin typeface="Calibri" pitchFamily="34" charset="0"/>
              </a:rPr>
              <a:t>uniwersalne prawa należy sformułować w odpowiednich abstrakcyjnych przestrzeniach psychologicznych</a:t>
            </a:r>
            <a:r>
              <a:rPr lang="en-US" sz="2000">
                <a:latin typeface="Calibri" pitchFamily="34" charset="0"/>
              </a:rPr>
              <a:t>; </a:t>
            </a:r>
            <a:r>
              <a:rPr lang="pl-PL" sz="2000">
                <a:latin typeface="Calibri" pitchFamily="34" charset="0"/>
              </a:rPr>
              <a:t>próba uproszczenia neurodynamiki </a:t>
            </a:r>
            <a:r>
              <a:rPr lang="en-US" sz="2000">
                <a:latin typeface="Calibri" pitchFamily="34" charset="0"/>
              </a:rPr>
              <a:t>=&gt; </a:t>
            </a:r>
            <a:r>
              <a:rPr lang="pl-PL" sz="2000">
                <a:latin typeface="Calibri" pitchFamily="34" charset="0"/>
              </a:rPr>
              <a:t>geometryczne modele umysłu</a:t>
            </a:r>
            <a:r>
              <a:rPr lang="en-US" sz="2000">
                <a:latin typeface="Calibri" pitchFamily="34" charset="0"/>
              </a:rPr>
              <a:t>. </a:t>
            </a:r>
          </a:p>
          <a:p>
            <a:pPr marL="357188" indent="-357188">
              <a:buFontTx/>
              <a:buChar char="•"/>
              <a:tabLst>
                <a:tab pos="357188" algn="l"/>
              </a:tabLst>
            </a:pPr>
            <a:r>
              <a:rPr lang="en-US" sz="2000">
                <a:latin typeface="Calibri" pitchFamily="34" charset="0"/>
              </a:rPr>
              <a:t>K. Lewin, </a:t>
            </a:r>
            <a:r>
              <a:rPr lang="pl-PL" sz="2000">
                <a:latin typeface="Calibri" pitchFamily="34" charset="0"/>
              </a:rPr>
              <a:t>koncepcyjna reprezentacja i pomiary siły psychologicznych </a:t>
            </a:r>
            <a:r>
              <a:rPr lang="en-US" sz="2000">
                <a:latin typeface="Calibri" pitchFamily="34" charset="0"/>
              </a:rPr>
              <a:t>(1938), </a:t>
            </a:r>
            <a:r>
              <a:rPr lang="pl-PL" sz="2000">
                <a:latin typeface="Calibri" pitchFamily="34" charset="0"/>
              </a:rPr>
              <a:t>stan kognitywny jako ruch w p-ni fenomenologicznej</a:t>
            </a:r>
            <a:r>
              <a:rPr lang="en-US" sz="2000">
                <a:latin typeface="Calibri" pitchFamily="34" charset="0"/>
              </a:rPr>
              <a:t>.</a:t>
            </a:r>
          </a:p>
          <a:p>
            <a:pPr marL="357188" indent="-357188">
              <a:buFontTx/>
              <a:buChar char="•"/>
              <a:tabLst>
                <a:tab pos="357188" algn="l"/>
              </a:tabLst>
            </a:pPr>
            <a:r>
              <a:rPr lang="en-US" sz="2000">
                <a:latin typeface="Calibri" pitchFamily="34" charset="0"/>
              </a:rPr>
              <a:t>George Kelly (1955), personal construct psychology (PCP), </a:t>
            </a:r>
            <a:r>
              <a:rPr lang="pl-PL" sz="2000">
                <a:latin typeface="Calibri" pitchFamily="34" charset="0"/>
              </a:rPr>
              <a:t>geometria p-ni psychologicznych jako alternatywa dla logiki</a:t>
            </a:r>
            <a:r>
              <a:rPr lang="en-US" sz="2000">
                <a:latin typeface="Calibri" pitchFamily="34" charset="0"/>
              </a:rPr>
              <a:t>.</a:t>
            </a:r>
          </a:p>
        </p:txBody>
      </p:sp>
      <p:pic>
        <p:nvPicPr>
          <p:cNvPr id="6185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213100"/>
            <a:ext cx="31432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15888"/>
            <a:ext cx="1219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6978352" cy="769938"/>
          </a:xfrm>
        </p:spPr>
        <p:txBody>
          <a:bodyPr/>
          <a:lstStyle/>
          <a:p>
            <a:pPr>
              <a:defRPr/>
            </a:pPr>
            <a:r>
              <a:rPr lang="pl-PL" dirty="0" smtClean="0">
                <a:solidFill>
                  <a:srgbClr val="FFC000"/>
                </a:solidFill>
              </a:rPr>
              <a:t>Trudne modele mentalne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71500" y="1285875"/>
            <a:ext cx="8429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/>
            <a:r>
              <a:rPr lang="pl-PL" sz="2000">
                <a:latin typeface="Calibri" pitchFamily="34" charset="0"/>
              </a:rPr>
              <a:t>Neurodynamika jest odpowiedzialna za rozumowanie; </a:t>
            </a:r>
            <a:br>
              <a:rPr lang="pl-PL" sz="2000">
                <a:latin typeface="Calibri" pitchFamily="34" charset="0"/>
              </a:rPr>
            </a:br>
            <a:r>
              <a:rPr lang="pl-PL" sz="2000">
                <a:latin typeface="Calibri" pitchFamily="34" charset="0"/>
              </a:rPr>
              <a:t>tylko proste skojarzeniowe formy rozumowania są łatwe.  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71500" y="2078038"/>
            <a:ext cx="8358188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tabLst>
                <a:tab pos="0" algn="l"/>
              </a:tabLst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tabLst>
                <a:tab pos="0" algn="l"/>
              </a:tabLst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</a:tabLst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</a:tabLst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</a:tabLst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pl-PL" sz="2000" dirty="0">
                <a:latin typeface="Calibri" pitchFamily="34" charset="0"/>
              </a:rPr>
              <a:t>A=&gt;B i B=&gt;C to łatwo kojarzymy, że A=&gt;C, ale weźmy taki schemat:  </a:t>
            </a:r>
          </a:p>
          <a:p>
            <a:pPr eaLnBrk="1" hangingPunct="1">
              <a:defRPr/>
            </a:pPr>
            <a:endParaRPr lang="pl-PL" sz="1000" dirty="0">
              <a:latin typeface="Calibri" pitchFamily="34" charset="0"/>
            </a:endParaRPr>
          </a:p>
          <a:p>
            <a:pPr indent="4508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Calibri" pitchFamily="34" charset="0"/>
              </a:rPr>
              <a:t>Wszyscy akademicy to uczeni.</a:t>
            </a:r>
          </a:p>
          <a:p>
            <a:pPr indent="4508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Calibri" pitchFamily="34" charset="0"/>
              </a:rPr>
              <a:t>Żaden mędrzec nie jest akademikiem.</a:t>
            </a:r>
            <a:endParaRPr lang="pl-PL" sz="2000" dirty="0">
              <a:latin typeface="Calibri" pitchFamily="34" charset="0"/>
              <a:cs typeface="+mn-cs"/>
            </a:endParaRPr>
          </a:p>
          <a:p>
            <a:pPr indent="4508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Calibri" pitchFamily="34" charset="0"/>
                <a:cs typeface="+mn-cs"/>
              </a:rPr>
              <a:t>Co możemy powiedzieć o relacjach pomiędzy uczonymi i mędrcami? </a:t>
            </a:r>
          </a:p>
          <a:p>
            <a:pPr eaLnBrk="1" hangingPunct="1">
              <a:defRPr/>
            </a:pPr>
            <a:endParaRPr lang="pl-PL" sz="2000" dirty="0">
              <a:latin typeface="Calibri" pitchFamily="34" charset="0"/>
              <a:cs typeface="+mn-cs"/>
            </a:endParaRPr>
          </a:p>
          <a:p>
            <a:pPr eaLnBrk="1" hangingPunct="1">
              <a:defRPr/>
            </a:pPr>
            <a:r>
              <a:rPr lang="pl-PL" sz="2000" dirty="0">
                <a:latin typeface="Calibri" pitchFamily="34" charset="0"/>
                <a:cs typeface="+mn-cs"/>
              </a:rPr>
              <a:t>Po tygodniach namysłu studenci nadal nie potrafią odpowiedzieć.</a:t>
            </a:r>
          </a:p>
          <a:p>
            <a:pPr eaLnBrk="1" hangingPunct="1">
              <a:defRPr/>
            </a:pPr>
            <a:endParaRPr lang="pl-PL" sz="2000" dirty="0">
              <a:latin typeface="Calibri" pitchFamily="34" charset="0"/>
              <a:cs typeface="+mn-cs"/>
            </a:endParaRPr>
          </a:p>
          <a:p>
            <a:pPr eaLnBrk="1" hangingPunct="1">
              <a:defRPr/>
            </a:pPr>
            <a:r>
              <a:rPr lang="pl-PL" sz="2000" dirty="0">
                <a:latin typeface="Calibri" pitchFamily="34" charset="0"/>
                <a:cs typeface="+mn-cs"/>
              </a:rPr>
              <a:t>Na egzaminie pomimo wcześniejszych wyjaśnień ponad połowa podaje błędną </a:t>
            </a:r>
            <a:r>
              <a:rPr lang="pl-PL" sz="2000" dirty="0" smtClean="0">
                <a:latin typeface="Calibri" pitchFamily="34" charset="0"/>
                <a:cs typeface="+mn-cs"/>
              </a:rPr>
              <a:t>odpowiedź.</a:t>
            </a:r>
          </a:p>
          <a:p>
            <a:pPr eaLnBrk="1" hangingPunct="1">
              <a:defRPr/>
            </a:pPr>
            <a:endParaRPr lang="pl-PL" sz="2000" dirty="0" smtClean="0">
              <a:latin typeface="Calibri" pitchFamily="34" charset="0"/>
              <a:cs typeface="+mn-cs"/>
            </a:endParaRPr>
          </a:p>
          <a:p>
            <a:pPr eaLnBrk="1" hangingPunct="1">
              <a:defRPr/>
            </a:pPr>
            <a:r>
              <a:rPr lang="pl-PL" sz="2000" dirty="0" smtClean="0">
                <a:latin typeface="Calibri" pitchFamily="34" charset="0"/>
                <a:cs typeface="+mn-cs"/>
              </a:rPr>
              <a:t>Wniosek: myślenie biegnie utartymi drogami, trudno jest myśleć nieschematycznie. </a:t>
            </a:r>
          </a:p>
          <a:p>
            <a:pPr eaLnBrk="1" hangingPunct="1">
              <a:defRPr/>
            </a:pPr>
            <a:r>
              <a:rPr lang="pl-PL" sz="2000" dirty="0" smtClean="0">
                <a:latin typeface="Calibri" pitchFamily="34" charset="0"/>
                <a:cs typeface="+mn-cs"/>
              </a:rPr>
              <a:t>Tradycyjne podejście do modeli mentalnych oparte jest na abstrakcyjnych rozważaniach, potrzebujemy modeli </a:t>
            </a:r>
            <a:r>
              <a:rPr lang="pl-PL" sz="2000" dirty="0" err="1" smtClean="0">
                <a:latin typeface="Calibri" pitchFamily="34" charset="0"/>
                <a:cs typeface="+mn-cs"/>
              </a:rPr>
              <a:t>neurodynamicznych</a:t>
            </a:r>
            <a:r>
              <a:rPr lang="pl-PL" sz="2000" dirty="0" smtClean="0">
                <a:latin typeface="Calibri" pitchFamily="34" charset="0"/>
                <a:cs typeface="+mn-cs"/>
              </a:rPr>
              <a:t>. </a:t>
            </a:r>
            <a:endParaRPr lang="pl-PL" sz="2000" dirty="0">
              <a:latin typeface="Calibri" pitchFamily="34" charset="0"/>
              <a:cs typeface="+mn-cs"/>
            </a:endParaRPr>
          </a:p>
        </p:txBody>
      </p:sp>
      <p:pic>
        <p:nvPicPr>
          <p:cNvPr id="65541" name="Obraz 5" descr="Clipboard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0"/>
            <a:ext cx="2049462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214313"/>
            <a:ext cx="5889625" cy="48101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Słowa</a:t>
            </a:r>
            <a:r>
              <a:rPr lang="en-US" dirty="0" smtClean="0">
                <a:latin typeface="Arial Unicode MS" pitchFamily="34" charset="-128"/>
              </a:rPr>
              <a:t>: </a:t>
            </a:r>
            <a:r>
              <a:rPr lang="pl-PL" dirty="0" smtClean="0">
                <a:latin typeface="Arial Unicode MS" pitchFamily="34" charset="-128"/>
              </a:rPr>
              <a:t>prosty model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807450" cy="157003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mtClean="0">
                <a:latin typeface="Arial Unicode MS" pitchFamily="34" charset="-128"/>
              </a:rPr>
              <a:t>Cele</a:t>
            </a:r>
            <a:r>
              <a:rPr lang="en-US" smtClean="0">
                <a:latin typeface="Arial Unicode MS" pitchFamily="34" charset="-128"/>
              </a:rPr>
              <a:t>: </a:t>
            </a:r>
          </a:p>
          <a:p>
            <a:pPr marL="0" indent="0" eaLnBrk="1" hangingPunct="1"/>
            <a:r>
              <a:rPr lang="en-US" smtClean="0">
                <a:latin typeface="Arial Unicode MS" pitchFamily="34" charset="-128"/>
              </a:rPr>
              <a:t>   </a:t>
            </a:r>
            <a:r>
              <a:rPr lang="pl-PL" smtClean="0">
                <a:latin typeface="Arial Unicode MS" pitchFamily="34" charset="-128"/>
              </a:rPr>
              <a:t>zrobić najprostszy model kreatywnego myślenia</a:t>
            </a:r>
            <a:r>
              <a:rPr lang="en-US" smtClean="0">
                <a:latin typeface="Arial Unicode MS" pitchFamily="34" charset="-128"/>
              </a:rPr>
              <a:t>; </a:t>
            </a:r>
          </a:p>
          <a:p>
            <a:pPr marL="0" indent="0" eaLnBrk="1" hangingPunct="1"/>
            <a:r>
              <a:rPr lang="en-US" smtClean="0">
                <a:latin typeface="Arial Unicode MS" pitchFamily="34" charset="-128"/>
              </a:rPr>
              <a:t>   </a:t>
            </a:r>
            <a:r>
              <a:rPr lang="pl-PL" smtClean="0">
                <a:latin typeface="Arial Unicode MS" pitchFamily="34" charset="-128"/>
              </a:rPr>
              <a:t>tworzyć interesujące nowe nazwy</a:t>
            </a:r>
            <a:r>
              <a:rPr lang="en-US" smtClean="0">
                <a:latin typeface="Arial Unicode MS" pitchFamily="34" charset="-128"/>
              </a:rPr>
              <a:t>, </a:t>
            </a:r>
            <a:r>
              <a:rPr lang="pl-PL" smtClean="0">
                <a:latin typeface="Arial Unicode MS" pitchFamily="34" charset="-128"/>
              </a:rPr>
              <a:t>oddające cechy produktów</a:t>
            </a:r>
            <a:r>
              <a:rPr lang="en-US" smtClean="0">
                <a:latin typeface="Arial Unicode MS" pitchFamily="34" charset="-128"/>
              </a:rPr>
              <a:t>;</a:t>
            </a:r>
          </a:p>
          <a:p>
            <a:pPr marL="0" indent="0" eaLnBrk="1" hangingPunct="1"/>
            <a:r>
              <a:rPr lang="en-US" smtClean="0">
                <a:latin typeface="Arial Unicode MS" pitchFamily="34" charset="-128"/>
              </a:rPr>
              <a:t>   </a:t>
            </a:r>
            <a:r>
              <a:rPr lang="pl-PL" smtClean="0">
                <a:latin typeface="Arial Unicode MS" pitchFamily="34" charset="-128"/>
              </a:rPr>
              <a:t>zrozumieć nowe słowa, których nie ma w słowniku</a:t>
            </a:r>
            <a:r>
              <a:rPr lang="en-US" smtClean="0">
                <a:latin typeface="Arial Unicode MS" pitchFamily="34" charset="-128"/>
              </a:rPr>
              <a:t>.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50825" y="2636838"/>
            <a:ext cx="873601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000"/>
              <a:t>Model zainspirowany przez procesy zachodzące w mózgu w czasie wymyślania nowych słów</a:t>
            </a:r>
            <a:r>
              <a:rPr lang="en-US" sz="2000"/>
              <a:t>.</a:t>
            </a:r>
            <a:r>
              <a:rPr lang="pl-PL" sz="2000"/>
              <a:t> Dany jest zbiór słów kluczowych, które pobudzają korę słuchową. </a:t>
            </a:r>
            <a:endParaRPr lang="en-US" sz="2000"/>
          </a:p>
          <a:p>
            <a:pPr eaLnBrk="1" hangingPunct="1">
              <a:spcBef>
                <a:spcPct val="50000"/>
              </a:spcBef>
            </a:pPr>
            <a:r>
              <a:rPr lang="pl-PL" sz="2000"/>
              <a:t>Fonemy (allofony) są rezonansami</a:t>
            </a:r>
            <a:r>
              <a:rPr lang="en-US" sz="2000"/>
              <a:t>, </a:t>
            </a:r>
            <a:r>
              <a:rPr lang="pl-PL" sz="2000"/>
              <a:t>uporządkowane pobudzenie fonemów aktywuje zarówno znane słowa jak i nowe kombinacje</a:t>
            </a:r>
            <a:r>
              <a:rPr lang="en-US" sz="2000"/>
              <a:t>; </a:t>
            </a:r>
            <a:r>
              <a:rPr lang="pl-PL" sz="2000"/>
              <a:t>kontekst </a:t>
            </a:r>
            <a:r>
              <a:rPr lang="en-US" sz="2000"/>
              <a:t>+ </a:t>
            </a:r>
            <a:r>
              <a:rPr lang="pl-PL" sz="2000"/>
              <a:t>hamowanie</a:t>
            </a:r>
            <a:r>
              <a:rPr lang="en-US" sz="2000"/>
              <a:t> </a:t>
            </a:r>
            <a:r>
              <a:rPr lang="pl-PL" sz="2000"/>
              <a:t>w procesie zwycięzca bierze wszystko zostawia jedno słowo</a:t>
            </a:r>
            <a:r>
              <a:rPr lang="en-US" sz="2000"/>
              <a:t>.</a:t>
            </a:r>
          </a:p>
        </p:txBody>
      </p:sp>
      <p:pic>
        <p:nvPicPr>
          <p:cNvPr id="675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15888"/>
            <a:ext cx="15240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250825" y="4797425"/>
            <a:ext cx="8736013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algn="ctr" eaLnBrk="1" hangingPunct="1"/>
            <a:r>
              <a:rPr lang="pl-PL" sz="2200"/>
              <a:t>Kreatywność</a:t>
            </a:r>
            <a:r>
              <a:rPr lang="en-US" sz="2200"/>
              <a:t> = </a:t>
            </a:r>
            <a:r>
              <a:rPr lang="pl-PL" sz="2200"/>
              <a:t>wyobraźnia </a:t>
            </a:r>
            <a:r>
              <a:rPr lang="en-US" sz="2200"/>
              <a:t>(</a:t>
            </a:r>
            <a:r>
              <a:rPr lang="pl-PL" sz="2200"/>
              <a:t>fluktuacje</a:t>
            </a:r>
            <a:r>
              <a:rPr lang="en-US" sz="2200"/>
              <a:t>) + </a:t>
            </a:r>
            <a:r>
              <a:rPr lang="pl-PL" sz="2200"/>
              <a:t>filtrowanie </a:t>
            </a:r>
            <a:r>
              <a:rPr lang="en-US" sz="2200"/>
              <a:t>(</a:t>
            </a:r>
            <a:r>
              <a:rPr lang="pl-PL" sz="2200"/>
              <a:t>konkurencja</a:t>
            </a:r>
            <a:r>
              <a:rPr lang="en-US" sz="2200"/>
              <a:t>)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pl-PL" sz="2000" b="1"/>
              <a:t>Wyobraźnia</a:t>
            </a:r>
            <a:r>
              <a:rPr lang="en-US" sz="2000"/>
              <a:t>: </a:t>
            </a:r>
            <a:r>
              <a:rPr lang="pl-PL" sz="2000"/>
              <a:t>wiele chwilowych rezonansów powstaje równolegle</a:t>
            </a:r>
            <a:r>
              <a:rPr lang="en-US" sz="2000"/>
              <a:t>, </a:t>
            </a:r>
            <a:r>
              <a:rPr lang="pl-PL" sz="2000"/>
              <a:t>aktywując reprezentacje słów i nie-słów</a:t>
            </a:r>
            <a:r>
              <a:rPr lang="en-US" sz="2000"/>
              <a:t>, </a:t>
            </a:r>
            <a:r>
              <a:rPr lang="pl-PL" sz="2000"/>
              <a:t>zależnie od siły połączeń oscylatorów. </a:t>
            </a:r>
            <a:endParaRPr lang="en-US" sz="2000"/>
          </a:p>
          <a:p>
            <a:pPr eaLnBrk="1" hangingPunct="1"/>
            <a:r>
              <a:rPr lang="pl-PL" sz="2000" b="1"/>
              <a:t>Filtrowanie</a:t>
            </a:r>
            <a:r>
              <a:rPr lang="en-US" sz="2000"/>
              <a:t>: </a:t>
            </a:r>
            <a:r>
              <a:rPr lang="pl-PL" sz="2000"/>
              <a:t>skojarzenia, emocje, gęstość fonologiczna/semantyczna</a:t>
            </a:r>
            <a:r>
              <a:rPr lang="en-US" sz="2000"/>
              <a:t>.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71563"/>
            <a:ext cx="5943600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911225" y="4810125"/>
            <a:ext cx="1384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algn="r"/>
            <a:r>
              <a:rPr lang="en-US" sz="1400" b="1">
                <a:solidFill>
                  <a:srgbClr val="FFFF66"/>
                </a:solidFill>
                <a:latin typeface="Arial" pitchFamily="34" charset="0"/>
              </a:rPr>
              <a:t>Type Features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792163" y="2630488"/>
            <a:ext cx="1809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FFFF66"/>
                </a:solidFill>
                <a:latin typeface="Arial" pitchFamily="34" charset="0"/>
              </a:rPr>
              <a:t>Dynamic Selection </a:t>
            </a:r>
          </a:p>
          <a:p>
            <a:pPr algn="ctr"/>
            <a:r>
              <a:rPr lang="en-US" sz="1400" b="1">
                <a:solidFill>
                  <a:srgbClr val="FFFF66"/>
                </a:solidFill>
                <a:latin typeface="Arial" pitchFamily="34" charset="0"/>
              </a:rPr>
              <a:t>Network (DSN)</a:t>
            </a:r>
          </a:p>
        </p:txBody>
      </p:sp>
      <p:sp>
        <p:nvSpPr>
          <p:cNvPr id="68612" name="Text Box 73"/>
          <p:cNvSpPr txBox="1">
            <a:spLocks noChangeArrowheads="1"/>
          </p:cNvSpPr>
          <p:nvPr/>
        </p:nvSpPr>
        <p:spPr bwMode="auto">
          <a:xfrm>
            <a:off x="5707063" y="1406525"/>
            <a:ext cx="985837" cy="342900"/>
          </a:xfrm>
          <a:prstGeom prst="rect">
            <a:avLst/>
          </a:prstGeom>
          <a:solidFill>
            <a:srgbClr val="800000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FFFF66"/>
                </a:solidFill>
                <a:latin typeface="Arial" pitchFamily="34" charset="0"/>
              </a:rPr>
              <a:t>Critic</a:t>
            </a:r>
          </a:p>
        </p:txBody>
      </p:sp>
      <p:sp>
        <p:nvSpPr>
          <p:cNvPr id="68613" name="Oval 75"/>
          <p:cNvSpPr>
            <a:spLocks noChangeArrowheads="1"/>
          </p:cNvSpPr>
          <p:nvPr/>
        </p:nvSpPr>
        <p:spPr bwMode="auto">
          <a:xfrm>
            <a:off x="7115175" y="3143250"/>
            <a:ext cx="203200" cy="76200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14" name="Oval 99"/>
          <p:cNvSpPr>
            <a:spLocks noChangeArrowheads="1"/>
          </p:cNvSpPr>
          <p:nvPr/>
        </p:nvSpPr>
        <p:spPr bwMode="auto">
          <a:xfrm>
            <a:off x="7043738" y="4597400"/>
            <a:ext cx="204787" cy="77788"/>
          </a:xfrm>
          <a:prstGeom prst="ellipse">
            <a:avLst/>
          </a:prstGeom>
          <a:solidFill>
            <a:srgbClr val="0000FF">
              <a:alpha val="34117"/>
            </a:srgbClr>
          </a:solidFill>
          <a:ln w="1587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15" name="Oval 100"/>
          <p:cNvSpPr>
            <a:spLocks noChangeArrowheads="1"/>
          </p:cNvSpPr>
          <p:nvPr/>
        </p:nvSpPr>
        <p:spPr bwMode="auto">
          <a:xfrm>
            <a:off x="7751763" y="4475163"/>
            <a:ext cx="204787" cy="76200"/>
          </a:xfrm>
          <a:prstGeom prst="ellipse">
            <a:avLst/>
          </a:prstGeom>
          <a:solidFill>
            <a:srgbClr val="0000FF">
              <a:alpha val="34117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16" name="Oval 101"/>
          <p:cNvSpPr>
            <a:spLocks noChangeArrowheads="1"/>
          </p:cNvSpPr>
          <p:nvPr/>
        </p:nvSpPr>
        <p:spPr bwMode="auto">
          <a:xfrm>
            <a:off x="8064500" y="4100513"/>
            <a:ext cx="204788" cy="76200"/>
          </a:xfrm>
          <a:prstGeom prst="ellipse">
            <a:avLst/>
          </a:prstGeom>
          <a:solidFill>
            <a:srgbClr val="0000FF">
              <a:alpha val="34117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17" name="Oval 107"/>
          <p:cNvSpPr>
            <a:spLocks noChangeArrowheads="1"/>
          </p:cNvSpPr>
          <p:nvPr/>
        </p:nvSpPr>
        <p:spPr bwMode="auto">
          <a:xfrm>
            <a:off x="5299075" y="3535363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18" name="Oval 108"/>
          <p:cNvSpPr>
            <a:spLocks noChangeArrowheads="1"/>
          </p:cNvSpPr>
          <p:nvPr/>
        </p:nvSpPr>
        <p:spPr bwMode="auto">
          <a:xfrm>
            <a:off x="5840413" y="3359150"/>
            <a:ext cx="204787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19" name="Oval 109"/>
          <p:cNvSpPr>
            <a:spLocks noChangeArrowheads="1"/>
          </p:cNvSpPr>
          <p:nvPr/>
        </p:nvSpPr>
        <p:spPr bwMode="auto">
          <a:xfrm>
            <a:off x="6142038" y="3592513"/>
            <a:ext cx="206375" cy="76200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20" name="Oval 110"/>
          <p:cNvSpPr>
            <a:spLocks noChangeArrowheads="1"/>
          </p:cNvSpPr>
          <p:nvPr/>
        </p:nvSpPr>
        <p:spPr bwMode="auto">
          <a:xfrm>
            <a:off x="6454775" y="3292475"/>
            <a:ext cx="203200" cy="76200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21" name="Oval 116"/>
          <p:cNvSpPr>
            <a:spLocks noChangeArrowheads="1"/>
          </p:cNvSpPr>
          <p:nvPr/>
        </p:nvSpPr>
        <p:spPr bwMode="auto">
          <a:xfrm>
            <a:off x="7126288" y="4337050"/>
            <a:ext cx="204787" cy="77788"/>
          </a:xfrm>
          <a:prstGeom prst="ellipse">
            <a:avLst/>
          </a:prstGeom>
          <a:solidFill>
            <a:srgbClr val="0000FF">
              <a:alpha val="34117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22" name="Oval 117"/>
          <p:cNvSpPr>
            <a:spLocks noChangeArrowheads="1"/>
          </p:cNvSpPr>
          <p:nvPr/>
        </p:nvSpPr>
        <p:spPr bwMode="auto">
          <a:xfrm>
            <a:off x="7635875" y="4035425"/>
            <a:ext cx="204788" cy="77788"/>
          </a:xfrm>
          <a:prstGeom prst="ellipse">
            <a:avLst/>
          </a:prstGeom>
          <a:solidFill>
            <a:srgbClr val="0000FF">
              <a:alpha val="34117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23" name="Oval 118"/>
          <p:cNvSpPr>
            <a:spLocks noChangeArrowheads="1"/>
          </p:cNvSpPr>
          <p:nvPr/>
        </p:nvSpPr>
        <p:spPr bwMode="auto">
          <a:xfrm>
            <a:off x="7251700" y="3868738"/>
            <a:ext cx="203200" cy="77787"/>
          </a:xfrm>
          <a:prstGeom prst="ellipse">
            <a:avLst/>
          </a:prstGeom>
          <a:solidFill>
            <a:srgbClr val="0000FF">
              <a:alpha val="34117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24" name="Oval 119"/>
          <p:cNvSpPr>
            <a:spLocks noChangeArrowheads="1"/>
          </p:cNvSpPr>
          <p:nvPr/>
        </p:nvSpPr>
        <p:spPr bwMode="auto">
          <a:xfrm>
            <a:off x="6816725" y="3778250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25" name="Oval 120"/>
          <p:cNvSpPr>
            <a:spLocks noChangeArrowheads="1"/>
          </p:cNvSpPr>
          <p:nvPr/>
        </p:nvSpPr>
        <p:spPr bwMode="auto">
          <a:xfrm>
            <a:off x="7127875" y="3619500"/>
            <a:ext cx="204788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26" name="Oval 121"/>
          <p:cNvSpPr>
            <a:spLocks noChangeArrowheads="1"/>
          </p:cNvSpPr>
          <p:nvPr/>
        </p:nvSpPr>
        <p:spPr bwMode="auto">
          <a:xfrm>
            <a:off x="7124700" y="4075113"/>
            <a:ext cx="204788" cy="77787"/>
          </a:xfrm>
          <a:prstGeom prst="ellipse">
            <a:avLst/>
          </a:prstGeom>
          <a:solidFill>
            <a:srgbClr val="0000FF">
              <a:alpha val="34117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27" name="Oval 122"/>
          <p:cNvSpPr>
            <a:spLocks noChangeArrowheads="1"/>
          </p:cNvSpPr>
          <p:nvPr/>
        </p:nvSpPr>
        <p:spPr bwMode="auto">
          <a:xfrm>
            <a:off x="6829425" y="3455988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28" name="Oval 123"/>
          <p:cNvSpPr>
            <a:spLocks noChangeArrowheads="1"/>
          </p:cNvSpPr>
          <p:nvPr/>
        </p:nvSpPr>
        <p:spPr bwMode="auto">
          <a:xfrm>
            <a:off x="5318125" y="3111500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29" name="Oval 124"/>
          <p:cNvSpPr>
            <a:spLocks noChangeArrowheads="1"/>
          </p:cNvSpPr>
          <p:nvPr/>
        </p:nvSpPr>
        <p:spPr bwMode="auto">
          <a:xfrm>
            <a:off x="6164263" y="3359150"/>
            <a:ext cx="206375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30" name="Oval 125"/>
          <p:cNvSpPr>
            <a:spLocks noChangeArrowheads="1"/>
          </p:cNvSpPr>
          <p:nvPr/>
        </p:nvSpPr>
        <p:spPr bwMode="auto">
          <a:xfrm>
            <a:off x="5754688" y="3578225"/>
            <a:ext cx="206375" cy="76200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31" name="Oval 128"/>
          <p:cNvSpPr>
            <a:spLocks noChangeArrowheads="1"/>
          </p:cNvSpPr>
          <p:nvPr/>
        </p:nvSpPr>
        <p:spPr bwMode="auto">
          <a:xfrm>
            <a:off x="5602288" y="3224213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32" name="Oval 129"/>
          <p:cNvSpPr>
            <a:spLocks noChangeArrowheads="1"/>
          </p:cNvSpPr>
          <p:nvPr/>
        </p:nvSpPr>
        <p:spPr bwMode="auto">
          <a:xfrm>
            <a:off x="5151438" y="3295650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33" name="Oval 130"/>
          <p:cNvSpPr>
            <a:spLocks noChangeArrowheads="1"/>
          </p:cNvSpPr>
          <p:nvPr/>
        </p:nvSpPr>
        <p:spPr bwMode="auto">
          <a:xfrm>
            <a:off x="7856538" y="3040063"/>
            <a:ext cx="204787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34" name="Oval 131"/>
          <p:cNvSpPr>
            <a:spLocks noChangeArrowheads="1"/>
          </p:cNvSpPr>
          <p:nvPr/>
        </p:nvSpPr>
        <p:spPr bwMode="auto">
          <a:xfrm>
            <a:off x="8056563" y="3182938"/>
            <a:ext cx="204787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35" name="Oval 132"/>
          <p:cNvSpPr>
            <a:spLocks noChangeArrowheads="1"/>
          </p:cNvSpPr>
          <p:nvPr/>
        </p:nvSpPr>
        <p:spPr bwMode="auto">
          <a:xfrm>
            <a:off x="8167688" y="2928938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36" name="Oval 133"/>
          <p:cNvSpPr>
            <a:spLocks noChangeArrowheads="1"/>
          </p:cNvSpPr>
          <p:nvPr/>
        </p:nvSpPr>
        <p:spPr bwMode="auto">
          <a:xfrm>
            <a:off x="8247063" y="3367088"/>
            <a:ext cx="204787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37" name="Oval 134"/>
          <p:cNvSpPr>
            <a:spLocks noChangeArrowheads="1"/>
          </p:cNvSpPr>
          <p:nvPr/>
        </p:nvSpPr>
        <p:spPr bwMode="auto">
          <a:xfrm>
            <a:off x="7515225" y="2949575"/>
            <a:ext cx="204788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38" name="Oval 135"/>
          <p:cNvSpPr>
            <a:spLocks noChangeArrowheads="1"/>
          </p:cNvSpPr>
          <p:nvPr/>
        </p:nvSpPr>
        <p:spPr bwMode="auto">
          <a:xfrm>
            <a:off x="8558213" y="3090863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39" name="Oval 136"/>
          <p:cNvSpPr>
            <a:spLocks noChangeArrowheads="1"/>
          </p:cNvSpPr>
          <p:nvPr/>
        </p:nvSpPr>
        <p:spPr bwMode="auto">
          <a:xfrm>
            <a:off x="6022975" y="3081338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40" name="Oval 137"/>
          <p:cNvSpPr>
            <a:spLocks noChangeArrowheads="1"/>
          </p:cNvSpPr>
          <p:nvPr/>
        </p:nvSpPr>
        <p:spPr bwMode="auto">
          <a:xfrm>
            <a:off x="6143625" y="2786063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41" name="Oval 138"/>
          <p:cNvSpPr>
            <a:spLocks noChangeArrowheads="1"/>
          </p:cNvSpPr>
          <p:nvPr/>
        </p:nvSpPr>
        <p:spPr bwMode="auto">
          <a:xfrm>
            <a:off x="6383338" y="3132138"/>
            <a:ext cx="204787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42" name="Oval 139"/>
          <p:cNvSpPr>
            <a:spLocks noChangeArrowheads="1"/>
          </p:cNvSpPr>
          <p:nvPr/>
        </p:nvSpPr>
        <p:spPr bwMode="auto">
          <a:xfrm>
            <a:off x="6773863" y="2814638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43" name="Oval 140"/>
          <p:cNvSpPr>
            <a:spLocks noChangeArrowheads="1"/>
          </p:cNvSpPr>
          <p:nvPr/>
        </p:nvSpPr>
        <p:spPr bwMode="auto">
          <a:xfrm>
            <a:off x="6818313" y="3103563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44" name="Oval 141"/>
          <p:cNvSpPr>
            <a:spLocks noChangeArrowheads="1"/>
          </p:cNvSpPr>
          <p:nvPr/>
        </p:nvSpPr>
        <p:spPr bwMode="auto">
          <a:xfrm>
            <a:off x="7251700" y="2832100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45" name="Oval 144"/>
          <p:cNvSpPr>
            <a:spLocks noChangeArrowheads="1"/>
          </p:cNvSpPr>
          <p:nvPr/>
        </p:nvSpPr>
        <p:spPr bwMode="auto">
          <a:xfrm>
            <a:off x="8558213" y="3540125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46" name="Oval 145"/>
          <p:cNvSpPr>
            <a:spLocks noChangeArrowheads="1"/>
          </p:cNvSpPr>
          <p:nvPr/>
        </p:nvSpPr>
        <p:spPr bwMode="auto">
          <a:xfrm>
            <a:off x="8737600" y="3325813"/>
            <a:ext cx="204788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47" name="Oval 146"/>
          <p:cNvSpPr>
            <a:spLocks noChangeArrowheads="1"/>
          </p:cNvSpPr>
          <p:nvPr/>
        </p:nvSpPr>
        <p:spPr bwMode="auto">
          <a:xfrm>
            <a:off x="8728075" y="3713163"/>
            <a:ext cx="204788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48" name="Oval 147"/>
          <p:cNvSpPr>
            <a:spLocks noChangeArrowheads="1"/>
          </p:cNvSpPr>
          <p:nvPr/>
        </p:nvSpPr>
        <p:spPr bwMode="auto">
          <a:xfrm>
            <a:off x="8397875" y="4303713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49" name="Oval 148"/>
          <p:cNvSpPr>
            <a:spLocks noChangeArrowheads="1"/>
          </p:cNvSpPr>
          <p:nvPr/>
        </p:nvSpPr>
        <p:spPr bwMode="auto">
          <a:xfrm>
            <a:off x="8191500" y="3641725"/>
            <a:ext cx="204788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50" name="Oval 149"/>
          <p:cNvSpPr>
            <a:spLocks noChangeArrowheads="1"/>
          </p:cNvSpPr>
          <p:nvPr/>
        </p:nvSpPr>
        <p:spPr bwMode="auto">
          <a:xfrm>
            <a:off x="7848600" y="3762375"/>
            <a:ext cx="206375" cy="77788"/>
          </a:xfrm>
          <a:prstGeom prst="ellipse">
            <a:avLst/>
          </a:prstGeom>
          <a:solidFill>
            <a:srgbClr val="0000FF">
              <a:alpha val="34117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51" name="Oval 150"/>
          <p:cNvSpPr>
            <a:spLocks noChangeArrowheads="1"/>
          </p:cNvSpPr>
          <p:nvPr/>
        </p:nvSpPr>
        <p:spPr bwMode="auto">
          <a:xfrm>
            <a:off x="7485063" y="4343400"/>
            <a:ext cx="204787" cy="77788"/>
          </a:xfrm>
          <a:prstGeom prst="ellipse">
            <a:avLst/>
          </a:prstGeom>
          <a:solidFill>
            <a:srgbClr val="0000FF">
              <a:alpha val="34117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52" name="Oval 152"/>
          <p:cNvSpPr>
            <a:spLocks noChangeArrowheads="1"/>
          </p:cNvSpPr>
          <p:nvPr/>
        </p:nvSpPr>
        <p:spPr bwMode="auto">
          <a:xfrm>
            <a:off x="8202613" y="4525963"/>
            <a:ext cx="204787" cy="76200"/>
          </a:xfrm>
          <a:prstGeom prst="ellipse">
            <a:avLst/>
          </a:prstGeom>
          <a:solidFill>
            <a:srgbClr val="0000FF">
              <a:alpha val="34117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53" name="Oval 153"/>
          <p:cNvSpPr>
            <a:spLocks noChangeArrowheads="1"/>
          </p:cNvSpPr>
          <p:nvPr/>
        </p:nvSpPr>
        <p:spPr bwMode="auto">
          <a:xfrm>
            <a:off x="6526213" y="3636963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54" name="Oval 154"/>
          <p:cNvSpPr>
            <a:spLocks noChangeArrowheads="1"/>
          </p:cNvSpPr>
          <p:nvPr/>
        </p:nvSpPr>
        <p:spPr bwMode="auto">
          <a:xfrm>
            <a:off x="5591175" y="3000375"/>
            <a:ext cx="204788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55" name="Oval 155"/>
          <p:cNvSpPr>
            <a:spLocks noChangeArrowheads="1"/>
          </p:cNvSpPr>
          <p:nvPr/>
        </p:nvSpPr>
        <p:spPr bwMode="auto">
          <a:xfrm>
            <a:off x="4970463" y="3040063"/>
            <a:ext cx="204787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56" name="Oval 156"/>
          <p:cNvSpPr>
            <a:spLocks noChangeArrowheads="1"/>
          </p:cNvSpPr>
          <p:nvPr/>
        </p:nvSpPr>
        <p:spPr bwMode="auto">
          <a:xfrm>
            <a:off x="4879975" y="3406775"/>
            <a:ext cx="204788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57" name="Oval 158"/>
          <p:cNvSpPr>
            <a:spLocks noChangeArrowheads="1"/>
          </p:cNvSpPr>
          <p:nvPr/>
        </p:nvSpPr>
        <p:spPr bwMode="auto">
          <a:xfrm>
            <a:off x="6362700" y="2917825"/>
            <a:ext cx="204788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58" name="Oval 159"/>
          <p:cNvSpPr>
            <a:spLocks noChangeArrowheads="1"/>
          </p:cNvSpPr>
          <p:nvPr/>
        </p:nvSpPr>
        <p:spPr bwMode="auto">
          <a:xfrm>
            <a:off x="8416925" y="3946525"/>
            <a:ext cx="204788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59" name="AutoShape 164"/>
          <p:cNvSpPr>
            <a:spLocks noChangeArrowheads="1"/>
          </p:cNvSpPr>
          <p:nvPr/>
        </p:nvSpPr>
        <p:spPr bwMode="auto">
          <a:xfrm rot="5400000">
            <a:off x="5829300" y="2103438"/>
            <a:ext cx="784225" cy="311150"/>
          </a:xfrm>
          <a:prstGeom prst="leftArrow">
            <a:avLst>
              <a:gd name="adj1" fmla="val 50000"/>
              <a:gd name="adj2" fmla="val 63010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 cap="sq">
                <a:solidFill>
                  <a:srgbClr val="339966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60" name="Text Box 167"/>
          <p:cNvSpPr txBox="1">
            <a:spLocks noChangeArrowheads="1"/>
          </p:cNvSpPr>
          <p:nvPr/>
        </p:nvSpPr>
        <p:spPr bwMode="auto">
          <a:xfrm>
            <a:off x="7588250" y="2087563"/>
            <a:ext cx="538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FFFF66"/>
                </a:solidFill>
                <a:latin typeface="Arial" pitchFamily="34" charset="0"/>
              </a:rPr>
              <a:t>Idea</a:t>
            </a:r>
          </a:p>
        </p:txBody>
      </p:sp>
      <p:sp>
        <p:nvSpPr>
          <p:cNvPr id="68661" name="Oval 170"/>
          <p:cNvSpPr>
            <a:spLocks noChangeArrowheads="1"/>
          </p:cNvSpPr>
          <p:nvPr/>
        </p:nvSpPr>
        <p:spPr bwMode="auto">
          <a:xfrm>
            <a:off x="3668713" y="5561013"/>
            <a:ext cx="215900" cy="95250"/>
          </a:xfrm>
          <a:prstGeom prst="ellipse">
            <a:avLst/>
          </a:prstGeom>
          <a:solidFill>
            <a:srgbClr val="00FF00"/>
          </a:solidFill>
          <a:ln w="15875">
            <a:solidFill>
              <a:srgbClr val="CC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62" name="Oval 171"/>
          <p:cNvSpPr>
            <a:spLocks noChangeArrowheads="1"/>
          </p:cNvSpPr>
          <p:nvPr/>
        </p:nvSpPr>
        <p:spPr bwMode="auto">
          <a:xfrm>
            <a:off x="3252788" y="6454775"/>
            <a:ext cx="217487" cy="95250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63" name="Oval 172"/>
          <p:cNvSpPr>
            <a:spLocks noChangeArrowheads="1"/>
          </p:cNvSpPr>
          <p:nvPr/>
        </p:nvSpPr>
        <p:spPr bwMode="auto">
          <a:xfrm>
            <a:off x="3297238" y="5570538"/>
            <a:ext cx="217487" cy="95250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64" name="Oval 173"/>
          <p:cNvSpPr>
            <a:spLocks noChangeArrowheads="1"/>
          </p:cNvSpPr>
          <p:nvPr/>
        </p:nvSpPr>
        <p:spPr bwMode="auto">
          <a:xfrm>
            <a:off x="3297238" y="5837238"/>
            <a:ext cx="217487" cy="93662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65" name="Oval 174"/>
          <p:cNvSpPr>
            <a:spLocks noChangeArrowheads="1"/>
          </p:cNvSpPr>
          <p:nvPr/>
        </p:nvSpPr>
        <p:spPr bwMode="auto">
          <a:xfrm>
            <a:off x="3679825" y="5807075"/>
            <a:ext cx="215900" cy="95250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66" name="Oval 177"/>
          <p:cNvSpPr>
            <a:spLocks noChangeArrowheads="1"/>
          </p:cNvSpPr>
          <p:nvPr/>
        </p:nvSpPr>
        <p:spPr bwMode="auto">
          <a:xfrm>
            <a:off x="4348163" y="5757863"/>
            <a:ext cx="215900" cy="95250"/>
          </a:xfrm>
          <a:prstGeom prst="ellipse">
            <a:avLst/>
          </a:prstGeom>
          <a:solidFill>
            <a:srgbClr val="00FF00">
              <a:alpha val="25098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67" name="Oval 178"/>
          <p:cNvSpPr>
            <a:spLocks noChangeArrowheads="1"/>
          </p:cNvSpPr>
          <p:nvPr/>
        </p:nvSpPr>
        <p:spPr bwMode="auto">
          <a:xfrm>
            <a:off x="2909888" y="5938838"/>
            <a:ext cx="217487" cy="95250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68" name="Oval 179"/>
          <p:cNvSpPr>
            <a:spLocks noChangeArrowheads="1"/>
          </p:cNvSpPr>
          <p:nvPr/>
        </p:nvSpPr>
        <p:spPr bwMode="auto">
          <a:xfrm>
            <a:off x="3498850" y="6027738"/>
            <a:ext cx="217488" cy="93662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69" name="Oval 180"/>
          <p:cNvSpPr>
            <a:spLocks noChangeArrowheads="1"/>
          </p:cNvSpPr>
          <p:nvPr/>
        </p:nvSpPr>
        <p:spPr bwMode="auto">
          <a:xfrm>
            <a:off x="4538663" y="5992813"/>
            <a:ext cx="215900" cy="93662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70" name="Oval 181"/>
          <p:cNvSpPr>
            <a:spLocks noChangeArrowheads="1"/>
          </p:cNvSpPr>
          <p:nvPr/>
        </p:nvSpPr>
        <p:spPr bwMode="auto">
          <a:xfrm>
            <a:off x="4133850" y="6100763"/>
            <a:ext cx="215900" cy="95250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71" name="Oval 182"/>
          <p:cNvSpPr>
            <a:spLocks noChangeArrowheads="1"/>
          </p:cNvSpPr>
          <p:nvPr/>
        </p:nvSpPr>
        <p:spPr bwMode="auto">
          <a:xfrm>
            <a:off x="4883150" y="5854700"/>
            <a:ext cx="215900" cy="95250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72" name="Oval 183"/>
          <p:cNvSpPr>
            <a:spLocks noChangeArrowheads="1"/>
          </p:cNvSpPr>
          <p:nvPr/>
        </p:nvSpPr>
        <p:spPr bwMode="auto">
          <a:xfrm>
            <a:off x="5260975" y="5972175"/>
            <a:ext cx="215900" cy="93663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73" name="Oval 184"/>
          <p:cNvSpPr>
            <a:spLocks noChangeArrowheads="1"/>
          </p:cNvSpPr>
          <p:nvPr/>
        </p:nvSpPr>
        <p:spPr bwMode="auto">
          <a:xfrm>
            <a:off x="2565400" y="6048375"/>
            <a:ext cx="217488" cy="93663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74" name="Oval 186"/>
          <p:cNvSpPr>
            <a:spLocks noChangeArrowheads="1"/>
          </p:cNvSpPr>
          <p:nvPr/>
        </p:nvSpPr>
        <p:spPr bwMode="auto">
          <a:xfrm>
            <a:off x="3440113" y="6281738"/>
            <a:ext cx="217487" cy="95250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75" name="Oval 187"/>
          <p:cNvSpPr>
            <a:spLocks noChangeArrowheads="1"/>
          </p:cNvSpPr>
          <p:nvPr/>
        </p:nvSpPr>
        <p:spPr bwMode="auto">
          <a:xfrm>
            <a:off x="4856163" y="6435725"/>
            <a:ext cx="217487" cy="93663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76" name="Oval 188"/>
          <p:cNvSpPr>
            <a:spLocks noChangeArrowheads="1"/>
          </p:cNvSpPr>
          <p:nvPr/>
        </p:nvSpPr>
        <p:spPr bwMode="auto">
          <a:xfrm>
            <a:off x="4038600" y="6403975"/>
            <a:ext cx="217488" cy="95250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77" name="Oval 189"/>
          <p:cNvSpPr>
            <a:spLocks noChangeArrowheads="1"/>
          </p:cNvSpPr>
          <p:nvPr/>
        </p:nvSpPr>
        <p:spPr bwMode="auto">
          <a:xfrm>
            <a:off x="4465638" y="6513513"/>
            <a:ext cx="215900" cy="93662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78" name="Oval 192"/>
          <p:cNvSpPr>
            <a:spLocks noChangeArrowheads="1"/>
          </p:cNvSpPr>
          <p:nvPr/>
        </p:nvSpPr>
        <p:spPr bwMode="auto">
          <a:xfrm>
            <a:off x="5192713" y="5767388"/>
            <a:ext cx="215900" cy="93662"/>
          </a:xfrm>
          <a:prstGeom prst="ellipse">
            <a:avLst/>
          </a:prstGeom>
          <a:solidFill>
            <a:srgbClr val="00FF00">
              <a:alpha val="25098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79" name="Oval 193"/>
          <p:cNvSpPr>
            <a:spLocks noChangeArrowheads="1"/>
          </p:cNvSpPr>
          <p:nvPr/>
        </p:nvSpPr>
        <p:spPr bwMode="auto">
          <a:xfrm>
            <a:off x="3821113" y="6196013"/>
            <a:ext cx="217487" cy="93662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80" name="Oval 194"/>
          <p:cNvSpPr>
            <a:spLocks noChangeArrowheads="1"/>
          </p:cNvSpPr>
          <p:nvPr/>
        </p:nvSpPr>
        <p:spPr bwMode="auto">
          <a:xfrm>
            <a:off x="4462463" y="6299200"/>
            <a:ext cx="217487" cy="93663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81" name="Oval 195"/>
          <p:cNvSpPr>
            <a:spLocks noChangeArrowheads="1"/>
          </p:cNvSpPr>
          <p:nvPr/>
        </p:nvSpPr>
        <p:spPr bwMode="auto">
          <a:xfrm>
            <a:off x="3676650" y="6513513"/>
            <a:ext cx="215900" cy="95250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82" name="Oval 196"/>
          <p:cNvSpPr>
            <a:spLocks noChangeArrowheads="1"/>
          </p:cNvSpPr>
          <p:nvPr/>
        </p:nvSpPr>
        <p:spPr bwMode="auto">
          <a:xfrm>
            <a:off x="5494338" y="6148388"/>
            <a:ext cx="215900" cy="93662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83" name="Oval 197"/>
          <p:cNvSpPr>
            <a:spLocks noChangeArrowheads="1"/>
          </p:cNvSpPr>
          <p:nvPr/>
        </p:nvSpPr>
        <p:spPr bwMode="auto">
          <a:xfrm>
            <a:off x="5354638" y="6407150"/>
            <a:ext cx="215900" cy="95250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84" name="Oval 198"/>
          <p:cNvSpPr>
            <a:spLocks noChangeArrowheads="1"/>
          </p:cNvSpPr>
          <p:nvPr/>
        </p:nvSpPr>
        <p:spPr bwMode="auto">
          <a:xfrm>
            <a:off x="5665788" y="5930900"/>
            <a:ext cx="215900" cy="95250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85" name="Oval 199"/>
          <p:cNvSpPr>
            <a:spLocks noChangeArrowheads="1"/>
          </p:cNvSpPr>
          <p:nvPr/>
        </p:nvSpPr>
        <p:spPr bwMode="auto">
          <a:xfrm>
            <a:off x="3005138" y="6230938"/>
            <a:ext cx="217487" cy="95250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86" name="Oval 202"/>
          <p:cNvSpPr>
            <a:spLocks noChangeArrowheads="1"/>
          </p:cNvSpPr>
          <p:nvPr/>
        </p:nvSpPr>
        <p:spPr bwMode="auto">
          <a:xfrm>
            <a:off x="1108075" y="5127625"/>
            <a:ext cx="214313" cy="90488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87" name="Oval 203"/>
          <p:cNvSpPr>
            <a:spLocks noChangeArrowheads="1"/>
          </p:cNvSpPr>
          <p:nvPr/>
        </p:nvSpPr>
        <p:spPr bwMode="auto">
          <a:xfrm>
            <a:off x="1652588" y="5359400"/>
            <a:ext cx="212725" cy="90488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88" name="Oval 204"/>
          <p:cNvSpPr>
            <a:spLocks noChangeArrowheads="1"/>
          </p:cNvSpPr>
          <p:nvPr/>
        </p:nvSpPr>
        <p:spPr bwMode="auto">
          <a:xfrm>
            <a:off x="1733550" y="5162550"/>
            <a:ext cx="214313" cy="90488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89" name="Oval 205"/>
          <p:cNvSpPr>
            <a:spLocks noChangeArrowheads="1"/>
          </p:cNvSpPr>
          <p:nvPr/>
        </p:nvSpPr>
        <p:spPr bwMode="auto">
          <a:xfrm>
            <a:off x="2187575" y="5264150"/>
            <a:ext cx="211138" cy="90488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90" name="Oval 206"/>
          <p:cNvSpPr>
            <a:spLocks noChangeArrowheads="1"/>
          </p:cNvSpPr>
          <p:nvPr/>
        </p:nvSpPr>
        <p:spPr bwMode="auto">
          <a:xfrm>
            <a:off x="2195513" y="5072063"/>
            <a:ext cx="212725" cy="90487"/>
          </a:xfrm>
          <a:prstGeom prst="ellipse">
            <a:avLst/>
          </a:prstGeom>
          <a:solidFill>
            <a:srgbClr val="00FF00">
              <a:alpha val="25098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91" name="Oval 207"/>
          <p:cNvSpPr>
            <a:spLocks noChangeArrowheads="1"/>
          </p:cNvSpPr>
          <p:nvPr/>
        </p:nvSpPr>
        <p:spPr bwMode="auto">
          <a:xfrm>
            <a:off x="1352550" y="5260975"/>
            <a:ext cx="214313" cy="90488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92" name="Oval 209"/>
          <p:cNvSpPr>
            <a:spLocks noChangeArrowheads="1"/>
          </p:cNvSpPr>
          <p:nvPr/>
        </p:nvSpPr>
        <p:spPr bwMode="auto">
          <a:xfrm>
            <a:off x="2484438" y="5329238"/>
            <a:ext cx="212725" cy="90487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93" name="Oval 210"/>
          <p:cNvSpPr>
            <a:spLocks noChangeArrowheads="1"/>
          </p:cNvSpPr>
          <p:nvPr/>
        </p:nvSpPr>
        <p:spPr bwMode="auto">
          <a:xfrm>
            <a:off x="1012825" y="5364163"/>
            <a:ext cx="214313" cy="90487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94" name="Oval 211"/>
          <p:cNvSpPr>
            <a:spLocks noChangeArrowheads="1"/>
          </p:cNvSpPr>
          <p:nvPr/>
        </p:nvSpPr>
        <p:spPr bwMode="auto">
          <a:xfrm>
            <a:off x="1876425" y="5588000"/>
            <a:ext cx="214313" cy="90488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95" name="Oval 212"/>
          <p:cNvSpPr>
            <a:spLocks noChangeArrowheads="1"/>
          </p:cNvSpPr>
          <p:nvPr/>
        </p:nvSpPr>
        <p:spPr bwMode="auto">
          <a:xfrm>
            <a:off x="2566988" y="5516563"/>
            <a:ext cx="214312" cy="90487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96" name="Oval 214"/>
          <p:cNvSpPr>
            <a:spLocks noChangeArrowheads="1"/>
          </p:cNvSpPr>
          <p:nvPr/>
        </p:nvSpPr>
        <p:spPr bwMode="auto">
          <a:xfrm>
            <a:off x="1135063" y="5594350"/>
            <a:ext cx="211137" cy="90488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697" name="Oval 215"/>
          <p:cNvSpPr>
            <a:spLocks noChangeArrowheads="1"/>
          </p:cNvSpPr>
          <p:nvPr/>
        </p:nvSpPr>
        <p:spPr bwMode="auto">
          <a:xfrm>
            <a:off x="1446213" y="5540375"/>
            <a:ext cx="214312" cy="90488"/>
          </a:xfrm>
          <a:prstGeom prst="ellipse">
            <a:avLst/>
          </a:prstGeom>
          <a:solidFill>
            <a:srgbClr val="00FF00">
              <a:alpha val="3098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grpSp>
        <p:nvGrpSpPr>
          <p:cNvPr id="68698" name="Group 217"/>
          <p:cNvGrpSpPr>
            <a:grpSpLocks/>
          </p:cNvGrpSpPr>
          <p:nvPr/>
        </p:nvGrpSpPr>
        <p:grpSpPr bwMode="auto">
          <a:xfrm>
            <a:off x="796925" y="1712913"/>
            <a:ext cx="977900" cy="330200"/>
            <a:chOff x="639" y="1480"/>
            <a:chExt cx="818" cy="277"/>
          </a:xfrm>
        </p:grpSpPr>
        <p:sp>
          <p:nvSpPr>
            <p:cNvPr id="68889" name="Oval 218"/>
            <p:cNvSpPr>
              <a:spLocks noChangeArrowheads="1"/>
            </p:cNvSpPr>
            <p:nvPr/>
          </p:nvSpPr>
          <p:spPr bwMode="auto">
            <a:xfrm>
              <a:off x="639" y="1480"/>
              <a:ext cx="818" cy="277"/>
            </a:xfrm>
            <a:prstGeom prst="ellipse">
              <a:avLst/>
            </a:prstGeom>
            <a:solidFill>
              <a:srgbClr val="000080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90" name="Oval 219"/>
            <p:cNvSpPr>
              <a:spLocks noChangeArrowheads="1"/>
            </p:cNvSpPr>
            <p:nvPr/>
          </p:nvSpPr>
          <p:spPr bwMode="auto">
            <a:xfrm>
              <a:off x="760" y="1589"/>
              <a:ext cx="93" cy="45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91" name="Oval 220"/>
            <p:cNvSpPr>
              <a:spLocks noChangeArrowheads="1"/>
            </p:cNvSpPr>
            <p:nvPr/>
          </p:nvSpPr>
          <p:spPr bwMode="auto">
            <a:xfrm>
              <a:off x="910" y="1543"/>
              <a:ext cx="93" cy="45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92" name="Oval 221"/>
            <p:cNvSpPr>
              <a:spLocks noChangeArrowheads="1"/>
            </p:cNvSpPr>
            <p:nvPr/>
          </p:nvSpPr>
          <p:spPr bwMode="auto">
            <a:xfrm>
              <a:off x="917" y="1640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93" name="Oval 222"/>
            <p:cNvSpPr>
              <a:spLocks noChangeArrowheads="1"/>
            </p:cNvSpPr>
            <p:nvPr/>
          </p:nvSpPr>
          <p:spPr bwMode="auto">
            <a:xfrm>
              <a:off x="1089" y="1536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94" name="Oval 223"/>
            <p:cNvSpPr>
              <a:spLocks noChangeArrowheads="1"/>
            </p:cNvSpPr>
            <p:nvPr/>
          </p:nvSpPr>
          <p:spPr bwMode="auto">
            <a:xfrm>
              <a:off x="1100" y="1646"/>
              <a:ext cx="93" cy="44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95" name="Oval 224"/>
            <p:cNvSpPr>
              <a:spLocks noChangeArrowheads="1"/>
            </p:cNvSpPr>
            <p:nvPr/>
          </p:nvSpPr>
          <p:spPr bwMode="auto">
            <a:xfrm>
              <a:off x="1267" y="1588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96" name="Line 225"/>
            <p:cNvSpPr>
              <a:spLocks noChangeShapeType="1"/>
            </p:cNvSpPr>
            <p:nvPr/>
          </p:nvSpPr>
          <p:spPr bwMode="auto">
            <a:xfrm flipV="1">
              <a:off x="834" y="1571"/>
              <a:ext cx="81" cy="29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97" name="Line 226"/>
            <p:cNvSpPr>
              <a:spLocks noChangeShapeType="1"/>
            </p:cNvSpPr>
            <p:nvPr/>
          </p:nvSpPr>
          <p:spPr bwMode="auto">
            <a:xfrm>
              <a:off x="836" y="1630"/>
              <a:ext cx="74" cy="28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98" name="Line 227"/>
            <p:cNvSpPr>
              <a:spLocks noChangeShapeType="1"/>
            </p:cNvSpPr>
            <p:nvPr/>
          </p:nvSpPr>
          <p:spPr bwMode="auto">
            <a:xfrm>
              <a:off x="1008" y="1670"/>
              <a:ext cx="86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99" name="Line 228"/>
            <p:cNvSpPr>
              <a:spLocks noChangeShapeType="1"/>
            </p:cNvSpPr>
            <p:nvPr/>
          </p:nvSpPr>
          <p:spPr bwMode="auto">
            <a:xfrm>
              <a:off x="1002" y="1555"/>
              <a:ext cx="81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900" name="Line 229"/>
            <p:cNvSpPr>
              <a:spLocks noChangeShapeType="1"/>
            </p:cNvSpPr>
            <p:nvPr/>
          </p:nvSpPr>
          <p:spPr bwMode="auto">
            <a:xfrm>
              <a:off x="1181" y="1555"/>
              <a:ext cx="86" cy="41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901" name="Line 230"/>
            <p:cNvSpPr>
              <a:spLocks noChangeShapeType="1"/>
            </p:cNvSpPr>
            <p:nvPr/>
          </p:nvSpPr>
          <p:spPr bwMode="auto">
            <a:xfrm flipV="1">
              <a:off x="1191" y="1630"/>
              <a:ext cx="93" cy="36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902" name="Line 231"/>
            <p:cNvSpPr>
              <a:spLocks noChangeShapeType="1"/>
            </p:cNvSpPr>
            <p:nvPr/>
          </p:nvSpPr>
          <p:spPr bwMode="auto">
            <a:xfrm flipV="1">
              <a:off x="996" y="1584"/>
              <a:ext cx="110" cy="52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903" name="Line 232"/>
            <p:cNvSpPr>
              <a:spLocks noChangeShapeType="1"/>
            </p:cNvSpPr>
            <p:nvPr/>
          </p:nvSpPr>
          <p:spPr bwMode="auto">
            <a:xfrm flipH="1" flipV="1">
              <a:off x="991" y="1584"/>
              <a:ext cx="126" cy="69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904" name="Line 233"/>
            <p:cNvSpPr>
              <a:spLocks noChangeShapeType="1"/>
            </p:cNvSpPr>
            <p:nvPr/>
          </p:nvSpPr>
          <p:spPr bwMode="auto">
            <a:xfrm>
              <a:off x="858" y="1613"/>
              <a:ext cx="398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8699" name="Group 234"/>
          <p:cNvGrpSpPr>
            <a:grpSpLocks/>
          </p:cNvGrpSpPr>
          <p:nvPr/>
        </p:nvGrpSpPr>
        <p:grpSpPr bwMode="auto">
          <a:xfrm>
            <a:off x="1649413" y="1219200"/>
            <a:ext cx="977900" cy="328613"/>
            <a:chOff x="639" y="1480"/>
            <a:chExt cx="818" cy="277"/>
          </a:xfrm>
        </p:grpSpPr>
        <p:sp>
          <p:nvSpPr>
            <p:cNvPr id="68873" name="Oval 235"/>
            <p:cNvSpPr>
              <a:spLocks noChangeArrowheads="1"/>
            </p:cNvSpPr>
            <p:nvPr/>
          </p:nvSpPr>
          <p:spPr bwMode="auto">
            <a:xfrm>
              <a:off x="639" y="1480"/>
              <a:ext cx="818" cy="277"/>
            </a:xfrm>
            <a:prstGeom prst="ellipse">
              <a:avLst/>
            </a:prstGeom>
            <a:solidFill>
              <a:srgbClr val="000080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74" name="Oval 236"/>
            <p:cNvSpPr>
              <a:spLocks noChangeArrowheads="1"/>
            </p:cNvSpPr>
            <p:nvPr/>
          </p:nvSpPr>
          <p:spPr bwMode="auto">
            <a:xfrm>
              <a:off x="760" y="1588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75" name="Oval 237"/>
            <p:cNvSpPr>
              <a:spLocks noChangeArrowheads="1"/>
            </p:cNvSpPr>
            <p:nvPr/>
          </p:nvSpPr>
          <p:spPr bwMode="auto">
            <a:xfrm>
              <a:off x="910" y="1542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76" name="Oval 238"/>
            <p:cNvSpPr>
              <a:spLocks noChangeArrowheads="1"/>
            </p:cNvSpPr>
            <p:nvPr/>
          </p:nvSpPr>
          <p:spPr bwMode="auto">
            <a:xfrm>
              <a:off x="917" y="1641"/>
              <a:ext cx="93" cy="45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77" name="Oval 239"/>
            <p:cNvSpPr>
              <a:spLocks noChangeArrowheads="1"/>
            </p:cNvSpPr>
            <p:nvPr/>
          </p:nvSpPr>
          <p:spPr bwMode="auto">
            <a:xfrm>
              <a:off x="1089" y="1536"/>
              <a:ext cx="93" cy="44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78" name="Oval 240"/>
            <p:cNvSpPr>
              <a:spLocks noChangeArrowheads="1"/>
            </p:cNvSpPr>
            <p:nvPr/>
          </p:nvSpPr>
          <p:spPr bwMode="auto">
            <a:xfrm>
              <a:off x="1100" y="1646"/>
              <a:ext cx="93" cy="45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79" name="Oval 241"/>
            <p:cNvSpPr>
              <a:spLocks noChangeArrowheads="1"/>
            </p:cNvSpPr>
            <p:nvPr/>
          </p:nvSpPr>
          <p:spPr bwMode="auto">
            <a:xfrm>
              <a:off x="1267" y="1588"/>
              <a:ext cx="93" cy="44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80" name="Line 242"/>
            <p:cNvSpPr>
              <a:spLocks noChangeShapeType="1"/>
            </p:cNvSpPr>
            <p:nvPr/>
          </p:nvSpPr>
          <p:spPr bwMode="auto">
            <a:xfrm flipV="1">
              <a:off x="834" y="1571"/>
              <a:ext cx="81" cy="29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81" name="Line 243"/>
            <p:cNvSpPr>
              <a:spLocks noChangeShapeType="1"/>
            </p:cNvSpPr>
            <p:nvPr/>
          </p:nvSpPr>
          <p:spPr bwMode="auto">
            <a:xfrm>
              <a:off x="836" y="1630"/>
              <a:ext cx="74" cy="29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82" name="Line 244"/>
            <p:cNvSpPr>
              <a:spLocks noChangeShapeType="1"/>
            </p:cNvSpPr>
            <p:nvPr/>
          </p:nvSpPr>
          <p:spPr bwMode="auto">
            <a:xfrm>
              <a:off x="1008" y="1670"/>
              <a:ext cx="86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83" name="Line 245"/>
            <p:cNvSpPr>
              <a:spLocks noChangeShapeType="1"/>
            </p:cNvSpPr>
            <p:nvPr/>
          </p:nvSpPr>
          <p:spPr bwMode="auto">
            <a:xfrm>
              <a:off x="1002" y="1555"/>
              <a:ext cx="81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84" name="Line 246"/>
            <p:cNvSpPr>
              <a:spLocks noChangeShapeType="1"/>
            </p:cNvSpPr>
            <p:nvPr/>
          </p:nvSpPr>
          <p:spPr bwMode="auto">
            <a:xfrm>
              <a:off x="1181" y="1555"/>
              <a:ext cx="86" cy="41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85" name="Line 247"/>
            <p:cNvSpPr>
              <a:spLocks noChangeShapeType="1"/>
            </p:cNvSpPr>
            <p:nvPr/>
          </p:nvSpPr>
          <p:spPr bwMode="auto">
            <a:xfrm flipV="1">
              <a:off x="1191" y="1630"/>
              <a:ext cx="93" cy="36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86" name="Line 248"/>
            <p:cNvSpPr>
              <a:spLocks noChangeShapeType="1"/>
            </p:cNvSpPr>
            <p:nvPr/>
          </p:nvSpPr>
          <p:spPr bwMode="auto">
            <a:xfrm flipV="1">
              <a:off x="996" y="1584"/>
              <a:ext cx="110" cy="52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87" name="Line 249"/>
            <p:cNvSpPr>
              <a:spLocks noChangeShapeType="1"/>
            </p:cNvSpPr>
            <p:nvPr/>
          </p:nvSpPr>
          <p:spPr bwMode="auto">
            <a:xfrm flipH="1" flipV="1">
              <a:off x="991" y="1584"/>
              <a:ext cx="126" cy="68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88" name="Line 250"/>
            <p:cNvSpPr>
              <a:spLocks noChangeShapeType="1"/>
            </p:cNvSpPr>
            <p:nvPr/>
          </p:nvSpPr>
          <p:spPr bwMode="auto">
            <a:xfrm>
              <a:off x="858" y="1612"/>
              <a:ext cx="398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8700" name="Group 251"/>
          <p:cNvGrpSpPr>
            <a:grpSpLocks/>
          </p:cNvGrpSpPr>
          <p:nvPr/>
        </p:nvGrpSpPr>
        <p:grpSpPr bwMode="auto">
          <a:xfrm>
            <a:off x="2243138" y="1717675"/>
            <a:ext cx="977900" cy="330200"/>
            <a:chOff x="639" y="1480"/>
            <a:chExt cx="818" cy="277"/>
          </a:xfrm>
        </p:grpSpPr>
        <p:sp>
          <p:nvSpPr>
            <p:cNvPr id="68857" name="Oval 252"/>
            <p:cNvSpPr>
              <a:spLocks noChangeArrowheads="1"/>
            </p:cNvSpPr>
            <p:nvPr/>
          </p:nvSpPr>
          <p:spPr bwMode="auto">
            <a:xfrm>
              <a:off x="639" y="1480"/>
              <a:ext cx="818" cy="277"/>
            </a:xfrm>
            <a:prstGeom prst="ellipse">
              <a:avLst/>
            </a:prstGeom>
            <a:solidFill>
              <a:srgbClr val="000080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58" name="Oval 253"/>
            <p:cNvSpPr>
              <a:spLocks noChangeArrowheads="1"/>
            </p:cNvSpPr>
            <p:nvPr/>
          </p:nvSpPr>
          <p:spPr bwMode="auto">
            <a:xfrm>
              <a:off x="760" y="1589"/>
              <a:ext cx="93" cy="45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59" name="Oval 254"/>
            <p:cNvSpPr>
              <a:spLocks noChangeArrowheads="1"/>
            </p:cNvSpPr>
            <p:nvPr/>
          </p:nvSpPr>
          <p:spPr bwMode="auto">
            <a:xfrm>
              <a:off x="910" y="1543"/>
              <a:ext cx="93" cy="45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60" name="Oval 255"/>
            <p:cNvSpPr>
              <a:spLocks noChangeArrowheads="1"/>
            </p:cNvSpPr>
            <p:nvPr/>
          </p:nvSpPr>
          <p:spPr bwMode="auto">
            <a:xfrm>
              <a:off x="917" y="1640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61" name="Oval 256"/>
            <p:cNvSpPr>
              <a:spLocks noChangeArrowheads="1"/>
            </p:cNvSpPr>
            <p:nvPr/>
          </p:nvSpPr>
          <p:spPr bwMode="auto">
            <a:xfrm>
              <a:off x="1089" y="1536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62" name="Oval 257"/>
            <p:cNvSpPr>
              <a:spLocks noChangeArrowheads="1"/>
            </p:cNvSpPr>
            <p:nvPr/>
          </p:nvSpPr>
          <p:spPr bwMode="auto">
            <a:xfrm>
              <a:off x="1100" y="1646"/>
              <a:ext cx="93" cy="44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63" name="Oval 258"/>
            <p:cNvSpPr>
              <a:spLocks noChangeArrowheads="1"/>
            </p:cNvSpPr>
            <p:nvPr/>
          </p:nvSpPr>
          <p:spPr bwMode="auto">
            <a:xfrm>
              <a:off x="1267" y="1588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64" name="Line 259"/>
            <p:cNvSpPr>
              <a:spLocks noChangeShapeType="1"/>
            </p:cNvSpPr>
            <p:nvPr/>
          </p:nvSpPr>
          <p:spPr bwMode="auto">
            <a:xfrm flipV="1">
              <a:off x="834" y="1571"/>
              <a:ext cx="81" cy="29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65" name="Line 260"/>
            <p:cNvSpPr>
              <a:spLocks noChangeShapeType="1"/>
            </p:cNvSpPr>
            <p:nvPr/>
          </p:nvSpPr>
          <p:spPr bwMode="auto">
            <a:xfrm>
              <a:off x="836" y="1630"/>
              <a:ext cx="74" cy="28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66" name="Line 261"/>
            <p:cNvSpPr>
              <a:spLocks noChangeShapeType="1"/>
            </p:cNvSpPr>
            <p:nvPr/>
          </p:nvSpPr>
          <p:spPr bwMode="auto">
            <a:xfrm>
              <a:off x="1008" y="1670"/>
              <a:ext cx="86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67" name="Line 262"/>
            <p:cNvSpPr>
              <a:spLocks noChangeShapeType="1"/>
            </p:cNvSpPr>
            <p:nvPr/>
          </p:nvSpPr>
          <p:spPr bwMode="auto">
            <a:xfrm>
              <a:off x="1002" y="1555"/>
              <a:ext cx="81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68" name="Line 263"/>
            <p:cNvSpPr>
              <a:spLocks noChangeShapeType="1"/>
            </p:cNvSpPr>
            <p:nvPr/>
          </p:nvSpPr>
          <p:spPr bwMode="auto">
            <a:xfrm>
              <a:off x="1181" y="1555"/>
              <a:ext cx="86" cy="41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69" name="Line 264"/>
            <p:cNvSpPr>
              <a:spLocks noChangeShapeType="1"/>
            </p:cNvSpPr>
            <p:nvPr/>
          </p:nvSpPr>
          <p:spPr bwMode="auto">
            <a:xfrm flipV="1">
              <a:off x="1191" y="1630"/>
              <a:ext cx="93" cy="36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70" name="Line 265"/>
            <p:cNvSpPr>
              <a:spLocks noChangeShapeType="1"/>
            </p:cNvSpPr>
            <p:nvPr/>
          </p:nvSpPr>
          <p:spPr bwMode="auto">
            <a:xfrm flipV="1">
              <a:off x="996" y="1584"/>
              <a:ext cx="110" cy="52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71" name="Line 266"/>
            <p:cNvSpPr>
              <a:spLocks noChangeShapeType="1"/>
            </p:cNvSpPr>
            <p:nvPr/>
          </p:nvSpPr>
          <p:spPr bwMode="auto">
            <a:xfrm flipH="1" flipV="1">
              <a:off x="991" y="1584"/>
              <a:ext cx="126" cy="69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72" name="Line 267"/>
            <p:cNvSpPr>
              <a:spLocks noChangeShapeType="1"/>
            </p:cNvSpPr>
            <p:nvPr/>
          </p:nvSpPr>
          <p:spPr bwMode="auto">
            <a:xfrm>
              <a:off x="858" y="1613"/>
              <a:ext cx="398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8701" name="Group 268"/>
          <p:cNvGrpSpPr>
            <a:grpSpLocks/>
          </p:cNvGrpSpPr>
          <p:nvPr/>
        </p:nvGrpSpPr>
        <p:grpSpPr bwMode="auto">
          <a:xfrm>
            <a:off x="1587500" y="2232025"/>
            <a:ext cx="977900" cy="328613"/>
            <a:chOff x="639" y="1480"/>
            <a:chExt cx="818" cy="277"/>
          </a:xfrm>
        </p:grpSpPr>
        <p:sp>
          <p:nvSpPr>
            <p:cNvPr id="68841" name="Oval 269"/>
            <p:cNvSpPr>
              <a:spLocks noChangeArrowheads="1"/>
            </p:cNvSpPr>
            <p:nvPr/>
          </p:nvSpPr>
          <p:spPr bwMode="auto">
            <a:xfrm>
              <a:off x="639" y="1480"/>
              <a:ext cx="818" cy="277"/>
            </a:xfrm>
            <a:prstGeom prst="ellipse">
              <a:avLst/>
            </a:prstGeom>
            <a:solidFill>
              <a:srgbClr val="000080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42" name="Oval 270"/>
            <p:cNvSpPr>
              <a:spLocks noChangeArrowheads="1"/>
            </p:cNvSpPr>
            <p:nvPr/>
          </p:nvSpPr>
          <p:spPr bwMode="auto">
            <a:xfrm>
              <a:off x="760" y="1588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43" name="Oval 271"/>
            <p:cNvSpPr>
              <a:spLocks noChangeArrowheads="1"/>
            </p:cNvSpPr>
            <p:nvPr/>
          </p:nvSpPr>
          <p:spPr bwMode="auto">
            <a:xfrm>
              <a:off x="910" y="1542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44" name="Oval 272"/>
            <p:cNvSpPr>
              <a:spLocks noChangeArrowheads="1"/>
            </p:cNvSpPr>
            <p:nvPr/>
          </p:nvSpPr>
          <p:spPr bwMode="auto">
            <a:xfrm>
              <a:off x="917" y="1641"/>
              <a:ext cx="93" cy="45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45" name="Oval 273"/>
            <p:cNvSpPr>
              <a:spLocks noChangeArrowheads="1"/>
            </p:cNvSpPr>
            <p:nvPr/>
          </p:nvSpPr>
          <p:spPr bwMode="auto">
            <a:xfrm>
              <a:off x="1089" y="1536"/>
              <a:ext cx="93" cy="44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46" name="Oval 274"/>
            <p:cNvSpPr>
              <a:spLocks noChangeArrowheads="1"/>
            </p:cNvSpPr>
            <p:nvPr/>
          </p:nvSpPr>
          <p:spPr bwMode="auto">
            <a:xfrm>
              <a:off x="1100" y="1646"/>
              <a:ext cx="93" cy="45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47" name="Oval 275"/>
            <p:cNvSpPr>
              <a:spLocks noChangeArrowheads="1"/>
            </p:cNvSpPr>
            <p:nvPr/>
          </p:nvSpPr>
          <p:spPr bwMode="auto">
            <a:xfrm>
              <a:off x="1267" y="1588"/>
              <a:ext cx="93" cy="44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48" name="Line 276"/>
            <p:cNvSpPr>
              <a:spLocks noChangeShapeType="1"/>
            </p:cNvSpPr>
            <p:nvPr/>
          </p:nvSpPr>
          <p:spPr bwMode="auto">
            <a:xfrm flipV="1">
              <a:off x="834" y="1571"/>
              <a:ext cx="81" cy="29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49" name="Line 277"/>
            <p:cNvSpPr>
              <a:spLocks noChangeShapeType="1"/>
            </p:cNvSpPr>
            <p:nvPr/>
          </p:nvSpPr>
          <p:spPr bwMode="auto">
            <a:xfrm>
              <a:off x="836" y="1630"/>
              <a:ext cx="74" cy="29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50" name="Line 278"/>
            <p:cNvSpPr>
              <a:spLocks noChangeShapeType="1"/>
            </p:cNvSpPr>
            <p:nvPr/>
          </p:nvSpPr>
          <p:spPr bwMode="auto">
            <a:xfrm>
              <a:off x="1008" y="1670"/>
              <a:ext cx="86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51" name="Line 279"/>
            <p:cNvSpPr>
              <a:spLocks noChangeShapeType="1"/>
            </p:cNvSpPr>
            <p:nvPr/>
          </p:nvSpPr>
          <p:spPr bwMode="auto">
            <a:xfrm>
              <a:off x="1002" y="1555"/>
              <a:ext cx="81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52" name="Line 280"/>
            <p:cNvSpPr>
              <a:spLocks noChangeShapeType="1"/>
            </p:cNvSpPr>
            <p:nvPr/>
          </p:nvSpPr>
          <p:spPr bwMode="auto">
            <a:xfrm>
              <a:off x="1181" y="1555"/>
              <a:ext cx="86" cy="41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53" name="Line 281"/>
            <p:cNvSpPr>
              <a:spLocks noChangeShapeType="1"/>
            </p:cNvSpPr>
            <p:nvPr/>
          </p:nvSpPr>
          <p:spPr bwMode="auto">
            <a:xfrm flipV="1">
              <a:off x="1191" y="1630"/>
              <a:ext cx="93" cy="36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54" name="Line 282"/>
            <p:cNvSpPr>
              <a:spLocks noChangeShapeType="1"/>
            </p:cNvSpPr>
            <p:nvPr/>
          </p:nvSpPr>
          <p:spPr bwMode="auto">
            <a:xfrm flipV="1">
              <a:off x="996" y="1584"/>
              <a:ext cx="110" cy="52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55" name="Line 283"/>
            <p:cNvSpPr>
              <a:spLocks noChangeShapeType="1"/>
            </p:cNvSpPr>
            <p:nvPr/>
          </p:nvSpPr>
          <p:spPr bwMode="auto">
            <a:xfrm flipH="1" flipV="1">
              <a:off x="991" y="1584"/>
              <a:ext cx="126" cy="68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56" name="Line 284"/>
            <p:cNvSpPr>
              <a:spLocks noChangeShapeType="1"/>
            </p:cNvSpPr>
            <p:nvPr/>
          </p:nvSpPr>
          <p:spPr bwMode="auto">
            <a:xfrm>
              <a:off x="858" y="1612"/>
              <a:ext cx="398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8702" name="Oval 286"/>
          <p:cNvSpPr>
            <a:spLocks noChangeArrowheads="1"/>
          </p:cNvSpPr>
          <p:nvPr/>
        </p:nvSpPr>
        <p:spPr bwMode="auto">
          <a:xfrm>
            <a:off x="3667125" y="1719263"/>
            <a:ext cx="977900" cy="328612"/>
          </a:xfrm>
          <a:prstGeom prst="ellipse">
            <a:avLst/>
          </a:prstGeom>
          <a:solidFill>
            <a:srgbClr val="000080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03" name="Oval 287"/>
          <p:cNvSpPr>
            <a:spLocks noChangeArrowheads="1"/>
          </p:cNvSpPr>
          <p:nvPr/>
        </p:nvSpPr>
        <p:spPr bwMode="auto">
          <a:xfrm>
            <a:off x="3811588" y="1847850"/>
            <a:ext cx="111125" cy="55563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04" name="Oval 288"/>
          <p:cNvSpPr>
            <a:spLocks noChangeArrowheads="1"/>
          </p:cNvSpPr>
          <p:nvPr/>
        </p:nvSpPr>
        <p:spPr bwMode="auto">
          <a:xfrm>
            <a:off x="3990975" y="1792288"/>
            <a:ext cx="111125" cy="55562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05" name="Oval 289"/>
          <p:cNvSpPr>
            <a:spLocks noChangeArrowheads="1"/>
          </p:cNvSpPr>
          <p:nvPr/>
        </p:nvSpPr>
        <p:spPr bwMode="auto">
          <a:xfrm>
            <a:off x="3998913" y="1909763"/>
            <a:ext cx="111125" cy="53975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06" name="Oval 290"/>
          <p:cNvSpPr>
            <a:spLocks noChangeArrowheads="1"/>
          </p:cNvSpPr>
          <p:nvPr/>
        </p:nvSpPr>
        <p:spPr bwMode="auto">
          <a:xfrm>
            <a:off x="4205288" y="1785938"/>
            <a:ext cx="111125" cy="53975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07" name="Oval 292"/>
          <p:cNvSpPr>
            <a:spLocks noChangeArrowheads="1"/>
          </p:cNvSpPr>
          <p:nvPr/>
        </p:nvSpPr>
        <p:spPr bwMode="auto">
          <a:xfrm>
            <a:off x="4418013" y="1847850"/>
            <a:ext cx="111125" cy="53975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08" name="Line 293"/>
          <p:cNvSpPr>
            <a:spLocks noChangeShapeType="1"/>
          </p:cNvSpPr>
          <p:nvPr/>
        </p:nvSpPr>
        <p:spPr bwMode="auto">
          <a:xfrm flipV="1">
            <a:off x="3900488" y="1827213"/>
            <a:ext cx="96837" cy="34925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09" name="Line 294"/>
          <p:cNvSpPr>
            <a:spLocks noChangeShapeType="1"/>
          </p:cNvSpPr>
          <p:nvPr/>
        </p:nvSpPr>
        <p:spPr bwMode="auto">
          <a:xfrm>
            <a:off x="3902075" y="1897063"/>
            <a:ext cx="88900" cy="34925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10" name="Line 295"/>
          <p:cNvSpPr>
            <a:spLocks noChangeShapeType="1"/>
          </p:cNvSpPr>
          <p:nvPr/>
        </p:nvSpPr>
        <p:spPr bwMode="auto">
          <a:xfrm>
            <a:off x="4108450" y="1944688"/>
            <a:ext cx="103188" cy="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11" name="Line 296"/>
          <p:cNvSpPr>
            <a:spLocks noChangeShapeType="1"/>
          </p:cNvSpPr>
          <p:nvPr/>
        </p:nvSpPr>
        <p:spPr bwMode="auto">
          <a:xfrm>
            <a:off x="4100513" y="1808163"/>
            <a:ext cx="96837" cy="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12" name="Line 297"/>
          <p:cNvSpPr>
            <a:spLocks noChangeShapeType="1"/>
          </p:cNvSpPr>
          <p:nvPr/>
        </p:nvSpPr>
        <p:spPr bwMode="auto">
          <a:xfrm>
            <a:off x="4314825" y="1808163"/>
            <a:ext cx="103188" cy="49212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13" name="Line 298"/>
          <p:cNvSpPr>
            <a:spLocks noChangeShapeType="1"/>
          </p:cNvSpPr>
          <p:nvPr/>
        </p:nvSpPr>
        <p:spPr bwMode="auto">
          <a:xfrm flipV="1">
            <a:off x="4327525" y="1897063"/>
            <a:ext cx="111125" cy="42862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14" name="Line 299"/>
          <p:cNvSpPr>
            <a:spLocks noChangeShapeType="1"/>
          </p:cNvSpPr>
          <p:nvPr/>
        </p:nvSpPr>
        <p:spPr bwMode="auto">
          <a:xfrm flipV="1">
            <a:off x="4094163" y="1843088"/>
            <a:ext cx="131762" cy="61912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15" name="Line 300"/>
          <p:cNvSpPr>
            <a:spLocks noChangeShapeType="1"/>
          </p:cNvSpPr>
          <p:nvPr/>
        </p:nvSpPr>
        <p:spPr bwMode="auto">
          <a:xfrm flipH="1" flipV="1">
            <a:off x="4087813" y="1843088"/>
            <a:ext cx="150812" cy="80962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16" name="Line 301"/>
          <p:cNvSpPr>
            <a:spLocks noChangeShapeType="1"/>
          </p:cNvSpPr>
          <p:nvPr/>
        </p:nvSpPr>
        <p:spPr bwMode="auto">
          <a:xfrm>
            <a:off x="3929063" y="1876425"/>
            <a:ext cx="476250" cy="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8717" name="Group 302"/>
          <p:cNvGrpSpPr>
            <a:grpSpLocks/>
          </p:cNvGrpSpPr>
          <p:nvPr/>
        </p:nvGrpSpPr>
        <p:grpSpPr bwMode="auto">
          <a:xfrm>
            <a:off x="2890838" y="1204913"/>
            <a:ext cx="977900" cy="328612"/>
            <a:chOff x="639" y="1480"/>
            <a:chExt cx="818" cy="277"/>
          </a:xfrm>
        </p:grpSpPr>
        <p:sp>
          <p:nvSpPr>
            <p:cNvPr id="68825" name="Oval 303"/>
            <p:cNvSpPr>
              <a:spLocks noChangeArrowheads="1"/>
            </p:cNvSpPr>
            <p:nvPr/>
          </p:nvSpPr>
          <p:spPr bwMode="auto">
            <a:xfrm>
              <a:off x="639" y="1480"/>
              <a:ext cx="818" cy="277"/>
            </a:xfrm>
            <a:prstGeom prst="ellipse">
              <a:avLst/>
            </a:prstGeom>
            <a:solidFill>
              <a:srgbClr val="000080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26" name="Oval 304"/>
            <p:cNvSpPr>
              <a:spLocks noChangeArrowheads="1"/>
            </p:cNvSpPr>
            <p:nvPr/>
          </p:nvSpPr>
          <p:spPr bwMode="auto">
            <a:xfrm>
              <a:off x="760" y="1588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27" name="Oval 305"/>
            <p:cNvSpPr>
              <a:spLocks noChangeArrowheads="1"/>
            </p:cNvSpPr>
            <p:nvPr/>
          </p:nvSpPr>
          <p:spPr bwMode="auto">
            <a:xfrm>
              <a:off x="910" y="1542"/>
              <a:ext cx="93" cy="47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28" name="Oval 306"/>
            <p:cNvSpPr>
              <a:spLocks noChangeArrowheads="1"/>
            </p:cNvSpPr>
            <p:nvPr/>
          </p:nvSpPr>
          <p:spPr bwMode="auto">
            <a:xfrm>
              <a:off x="917" y="1641"/>
              <a:ext cx="93" cy="45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29" name="Oval 307"/>
            <p:cNvSpPr>
              <a:spLocks noChangeArrowheads="1"/>
            </p:cNvSpPr>
            <p:nvPr/>
          </p:nvSpPr>
          <p:spPr bwMode="auto">
            <a:xfrm>
              <a:off x="1089" y="1536"/>
              <a:ext cx="93" cy="44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30" name="Oval 308"/>
            <p:cNvSpPr>
              <a:spLocks noChangeArrowheads="1"/>
            </p:cNvSpPr>
            <p:nvPr/>
          </p:nvSpPr>
          <p:spPr bwMode="auto">
            <a:xfrm>
              <a:off x="1100" y="1646"/>
              <a:ext cx="93" cy="45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31" name="Oval 309"/>
            <p:cNvSpPr>
              <a:spLocks noChangeArrowheads="1"/>
            </p:cNvSpPr>
            <p:nvPr/>
          </p:nvSpPr>
          <p:spPr bwMode="auto">
            <a:xfrm>
              <a:off x="1267" y="1588"/>
              <a:ext cx="93" cy="44"/>
            </a:xfrm>
            <a:prstGeom prst="ellipse">
              <a:avLst/>
            </a:prstGeom>
            <a:solidFill>
              <a:srgbClr val="0000FF"/>
            </a:solidFill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32" name="Line 310"/>
            <p:cNvSpPr>
              <a:spLocks noChangeShapeType="1"/>
            </p:cNvSpPr>
            <p:nvPr/>
          </p:nvSpPr>
          <p:spPr bwMode="auto">
            <a:xfrm flipV="1">
              <a:off x="834" y="1571"/>
              <a:ext cx="81" cy="29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33" name="Line 311"/>
            <p:cNvSpPr>
              <a:spLocks noChangeShapeType="1"/>
            </p:cNvSpPr>
            <p:nvPr/>
          </p:nvSpPr>
          <p:spPr bwMode="auto">
            <a:xfrm>
              <a:off x="836" y="1630"/>
              <a:ext cx="74" cy="29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34" name="Line 312"/>
            <p:cNvSpPr>
              <a:spLocks noChangeShapeType="1"/>
            </p:cNvSpPr>
            <p:nvPr/>
          </p:nvSpPr>
          <p:spPr bwMode="auto">
            <a:xfrm>
              <a:off x="1008" y="1670"/>
              <a:ext cx="86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35" name="Line 313"/>
            <p:cNvSpPr>
              <a:spLocks noChangeShapeType="1"/>
            </p:cNvSpPr>
            <p:nvPr/>
          </p:nvSpPr>
          <p:spPr bwMode="auto">
            <a:xfrm>
              <a:off x="1002" y="1555"/>
              <a:ext cx="81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36" name="Line 314"/>
            <p:cNvSpPr>
              <a:spLocks noChangeShapeType="1"/>
            </p:cNvSpPr>
            <p:nvPr/>
          </p:nvSpPr>
          <p:spPr bwMode="auto">
            <a:xfrm>
              <a:off x="1181" y="1555"/>
              <a:ext cx="86" cy="41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37" name="Line 315"/>
            <p:cNvSpPr>
              <a:spLocks noChangeShapeType="1"/>
            </p:cNvSpPr>
            <p:nvPr/>
          </p:nvSpPr>
          <p:spPr bwMode="auto">
            <a:xfrm flipV="1">
              <a:off x="1191" y="1630"/>
              <a:ext cx="93" cy="36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38" name="Line 316"/>
            <p:cNvSpPr>
              <a:spLocks noChangeShapeType="1"/>
            </p:cNvSpPr>
            <p:nvPr/>
          </p:nvSpPr>
          <p:spPr bwMode="auto">
            <a:xfrm flipV="1">
              <a:off x="996" y="1584"/>
              <a:ext cx="110" cy="52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39" name="Line 317"/>
            <p:cNvSpPr>
              <a:spLocks noChangeShapeType="1"/>
            </p:cNvSpPr>
            <p:nvPr/>
          </p:nvSpPr>
          <p:spPr bwMode="auto">
            <a:xfrm flipH="1" flipV="1">
              <a:off x="991" y="1584"/>
              <a:ext cx="126" cy="68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40" name="Line 318"/>
            <p:cNvSpPr>
              <a:spLocks noChangeShapeType="1"/>
            </p:cNvSpPr>
            <p:nvPr/>
          </p:nvSpPr>
          <p:spPr bwMode="auto">
            <a:xfrm>
              <a:off x="858" y="1612"/>
              <a:ext cx="398" cy="0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8718" name="Oval 320"/>
          <p:cNvSpPr>
            <a:spLocks noChangeArrowheads="1"/>
          </p:cNvSpPr>
          <p:nvPr/>
        </p:nvSpPr>
        <p:spPr bwMode="auto">
          <a:xfrm>
            <a:off x="2881313" y="2219325"/>
            <a:ext cx="977900" cy="330200"/>
          </a:xfrm>
          <a:prstGeom prst="ellipse">
            <a:avLst/>
          </a:prstGeom>
          <a:solidFill>
            <a:srgbClr val="000080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19" name="Oval 321"/>
          <p:cNvSpPr>
            <a:spLocks noChangeArrowheads="1"/>
          </p:cNvSpPr>
          <p:nvPr/>
        </p:nvSpPr>
        <p:spPr bwMode="auto">
          <a:xfrm>
            <a:off x="3025775" y="2349500"/>
            <a:ext cx="111125" cy="53975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20" name="Oval 322"/>
          <p:cNvSpPr>
            <a:spLocks noChangeArrowheads="1"/>
          </p:cNvSpPr>
          <p:nvPr/>
        </p:nvSpPr>
        <p:spPr bwMode="auto">
          <a:xfrm>
            <a:off x="3205163" y="2293938"/>
            <a:ext cx="111125" cy="53975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21" name="Oval 323"/>
          <p:cNvSpPr>
            <a:spLocks noChangeArrowheads="1"/>
          </p:cNvSpPr>
          <p:nvPr/>
        </p:nvSpPr>
        <p:spPr bwMode="auto">
          <a:xfrm>
            <a:off x="3213100" y="2409825"/>
            <a:ext cx="111125" cy="55563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22" name="Oval 324"/>
          <p:cNvSpPr>
            <a:spLocks noChangeArrowheads="1"/>
          </p:cNvSpPr>
          <p:nvPr/>
        </p:nvSpPr>
        <p:spPr bwMode="auto">
          <a:xfrm>
            <a:off x="3419475" y="2286000"/>
            <a:ext cx="111125" cy="55563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23" name="Oval 325"/>
          <p:cNvSpPr>
            <a:spLocks noChangeArrowheads="1"/>
          </p:cNvSpPr>
          <p:nvPr/>
        </p:nvSpPr>
        <p:spPr bwMode="auto">
          <a:xfrm>
            <a:off x="3432175" y="2417763"/>
            <a:ext cx="111125" cy="53975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24" name="Line 327"/>
          <p:cNvSpPr>
            <a:spLocks noChangeShapeType="1"/>
          </p:cNvSpPr>
          <p:nvPr/>
        </p:nvSpPr>
        <p:spPr bwMode="auto">
          <a:xfrm flipV="1">
            <a:off x="3114675" y="2327275"/>
            <a:ext cx="96838" cy="34925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25" name="Line 328"/>
          <p:cNvSpPr>
            <a:spLocks noChangeShapeType="1"/>
          </p:cNvSpPr>
          <p:nvPr/>
        </p:nvSpPr>
        <p:spPr bwMode="auto">
          <a:xfrm>
            <a:off x="3116263" y="2398713"/>
            <a:ext cx="88900" cy="33337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26" name="Line 329"/>
          <p:cNvSpPr>
            <a:spLocks noChangeShapeType="1"/>
          </p:cNvSpPr>
          <p:nvPr/>
        </p:nvSpPr>
        <p:spPr bwMode="auto">
          <a:xfrm>
            <a:off x="3322638" y="2446338"/>
            <a:ext cx="103187" cy="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27" name="Line 330"/>
          <p:cNvSpPr>
            <a:spLocks noChangeShapeType="1"/>
          </p:cNvSpPr>
          <p:nvPr/>
        </p:nvSpPr>
        <p:spPr bwMode="auto">
          <a:xfrm>
            <a:off x="3314700" y="2308225"/>
            <a:ext cx="96838" cy="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28" name="Line 331"/>
          <p:cNvSpPr>
            <a:spLocks noChangeShapeType="1"/>
          </p:cNvSpPr>
          <p:nvPr/>
        </p:nvSpPr>
        <p:spPr bwMode="auto">
          <a:xfrm>
            <a:off x="3529013" y="2308225"/>
            <a:ext cx="103187" cy="49213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29" name="Line 332"/>
          <p:cNvSpPr>
            <a:spLocks noChangeShapeType="1"/>
          </p:cNvSpPr>
          <p:nvPr/>
        </p:nvSpPr>
        <p:spPr bwMode="auto">
          <a:xfrm flipV="1">
            <a:off x="3541713" y="2398713"/>
            <a:ext cx="111125" cy="42862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30" name="Line 333"/>
          <p:cNvSpPr>
            <a:spLocks noChangeShapeType="1"/>
          </p:cNvSpPr>
          <p:nvPr/>
        </p:nvSpPr>
        <p:spPr bwMode="auto">
          <a:xfrm flipV="1">
            <a:off x="3308350" y="2343150"/>
            <a:ext cx="131763" cy="61913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31" name="Line 334"/>
          <p:cNvSpPr>
            <a:spLocks noChangeShapeType="1"/>
          </p:cNvSpPr>
          <p:nvPr/>
        </p:nvSpPr>
        <p:spPr bwMode="auto">
          <a:xfrm flipH="1" flipV="1">
            <a:off x="3302000" y="2343150"/>
            <a:ext cx="150813" cy="8255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32" name="Line 335"/>
          <p:cNvSpPr>
            <a:spLocks noChangeShapeType="1"/>
          </p:cNvSpPr>
          <p:nvPr/>
        </p:nvSpPr>
        <p:spPr bwMode="auto">
          <a:xfrm>
            <a:off x="3143250" y="2378075"/>
            <a:ext cx="476250" cy="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33" name="Line 336"/>
          <p:cNvSpPr>
            <a:spLocks noChangeShapeType="1"/>
          </p:cNvSpPr>
          <p:nvPr/>
        </p:nvSpPr>
        <p:spPr bwMode="auto">
          <a:xfrm flipV="1">
            <a:off x="2220913" y="2039938"/>
            <a:ext cx="338137" cy="192087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34" name="Line 337"/>
          <p:cNvSpPr>
            <a:spLocks noChangeShapeType="1"/>
          </p:cNvSpPr>
          <p:nvPr/>
        </p:nvSpPr>
        <p:spPr bwMode="auto">
          <a:xfrm>
            <a:off x="1395413" y="2039938"/>
            <a:ext cx="330200" cy="233362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35" name="Line 338"/>
          <p:cNvSpPr>
            <a:spLocks noChangeShapeType="1"/>
          </p:cNvSpPr>
          <p:nvPr/>
        </p:nvSpPr>
        <p:spPr bwMode="auto">
          <a:xfrm flipV="1">
            <a:off x="1506538" y="1533525"/>
            <a:ext cx="357187" cy="185738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36" name="Line 339"/>
          <p:cNvSpPr>
            <a:spLocks noChangeShapeType="1"/>
          </p:cNvSpPr>
          <p:nvPr/>
        </p:nvSpPr>
        <p:spPr bwMode="auto">
          <a:xfrm>
            <a:off x="2622550" y="1377950"/>
            <a:ext cx="261938" cy="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37" name="Line 340"/>
          <p:cNvSpPr>
            <a:spLocks noChangeShapeType="1"/>
          </p:cNvSpPr>
          <p:nvPr/>
        </p:nvSpPr>
        <p:spPr bwMode="auto">
          <a:xfrm>
            <a:off x="2270125" y="1541463"/>
            <a:ext cx="325438" cy="18415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38" name="Line 341"/>
          <p:cNvSpPr>
            <a:spLocks noChangeShapeType="1"/>
          </p:cNvSpPr>
          <p:nvPr/>
        </p:nvSpPr>
        <p:spPr bwMode="auto">
          <a:xfrm flipV="1">
            <a:off x="2933700" y="1533525"/>
            <a:ext cx="342900" cy="185738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39" name="Line 342"/>
          <p:cNvSpPr>
            <a:spLocks noChangeShapeType="1"/>
          </p:cNvSpPr>
          <p:nvPr/>
        </p:nvSpPr>
        <p:spPr bwMode="auto">
          <a:xfrm>
            <a:off x="2924175" y="2039938"/>
            <a:ext cx="366713" cy="17780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40" name="Line 343"/>
          <p:cNvSpPr>
            <a:spLocks noChangeShapeType="1"/>
          </p:cNvSpPr>
          <p:nvPr/>
        </p:nvSpPr>
        <p:spPr bwMode="auto">
          <a:xfrm>
            <a:off x="2581275" y="2390775"/>
            <a:ext cx="280988" cy="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41" name="Line 344"/>
          <p:cNvSpPr>
            <a:spLocks noChangeShapeType="1"/>
          </p:cNvSpPr>
          <p:nvPr/>
        </p:nvSpPr>
        <p:spPr bwMode="auto">
          <a:xfrm flipV="1">
            <a:off x="3592513" y="2047875"/>
            <a:ext cx="447675" cy="18415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42" name="Line 345"/>
          <p:cNvSpPr>
            <a:spLocks noChangeShapeType="1"/>
          </p:cNvSpPr>
          <p:nvPr/>
        </p:nvSpPr>
        <p:spPr bwMode="auto">
          <a:xfrm>
            <a:off x="3627438" y="1520825"/>
            <a:ext cx="419100" cy="192088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43" name="Line 346"/>
          <p:cNvSpPr>
            <a:spLocks noChangeShapeType="1"/>
          </p:cNvSpPr>
          <p:nvPr/>
        </p:nvSpPr>
        <p:spPr bwMode="auto">
          <a:xfrm>
            <a:off x="1774825" y="1882775"/>
            <a:ext cx="468313" cy="7938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44" name="Line 347"/>
          <p:cNvSpPr>
            <a:spLocks noChangeShapeType="1"/>
          </p:cNvSpPr>
          <p:nvPr/>
        </p:nvSpPr>
        <p:spPr bwMode="auto">
          <a:xfrm>
            <a:off x="3214688" y="1890713"/>
            <a:ext cx="439737" cy="0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45" name="Line 348"/>
          <p:cNvSpPr>
            <a:spLocks noChangeShapeType="1"/>
          </p:cNvSpPr>
          <p:nvPr/>
        </p:nvSpPr>
        <p:spPr bwMode="auto">
          <a:xfrm flipH="1">
            <a:off x="2024063" y="1547813"/>
            <a:ext cx="60325" cy="677862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46" name="Line 349"/>
          <p:cNvSpPr>
            <a:spLocks noChangeShapeType="1"/>
          </p:cNvSpPr>
          <p:nvPr/>
        </p:nvSpPr>
        <p:spPr bwMode="auto">
          <a:xfrm>
            <a:off x="3406775" y="1541463"/>
            <a:ext cx="55563" cy="669925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47" name="Line 350"/>
          <p:cNvSpPr>
            <a:spLocks noChangeShapeType="1"/>
          </p:cNvSpPr>
          <p:nvPr/>
        </p:nvSpPr>
        <p:spPr bwMode="auto">
          <a:xfrm>
            <a:off x="2573338" y="1465263"/>
            <a:ext cx="1149350" cy="322262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48" name="Line 351"/>
          <p:cNvSpPr>
            <a:spLocks noChangeShapeType="1"/>
          </p:cNvSpPr>
          <p:nvPr/>
        </p:nvSpPr>
        <p:spPr bwMode="auto">
          <a:xfrm flipH="1">
            <a:off x="1719263" y="1485900"/>
            <a:ext cx="1295400" cy="301625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49" name="Line 352"/>
          <p:cNvSpPr>
            <a:spLocks noChangeShapeType="1"/>
          </p:cNvSpPr>
          <p:nvPr/>
        </p:nvSpPr>
        <p:spPr bwMode="auto">
          <a:xfrm>
            <a:off x="1712913" y="1973263"/>
            <a:ext cx="1246187" cy="306387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50" name="Line 353"/>
          <p:cNvSpPr>
            <a:spLocks noChangeShapeType="1"/>
          </p:cNvSpPr>
          <p:nvPr/>
        </p:nvSpPr>
        <p:spPr bwMode="auto">
          <a:xfrm flipH="1">
            <a:off x="2449513" y="1978025"/>
            <a:ext cx="1287462" cy="309563"/>
          </a:xfrm>
          <a:prstGeom prst="line">
            <a:avLst/>
          </a:prstGeom>
          <a:noFill/>
          <a:ln w="19050" cap="sq">
            <a:solidFill>
              <a:srgbClr val="33CCCC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751" name="Oval 395"/>
          <p:cNvSpPr>
            <a:spLocks noChangeArrowheads="1"/>
          </p:cNvSpPr>
          <p:nvPr/>
        </p:nvSpPr>
        <p:spPr bwMode="auto">
          <a:xfrm>
            <a:off x="7469188" y="3227388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52" name="Oval 396"/>
          <p:cNvSpPr>
            <a:spLocks noChangeArrowheads="1"/>
          </p:cNvSpPr>
          <p:nvPr/>
        </p:nvSpPr>
        <p:spPr bwMode="auto">
          <a:xfrm>
            <a:off x="7194550" y="3419475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53" name="Oval 397"/>
          <p:cNvSpPr>
            <a:spLocks noChangeArrowheads="1"/>
          </p:cNvSpPr>
          <p:nvPr/>
        </p:nvSpPr>
        <p:spPr bwMode="auto">
          <a:xfrm>
            <a:off x="7532688" y="3686175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54" name="Oval 398"/>
          <p:cNvSpPr>
            <a:spLocks noChangeArrowheads="1"/>
          </p:cNvSpPr>
          <p:nvPr/>
        </p:nvSpPr>
        <p:spPr bwMode="auto">
          <a:xfrm>
            <a:off x="7751763" y="3438525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55" name="Line 400"/>
          <p:cNvSpPr>
            <a:spLocks noChangeShapeType="1"/>
          </p:cNvSpPr>
          <p:nvPr/>
        </p:nvSpPr>
        <p:spPr bwMode="auto">
          <a:xfrm flipH="1">
            <a:off x="4773613" y="4178300"/>
            <a:ext cx="639762" cy="1519238"/>
          </a:xfrm>
          <a:prstGeom prst="line">
            <a:avLst/>
          </a:prstGeom>
          <a:noFill/>
          <a:ln w="15875" cap="sq">
            <a:solidFill>
              <a:srgbClr val="99CC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756" name="Line 404"/>
          <p:cNvSpPr>
            <a:spLocks noChangeShapeType="1"/>
          </p:cNvSpPr>
          <p:nvPr/>
        </p:nvSpPr>
        <p:spPr bwMode="auto">
          <a:xfrm flipH="1">
            <a:off x="4168775" y="4160838"/>
            <a:ext cx="1217613" cy="1809750"/>
          </a:xfrm>
          <a:prstGeom prst="line">
            <a:avLst/>
          </a:prstGeom>
          <a:noFill/>
          <a:ln w="15875" cap="sq">
            <a:solidFill>
              <a:srgbClr val="99CC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757" name="Oval 407"/>
          <p:cNvSpPr>
            <a:spLocks noChangeArrowheads="1"/>
          </p:cNvSpPr>
          <p:nvPr/>
        </p:nvSpPr>
        <p:spPr bwMode="auto">
          <a:xfrm>
            <a:off x="6545263" y="3892550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58" name="Oval 408"/>
          <p:cNvSpPr>
            <a:spLocks noChangeArrowheads="1"/>
          </p:cNvSpPr>
          <p:nvPr/>
        </p:nvSpPr>
        <p:spPr bwMode="auto">
          <a:xfrm>
            <a:off x="6038850" y="3814763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59" name="Oval 409"/>
          <p:cNvSpPr>
            <a:spLocks noChangeArrowheads="1"/>
          </p:cNvSpPr>
          <p:nvPr/>
        </p:nvSpPr>
        <p:spPr bwMode="auto">
          <a:xfrm>
            <a:off x="6196013" y="4019550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60" name="Oval 410"/>
          <p:cNvSpPr>
            <a:spLocks noChangeArrowheads="1"/>
          </p:cNvSpPr>
          <p:nvPr/>
        </p:nvSpPr>
        <p:spPr bwMode="auto">
          <a:xfrm>
            <a:off x="6534150" y="4138613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61" name="Oval 411"/>
          <p:cNvSpPr>
            <a:spLocks noChangeArrowheads="1"/>
          </p:cNvSpPr>
          <p:nvPr/>
        </p:nvSpPr>
        <p:spPr bwMode="auto">
          <a:xfrm>
            <a:off x="6378575" y="4340225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62" name="Oval 412"/>
          <p:cNvSpPr>
            <a:spLocks noChangeArrowheads="1"/>
          </p:cNvSpPr>
          <p:nvPr/>
        </p:nvSpPr>
        <p:spPr bwMode="auto">
          <a:xfrm>
            <a:off x="6807200" y="4395788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63" name="Oval 413"/>
          <p:cNvSpPr>
            <a:spLocks noChangeArrowheads="1"/>
          </p:cNvSpPr>
          <p:nvPr/>
        </p:nvSpPr>
        <p:spPr bwMode="auto">
          <a:xfrm>
            <a:off x="5821363" y="3992563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64" name="Oval 414"/>
          <p:cNvSpPr>
            <a:spLocks noChangeArrowheads="1"/>
          </p:cNvSpPr>
          <p:nvPr/>
        </p:nvSpPr>
        <p:spPr bwMode="auto">
          <a:xfrm>
            <a:off x="5619750" y="3775075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65" name="Oval 416"/>
          <p:cNvSpPr>
            <a:spLocks noChangeArrowheads="1"/>
          </p:cNvSpPr>
          <p:nvPr/>
        </p:nvSpPr>
        <p:spPr bwMode="auto">
          <a:xfrm>
            <a:off x="4651375" y="3921125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66" name="Oval 417"/>
          <p:cNvSpPr>
            <a:spLocks noChangeArrowheads="1"/>
          </p:cNvSpPr>
          <p:nvPr/>
        </p:nvSpPr>
        <p:spPr bwMode="auto">
          <a:xfrm>
            <a:off x="4989513" y="4186238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67" name="Oval 418"/>
          <p:cNvSpPr>
            <a:spLocks noChangeArrowheads="1"/>
          </p:cNvSpPr>
          <p:nvPr/>
        </p:nvSpPr>
        <p:spPr bwMode="auto">
          <a:xfrm>
            <a:off x="5856288" y="4257675"/>
            <a:ext cx="203200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68" name="Line 420"/>
          <p:cNvSpPr>
            <a:spLocks noChangeShapeType="1"/>
          </p:cNvSpPr>
          <p:nvPr/>
        </p:nvSpPr>
        <p:spPr bwMode="auto">
          <a:xfrm flipH="1">
            <a:off x="2908300" y="4133850"/>
            <a:ext cx="2478088" cy="1169988"/>
          </a:xfrm>
          <a:prstGeom prst="line">
            <a:avLst/>
          </a:prstGeom>
          <a:noFill/>
          <a:ln w="15875" cap="sq">
            <a:solidFill>
              <a:srgbClr val="99CC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769" name="Oval 421"/>
          <p:cNvSpPr>
            <a:spLocks noChangeArrowheads="1"/>
          </p:cNvSpPr>
          <p:nvPr/>
        </p:nvSpPr>
        <p:spPr bwMode="auto">
          <a:xfrm>
            <a:off x="4056063" y="5619750"/>
            <a:ext cx="215900" cy="95250"/>
          </a:xfrm>
          <a:prstGeom prst="ellipse">
            <a:avLst/>
          </a:prstGeom>
          <a:solidFill>
            <a:srgbClr val="00FF00">
              <a:alpha val="25098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70" name="Oval 422"/>
          <p:cNvSpPr>
            <a:spLocks noChangeArrowheads="1"/>
          </p:cNvSpPr>
          <p:nvPr/>
        </p:nvSpPr>
        <p:spPr bwMode="auto">
          <a:xfrm>
            <a:off x="4802188" y="6164263"/>
            <a:ext cx="215900" cy="95250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71" name="Oval 423"/>
          <p:cNvSpPr>
            <a:spLocks noChangeArrowheads="1"/>
          </p:cNvSpPr>
          <p:nvPr/>
        </p:nvSpPr>
        <p:spPr bwMode="auto">
          <a:xfrm>
            <a:off x="5137150" y="6205538"/>
            <a:ext cx="215900" cy="93662"/>
          </a:xfrm>
          <a:prstGeom prst="ellipse">
            <a:avLst/>
          </a:prstGeom>
          <a:solidFill>
            <a:srgbClr val="00FF00">
              <a:alpha val="25098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72" name="Oval 424"/>
          <p:cNvSpPr>
            <a:spLocks noChangeArrowheads="1"/>
          </p:cNvSpPr>
          <p:nvPr/>
        </p:nvSpPr>
        <p:spPr bwMode="auto">
          <a:xfrm>
            <a:off x="1976438" y="5373688"/>
            <a:ext cx="211137" cy="90487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73" name="Oval 425"/>
          <p:cNvSpPr>
            <a:spLocks noChangeArrowheads="1"/>
          </p:cNvSpPr>
          <p:nvPr/>
        </p:nvSpPr>
        <p:spPr bwMode="auto">
          <a:xfrm>
            <a:off x="2236788" y="5548313"/>
            <a:ext cx="212725" cy="90487"/>
          </a:xfrm>
          <a:prstGeom prst="ellipse">
            <a:avLst/>
          </a:prstGeom>
          <a:solidFill>
            <a:srgbClr val="00FF00">
              <a:alpha val="2196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74" name="Line 426"/>
          <p:cNvSpPr>
            <a:spLocks noChangeShapeType="1"/>
          </p:cNvSpPr>
          <p:nvPr/>
        </p:nvSpPr>
        <p:spPr bwMode="auto">
          <a:xfrm flipV="1">
            <a:off x="5468938" y="4032250"/>
            <a:ext cx="355600" cy="82550"/>
          </a:xfrm>
          <a:prstGeom prst="line">
            <a:avLst/>
          </a:prstGeom>
          <a:noFill/>
          <a:ln w="15875" cap="sq">
            <a:solidFill>
              <a:srgbClr val="66FFFF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775" name="Line 428"/>
          <p:cNvSpPr>
            <a:spLocks noChangeShapeType="1"/>
          </p:cNvSpPr>
          <p:nvPr/>
        </p:nvSpPr>
        <p:spPr bwMode="auto">
          <a:xfrm flipV="1">
            <a:off x="5448300" y="3667125"/>
            <a:ext cx="750888" cy="430213"/>
          </a:xfrm>
          <a:prstGeom prst="line">
            <a:avLst/>
          </a:prstGeom>
          <a:noFill/>
          <a:ln w="15875" cap="sq">
            <a:solidFill>
              <a:srgbClr val="00FFFF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776" name="Line 429"/>
          <p:cNvSpPr>
            <a:spLocks noChangeShapeType="1"/>
          </p:cNvSpPr>
          <p:nvPr/>
        </p:nvSpPr>
        <p:spPr bwMode="auto">
          <a:xfrm flipH="1" flipV="1">
            <a:off x="4854575" y="3967163"/>
            <a:ext cx="457200" cy="147637"/>
          </a:xfrm>
          <a:prstGeom prst="line">
            <a:avLst/>
          </a:prstGeom>
          <a:noFill/>
          <a:ln w="15875" cap="sq">
            <a:solidFill>
              <a:srgbClr val="00FFFF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777" name="Line 430"/>
          <p:cNvSpPr>
            <a:spLocks noChangeShapeType="1"/>
          </p:cNvSpPr>
          <p:nvPr/>
        </p:nvSpPr>
        <p:spPr bwMode="auto">
          <a:xfrm flipH="1" flipV="1">
            <a:off x="3703638" y="2387600"/>
            <a:ext cx="1654175" cy="1717675"/>
          </a:xfrm>
          <a:prstGeom prst="line">
            <a:avLst/>
          </a:prstGeom>
          <a:noFill/>
          <a:ln w="15875" cap="sq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778" name="Oval 431"/>
          <p:cNvSpPr>
            <a:spLocks noChangeArrowheads="1"/>
          </p:cNvSpPr>
          <p:nvPr/>
        </p:nvSpPr>
        <p:spPr bwMode="auto">
          <a:xfrm>
            <a:off x="4760913" y="3708400"/>
            <a:ext cx="204787" cy="77788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79" name="Oval 393"/>
          <p:cNvSpPr>
            <a:spLocks noChangeArrowheads="1"/>
          </p:cNvSpPr>
          <p:nvPr/>
        </p:nvSpPr>
        <p:spPr bwMode="auto">
          <a:xfrm>
            <a:off x="5292725" y="4094163"/>
            <a:ext cx="206375" cy="77787"/>
          </a:xfrm>
          <a:prstGeom prst="ellipse">
            <a:avLst/>
          </a:prstGeom>
          <a:solidFill>
            <a:srgbClr val="CCFFFF"/>
          </a:solidFill>
          <a:ln w="15875">
            <a:solidFill>
              <a:srgbClr val="CC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80" name="Line 432"/>
          <p:cNvSpPr>
            <a:spLocks noChangeShapeType="1"/>
          </p:cNvSpPr>
          <p:nvPr/>
        </p:nvSpPr>
        <p:spPr bwMode="auto">
          <a:xfrm flipH="1" flipV="1">
            <a:off x="4287838" y="1946275"/>
            <a:ext cx="1081087" cy="2138363"/>
          </a:xfrm>
          <a:prstGeom prst="line">
            <a:avLst/>
          </a:prstGeom>
          <a:noFill/>
          <a:ln w="15875" cap="sq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781" name="Oval 175"/>
          <p:cNvSpPr>
            <a:spLocks noChangeArrowheads="1"/>
          </p:cNvSpPr>
          <p:nvPr/>
        </p:nvSpPr>
        <p:spPr bwMode="auto">
          <a:xfrm>
            <a:off x="4051300" y="5919788"/>
            <a:ext cx="215900" cy="96837"/>
          </a:xfrm>
          <a:prstGeom prst="ellipse">
            <a:avLst/>
          </a:prstGeom>
          <a:solidFill>
            <a:srgbClr val="00FF00"/>
          </a:solidFill>
          <a:ln w="15875">
            <a:solidFill>
              <a:srgbClr val="CC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82" name="Oval 191"/>
          <p:cNvSpPr>
            <a:spLocks noChangeArrowheads="1"/>
          </p:cNvSpPr>
          <p:nvPr/>
        </p:nvSpPr>
        <p:spPr bwMode="auto">
          <a:xfrm>
            <a:off x="4632325" y="5664200"/>
            <a:ext cx="215900" cy="93663"/>
          </a:xfrm>
          <a:prstGeom prst="ellipse">
            <a:avLst/>
          </a:prstGeom>
          <a:solidFill>
            <a:srgbClr val="00FF00"/>
          </a:solidFill>
          <a:ln w="15875">
            <a:solidFill>
              <a:srgbClr val="CC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83" name="Line 399"/>
          <p:cNvSpPr>
            <a:spLocks noChangeShapeType="1"/>
          </p:cNvSpPr>
          <p:nvPr/>
        </p:nvSpPr>
        <p:spPr bwMode="auto">
          <a:xfrm flipH="1">
            <a:off x="3757613" y="4187825"/>
            <a:ext cx="1590675" cy="1436688"/>
          </a:xfrm>
          <a:prstGeom prst="line">
            <a:avLst/>
          </a:prstGeom>
          <a:noFill/>
          <a:ln w="15875" cap="sq">
            <a:solidFill>
              <a:srgbClr val="99CC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784" name="Oval 201"/>
          <p:cNvSpPr>
            <a:spLocks noChangeArrowheads="1"/>
          </p:cNvSpPr>
          <p:nvPr/>
        </p:nvSpPr>
        <p:spPr bwMode="auto">
          <a:xfrm>
            <a:off x="2795588" y="5267325"/>
            <a:ext cx="212725" cy="92075"/>
          </a:xfrm>
          <a:prstGeom prst="ellipse">
            <a:avLst/>
          </a:prstGeom>
          <a:solidFill>
            <a:srgbClr val="00FF00"/>
          </a:solidFill>
          <a:ln w="15875">
            <a:solidFill>
              <a:srgbClr val="CC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85" name="Line 433"/>
          <p:cNvSpPr>
            <a:spLocks noChangeShapeType="1"/>
          </p:cNvSpPr>
          <p:nvPr/>
        </p:nvSpPr>
        <p:spPr bwMode="auto">
          <a:xfrm flipV="1">
            <a:off x="2908300" y="2387600"/>
            <a:ext cx="739775" cy="2870200"/>
          </a:xfrm>
          <a:prstGeom prst="line">
            <a:avLst/>
          </a:prstGeom>
          <a:noFill/>
          <a:ln w="15875" cap="sq">
            <a:solidFill>
              <a:srgbClr val="00FF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786" name="Line 434"/>
          <p:cNvSpPr>
            <a:spLocks noChangeShapeType="1"/>
          </p:cNvSpPr>
          <p:nvPr/>
        </p:nvSpPr>
        <p:spPr bwMode="auto">
          <a:xfrm flipV="1">
            <a:off x="2935288" y="1947863"/>
            <a:ext cx="1344612" cy="3355975"/>
          </a:xfrm>
          <a:prstGeom prst="line">
            <a:avLst/>
          </a:prstGeom>
          <a:noFill/>
          <a:ln w="15875" cap="sq">
            <a:solidFill>
              <a:srgbClr val="00FF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787" name="Line 435"/>
          <p:cNvSpPr>
            <a:spLocks noChangeShapeType="1"/>
          </p:cNvSpPr>
          <p:nvPr/>
        </p:nvSpPr>
        <p:spPr bwMode="auto">
          <a:xfrm flipH="1" flipV="1">
            <a:off x="3675063" y="2387600"/>
            <a:ext cx="101600" cy="3200400"/>
          </a:xfrm>
          <a:prstGeom prst="line">
            <a:avLst/>
          </a:prstGeom>
          <a:noFill/>
          <a:ln w="15875" cap="sq">
            <a:solidFill>
              <a:srgbClr val="00FF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788" name="Line 436"/>
          <p:cNvSpPr>
            <a:spLocks noChangeShapeType="1"/>
          </p:cNvSpPr>
          <p:nvPr/>
        </p:nvSpPr>
        <p:spPr bwMode="auto">
          <a:xfrm flipH="1" flipV="1">
            <a:off x="3694113" y="2359025"/>
            <a:ext cx="484187" cy="3594100"/>
          </a:xfrm>
          <a:prstGeom prst="line">
            <a:avLst/>
          </a:prstGeom>
          <a:noFill/>
          <a:ln w="15875" cap="sq">
            <a:solidFill>
              <a:srgbClr val="00FF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789" name="Line 437"/>
          <p:cNvSpPr>
            <a:spLocks noChangeShapeType="1"/>
          </p:cNvSpPr>
          <p:nvPr/>
        </p:nvSpPr>
        <p:spPr bwMode="auto">
          <a:xfrm flipH="1" flipV="1">
            <a:off x="4289425" y="1931988"/>
            <a:ext cx="484188" cy="3767137"/>
          </a:xfrm>
          <a:prstGeom prst="line">
            <a:avLst/>
          </a:prstGeom>
          <a:noFill/>
          <a:ln w="15875" cap="sq">
            <a:solidFill>
              <a:srgbClr val="00FF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790" name="Line 438"/>
          <p:cNvSpPr>
            <a:spLocks noChangeShapeType="1"/>
          </p:cNvSpPr>
          <p:nvPr/>
        </p:nvSpPr>
        <p:spPr bwMode="auto">
          <a:xfrm flipV="1">
            <a:off x="4186238" y="1974850"/>
            <a:ext cx="82550" cy="3930650"/>
          </a:xfrm>
          <a:prstGeom prst="line">
            <a:avLst/>
          </a:prstGeom>
          <a:noFill/>
          <a:ln w="15875" cap="sq">
            <a:solidFill>
              <a:srgbClr val="00FF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791" name="Line 439"/>
          <p:cNvSpPr>
            <a:spLocks noChangeShapeType="1"/>
          </p:cNvSpPr>
          <p:nvPr/>
        </p:nvSpPr>
        <p:spPr bwMode="auto">
          <a:xfrm>
            <a:off x="5476875" y="4151313"/>
            <a:ext cx="1060450" cy="19050"/>
          </a:xfrm>
          <a:prstGeom prst="line">
            <a:avLst/>
          </a:prstGeom>
          <a:noFill/>
          <a:ln w="15875" cap="sq">
            <a:solidFill>
              <a:srgbClr val="00FFFF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792" name="Oval 440"/>
          <p:cNvSpPr>
            <a:spLocks noChangeArrowheads="1"/>
          </p:cNvSpPr>
          <p:nvPr/>
        </p:nvSpPr>
        <p:spPr bwMode="auto">
          <a:xfrm>
            <a:off x="5318125" y="3830638"/>
            <a:ext cx="203200" cy="77787"/>
          </a:xfrm>
          <a:prstGeom prst="ellipse">
            <a:avLst/>
          </a:prstGeom>
          <a:solidFill>
            <a:srgbClr val="0000FF">
              <a:alpha val="30196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93" name="Line 441"/>
          <p:cNvSpPr>
            <a:spLocks noChangeShapeType="1"/>
          </p:cNvSpPr>
          <p:nvPr/>
        </p:nvSpPr>
        <p:spPr bwMode="auto">
          <a:xfrm>
            <a:off x="5449888" y="4170363"/>
            <a:ext cx="1601787" cy="465137"/>
          </a:xfrm>
          <a:prstGeom prst="line">
            <a:avLst/>
          </a:prstGeom>
          <a:noFill/>
          <a:ln w="15875" cap="sq">
            <a:solidFill>
              <a:srgbClr val="00FFFF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794" name="Oval 326"/>
          <p:cNvSpPr>
            <a:spLocks noChangeArrowheads="1"/>
          </p:cNvSpPr>
          <p:nvPr/>
        </p:nvSpPr>
        <p:spPr bwMode="auto">
          <a:xfrm>
            <a:off x="3632200" y="2347913"/>
            <a:ext cx="111125" cy="55562"/>
          </a:xfrm>
          <a:prstGeom prst="ellipse">
            <a:avLst/>
          </a:prstGeom>
          <a:solidFill>
            <a:srgbClr val="00FFFF"/>
          </a:solidFill>
          <a:ln w="19050" cap="sq">
            <a:solidFill>
              <a:srgbClr val="00FFFF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95" name="Oval 291"/>
          <p:cNvSpPr>
            <a:spLocks noChangeArrowheads="1"/>
          </p:cNvSpPr>
          <p:nvPr/>
        </p:nvSpPr>
        <p:spPr bwMode="auto">
          <a:xfrm>
            <a:off x="4217988" y="1916113"/>
            <a:ext cx="111125" cy="53975"/>
          </a:xfrm>
          <a:prstGeom prst="ellipse">
            <a:avLst/>
          </a:prstGeom>
          <a:solidFill>
            <a:srgbClr val="00FFFF"/>
          </a:solidFill>
          <a:ln w="19050" cap="sq">
            <a:solidFill>
              <a:srgbClr val="00FFFF"/>
            </a:solidFill>
            <a:round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96" name="AutoShape 467"/>
          <p:cNvSpPr>
            <a:spLocks noChangeArrowheads="1"/>
          </p:cNvSpPr>
          <p:nvPr/>
        </p:nvSpPr>
        <p:spPr bwMode="auto">
          <a:xfrm rot="10800000">
            <a:off x="6826250" y="2119313"/>
            <a:ext cx="784225" cy="293687"/>
          </a:xfrm>
          <a:prstGeom prst="leftArrow">
            <a:avLst>
              <a:gd name="adj1" fmla="val 50000"/>
              <a:gd name="adj2" fmla="val 66757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 cap="sq">
                <a:solidFill>
                  <a:srgbClr val="339966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97" name="Rectangle 468"/>
          <p:cNvSpPr>
            <a:spLocks noChangeArrowheads="1"/>
          </p:cNvSpPr>
          <p:nvPr/>
        </p:nvSpPr>
        <p:spPr bwMode="auto">
          <a:xfrm>
            <a:off x="6221413" y="2205038"/>
            <a:ext cx="766762" cy="128587"/>
          </a:xfrm>
          <a:prstGeom prst="rect">
            <a:avLst/>
          </a:prstGeom>
          <a:solidFill>
            <a:srgbClr val="33CCCC"/>
          </a:solidFill>
          <a:ln w="15875" cap="sq">
            <a:solidFill>
              <a:srgbClr val="33CCCC"/>
            </a:solidFill>
            <a:miter lim="800000"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798" name="Text Box 469"/>
          <p:cNvSpPr txBox="1">
            <a:spLocks noChangeArrowheads="1"/>
          </p:cNvSpPr>
          <p:nvPr/>
        </p:nvSpPr>
        <p:spPr bwMode="auto">
          <a:xfrm>
            <a:off x="1162050" y="6210300"/>
            <a:ext cx="1927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algn="r"/>
            <a:r>
              <a:rPr lang="en-US" sz="1400" b="1">
                <a:solidFill>
                  <a:srgbClr val="FFFF66"/>
                </a:solidFill>
                <a:latin typeface="Arial" pitchFamily="34" charset="0"/>
              </a:rPr>
              <a:t>Descriptive Features</a:t>
            </a:r>
          </a:p>
        </p:txBody>
      </p:sp>
      <p:sp>
        <p:nvSpPr>
          <p:cNvPr id="68799" name="Text Box 470"/>
          <p:cNvSpPr txBox="1">
            <a:spLocks noChangeArrowheads="1"/>
          </p:cNvSpPr>
          <p:nvPr/>
        </p:nvSpPr>
        <p:spPr bwMode="auto">
          <a:xfrm>
            <a:off x="7292975" y="46736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algn="r"/>
            <a:r>
              <a:rPr lang="en-US" sz="1400" b="1">
                <a:solidFill>
                  <a:srgbClr val="FFFF66"/>
                </a:solidFill>
                <a:latin typeface="Arial" pitchFamily="34" charset="0"/>
              </a:rPr>
              <a:t>Concepts</a:t>
            </a:r>
          </a:p>
        </p:txBody>
      </p:sp>
      <p:sp>
        <p:nvSpPr>
          <p:cNvPr id="68800" name="AutoShape 472"/>
          <p:cNvSpPr>
            <a:spLocks noChangeArrowheads="1"/>
          </p:cNvSpPr>
          <p:nvPr/>
        </p:nvSpPr>
        <p:spPr bwMode="auto">
          <a:xfrm rot="-5400000">
            <a:off x="2472531" y="748507"/>
            <a:ext cx="601663" cy="311150"/>
          </a:xfrm>
          <a:prstGeom prst="leftArrow">
            <a:avLst>
              <a:gd name="adj1" fmla="val 50000"/>
              <a:gd name="adj2" fmla="val 48342"/>
            </a:avLst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 cap="sq">
                <a:solidFill>
                  <a:srgbClr val="339966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68801" name="Line 473"/>
          <p:cNvSpPr>
            <a:spLocks noChangeShapeType="1"/>
          </p:cNvSpPr>
          <p:nvPr/>
        </p:nvSpPr>
        <p:spPr bwMode="auto">
          <a:xfrm flipV="1">
            <a:off x="5403850" y="3849688"/>
            <a:ext cx="274638" cy="238125"/>
          </a:xfrm>
          <a:prstGeom prst="line">
            <a:avLst/>
          </a:prstGeom>
          <a:noFill/>
          <a:ln w="15875" cap="sq">
            <a:solidFill>
              <a:srgbClr val="00FFFF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802" name="Text Box 475"/>
          <p:cNvSpPr txBox="1">
            <a:spLocks noChangeArrowheads="1"/>
          </p:cNvSpPr>
          <p:nvPr/>
        </p:nvSpPr>
        <p:spPr bwMode="auto">
          <a:xfrm>
            <a:off x="5888038" y="454025"/>
            <a:ext cx="285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r>
              <a:rPr lang="en-US" sz="2400" b="1" u="sng">
                <a:solidFill>
                  <a:srgbClr val="FFFF66"/>
                </a:solidFill>
                <a:latin typeface="Times New Roman" pitchFamily="18" charset="0"/>
              </a:rPr>
              <a:t>System Connectivity</a:t>
            </a:r>
          </a:p>
        </p:txBody>
      </p:sp>
      <p:grpSp>
        <p:nvGrpSpPr>
          <p:cNvPr id="68803" name="Group 476"/>
          <p:cNvGrpSpPr>
            <a:grpSpLocks/>
          </p:cNvGrpSpPr>
          <p:nvPr/>
        </p:nvGrpSpPr>
        <p:grpSpPr bwMode="auto">
          <a:xfrm>
            <a:off x="3519488" y="220663"/>
            <a:ext cx="2098675" cy="1527175"/>
            <a:chOff x="2217" y="139"/>
            <a:chExt cx="1322" cy="962"/>
          </a:xfrm>
        </p:grpSpPr>
        <p:sp>
          <p:nvSpPr>
            <p:cNvPr id="68816" name="Line 477"/>
            <p:cNvSpPr>
              <a:spLocks noChangeShapeType="1"/>
            </p:cNvSpPr>
            <p:nvPr/>
          </p:nvSpPr>
          <p:spPr bwMode="auto">
            <a:xfrm>
              <a:off x="2285" y="958"/>
              <a:ext cx="264" cy="121"/>
            </a:xfrm>
            <a:prstGeom prst="line">
              <a:avLst/>
            </a:prstGeom>
            <a:noFill/>
            <a:ln w="19050" cap="sq">
              <a:solidFill>
                <a:srgbClr val="33CCCC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817" name="Rectangle 478"/>
            <p:cNvSpPr>
              <a:spLocks noChangeArrowheads="1"/>
            </p:cNvSpPr>
            <p:nvPr/>
          </p:nvSpPr>
          <p:spPr bwMode="auto">
            <a:xfrm rot="5400000">
              <a:off x="2931" y="701"/>
              <a:ext cx="569" cy="81"/>
            </a:xfrm>
            <a:prstGeom prst="rect">
              <a:avLst/>
            </a:prstGeom>
            <a:solidFill>
              <a:srgbClr val="33CCCC"/>
            </a:solidFill>
            <a:ln w="15875" cap="sq">
              <a:solidFill>
                <a:srgbClr val="33CCCC"/>
              </a:solidFill>
              <a:miter lim="800000"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18" name="Rectangle 479"/>
            <p:cNvSpPr>
              <a:spLocks noChangeArrowheads="1"/>
            </p:cNvSpPr>
            <p:nvPr/>
          </p:nvSpPr>
          <p:spPr bwMode="auto">
            <a:xfrm>
              <a:off x="3099" y="425"/>
              <a:ext cx="223" cy="56"/>
            </a:xfrm>
            <a:prstGeom prst="rect">
              <a:avLst/>
            </a:prstGeom>
            <a:solidFill>
              <a:srgbClr val="33CCCC"/>
            </a:solidFill>
            <a:ln w="15875" cap="sq">
              <a:solidFill>
                <a:srgbClr val="33CCCC"/>
              </a:solidFill>
              <a:miter lim="800000"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19" name="Oval 480"/>
            <p:cNvSpPr>
              <a:spLocks noChangeArrowheads="1"/>
            </p:cNvSpPr>
            <p:nvPr/>
          </p:nvSpPr>
          <p:spPr bwMode="auto">
            <a:xfrm>
              <a:off x="3088" y="139"/>
              <a:ext cx="247" cy="236"/>
            </a:xfrm>
            <a:prstGeom prst="ellipse">
              <a:avLst/>
            </a:prstGeom>
            <a:solidFill>
              <a:srgbClr val="FF0000"/>
            </a:solidFill>
            <a:ln w="34925" cap="sq" algn="ctr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20" name="AutoShape 481"/>
            <p:cNvSpPr>
              <a:spLocks noChangeArrowheads="1"/>
            </p:cNvSpPr>
            <p:nvPr/>
          </p:nvSpPr>
          <p:spPr bwMode="auto">
            <a:xfrm>
              <a:off x="2826" y="899"/>
              <a:ext cx="713" cy="202"/>
            </a:xfrm>
            <a:prstGeom prst="leftArrow">
              <a:avLst>
                <a:gd name="adj1" fmla="val 50000"/>
                <a:gd name="adj2" fmla="val 88243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 cap="sq">
                  <a:solidFill>
                    <a:srgbClr val="339966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21" name="Rectangle 482"/>
            <p:cNvSpPr>
              <a:spLocks noChangeArrowheads="1"/>
            </p:cNvSpPr>
            <p:nvPr/>
          </p:nvSpPr>
          <p:spPr bwMode="auto">
            <a:xfrm rot="10800000">
              <a:off x="2563" y="229"/>
              <a:ext cx="484" cy="7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cap="sq">
                  <a:solidFill>
                    <a:srgbClr val="33CCCC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22" name="Oval 483"/>
            <p:cNvSpPr>
              <a:spLocks noChangeArrowheads="1"/>
            </p:cNvSpPr>
            <p:nvPr/>
          </p:nvSpPr>
          <p:spPr bwMode="auto">
            <a:xfrm>
              <a:off x="2217" y="514"/>
              <a:ext cx="156" cy="1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4925" cap="sq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23" name="Text Box 484"/>
            <p:cNvSpPr txBox="1">
              <a:spLocks noChangeArrowheads="1"/>
            </p:cNvSpPr>
            <p:nvPr/>
          </p:nvSpPr>
          <p:spPr bwMode="auto">
            <a:xfrm>
              <a:off x="3132" y="571"/>
              <a:ext cx="169" cy="288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49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101000"/>
                  </a:solidFill>
                  <a:latin typeface="Times New Roman" pitchFamily="18" charset="0"/>
                  <a:sym typeface="Symbol" pitchFamily="18" charset="2"/>
                </a:rPr>
                <a:t></a:t>
              </a:r>
            </a:p>
          </p:txBody>
        </p:sp>
        <p:sp>
          <p:nvSpPr>
            <p:cNvPr id="68824" name="Rectangle 485"/>
            <p:cNvSpPr>
              <a:spLocks noChangeArrowheads="1"/>
            </p:cNvSpPr>
            <p:nvPr/>
          </p:nvSpPr>
          <p:spPr bwMode="auto">
            <a:xfrm rot="7845817">
              <a:off x="2200" y="396"/>
              <a:ext cx="484" cy="7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cap="sq">
                  <a:solidFill>
                    <a:srgbClr val="33CCCC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8804" name="Group 494"/>
          <p:cNvGrpSpPr>
            <a:grpSpLocks/>
          </p:cNvGrpSpPr>
          <p:nvPr/>
        </p:nvGrpSpPr>
        <p:grpSpPr bwMode="auto">
          <a:xfrm>
            <a:off x="866775" y="195263"/>
            <a:ext cx="2919413" cy="304800"/>
            <a:chOff x="546" y="123"/>
            <a:chExt cx="1839" cy="192"/>
          </a:xfrm>
        </p:grpSpPr>
        <p:sp>
          <p:nvSpPr>
            <p:cNvPr id="68808" name="Text Box 471"/>
            <p:cNvSpPr txBox="1">
              <a:spLocks noChangeArrowheads="1"/>
            </p:cNvSpPr>
            <p:nvPr/>
          </p:nvSpPr>
          <p:spPr bwMode="auto">
            <a:xfrm>
              <a:off x="546" y="123"/>
              <a:ext cx="53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9pPr>
            </a:lstStyle>
            <a:p>
              <a:pPr algn="r"/>
              <a:r>
                <a:rPr lang="en-US" sz="1400" b="1">
                  <a:solidFill>
                    <a:srgbClr val="FFFF66"/>
                  </a:solidFill>
                  <a:latin typeface="Arial" pitchFamily="34" charset="0"/>
                </a:rPr>
                <a:t>Context</a:t>
              </a:r>
            </a:p>
          </p:txBody>
        </p:sp>
        <p:sp>
          <p:nvSpPr>
            <p:cNvPr id="68809" name="Oval 486"/>
            <p:cNvSpPr>
              <a:spLocks noChangeArrowheads="1"/>
            </p:cNvSpPr>
            <p:nvPr/>
          </p:nvSpPr>
          <p:spPr bwMode="auto">
            <a:xfrm>
              <a:off x="1115" y="205"/>
              <a:ext cx="135" cy="57"/>
            </a:xfrm>
            <a:prstGeom prst="ellipse">
              <a:avLst/>
            </a:prstGeom>
            <a:solidFill>
              <a:srgbClr val="FFCC99">
                <a:alpha val="30980"/>
              </a:srgbClr>
            </a:solidFill>
            <a:ln w="1587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10" name="Oval 487"/>
            <p:cNvSpPr>
              <a:spLocks noChangeArrowheads="1"/>
            </p:cNvSpPr>
            <p:nvPr/>
          </p:nvSpPr>
          <p:spPr bwMode="auto">
            <a:xfrm>
              <a:off x="1300" y="205"/>
              <a:ext cx="135" cy="57"/>
            </a:xfrm>
            <a:prstGeom prst="ellipse">
              <a:avLst/>
            </a:prstGeom>
            <a:solidFill>
              <a:srgbClr val="FFCC99"/>
            </a:solidFill>
            <a:ln w="1587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11" name="Oval 488"/>
            <p:cNvSpPr>
              <a:spLocks noChangeArrowheads="1"/>
            </p:cNvSpPr>
            <p:nvPr/>
          </p:nvSpPr>
          <p:spPr bwMode="auto">
            <a:xfrm>
              <a:off x="1484" y="204"/>
              <a:ext cx="135" cy="57"/>
            </a:xfrm>
            <a:prstGeom prst="ellipse">
              <a:avLst/>
            </a:prstGeom>
            <a:solidFill>
              <a:srgbClr val="FFCC99">
                <a:alpha val="30980"/>
              </a:srgbClr>
            </a:solidFill>
            <a:ln w="1587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12" name="Oval 489"/>
            <p:cNvSpPr>
              <a:spLocks noChangeArrowheads="1"/>
            </p:cNvSpPr>
            <p:nvPr/>
          </p:nvSpPr>
          <p:spPr bwMode="auto">
            <a:xfrm>
              <a:off x="1680" y="204"/>
              <a:ext cx="135" cy="57"/>
            </a:xfrm>
            <a:prstGeom prst="ellipse">
              <a:avLst/>
            </a:prstGeom>
            <a:solidFill>
              <a:srgbClr val="FFCC99">
                <a:alpha val="30980"/>
              </a:srgbClr>
            </a:solidFill>
            <a:ln w="1587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13" name="Oval 490"/>
            <p:cNvSpPr>
              <a:spLocks noChangeArrowheads="1"/>
            </p:cNvSpPr>
            <p:nvPr/>
          </p:nvSpPr>
          <p:spPr bwMode="auto">
            <a:xfrm>
              <a:off x="1870" y="204"/>
              <a:ext cx="135" cy="57"/>
            </a:xfrm>
            <a:prstGeom prst="ellipse">
              <a:avLst/>
            </a:prstGeom>
            <a:solidFill>
              <a:srgbClr val="FFCC99"/>
            </a:solidFill>
            <a:ln w="1587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14" name="Oval 491"/>
            <p:cNvSpPr>
              <a:spLocks noChangeArrowheads="1"/>
            </p:cNvSpPr>
            <p:nvPr/>
          </p:nvSpPr>
          <p:spPr bwMode="auto">
            <a:xfrm>
              <a:off x="2060" y="198"/>
              <a:ext cx="135" cy="57"/>
            </a:xfrm>
            <a:prstGeom prst="ellipse">
              <a:avLst/>
            </a:prstGeom>
            <a:solidFill>
              <a:srgbClr val="FFCC99"/>
            </a:solidFill>
            <a:ln w="1587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  <p:sp>
          <p:nvSpPr>
            <p:cNvPr id="68815" name="Oval 492"/>
            <p:cNvSpPr>
              <a:spLocks noChangeArrowheads="1"/>
            </p:cNvSpPr>
            <p:nvPr/>
          </p:nvSpPr>
          <p:spPr bwMode="auto">
            <a:xfrm>
              <a:off x="2250" y="198"/>
              <a:ext cx="135" cy="57"/>
            </a:xfrm>
            <a:prstGeom prst="ellipse">
              <a:avLst/>
            </a:prstGeom>
            <a:solidFill>
              <a:srgbClr val="FFCC99">
                <a:alpha val="30980"/>
              </a:srgbClr>
            </a:solidFill>
            <a:ln w="1587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</p:grpSp>
      <p:sp>
        <p:nvSpPr>
          <p:cNvPr id="68805" name="Text Box 504"/>
          <p:cNvSpPr txBox="1">
            <a:spLocks noChangeArrowheads="1"/>
          </p:cNvSpPr>
          <p:nvPr/>
        </p:nvSpPr>
        <p:spPr bwMode="auto">
          <a:xfrm>
            <a:off x="523875" y="1273175"/>
            <a:ext cx="1100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algn="r"/>
            <a:r>
              <a:rPr lang="en-US" sz="1400" b="1">
                <a:solidFill>
                  <a:srgbClr val="FFFF66"/>
                </a:solidFill>
                <a:latin typeface="Arial" pitchFamily="34" charset="0"/>
              </a:rPr>
              <a:t>Categories</a:t>
            </a:r>
          </a:p>
        </p:txBody>
      </p:sp>
      <p:sp>
        <p:nvSpPr>
          <p:cNvPr id="68806" name="Text Box 505"/>
          <p:cNvSpPr txBox="1">
            <a:spLocks noChangeArrowheads="1"/>
          </p:cNvSpPr>
          <p:nvPr/>
        </p:nvSpPr>
        <p:spPr bwMode="auto">
          <a:xfrm>
            <a:off x="5848350" y="5024438"/>
            <a:ext cx="3164649" cy="738664"/>
          </a:xfrm>
          <a:prstGeom prst="rect">
            <a:avLst/>
          </a:prstGeom>
          <a:solidFill>
            <a:srgbClr val="220000"/>
          </a:solidFill>
          <a:ln w="22225">
            <a:solidFill>
              <a:srgbClr val="8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r>
              <a:rPr lang="pl-PL" sz="1400" b="1" dirty="0" smtClean="0">
                <a:solidFill>
                  <a:srgbClr val="FFFF66"/>
                </a:solidFill>
                <a:latin typeface="Arial" pitchFamily="34" charset="0"/>
              </a:rPr>
              <a:t>Każde aktywne pojęcie  odpowiada</a:t>
            </a:r>
            <a:endParaRPr lang="en-US" sz="1400" b="1" dirty="0">
              <a:solidFill>
                <a:srgbClr val="FFFF66"/>
              </a:solidFill>
              <a:latin typeface="Arial" pitchFamily="34" charset="0"/>
            </a:endParaRPr>
          </a:p>
          <a:p>
            <a:r>
              <a:rPr lang="pl-PL" sz="1400" b="1" dirty="0" smtClean="0">
                <a:solidFill>
                  <a:srgbClr val="FFFF66"/>
                </a:solidFill>
                <a:latin typeface="Arial" pitchFamily="34" charset="0"/>
              </a:rPr>
              <a:t>podtrzymywanej aktywności sieci </a:t>
            </a:r>
            <a:endParaRPr lang="en-US" sz="1400" b="1" dirty="0">
              <a:solidFill>
                <a:srgbClr val="FFFF66"/>
              </a:solidFill>
              <a:latin typeface="Arial" pitchFamily="34" charset="0"/>
            </a:endParaRPr>
          </a:p>
          <a:p>
            <a:r>
              <a:rPr lang="en-US" sz="1400" b="1" dirty="0">
                <a:solidFill>
                  <a:srgbClr val="FFFF66"/>
                </a:solidFill>
                <a:latin typeface="Arial" pitchFamily="34" charset="0"/>
              </a:rPr>
              <a:t> </a:t>
            </a:r>
            <a:r>
              <a:rPr lang="pl-PL" sz="1400" b="1" dirty="0" smtClean="0">
                <a:solidFill>
                  <a:srgbClr val="FFFF66"/>
                </a:solidFill>
                <a:latin typeface="Arial" pitchFamily="34" charset="0"/>
              </a:rPr>
              <a:t>złożonej z wielu obszarów. </a:t>
            </a:r>
            <a:endParaRPr lang="en-US" sz="1400" b="1" dirty="0">
              <a:solidFill>
                <a:srgbClr val="FFFF66"/>
              </a:solidFill>
              <a:latin typeface="Arial" pitchFamily="34" charset="0"/>
            </a:endParaRPr>
          </a:p>
        </p:txBody>
      </p:sp>
      <p:sp>
        <p:nvSpPr>
          <p:cNvPr id="68807" name="TextBox 1"/>
          <p:cNvSpPr txBox="1">
            <a:spLocks noChangeArrowheads="1"/>
          </p:cNvSpPr>
          <p:nvPr/>
        </p:nvSpPr>
        <p:spPr bwMode="auto">
          <a:xfrm>
            <a:off x="5570538" y="6034088"/>
            <a:ext cx="3471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66"/>
                </a:solidFill>
                <a:latin typeface="Arial" pitchFamily="34" charset="0"/>
              </a:rPr>
              <a:t>Ali Minai architecture for creative associations, WCCI10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7186612" cy="642937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Słowa: eksperymenty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765175"/>
            <a:ext cx="8699500" cy="2362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mtClean="0">
                <a:latin typeface="Arial Unicode MS" pitchFamily="34" charset="-128"/>
              </a:rPr>
              <a:t>List od przyjaciela</a:t>
            </a:r>
            <a:r>
              <a:rPr lang="en-US" smtClean="0">
                <a:latin typeface="Arial Unicode MS" pitchFamily="34" charset="-128"/>
              </a:rPr>
              <a:t>: 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Arial Unicode MS" pitchFamily="34" charset="-128"/>
              </a:rPr>
              <a:t>I am looking for a word that would capture the following qualities: portal to new worlds of imagination and creativity, a place where visitors embark on a journey discovering their inner selves, awakening the Peter Pan within. </a:t>
            </a:r>
            <a:br>
              <a:rPr lang="en-US" smtClean="0">
                <a:latin typeface="Arial Unicode MS" pitchFamily="34" charset="-128"/>
              </a:rPr>
            </a:br>
            <a:r>
              <a:rPr lang="en-US" smtClean="0">
                <a:latin typeface="Arial Unicode MS" pitchFamily="34" charset="-128"/>
              </a:rPr>
              <a:t>A place where we can travel through time and space (from the origin to the future and back), so, its about time, about space, infinite possibilities.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Arial Unicode MS" pitchFamily="34" charset="-128"/>
              </a:rPr>
              <a:t>FAST!!! I need it sooooooooooooooooooooooon.</a:t>
            </a:r>
          </a:p>
        </p:txBody>
      </p:sp>
      <p:sp>
        <p:nvSpPr>
          <p:cNvPr id="634884" name="Text Box 4"/>
          <p:cNvSpPr txBox="1">
            <a:spLocks noChangeArrowheads="1"/>
          </p:cNvSpPr>
          <p:nvPr/>
        </p:nvSpPr>
        <p:spPr bwMode="auto">
          <a:xfrm>
            <a:off x="323850" y="3141663"/>
            <a:ext cx="85693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creativital, creatival (creativity, portal), </a:t>
            </a:r>
            <a:r>
              <a:rPr lang="pl-PL" sz="2000"/>
              <a:t>używane </a:t>
            </a:r>
            <a:r>
              <a:rPr lang="en-US" sz="2000"/>
              <a:t>creatival.com</a:t>
            </a:r>
            <a:br>
              <a:rPr lang="en-US" sz="2000"/>
            </a:br>
            <a:r>
              <a:rPr lang="en-US" sz="2000"/>
              <a:t>creativery (creativity, discovery), creativery.com (strategy+creativity)</a:t>
            </a:r>
            <a:br>
              <a:rPr lang="en-US" sz="2000"/>
            </a:br>
            <a:r>
              <a:rPr lang="it-IT" sz="2000"/>
              <a:t>discoverity = {disc, disco, discover, verity}</a:t>
            </a:r>
            <a:r>
              <a:rPr lang="en-US" sz="2000"/>
              <a:t> (discovery, creativity, verity)</a:t>
            </a:r>
            <a:br>
              <a:rPr lang="en-US" sz="2000"/>
            </a:br>
            <a:r>
              <a:rPr lang="en-US" sz="2000"/>
              <a:t>digventure ={dig, digital, venture, adventure} </a:t>
            </a:r>
            <a:r>
              <a:rPr lang="pl-PL" sz="2000"/>
              <a:t>,</a:t>
            </a:r>
            <a:r>
              <a:rPr lang="en-US" sz="2000"/>
              <a:t>  </a:t>
            </a:r>
            <a:r>
              <a:rPr lang="pl-PL" sz="2000"/>
              <a:t>nowe</a:t>
            </a:r>
            <a:r>
              <a:rPr lang="en-US" sz="2000"/>
              <a:t>! </a:t>
            </a:r>
            <a:br>
              <a:rPr lang="en-US" sz="2000"/>
            </a:br>
            <a:r>
              <a:rPr lang="en-US" sz="2000"/>
              <a:t>imativity (imagination, creativity); infinitime (infinitive, time) </a:t>
            </a:r>
            <a:br>
              <a:rPr lang="en-US" sz="2000"/>
            </a:br>
            <a:r>
              <a:rPr lang="en-US" sz="2000"/>
              <a:t>infinition (infinitive, imagination), </a:t>
            </a:r>
            <a:r>
              <a:rPr lang="pl-PL" sz="2000"/>
              <a:t>nazwa firmy</a:t>
            </a:r>
            <a:r>
              <a:rPr lang="en-US" sz="2000"/>
              <a:t/>
            </a:r>
            <a:br>
              <a:rPr lang="en-US" sz="2000"/>
            </a:br>
            <a:r>
              <a:rPr lang="en-US" sz="2000"/>
              <a:t>journativity (journey, creativity) </a:t>
            </a:r>
            <a:br>
              <a:rPr lang="en-US" sz="2000"/>
            </a:br>
            <a:r>
              <a:rPr lang="en-US" sz="2000"/>
              <a:t>learnativity (taken, see http://www.learnativity.com)</a:t>
            </a:r>
            <a:br>
              <a:rPr lang="en-US" sz="2000"/>
            </a:br>
            <a:r>
              <a:rPr lang="en-US" sz="2000"/>
              <a:t>portravel (portal, travel); sportal (space, sport, portal), </a:t>
            </a:r>
            <a:r>
              <a:rPr lang="pl-PL" sz="2000"/>
              <a:t>używane</a:t>
            </a:r>
            <a:r>
              <a:rPr lang="en-US" sz="2000"/>
              <a:t/>
            </a:r>
            <a:br>
              <a:rPr lang="en-US" sz="2000"/>
            </a:br>
            <a:r>
              <a:rPr lang="en-US" sz="2000"/>
              <a:t>timagination (time, imagination); timativity (time, creativity)</a:t>
            </a:r>
            <a:br>
              <a:rPr lang="en-US" sz="2000"/>
            </a:br>
            <a:r>
              <a:rPr lang="en-US" sz="2000"/>
              <a:t>tivery (time, discovery); trime (travel, time) 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Filtr fonologiczny</a:t>
            </a:r>
          </a:p>
        </p:txBody>
      </p:sp>
      <p:sp>
        <p:nvSpPr>
          <p:cNvPr id="70659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000125"/>
            <a:ext cx="8350250" cy="1433513"/>
          </a:xfrm>
        </p:spPr>
        <p:txBody>
          <a:bodyPr/>
          <a:lstStyle/>
          <a:p>
            <a:r>
              <a:rPr lang="pl-PL" smtClean="0"/>
              <a:t>Trenujemy sieć na słówkach z większego słownika</a:t>
            </a:r>
            <a:r>
              <a:rPr lang="en-US" smtClean="0"/>
              <a:t>.</a:t>
            </a:r>
            <a:endParaRPr lang="pl-PL" smtClean="0"/>
          </a:p>
          <a:p>
            <a:r>
              <a:rPr lang="pl-PL" smtClean="0"/>
              <a:t>Tworzymy ciągi </a:t>
            </a:r>
            <a:r>
              <a:rPr lang="en-US" smtClean="0"/>
              <a:t> </a:t>
            </a:r>
            <a:r>
              <a:rPr lang="pl-PL" smtClean="0"/>
              <a:t>słów o </a:t>
            </a:r>
            <a:r>
              <a:rPr lang="en-US" smtClean="0"/>
              <a:t>“</a:t>
            </a:r>
            <a:r>
              <a:rPr lang="pl-PL" smtClean="0"/>
              <a:t>prawdopodobieństwie fonologicznym</a:t>
            </a:r>
            <a:r>
              <a:rPr lang="en-US" smtClean="0"/>
              <a:t>”</a:t>
            </a:r>
            <a:r>
              <a:rPr lang="pl-PL" smtClean="0"/>
              <a:t> </a:t>
            </a:r>
            <a:r>
              <a:rPr lang="en-US" smtClean="0"/>
              <a:t>&gt;</a:t>
            </a:r>
            <a:r>
              <a:rPr lang="pl-PL" smtClean="0"/>
              <a:t> próg</a:t>
            </a:r>
            <a:r>
              <a:rPr lang="en-US" smtClean="0"/>
              <a:t>.</a:t>
            </a:r>
          </a:p>
          <a:p>
            <a:r>
              <a:rPr lang="pl-PL" smtClean="0"/>
              <a:t>Dostajemy poemat science fiction … cybernetyczny poeta Kurzweila jest mniej zabawny.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3035300"/>
            <a:ext cx="33528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4548188"/>
            <a:ext cx="180975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2" name="Symbol zastępczy zawartości 2"/>
          <p:cNvSpPr txBox="1">
            <a:spLocks/>
          </p:cNvSpPr>
          <p:nvPr/>
        </p:nvSpPr>
        <p:spPr bwMode="auto">
          <a:xfrm>
            <a:off x="4113213" y="2433638"/>
            <a:ext cx="4856162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l-PL" sz="2000">
                <a:latin typeface="Calibri" pitchFamily="34" charset="0"/>
              </a:rPr>
              <a:t>Ardyczulił ardychstronnie </a:t>
            </a:r>
          </a:p>
          <a:p>
            <a:pPr algn="ctr">
              <a:spcBef>
                <a:spcPct val="20000"/>
              </a:spcBef>
            </a:pPr>
            <a:r>
              <a:rPr lang="pl-PL" sz="2000">
                <a:latin typeface="Calibri" pitchFamily="34" charset="0"/>
              </a:rPr>
              <a:t>ardywialiwił ardyklonnnie: </a:t>
            </a:r>
          </a:p>
          <a:p>
            <a:pPr algn="ctr">
              <a:spcBef>
                <a:spcPct val="20000"/>
              </a:spcBef>
            </a:pPr>
            <a:r>
              <a:rPr lang="pl-PL" sz="2000">
                <a:latin typeface="Calibri" pitchFamily="34" charset="0"/>
              </a:rPr>
              <a:t>ardywializować ardywianacje</a:t>
            </a:r>
          </a:p>
          <a:p>
            <a:pPr algn="ctr">
              <a:spcBef>
                <a:spcPct val="20000"/>
              </a:spcBef>
            </a:pPr>
            <a:r>
              <a:rPr lang="pl-PL" sz="2000">
                <a:latin typeface="Calibri" pitchFamily="34" charset="0"/>
              </a:rPr>
              <a:t>argadolić argadziancje</a:t>
            </a:r>
          </a:p>
          <a:p>
            <a:pPr algn="ctr">
              <a:spcBef>
                <a:spcPct val="20000"/>
              </a:spcBef>
            </a:pPr>
            <a:r>
              <a:rPr lang="pl-PL" sz="2000">
                <a:latin typeface="Calibri" pitchFamily="34" charset="0"/>
              </a:rPr>
              <a:t>arganiastość argastyczna</a:t>
            </a:r>
          </a:p>
          <a:p>
            <a:pPr algn="ctr">
              <a:spcBef>
                <a:spcPct val="20000"/>
              </a:spcBef>
            </a:pPr>
            <a:r>
              <a:rPr lang="pl-PL" sz="2000">
                <a:latin typeface="Calibri" pitchFamily="34" charset="0"/>
              </a:rPr>
              <a:t>arganianalność arganiczna</a:t>
            </a:r>
          </a:p>
          <a:p>
            <a:pPr algn="ctr">
              <a:spcBef>
                <a:spcPct val="20000"/>
              </a:spcBef>
            </a:pPr>
            <a:r>
              <a:rPr lang="pl-PL" sz="2000">
                <a:latin typeface="Calibri" pitchFamily="34" charset="0"/>
              </a:rPr>
              <a:t>argasknie argasknika</a:t>
            </a:r>
          </a:p>
          <a:p>
            <a:pPr algn="ctr">
              <a:spcBef>
                <a:spcPct val="20000"/>
              </a:spcBef>
            </a:pPr>
            <a:r>
              <a:rPr lang="pl-PL" sz="2000">
                <a:latin typeface="Calibri" pitchFamily="34" charset="0"/>
              </a:rPr>
              <a:t>argaszczyny argasznika.</a:t>
            </a:r>
          </a:p>
          <a:p>
            <a:pPr algn="ctr">
              <a:spcBef>
                <a:spcPct val="20000"/>
              </a:spcBef>
            </a:pPr>
            <a:r>
              <a:rPr lang="pl-PL" sz="2000">
                <a:latin typeface="Calibri" pitchFamily="34" charset="0"/>
              </a:rPr>
              <a:t>Argulachny argawista</a:t>
            </a:r>
          </a:p>
          <a:p>
            <a:pPr algn="ctr">
              <a:spcBef>
                <a:spcPct val="20000"/>
              </a:spcBef>
            </a:pPr>
            <a:r>
              <a:rPr lang="pl-PL" sz="2000">
                <a:latin typeface="Calibri" pitchFamily="34" charset="0"/>
              </a:rPr>
              <a:t>argumowny argumofon</a:t>
            </a:r>
          </a:p>
          <a:p>
            <a:pPr algn="ctr">
              <a:spcBef>
                <a:spcPct val="20000"/>
              </a:spcBef>
            </a:pPr>
            <a:r>
              <a:rPr lang="pl-PL" sz="2000">
                <a:latin typeface="Calibri" pitchFamily="34" charset="0"/>
              </a:rPr>
              <a:t>argumiadał argumialenie.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3600" b="0" smtClean="0">
                <a:solidFill>
                  <a:srgbClr val="FFCC00"/>
                </a:solidFill>
              </a:rPr>
              <a:t>Gry słowne</a:t>
            </a:r>
            <a:endParaRPr lang="en-US" sz="3600" b="0" smtClean="0">
              <a:solidFill>
                <a:srgbClr val="FFCC00"/>
              </a:solidFill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7924800" cy="5327650"/>
          </a:xfrm>
        </p:spPr>
        <p:txBody>
          <a:bodyPr/>
          <a:lstStyle/>
          <a:p>
            <a:pPr eaLnBrk="1" hangingPunct="1">
              <a:defRPr/>
            </a:pPr>
            <a:r>
              <a:rPr lang="pl-PL" sz="2000" b="0" smtClean="0"/>
              <a:t>Gry komputerowe angażują głównie zdolności </a:t>
            </a:r>
            <a:br>
              <a:rPr lang="pl-PL" sz="2000" b="0" smtClean="0"/>
            </a:br>
            <a:r>
              <a:rPr lang="pl-PL" sz="2000" b="0" smtClean="0"/>
              <a:t>percepcyjno-ruchowe, w przeszłości to mowa i gry</a:t>
            </a:r>
            <a:br>
              <a:rPr lang="pl-PL" sz="2000" b="0" smtClean="0"/>
            </a:br>
            <a:r>
              <a:rPr lang="pl-PL" sz="2000" b="0" smtClean="0"/>
              <a:t>słowne stanowiły podstawę rozwoju.</a:t>
            </a:r>
          </a:p>
          <a:p>
            <a:pPr eaLnBrk="1" hangingPunct="1">
              <a:defRPr/>
            </a:pPr>
            <a:endParaRPr lang="pl-PL" sz="2000" b="0" smtClean="0"/>
          </a:p>
          <a:p>
            <a:pPr eaLnBrk="1" hangingPunct="1">
              <a:defRPr/>
            </a:pPr>
            <a:r>
              <a:rPr lang="pl-PL" sz="2000" b="0" smtClean="0"/>
              <a:t>Dialog z użytkownikiem: o co mu chodzi? Trzeba zadawać pytania by sprecyzować dokładnie, co rozmówca ma na myśli.</a:t>
            </a:r>
            <a:br>
              <a:rPr lang="pl-PL" sz="2000" b="0" smtClean="0"/>
            </a:br>
            <a:endParaRPr lang="pl-PL" sz="2000" b="0" smtClean="0"/>
          </a:p>
          <a:p>
            <a:pPr eaLnBrk="1" hangingPunct="1">
              <a:defRPr/>
            </a:pPr>
            <a:r>
              <a:rPr lang="pl-PL" sz="2000" b="0" smtClean="0"/>
              <a:t>Gra w 20 pytań: pomyśl o czymś, a ja zgadnę. </a:t>
            </a:r>
            <a:br>
              <a:rPr lang="pl-PL" sz="2000" b="0" smtClean="0"/>
            </a:br>
            <a:r>
              <a:rPr lang="pl-PL" sz="2000" b="0" smtClean="0"/>
              <a:t>Czy to zwierzę, roślina, minerał czy coś innego? </a:t>
            </a:r>
            <a:br>
              <a:rPr lang="pl-PL" sz="2000" b="0" smtClean="0"/>
            </a:br>
            <a:endParaRPr lang="pl-PL" sz="2000" b="0" smtClean="0"/>
          </a:p>
          <a:p>
            <a:pPr eaLnBrk="1" hangingPunct="1">
              <a:defRPr/>
            </a:pPr>
            <a:r>
              <a:rPr lang="pl-PL" sz="2000" b="0" smtClean="0"/>
              <a:t>Jak zadawać inteligentne pytania? Gra w 20 pytań to kolejne wyzwanie dla AI, chcemy zrobić światowe mistrzostwa.</a:t>
            </a:r>
            <a:br>
              <a:rPr lang="pl-PL" sz="2000" b="0" smtClean="0"/>
            </a:br>
            <a:endParaRPr lang="pl-PL" sz="2000" b="0" smtClean="0"/>
          </a:p>
          <a:p>
            <a:pPr eaLnBrk="1" hangingPunct="1">
              <a:defRPr/>
            </a:pPr>
            <a:r>
              <a:rPr lang="pl-PL" sz="2000" b="0" smtClean="0"/>
              <a:t>Mamy już mówiącą głowę, z którą można pograć. Można też kupić zabawkę z grą w 20 pytań, ale bez HIT. </a:t>
            </a:r>
          </a:p>
          <a:p>
            <a:pPr eaLnBrk="1" hangingPunct="1">
              <a:defRPr/>
            </a:pPr>
            <a:r>
              <a:rPr lang="pl-PL" sz="2000" b="0" smtClean="0"/>
              <a:t>Planujemy wiele zastosowań w grach edukacyjnych.</a:t>
            </a:r>
            <a:endParaRPr lang="en-US" sz="2000" b="0" smtClean="0"/>
          </a:p>
        </p:txBody>
      </p:sp>
      <p:pic>
        <p:nvPicPr>
          <p:cNvPr id="71684" name="Picture 5" descr="20q-to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92150"/>
            <a:ext cx="1524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49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dirty="0" smtClean="0"/>
              <a:t>Prosta sieć zdaje egzamin</a:t>
            </a:r>
            <a:endParaRPr lang="en-US" sz="3200" dirty="0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9750" y="1125538"/>
            <a:ext cx="4446588" cy="3375025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sz="2000" smtClean="0">
                <a:solidFill>
                  <a:srgbClr val="FFFFFF"/>
                </a:solidFill>
              </a:rPr>
              <a:t>1920 słów wybranych z 500 stron książki (</a:t>
            </a:r>
            <a:r>
              <a:rPr lang="en-US" sz="2000" smtClean="0">
                <a:solidFill>
                  <a:srgbClr val="FFFFFF"/>
                </a:solidFill>
              </a:rPr>
              <a:t>O'Reilly</a:t>
            </a:r>
            <a:r>
              <a:rPr lang="pl-PL" sz="2000" smtClean="0">
                <a:solidFill>
                  <a:srgbClr val="FFFFFF"/>
                </a:solidFill>
              </a:rPr>
              <a:t>, Munakata</a:t>
            </a:r>
            <a:r>
              <a:rPr lang="en-US" sz="2000" smtClean="0">
                <a:solidFill>
                  <a:srgbClr val="FFFFFF"/>
                </a:solidFill>
              </a:rPr>
              <a:t>, Explorations </a:t>
            </a:r>
            <a:r>
              <a:rPr lang="pl-PL" sz="2000" smtClean="0">
                <a:solidFill>
                  <a:srgbClr val="FFFFFF"/>
                </a:solidFill>
              </a:rPr>
              <a:t>in computational neuroscience) – zdanie pobudza słowa warstwy wejściowej.  20x20=400 elementów ukrytych, 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sz="2000" smtClean="0">
                <a:solidFill>
                  <a:srgbClr val="FFFFFF"/>
                </a:solidFill>
              </a:rPr>
              <a:t>uczą się zgodnie z regułą Hebba wykrywać korelacje pomiędzy słowami, np. element może reagować na synonimy: </a:t>
            </a:r>
            <a:r>
              <a:rPr lang="pl-PL" sz="2000" smtClean="0"/>
              <a:t>act, activation, activations. </a:t>
            </a:r>
            <a:endParaRPr lang="pl-PL" sz="2000" smtClean="0">
              <a:solidFill>
                <a:srgbClr val="FFFFFF"/>
              </a:solidFill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539750" y="4572000"/>
            <a:ext cx="860425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Wybierzmy sobie dwa słowa reprezentowane przez wektor pobudzeń  A, B, w warstwie ukrytej, porównajmy rozkład aktywności cos(A,B) = A*B/|A||B|.</a:t>
            </a:r>
          </a:p>
          <a:p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Np. aktywacja dla słów: A=</a:t>
            </a: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“attention”</a:t>
            </a: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, B=</a:t>
            </a: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“competition”, </a:t>
            </a: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daje </a:t>
            </a: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cos</a:t>
            </a: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(A,B)=0</a:t>
            </a: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.37</a:t>
            </a: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, </a:t>
            </a: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 </a:t>
            </a: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aktywacja dla </a:t>
            </a: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“binding</a:t>
            </a: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” oraz </a:t>
            </a: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“</a:t>
            </a: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attention” daje cos(A+C,B)=0</a:t>
            </a: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.49</a:t>
            </a: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, bo te słowa pojawiały się częściej w sowim kontekście</a:t>
            </a: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. </a:t>
            </a:r>
            <a:endParaRPr lang="pl-PL" sz="2000">
              <a:solidFill>
                <a:srgbClr val="EAEAEA"/>
              </a:solidFill>
              <a:latin typeface="Calibri" pitchFamily="34" charset="0"/>
            </a:endParaRPr>
          </a:p>
          <a:p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Siec dokonuje kompresji informacji 1920 el =&gt; 400 el</a:t>
            </a: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.</a:t>
            </a:r>
            <a:endParaRPr lang="pl-PL" sz="2000">
              <a:solidFill>
                <a:srgbClr val="EAEAEA"/>
              </a:solidFill>
              <a:latin typeface="Calibri" pitchFamily="34" charset="0"/>
            </a:endParaRP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1136650"/>
            <a:ext cx="4054475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dirty="0" smtClean="0"/>
              <a:t>Test wielokrotnego wyboru</a:t>
            </a:r>
            <a:endParaRPr lang="en-US" sz="3200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8313" y="4538663"/>
            <a:ext cx="8353425" cy="182245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sz="2000" smtClean="0">
                <a:solidFill>
                  <a:srgbClr val="FFFFFF"/>
                </a:solidFill>
              </a:rPr>
              <a:t>Możliwe są 3 odpowiedzi, A, B, C, przypadkowy wybór daje 33% szans. 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sz="2000" smtClean="0">
                <a:solidFill>
                  <a:srgbClr val="FFFFFF"/>
                </a:solidFill>
              </a:rPr>
              <a:t>Sieć daje intuicyjne odpowiedzi, oparte czysto na powierzchownych skojarzeniach , np.: jaki jest cel “transformacji”?  A, B czy C.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sz="2000" smtClean="0">
                <a:solidFill>
                  <a:srgbClr val="FFFFFF"/>
                </a:solidFill>
              </a:rPr>
              <a:t>Sieć odpowiada prawidłowo na 60-80% takich pytań, lepsze wyniki wymagają głębszego zrozumienia … czasami sami „ledwo” rozumiemy. </a:t>
            </a:r>
          </a:p>
        </p:txBody>
      </p:sp>
      <p:pic>
        <p:nvPicPr>
          <p:cNvPr id="737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000125"/>
            <a:ext cx="7375525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KIS UMK: tematy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620125" cy="542925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pl-PL" sz="2200" dirty="0" smtClean="0">
                <a:latin typeface="Arial Unicode MS" pitchFamily="34" charset="-128"/>
              </a:rPr>
              <a:t>Moja strona: Google </a:t>
            </a:r>
            <a:r>
              <a:rPr lang="pl-PL" sz="2200" dirty="0" smtClean="0">
                <a:latin typeface="Arial Unicode MS" pitchFamily="34" charset="-128"/>
              </a:rPr>
              <a:t>  W. </a:t>
            </a:r>
            <a:r>
              <a:rPr lang="pl-PL" sz="2200" dirty="0" smtClean="0">
                <a:latin typeface="Arial Unicode MS" pitchFamily="34" charset="-128"/>
              </a:rPr>
              <a:t>Duch</a:t>
            </a:r>
          </a:p>
          <a:p>
            <a:pPr eaLnBrk="1" hangingPunct="1">
              <a:defRPr/>
            </a:pPr>
            <a:r>
              <a:rPr lang="pl-PL" sz="2200" dirty="0" smtClean="0">
                <a:latin typeface="Arial Unicode MS" pitchFamily="34" charset="-128"/>
              </a:rPr>
              <a:t>Referaty (PL/EN): pokazują tematykę.</a:t>
            </a:r>
          </a:p>
          <a:p>
            <a:pPr eaLnBrk="1" hangingPunct="1">
              <a:defRPr/>
            </a:pPr>
            <a:r>
              <a:rPr lang="pl-PL" sz="2200" dirty="0" err="1" smtClean="0">
                <a:latin typeface="Arial Unicode MS" pitchFamily="34" charset="-128"/>
              </a:rPr>
              <a:t>Current</a:t>
            </a:r>
            <a:r>
              <a:rPr lang="pl-PL" sz="2200" dirty="0" smtClean="0">
                <a:latin typeface="Arial Unicode MS" pitchFamily="34" charset="-128"/>
              </a:rPr>
              <a:t> </a:t>
            </a:r>
            <a:r>
              <a:rPr lang="pl-PL" sz="2200" dirty="0" err="1" smtClean="0">
                <a:latin typeface="Arial Unicode MS" pitchFamily="34" charset="-128"/>
              </a:rPr>
              <a:t>Projects</a:t>
            </a:r>
            <a:r>
              <a:rPr lang="pl-PL" sz="2200" dirty="0" smtClean="0">
                <a:latin typeface="Arial Unicode MS" pitchFamily="34" charset="-128"/>
              </a:rPr>
              <a:t>: lista projektów z krótkim opisem.</a:t>
            </a:r>
          </a:p>
          <a:p>
            <a:pPr eaLnBrk="1" hangingPunct="1">
              <a:defRPr/>
            </a:pPr>
            <a:r>
              <a:rPr lang="pl-PL" sz="2200" dirty="0" smtClean="0">
                <a:latin typeface="Arial Unicode MS" pitchFamily="34" charset="-128"/>
              </a:rPr>
              <a:t>Tematy prac doktorskich i magisterskich.</a:t>
            </a:r>
          </a:p>
          <a:p>
            <a:pPr eaLnBrk="1" hangingPunct="1">
              <a:defRPr/>
            </a:pPr>
            <a:r>
              <a:rPr lang="pl-PL" sz="2200" dirty="0" smtClean="0">
                <a:latin typeface="Arial Unicode MS" pitchFamily="34" charset="-128"/>
              </a:rPr>
              <a:t>Zdjęcia z licznych podróży.</a:t>
            </a:r>
            <a:br>
              <a:rPr lang="pl-PL" sz="2200" dirty="0" smtClean="0">
                <a:latin typeface="Arial Unicode MS" pitchFamily="34" charset="-128"/>
              </a:rPr>
            </a:br>
            <a:endParaRPr lang="pl-PL" sz="1000" dirty="0" smtClean="0">
              <a:latin typeface="Arial Unicode MS" pitchFamily="34" charset="-128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pl-PL" sz="2200" dirty="0" smtClean="0">
                <a:latin typeface="Arial Unicode MS" pitchFamily="34" charset="-128"/>
              </a:rPr>
              <a:t>Główne tematy KIS: </a:t>
            </a:r>
            <a:r>
              <a:rPr lang="pl-PL" sz="2200" dirty="0" smtClean="0">
                <a:latin typeface="Arial Unicode MS" pitchFamily="34" charset="-128"/>
              </a:rPr>
              <a:t>3 grupy</a:t>
            </a:r>
            <a:r>
              <a:rPr lang="pl-PL" sz="2200" dirty="0" smtClean="0">
                <a:latin typeface="Arial Unicode MS" pitchFamily="34" charset="-128"/>
              </a:rPr>
              <a:t/>
            </a:r>
            <a:br>
              <a:rPr lang="pl-PL" sz="2200" dirty="0" smtClean="0">
                <a:latin typeface="Arial Unicode MS" pitchFamily="34" charset="-128"/>
              </a:rPr>
            </a:br>
            <a:r>
              <a:rPr lang="pl-PL" sz="2200" dirty="0" smtClean="0">
                <a:latin typeface="Arial Unicode MS" pitchFamily="34" charset="-128"/>
              </a:rPr>
              <a:t>inteligencja obliczeniowa, sztuczna inteligencja, sieci neuronowe, uczenie maszynowe, data </a:t>
            </a:r>
            <a:r>
              <a:rPr lang="pl-PL" sz="2200" dirty="0" err="1" smtClean="0">
                <a:latin typeface="Arial Unicode MS" pitchFamily="34" charset="-128"/>
              </a:rPr>
              <a:t>mining</a:t>
            </a:r>
            <a:r>
              <a:rPr lang="pl-PL" sz="2200" dirty="0" smtClean="0">
                <a:latin typeface="Arial Unicode MS" pitchFamily="34" charset="-128"/>
              </a:rPr>
              <a:t>, kreatywność maszyn, 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pl-PL" sz="2200" dirty="0" smtClean="0">
                <a:latin typeface="Arial Unicode MS" pitchFamily="34" charset="-128"/>
              </a:rPr>
              <a:t>kognitywistyka, </a:t>
            </a:r>
            <a:r>
              <a:rPr lang="pl-PL" sz="2200" dirty="0" err="1" smtClean="0">
                <a:latin typeface="Arial Unicode MS" pitchFamily="34" charset="-128"/>
              </a:rPr>
              <a:t>neuroinformatyka</a:t>
            </a:r>
            <a:r>
              <a:rPr lang="pl-PL" sz="2200" dirty="0" smtClean="0">
                <a:latin typeface="Arial Unicode MS" pitchFamily="34" charset="-128"/>
              </a:rPr>
              <a:t> kognitywna, </a:t>
            </a:r>
            <a:br>
              <a:rPr lang="pl-PL" sz="2200" dirty="0" smtClean="0">
                <a:latin typeface="Arial Unicode MS" pitchFamily="34" charset="-128"/>
              </a:rPr>
            </a:br>
            <a:r>
              <a:rPr lang="pl-PL" sz="2200" dirty="0" err="1" smtClean="0">
                <a:latin typeface="Arial Unicode MS" pitchFamily="34" charset="-128"/>
              </a:rPr>
              <a:t>bioinformatyka</a:t>
            </a:r>
            <a:r>
              <a:rPr lang="pl-PL" sz="2200" dirty="0" smtClean="0">
                <a:latin typeface="Arial Unicode MS" pitchFamily="34" charset="-128"/>
              </a:rPr>
              <a:t>, informatyka medyczna, testy psychometryczne, </a:t>
            </a:r>
            <a:br>
              <a:rPr lang="pl-PL" sz="2200" dirty="0" smtClean="0">
                <a:latin typeface="Arial Unicode MS" pitchFamily="34" charset="-128"/>
              </a:rPr>
            </a:br>
            <a:r>
              <a:rPr lang="pl-PL" sz="2200" dirty="0" smtClean="0">
                <a:latin typeface="Arial Unicode MS" pitchFamily="34" charset="-128"/>
              </a:rPr>
              <a:t>Internet semantyczny, analiza tekstów, lingwistyka neurokognitywna</a:t>
            </a:r>
            <a:br>
              <a:rPr lang="pl-PL" sz="2200" dirty="0" smtClean="0">
                <a:latin typeface="Arial Unicode MS" pitchFamily="34" charset="-128"/>
              </a:rPr>
            </a:br>
            <a:endParaRPr lang="pl-PL" sz="1000" dirty="0" smtClean="0">
              <a:latin typeface="Arial Unicode MS" pitchFamily="34" charset="-128"/>
            </a:endParaRPr>
          </a:p>
          <a:p>
            <a:pPr marL="358775" indent="-358775" eaLnBrk="1" hangingPunct="1">
              <a:defRPr/>
            </a:pPr>
            <a:r>
              <a:rPr lang="pl-PL" sz="2200" dirty="0" smtClean="0">
                <a:latin typeface="Arial Unicode MS" pitchFamily="34" charset="-128"/>
              </a:rPr>
              <a:t>Nowe tematy (ICNT): rozwój niemowlaków, analiza EEG, agnozje i talent, autyzm, architektury kognitywne ... </a:t>
            </a:r>
            <a:endParaRPr lang="en-US" sz="2200" dirty="0" smtClean="0">
              <a:latin typeface="Arial Unicode MS" pitchFamily="34" charset="-128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smtClean="0"/>
              <a:t>Model czytania</a:t>
            </a:r>
            <a:endParaRPr lang="en-US" sz="3200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2938" y="5214938"/>
            <a:ext cx="8250237" cy="1454150"/>
          </a:xfrm>
        </p:spPr>
        <p:txBody>
          <a:bodyPr/>
          <a:lstStyle/>
          <a:p>
            <a:pPr marL="0" indent="0">
              <a:lnSpc>
                <a:spcPct val="120000"/>
              </a:lnSpc>
              <a:buFontTx/>
              <a:buNone/>
            </a:pPr>
            <a:r>
              <a:rPr lang="pl-PL" sz="2000" smtClean="0">
                <a:solidFill>
                  <a:srgbClr val="FFFFFF"/>
                </a:solidFill>
              </a:rPr>
              <a:t>Uczenie: przypadkowy wybór jednej z 3 warstw (ortografia, fonologia, semantyka) jako wejścia, a pozostałych dwóch jako wyjścia, czyli mapowanie jednego aspektu na dwa inne. Semantyka opisana przez mikrocechy (aktywację jednego z neuronów warstwy semantycznej). </a:t>
            </a:r>
          </a:p>
        </p:txBody>
      </p:sp>
      <p:sp>
        <p:nvSpPr>
          <p:cNvPr id="74756" name="Rectangle 7"/>
          <p:cNvSpPr>
            <a:spLocks noChangeArrowheads="1"/>
          </p:cNvSpPr>
          <p:nvPr/>
        </p:nvSpPr>
        <p:spPr bwMode="auto">
          <a:xfrm>
            <a:off x="611188" y="1196975"/>
            <a:ext cx="403225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Symulacje można robić za pomocą gotowych programów pozwalających na robienie eksperymentów.</a:t>
            </a:r>
          </a:p>
          <a:p>
            <a:pPr>
              <a:lnSpc>
                <a:spcPct val="120000"/>
              </a:lnSpc>
            </a:pPr>
            <a:endParaRPr lang="pl-PL" sz="1000">
              <a:solidFill>
                <a:srgbClr val="FFFFFF"/>
              </a:solidFill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Model czytania uwzględnia ortografię, fonologię i semantykę, warstwę której pobudzenia identyfikują jednoznacznie sens.</a:t>
            </a:r>
          </a:p>
          <a:p>
            <a:pPr>
              <a:lnSpc>
                <a:spcPct val="120000"/>
              </a:lnSpc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Uczenie zarówno korelacyjne jak </a:t>
            </a:r>
          </a:p>
          <a:p>
            <a:pPr>
              <a:lnSpc>
                <a:spcPct val="120000"/>
              </a:lnSpc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i  konkurencyjne. Symul. Emergent, </a:t>
            </a:r>
            <a:br>
              <a:rPr lang="pl-PL" sz="2000">
                <a:solidFill>
                  <a:srgbClr val="FFFFFF"/>
                </a:solidFill>
                <a:latin typeface="Calibri" pitchFamily="34" charset="0"/>
              </a:rPr>
            </a:b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Aisa,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 i inn</a:t>
            </a: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. Neural Networks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2008. </a:t>
            </a:r>
          </a:p>
        </p:txBody>
      </p:sp>
      <p:pic>
        <p:nvPicPr>
          <p:cNvPr id="747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57200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dirty="0" smtClean="0"/>
              <a:t>Słowa i ich reprezentacja</a:t>
            </a:r>
            <a:endParaRPr lang="en-US" sz="3200" dirty="0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9750" y="5661025"/>
            <a:ext cx="8353425" cy="1008063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smtClean="0">
                <a:solidFill>
                  <a:srgbClr val="FFFFFF"/>
                </a:solidFill>
                <a:cs typeface="Calibri" pitchFamily="34" charset="0"/>
              </a:rPr>
              <a:t>40 </a:t>
            </a:r>
            <a:r>
              <a:rPr lang="pl-PL" sz="2000" smtClean="0">
                <a:solidFill>
                  <a:srgbClr val="FFFFFF"/>
                </a:solidFill>
                <a:cs typeface="Calibri" pitchFamily="34" charset="0"/>
              </a:rPr>
              <a:t>słów</a:t>
            </a:r>
            <a:r>
              <a:rPr lang="en-US" sz="2000" smtClean="0">
                <a:solidFill>
                  <a:srgbClr val="FFFFFF"/>
                </a:solidFill>
                <a:cs typeface="Calibri" pitchFamily="34" charset="0"/>
              </a:rPr>
              <a:t>, 20 abstra</a:t>
            </a:r>
            <a:r>
              <a:rPr lang="pl-PL" sz="2000" smtClean="0">
                <a:solidFill>
                  <a:srgbClr val="FFFFFF"/>
                </a:solidFill>
                <a:cs typeface="Calibri" pitchFamily="34" charset="0"/>
              </a:rPr>
              <a:t>kcyjnych </a:t>
            </a:r>
            <a:r>
              <a:rPr lang="en-US" sz="2000" smtClean="0">
                <a:solidFill>
                  <a:srgbClr val="FFFFFF"/>
                </a:solidFill>
                <a:cs typeface="Calibri" pitchFamily="34" charset="0"/>
              </a:rPr>
              <a:t>&amp; 20 </a:t>
            </a:r>
            <a:r>
              <a:rPr lang="pl-PL" sz="2000" smtClean="0">
                <a:solidFill>
                  <a:srgbClr val="FFFFFF"/>
                </a:solidFill>
                <a:cs typeface="Calibri" pitchFamily="34" charset="0"/>
              </a:rPr>
              <a:t>konkretnych</a:t>
            </a:r>
            <a:r>
              <a:rPr lang="en-US" sz="2000" smtClean="0">
                <a:solidFill>
                  <a:srgbClr val="FFFFFF"/>
                </a:solidFill>
                <a:cs typeface="Calibri" pitchFamily="34" charset="0"/>
              </a:rPr>
              <a:t>; dendrogram </a:t>
            </a:r>
            <a:r>
              <a:rPr lang="pl-PL" sz="2000" smtClean="0">
                <a:solidFill>
                  <a:srgbClr val="FFFFFF"/>
                </a:solidFill>
                <a:cs typeface="Calibri" pitchFamily="34" charset="0"/>
              </a:rPr>
              <a:t>pokazuje podobieństwo aktywacji warstwy semantycznej po nauczeniu sieci</a:t>
            </a:r>
            <a:r>
              <a:rPr lang="en-US" sz="2000" smtClean="0">
                <a:solidFill>
                  <a:srgbClr val="FFFFFF"/>
                </a:solidFill>
                <a:cs typeface="Calibri" pitchFamily="34" charset="0"/>
              </a:rPr>
              <a:t>. </a:t>
            </a:r>
          </a:p>
        </p:txBody>
      </p:sp>
      <p:pic>
        <p:nvPicPr>
          <p:cNvPr id="757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12875"/>
            <a:ext cx="45116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332263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3600" b="0" dirty="0" smtClean="0">
                <a:solidFill>
                  <a:srgbClr val="FFCC00"/>
                </a:solidFill>
              </a:rPr>
              <a:t>HIT</a:t>
            </a:r>
            <a:endParaRPr lang="en-US" sz="3600" b="0" dirty="0" smtClean="0">
              <a:solidFill>
                <a:srgbClr val="FFCC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7924800" cy="52562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l-PL" sz="2000" b="0" dirty="0" smtClean="0"/>
              <a:t>HIT = </a:t>
            </a:r>
            <a:r>
              <a:rPr lang="pl-PL" sz="2000" b="0" dirty="0" err="1" smtClean="0"/>
              <a:t>Humanized</a:t>
            </a:r>
            <a:r>
              <a:rPr lang="pl-PL" sz="2000" b="0" dirty="0" smtClean="0"/>
              <a:t> </a:t>
            </a:r>
            <a:r>
              <a:rPr lang="pl-PL" sz="2000" b="0" dirty="0" err="1" smtClean="0"/>
              <a:t>InTerfaces</a:t>
            </a:r>
            <a:r>
              <a:rPr lang="pl-PL" sz="2000" b="0" dirty="0" smtClean="0"/>
              <a:t>, czyli naturalne interfejsy</a:t>
            </a:r>
            <a:br>
              <a:rPr lang="pl-PL" sz="2000" b="0" dirty="0" smtClean="0"/>
            </a:br>
            <a:r>
              <a:rPr lang="pl-PL" sz="2000" b="0" dirty="0" smtClean="0"/>
              <a:t>w komputerach i telefonach.</a:t>
            </a:r>
          </a:p>
          <a:p>
            <a:pPr eaLnBrk="1" hangingPunct="1">
              <a:lnSpc>
                <a:spcPct val="90000"/>
              </a:lnSpc>
              <a:defRPr/>
            </a:pPr>
            <a:endParaRPr lang="pl-PL" sz="2000" b="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pl-PL" sz="2000" b="0" dirty="0" smtClean="0"/>
              <a:t>Cel daleki: budowa sztucznego umysłu, czyli systemu</a:t>
            </a:r>
            <a:br>
              <a:rPr lang="pl-PL" sz="2000" b="0" dirty="0" smtClean="0"/>
            </a:br>
            <a:r>
              <a:rPr lang="pl-PL" sz="2000" b="0" dirty="0" smtClean="0"/>
              <a:t>z którym będziemy mogli mieć podobne relacje jak z ludźmi. </a:t>
            </a:r>
            <a:br>
              <a:rPr lang="pl-PL" sz="2000" b="0" dirty="0" smtClean="0"/>
            </a:br>
            <a:endParaRPr lang="pl-PL" sz="2000" b="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pl-PL" sz="2000" b="0" dirty="0" smtClean="0"/>
              <a:t>Cel bliski: integracja wielu technologii, stworzenie modularnej platformy dla HIT, składającej się z mówiącej głowy, syntezy mowy, kontroli zachowania, wyrazu twarzy, gestów, percepcji słuchowej, wzrokowej, rozpoznawania mowy, lokalizacji obiektów, rozpoznawania osób po głosie i twarzy, dostępu do baz danych i informacji z Internetu, pamięci i kojarzenia faktów.</a:t>
            </a:r>
            <a:br>
              <a:rPr lang="pl-PL" sz="2000" b="0" dirty="0" smtClean="0"/>
            </a:br>
            <a:endParaRPr lang="pl-PL" sz="2000" b="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pl-PL" sz="2000" b="0" dirty="0" smtClean="0"/>
              <a:t>Liczne zastosowania, ale wąsko określone, nie uniwersalna AI.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l-PL" sz="2000" b="0" dirty="0" smtClean="0"/>
              <a:t>Wielki rynek programów dla urządzeń przenośnych, bez klawiatury, które mają zbyt wiele możliwości by je wykorzystać.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l-PL" sz="2000" b="0" dirty="0" smtClean="0"/>
              <a:t>Niestety Apple zrobiło </a:t>
            </a:r>
            <a:r>
              <a:rPr lang="pl-PL" sz="2000" b="0" dirty="0" err="1" smtClean="0"/>
              <a:t>Siri</a:t>
            </a:r>
            <a:r>
              <a:rPr lang="pl-PL" sz="2000" b="0" dirty="0" smtClean="0"/>
              <a:t> … silna konkurencja ale wiele brakuje.</a:t>
            </a:r>
            <a:endParaRPr lang="en-US" sz="2000" b="0" dirty="0" smtClean="0"/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2493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b="0" smtClean="0">
                <a:solidFill>
                  <a:srgbClr val="FFCC00"/>
                </a:solidFill>
              </a:rPr>
              <a:t>HIT: </a:t>
            </a:r>
            <a:r>
              <a:rPr lang="pl-PL" sz="3600" b="0" smtClean="0">
                <a:solidFill>
                  <a:srgbClr val="FFCC00"/>
                </a:solidFill>
              </a:rPr>
              <a:t>nasza platforma</a:t>
            </a:r>
            <a:endParaRPr lang="en-US" sz="3600" b="0" smtClean="0">
              <a:solidFill>
                <a:srgbClr val="FFCC00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3025775" cy="3455987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pl-PL" sz="2000" b="0" smtClean="0"/>
              <a:t>Ogólny schemat</a:t>
            </a:r>
            <a:r>
              <a:rPr lang="en-US" sz="2000" b="0" smtClean="0"/>
              <a:t>: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sz="2000" b="0" smtClean="0"/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pl-PL" sz="2000" b="0" smtClean="0"/>
              <a:t>funkcje podstawowe</a:t>
            </a:r>
            <a:r>
              <a:rPr lang="en-US" sz="2000" b="0" smtClean="0"/>
              <a:t>: </a:t>
            </a:r>
            <a:r>
              <a:rPr lang="pl-PL" sz="2000" b="0" smtClean="0"/>
              <a:t>synteza i rozpoznawanie mowy w ograniczonym </a:t>
            </a:r>
            <a:r>
              <a:rPr lang="en-US" sz="2000" b="0" smtClean="0"/>
              <a:t>, </a:t>
            </a:r>
            <a:r>
              <a:rPr lang="pl-PL" sz="2000" b="0" smtClean="0"/>
              <a:t>zakresie, grafika</a:t>
            </a:r>
            <a:r>
              <a:rPr lang="en-US" sz="2000" b="0" smtClean="0"/>
              <a:t>, </a:t>
            </a:r>
            <a:r>
              <a:rPr lang="pl-PL" sz="2000" b="0" smtClean="0"/>
              <a:t>proste f. językowe </a:t>
            </a:r>
            <a:r>
              <a:rPr lang="en-US" sz="2000" b="0" smtClean="0"/>
              <a:t>(NLP)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000" b="0" smtClean="0"/>
              <a:t>+ </a:t>
            </a:r>
            <a:r>
              <a:rPr lang="pl-PL" sz="2000" b="0" smtClean="0"/>
              <a:t>funkcje rozszerzone</a:t>
            </a:r>
            <a:r>
              <a:rPr lang="en-US" sz="2000" b="0" smtClean="0"/>
              <a:t>: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pl-PL" sz="2000" b="0" smtClean="0"/>
              <a:t>percepcja</a:t>
            </a:r>
            <a:r>
              <a:rPr lang="en-US" sz="2000" b="0" smtClean="0"/>
              <a:t>, </a:t>
            </a:r>
            <a:r>
              <a:rPr lang="pl-PL" sz="2000" b="0" smtClean="0"/>
              <a:t>poznawcze</a:t>
            </a:r>
            <a:r>
              <a:rPr lang="en-US" sz="2000" b="0" smtClean="0"/>
              <a:t>, </a:t>
            </a:r>
            <a:r>
              <a:rPr lang="pl-PL" sz="2000" b="0" smtClean="0"/>
              <a:t>afektywne</a:t>
            </a:r>
            <a:r>
              <a:rPr lang="en-US" sz="2000" b="0" smtClean="0"/>
              <a:t>,</a:t>
            </a:r>
            <a:r>
              <a:rPr lang="pl-PL" sz="2000" b="0" smtClean="0"/>
              <a:t>behawioralne, wyspecjalizowani agenci</a:t>
            </a:r>
            <a:r>
              <a:rPr lang="en-US" sz="2000" b="0" smtClean="0"/>
              <a:t>.</a:t>
            </a: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250825" y="4652963"/>
            <a:ext cx="8543925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defRPr/>
            </a:pPr>
            <a:r>
              <a:rPr lang="pl-PL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Wyzwanie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: </a:t>
            </a:r>
            <a:r>
              <a:rPr lang="pl-PL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zbudować modularną platformę na 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PC, </a:t>
            </a:r>
            <a:r>
              <a:rPr lang="pl-PL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z głową 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3D, </a:t>
            </a:r>
            <a:r>
              <a:rPr lang="pl-PL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funkcjami percepcyjnymi, kontrolą zachowania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, </a:t>
            </a:r>
            <a:r>
              <a:rPr lang="pl-PL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funkcjami kognitywnymi i afektywnymi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, </a:t>
            </a:r>
            <a:r>
              <a:rPr lang="pl-PL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przenieść ją telefony/usługi sieciowe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.</a:t>
            </a:r>
          </a:p>
          <a:p>
            <a:pPr>
              <a:defRPr/>
            </a:pPr>
            <a:r>
              <a:rPr lang="pl-PL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Integracja wielu istniejących projektów dotyczących AI, analizy sygnałów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, </a:t>
            </a:r>
            <a:r>
              <a:rPr lang="pl-PL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komputerowej wizji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, </a:t>
            </a:r>
            <a:r>
              <a:rPr lang="pl-PL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treści semantycznych multimediów itd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; </a:t>
            </a:r>
            <a:r>
              <a:rPr lang="pl-PL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współpraca z przemysłem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, </a:t>
            </a:r>
            <a:r>
              <a:rPr lang="pl-PL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silna konkurencja ze strony Microsoft, Intel, projektów UE</a:t>
            </a: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. </a:t>
            </a:r>
          </a:p>
        </p:txBody>
      </p:sp>
      <p:grpSp>
        <p:nvGrpSpPr>
          <p:cNvPr id="62469" name="Group 5"/>
          <p:cNvGrpSpPr>
            <a:grpSpLocks/>
          </p:cNvGrpSpPr>
          <p:nvPr/>
        </p:nvGrpSpPr>
        <p:grpSpPr bwMode="auto">
          <a:xfrm>
            <a:off x="3252788" y="1127125"/>
            <a:ext cx="5715000" cy="3429000"/>
            <a:chOff x="2049" y="710"/>
            <a:chExt cx="3600" cy="2160"/>
          </a:xfrm>
        </p:grpSpPr>
        <p:sp>
          <p:nvSpPr>
            <p:cNvPr id="128006" name="AutoShape 6"/>
            <p:cNvSpPr>
              <a:spLocks noChangeAspect="1" noChangeArrowheads="1"/>
            </p:cNvSpPr>
            <p:nvPr/>
          </p:nvSpPr>
          <p:spPr bwMode="auto">
            <a:xfrm>
              <a:off x="2049" y="710"/>
              <a:ext cx="3600" cy="216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>
                <a:buClr>
                  <a:srgbClr val="000000"/>
                </a:buClr>
                <a:buSzPct val="115000"/>
                <a:defRPr/>
              </a:pPr>
              <a:endParaRPr lang="en-US" sz="240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8007" name="Text Box 7"/>
            <p:cNvSpPr txBox="1">
              <a:spLocks noChangeArrowheads="1"/>
            </p:cNvSpPr>
            <p:nvPr/>
          </p:nvSpPr>
          <p:spPr bwMode="auto">
            <a:xfrm>
              <a:off x="2134" y="1574"/>
              <a:ext cx="779" cy="28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Natural input modules</a:t>
              </a:r>
            </a:p>
          </p:txBody>
        </p:sp>
        <p:sp>
          <p:nvSpPr>
            <p:cNvPr id="128008" name="Text Box 8"/>
            <p:cNvSpPr txBox="1">
              <a:spLocks noChangeArrowheads="1"/>
            </p:cNvSpPr>
            <p:nvPr/>
          </p:nvSpPr>
          <p:spPr bwMode="auto">
            <a:xfrm>
              <a:off x="3273" y="1790"/>
              <a:ext cx="648" cy="28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Cognitive functions</a:t>
              </a:r>
              <a:endParaRPr lang="en-US" sz="240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8009" name="Text Box 9"/>
            <p:cNvSpPr txBox="1">
              <a:spLocks noChangeArrowheads="1"/>
            </p:cNvSpPr>
            <p:nvPr/>
          </p:nvSpPr>
          <p:spPr bwMode="auto">
            <a:xfrm>
              <a:off x="2841" y="2222"/>
              <a:ext cx="648" cy="28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Affective</a:t>
              </a:r>
              <a:b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</a:b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functions</a:t>
              </a:r>
              <a:endParaRPr lang="en-US" sz="240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8010" name="Text Box 10"/>
            <p:cNvSpPr txBox="1">
              <a:spLocks noChangeArrowheads="1"/>
            </p:cNvSpPr>
            <p:nvPr/>
          </p:nvSpPr>
          <p:spPr bwMode="auto">
            <a:xfrm>
              <a:off x="2769" y="915"/>
              <a:ext cx="1147" cy="29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Web/text/</a:t>
              </a:r>
              <a:b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</a:b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databases interface</a:t>
              </a:r>
            </a:p>
          </p:txBody>
        </p:sp>
        <p:sp>
          <p:nvSpPr>
            <p:cNvPr id="128011" name="Text Box 11"/>
            <p:cNvSpPr txBox="1">
              <a:spLocks noChangeArrowheads="1"/>
            </p:cNvSpPr>
            <p:nvPr/>
          </p:nvSpPr>
          <p:spPr bwMode="auto">
            <a:xfrm>
              <a:off x="4137" y="1718"/>
              <a:ext cx="648" cy="28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Behavior </a:t>
              </a:r>
            </a:p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control</a:t>
              </a:r>
              <a:endParaRPr lang="en-US" sz="240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8012" name="Text Box 12"/>
            <p:cNvSpPr txBox="1">
              <a:spLocks noChangeArrowheads="1"/>
            </p:cNvSpPr>
            <p:nvPr/>
          </p:nvSpPr>
          <p:spPr bwMode="auto">
            <a:xfrm>
              <a:off x="4137" y="2150"/>
              <a:ext cx="648" cy="28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Control of devices</a:t>
              </a:r>
              <a:endParaRPr lang="en-US" sz="240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8013" name="Text Box 13"/>
            <p:cNvSpPr txBox="1">
              <a:spLocks noChangeArrowheads="1"/>
            </p:cNvSpPr>
            <p:nvPr/>
          </p:nvSpPr>
          <p:spPr bwMode="auto">
            <a:xfrm>
              <a:off x="5001" y="1646"/>
              <a:ext cx="648" cy="43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Graphical</a:t>
              </a:r>
            </a:p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talking </a:t>
              </a:r>
            </a:p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head</a:t>
              </a:r>
              <a:endParaRPr lang="en-US" sz="240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8014" name="Text Box 14"/>
            <p:cNvSpPr txBox="1">
              <a:spLocks noChangeArrowheads="1"/>
            </p:cNvSpPr>
            <p:nvPr/>
          </p:nvSpPr>
          <p:spPr bwMode="auto">
            <a:xfrm>
              <a:off x="4137" y="1286"/>
              <a:ext cx="648" cy="28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Text to speech</a:t>
              </a:r>
              <a:endParaRPr lang="en-US" sz="240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8015" name="Text Box 15"/>
            <p:cNvSpPr txBox="1">
              <a:spLocks noChangeArrowheads="1"/>
            </p:cNvSpPr>
            <p:nvPr/>
          </p:nvSpPr>
          <p:spPr bwMode="auto">
            <a:xfrm>
              <a:off x="3273" y="1358"/>
              <a:ext cx="648" cy="28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NLP</a:t>
              </a:r>
            </a:p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functions</a:t>
              </a:r>
              <a:endParaRPr lang="en-US" sz="240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8016" name="Line 16"/>
            <p:cNvSpPr>
              <a:spLocks noChangeShapeType="1"/>
            </p:cNvSpPr>
            <p:nvPr/>
          </p:nvSpPr>
          <p:spPr bwMode="auto">
            <a:xfrm flipH="1">
              <a:off x="2625" y="1214"/>
              <a:ext cx="360" cy="360"/>
            </a:xfrm>
            <a:prstGeom prst="line">
              <a:avLst/>
            </a:prstGeom>
            <a:noFill/>
            <a:ln w="31750" cmpd="dbl">
              <a:solidFill>
                <a:srgbClr val="FFFF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17" name="Line 17"/>
            <p:cNvSpPr>
              <a:spLocks noChangeShapeType="1"/>
            </p:cNvSpPr>
            <p:nvPr/>
          </p:nvSpPr>
          <p:spPr bwMode="auto">
            <a:xfrm flipH="1">
              <a:off x="2913" y="1502"/>
              <a:ext cx="360" cy="216"/>
            </a:xfrm>
            <a:prstGeom prst="line">
              <a:avLst/>
            </a:prstGeom>
            <a:noFill/>
            <a:ln w="31750" cmpd="dbl">
              <a:solidFill>
                <a:srgbClr val="FFFF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18" name="Line 18"/>
            <p:cNvSpPr>
              <a:spLocks noChangeShapeType="1"/>
            </p:cNvSpPr>
            <p:nvPr/>
          </p:nvSpPr>
          <p:spPr bwMode="auto">
            <a:xfrm>
              <a:off x="2625" y="1862"/>
              <a:ext cx="432" cy="360"/>
            </a:xfrm>
            <a:prstGeom prst="line">
              <a:avLst/>
            </a:prstGeom>
            <a:noFill/>
            <a:ln w="31750" cmpd="dbl">
              <a:solidFill>
                <a:srgbClr val="FFFF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19" name="Line 19"/>
            <p:cNvSpPr>
              <a:spLocks noChangeShapeType="1"/>
            </p:cNvSpPr>
            <p:nvPr/>
          </p:nvSpPr>
          <p:spPr bwMode="auto">
            <a:xfrm>
              <a:off x="2913" y="1790"/>
              <a:ext cx="360" cy="72"/>
            </a:xfrm>
            <a:prstGeom prst="line">
              <a:avLst/>
            </a:prstGeom>
            <a:noFill/>
            <a:ln w="31750" cmpd="dbl">
              <a:solidFill>
                <a:srgbClr val="FFFF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20" name="Line 20"/>
            <p:cNvSpPr>
              <a:spLocks noChangeShapeType="1"/>
            </p:cNvSpPr>
            <p:nvPr/>
          </p:nvSpPr>
          <p:spPr bwMode="auto">
            <a:xfrm flipH="1">
              <a:off x="3273" y="2078"/>
              <a:ext cx="288" cy="144"/>
            </a:xfrm>
            <a:prstGeom prst="line">
              <a:avLst/>
            </a:prstGeom>
            <a:noFill/>
            <a:ln w="31750" cmpd="dbl">
              <a:solidFill>
                <a:srgbClr val="FFFF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21" name="Line 21"/>
            <p:cNvSpPr>
              <a:spLocks noChangeShapeType="1"/>
            </p:cNvSpPr>
            <p:nvPr/>
          </p:nvSpPr>
          <p:spPr bwMode="auto">
            <a:xfrm flipH="1">
              <a:off x="3561" y="1646"/>
              <a:ext cx="1" cy="144"/>
            </a:xfrm>
            <a:prstGeom prst="line">
              <a:avLst/>
            </a:prstGeom>
            <a:noFill/>
            <a:ln w="12700" cmpd="dbl">
              <a:solidFill>
                <a:srgbClr val="FFFFFF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22" name="Line 22"/>
            <p:cNvSpPr>
              <a:spLocks noChangeShapeType="1"/>
            </p:cNvSpPr>
            <p:nvPr/>
          </p:nvSpPr>
          <p:spPr bwMode="auto">
            <a:xfrm flipH="1" flipV="1">
              <a:off x="3273" y="1214"/>
              <a:ext cx="360" cy="144"/>
            </a:xfrm>
            <a:prstGeom prst="line">
              <a:avLst/>
            </a:prstGeom>
            <a:noFill/>
            <a:ln w="31750" cmpd="dbl">
              <a:solidFill>
                <a:srgbClr val="FFFF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23" name="Line 23"/>
            <p:cNvSpPr>
              <a:spLocks noChangeShapeType="1"/>
            </p:cNvSpPr>
            <p:nvPr/>
          </p:nvSpPr>
          <p:spPr bwMode="auto">
            <a:xfrm flipH="1">
              <a:off x="3921" y="1430"/>
              <a:ext cx="216" cy="432"/>
            </a:xfrm>
            <a:prstGeom prst="line">
              <a:avLst/>
            </a:prstGeom>
            <a:noFill/>
            <a:ln w="31750" cmpd="dbl">
              <a:solidFill>
                <a:srgbClr val="FFFF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24" name="Line 24"/>
            <p:cNvSpPr>
              <a:spLocks noChangeShapeType="1"/>
            </p:cNvSpPr>
            <p:nvPr/>
          </p:nvSpPr>
          <p:spPr bwMode="auto">
            <a:xfrm flipH="1">
              <a:off x="4785" y="1862"/>
              <a:ext cx="216" cy="1"/>
            </a:xfrm>
            <a:prstGeom prst="line">
              <a:avLst/>
            </a:prstGeom>
            <a:noFill/>
            <a:ln w="31750" cmpd="dbl">
              <a:solidFill>
                <a:srgbClr val="FFFFFF"/>
              </a:solidFill>
              <a:round/>
              <a:headEnd type="arrow" w="sm" len="med"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25" name="Line 25"/>
            <p:cNvSpPr>
              <a:spLocks noChangeShapeType="1"/>
            </p:cNvSpPr>
            <p:nvPr/>
          </p:nvSpPr>
          <p:spPr bwMode="auto">
            <a:xfrm flipH="1" flipV="1">
              <a:off x="3921" y="2007"/>
              <a:ext cx="216" cy="215"/>
            </a:xfrm>
            <a:prstGeom prst="line">
              <a:avLst/>
            </a:prstGeom>
            <a:noFill/>
            <a:ln w="31750" cmpd="dbl">
              <a:solidFill>
                <a:srgbClr val="FFFFFF"/>
              </a:solidFill>
              <a:round/>
              <a:headEnd type="arrow" w="sm" len="med"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26" name="Line 26"/>
            <p:cNvSpPr>
              <a:spLocks noChangeShapeType="1"/>
            </p:cNvSpPr>
            <p:nvPr/>
          </p:nvSpPr>
          <p:spPr bwMode="auto">
            <a:xfrm flipH="1">
              <a:off x="3921" y="1862"/>
              <a:ext cx="216" cy="72"/>
            </a:xfrm>
            <a:prstGeom prst="line">
              <a:avLst/>
            </a:prstGeom>
            <a:noFill/>
            <a:ln w="31750" cmpd="dbl">
              <a:solidFill>
                <a:srgbClr val="FFFFFF"/>
              </a:solidFill>
              <a:round/>
              <a:headEnd type="arrow" w="sm" len="med"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27" name="Line 27"/>
            <p:cNvSpPr>
              <a:spLocks noChangeShapeType="1"/>
            </p:cNvSpPr>
            <p:nvPr/>
          </p:nvSpPr>
          <p:spPr bwMode="auto">
            <a:xfrm flipH="1">
              <a:off x="4497" y="1574"/>
              <a:ext cx="1" cy="144"/>
            </a:xfrm>
            <a:prstGeom prst="line">
              <a:avLst/>
            </a:prstGeom>
            <a:noFill/>
            <a:ln w="12700" cmpd="dbl">
              <a:solidFill>
                <a:srgbClr val="FFFFFF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8028" name="Text Box 28"/>
            <p:cNvSpPr txBox="1">
              <a:spLocks noChangeArrowheads="1"/>
            </p:cNvSpPr>
            <p:nvPr/>
          </p:nvSpPr>
          <p:spPr bwMode="auto">
            <a:xfrm>
              <a:off x="3561" y="2510"/>
              <a:ext cx="716" cy="28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Specialized</a:t>
              </a:r>
            </a:p>
            <a:p>
              <a:pPr algn="ctr">
                <a:buClr>
                  <a:srgbClr val="000000"/>
                </a:buClr>
                <a:buSzPct val="115000"/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  <a:cs typeface="+mn-cs"/>
                </a:rPr>
                <a:t>agents</a:t>
              </a:r>
              <a:endParaRPr lang="en-US" sz="240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8029" name="Line 29"/>
            <p:cNvSpPr>
              <a:spLocks noChangeShapeType="1"/>
            </p:cNvSpPr>
            <p:nvPr/>
          </p:nvSpPr>
          <p:spPr bwMode="auto">
            <a:xfrm flipH="1" flipV="1">
              <a:off x="3705" y="2078"/>
              <a:ext cx="216" cy="432"/>
            </a:xfrm>
            <a:prstGeom prst="line">
              <a:avLst/>
            </a:prstGeom>
            <a:noFill/>
            <a:ln w="31750" cmpd="dbl">
              <a:solidFill>
                <a:srgbClr val="FFFFFF"/>
              </a:solidFill>
              <a:round/>
              <a:headEnd type="arrow" w="sm" len="med"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2">
            <a:hlinkClick r:id="rId4" action="ppaction://hlinkfile"/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372225" y="404813"/>
          <a:ext cx="2411413" cy="204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2" name="Obraz - mapa bitowa" r:id="rId5" imgW="3352381" imgH="2838846" progId="PBrush">
                  <p:embed/>
                </p:oleObj>
              </mc:Choice>
              <mc:Fallback>
                <p:oleObj name="Obraz - mapa bitowa" r:id="rId5" imgW="3352381" imgH="2838846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404813"/>
                        <a:ext cx="2411413" cy="204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1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419475" y="404813"/>
          <a:ext cx="2305050" cy="209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3" name="Obraz - mapa bitowa" r:id="rId7" imgW="2847619" imgH="2591162" progId="PBrush">
                  <p:embed/>
                </p:oleObj>
              </mc:Choice>
              <mc:Fallback>
                <p:oleObj name="Obraz - mapa bitowa" r:id="rId7" imgW="2847619" imgH="2591162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404813"/>
                        <a:ext cx="2305050" cy="209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6443663" y="2636838"/>
            <a:ext cx="2711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Awatar, HIT: </a:t>
            </a:r>
            <a:br>
              <a:rPr lang="pl-PL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pl-PL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interfejs graficzny</a:t>
            </a:r>
          </a:p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  <a:latin typeface="Arial" charset="0"/>
                <a:cs typeface="+mn-cs"/>
              </a:rPr>
              <a:t>http://diodor.eti.pg.gda.pl</a:t>
            </a: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571500" y="4143375"/>
            <a:ext cx="1851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Magazynowanie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3635375" y="2636838"/>
            <a:ext cx="211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Zastosowania, np 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gra w 20 pytań.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2555875" y="1484313"/>
            <a:ext cx="774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Zapy-</a:t>
            </a:r>
            <a:b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tanie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graphicFrame>
        <p:nvGraphicFramePr>
          <p:cNvPr id="63496" name="Object 8">
            <a:hlinkClick r:id="rId9" action="ppaction://hlinkfile"/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23850" y="260350"/>
          <a:ext cx="2249488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4" name="Obraz - mapa bitowa" r:id="rId10" imgW="3847619" imgH="3742857" progId="PBrush">
                  <p:embed/>
                </p:oleObj>
              </mc:Choice>
              <mc:Fallback>
                <p:oleObj name="Obraz - mapa bitowa" r:id="rId10" imgW="3847619" imgH="3742857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0350"/>
                        <a:ext cx="2249488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3337" name="Line 9"/>
          <p:cNvSpPr>
            <a:spLocks noChangeShapeType="1"/>
          </p:cNvSpPr>
          <p:nvPr/>
        </p:nvSpPr>
        <p:spPr bwMode="auto">
          <a:xfrm>
            <a:off x="2627313" y="1341438"/>
            <a:ext cx="6492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83338" name="Line 10"/>
          <p:cNvSpPr>
            <a:spLocks noChangeShapeType="1"/>
          </p:cNvSpPr>
          <p:nvPr/>
        </p:nvSpPr>
        <p:spPr bwMode="auto">
          <a:xfrm>
            <a:off x="5867400" y="1341438"/>
            <a:ext cx="360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83339" name="Line 11"/>
          <p:cNvSpPr>
            <a:spLocks noChangeShapeType="1"/>
          </p:cNvSpPr>
          <p:nvPr/>
        </p:nvSpPr>
        <p:spPr bwMode="auto">
          <a:xfrm flipV="1">
            <a:off x="1428750" y="2928938"/>
            <a:ext cx="0" cy="10810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7" name="Text Box 12"/>
          <p:cNvSpPr txBox="1">
            <a:spLocks noChangeArrowheads="1"/>
          </p:cNvSpPr>
          <p:nvPr/>
        </p:nvSpPr>
        <p:spPr bwMode="auto">
          <a:xfrm>
            <a:off x="468313" y="2565400"/>
            <a:ext cx="237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Pamięć semantyczna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graphicFrame>
        <p:nvGraphicFramePr>
          <p:cNvPr id="63501" name="Object 13"/>
          <p:cNvGraphicFramePr>
            <a:graphicFrameLocks noChangeAspect="1"/>
          </p:cNvGraphicFramePr>
          <p:nvPr/>
        </p:nvGraphicFramePr>
        <p:xfrm>
          <a:off x="6643688" y="4357688"/>
          <a:ext cx="2376487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5" name="Obraz - mapa bitowa" r:id="rId12" imgW="2343477" imgH="1038370" progId="PBrush">
                  <p:embed/>
                </p:oleObj>
              </mc:Choice>
              <mc:Fallback>
                <p:oleObj name="Obraz - mapa bitowa" r:id="rId12" imgW="2343477" imgH="1038370" progId="PBrush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4357688"/>
                        <a:ext cx="2376487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4787900" y="594995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Parser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3819525" y="4292600"/>
            <a:ext cx="2774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Oznaczanie części mowy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i ekstrakcja frac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6556375" y="5445125"/>
            <a:ext cx="2222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Słowniki, ontologie,</a:t>
            </a:r>
            <a:b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</a:b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informacja tekstowa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2771775" y="6092825"/>
            <a:ext cx="1992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ręczne poporawki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2700338" y="5157788"/>
            <a:ext cx="1325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weryfikacja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63507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08500"/>
            <a:ext cx="17716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48" name="Line 20"/>
          <p:cNvSpPr>
            <a:spLocks noChangeShapeType="1"/>
          </p:cNvSpPr>
          <p:nvPr/>
        </p:nvSpPr>
        <p:spPr bwMode="auto">
          <a:xfrm>
            <a:off x="2268538" y="3573463"/>
            <a:ext cx="64801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83349" name="Line 21"/>
          <p:cNvSpPr>
            <a:spLocks noChangeShapeType="1"/>
          </p:cNvSpPr>
          <p:nvPr/>
        </p:nvSpPr>
        <p:spPr bwMode="auto">
          <a:xfrm flipH="1">
            <a:off x="5651500" y="5157788"/>
            <a:ext cx="1152525" cy="9350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83350" name="Line 22"/>
          <p:cNvSpPr>
            <a:spLocks noChangeShapeType="1"/>
          </p:cNvSpPr>
          <p:nvPr/>
        </p:nvSpPr>
        <p:spPr bwMode="auto">
          <a:xfrm flipV="1">
            <a:off x="5148263" y="4941888"/>
            <a:ext cx="0" cy="9350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83351" name="Line 23"/>
          <p:cNvSpPr>
            <a:spLocks noChangeShapeType="1"/>
          </p:cNvSpPr>
          <p:nvPr/>
        </p:nvSpPr>
        <p:spPr bwMode="auto">
          <a:xfrm flipH="1">
            <a:off x="3563938" y="4941888"/>
            <a:ext cx="1008062" cy="1079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83352" name="Line 24"/>
          <p:cNvSpPr>
            <a:spLocks noChangeShapeType="1"/>
          </p:cNvSpPr>
          <p:nvPr/>
        </p:nvSpPr>
        <p:spPr bwMode="auto">
          <a:xfrm flipH="1" flipV="1">
            <a:off x="2411413" y="5589588"/>
            <a:ext cx="720725" cy="43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83353" name="Line 25"/>
          <p:cNvSpPr>
            <a:spLocks noChangeShapeType="1"/>
          </p:cNvSpPr>
          <p:nvPr/>
        </p:nvSpPr>
        <p:spPr bwMode="auto">
          <a:xfrm flipH="1">
            <a:off x="2411413" y="4652963"/>
            <a:ext cx="1368425" cy="3603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6753225" cy="5715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Jak zostać ekspertem?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08050"/>
            <a:ext cx="8699500" cy="573563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mtClean="0"/>
              <a:t>Wiedza podręcznikowa: szczegółowy opis wszystkich możliwości.</a:t>
            </a:r>
          </a:p>
          <a:p>
            <a:pPr marL="0" indent="0" eaLnBrk="1" hangingPunct="1">
              <a:buFontTx/>
              <a:buNone/>
            </a:pPr>
            <a:r>
              <a:rPr lang="pl-PL" smtClean="0"/>
              <a:t>Efekt: aktywacja wynikająca z obserwacji rozchodzi się na wszystkie możliwe strony, trudno o prawidłową diagnozę. </a:t>
            </a:r>
          </a:p>
          <a:p>
            <a:pPr marL="0" indent="0" eaLnBrk="1" hangingPunct="1">
              <a:buFontTx/>
              <a:buNone/>
            </a:pPr>
            <a:r>
              <a:rPr lang="pl-PL" smtClean="0"/>
              <a:t>Brakuje korelacji pomiędzy indywidualnymi obserwacjami tworzących spójny obraz.</a:t>
            </a:r>
          </a:p>
          <a:p>
            <a:pPr marL="0" indent="0" eaLnBrk="1" hangingPunct="1">
              <a:buFontTx/>
              <a:buNone/>
            </a:pPr>
            <a:r>
              <a:rPr lang="pl-PL" smtClean="0"/>
              <a:t>Przykład: 3 choroby, reprezentacja opisu przypadków.</a:t>
            </a:r>
          </a:p>
          <a:p>
            <a:pPr marL="0" indent="0" eaLnBrk="1" hangingPunct="1">
              <a:buFontTx/>
              <a:buAutoNum type="arabicParenR"/>
            </a:pPr>
            <a:r>
              <a:rPr lang="pl-PL" smtClean="0"/>
              <a:t>System nauczony pojęć podręcznikowych.</a:t>
            </a:r>
          </a:p>
          <a:p>
            <a:pPr marL="0" indent="0" eaLnBrk="1" hangingPunct="1">
              <a:buFontTx/>
              <a:buAutoNum type="arabicParenR"/>
            </a:pPr>
            <a:r>
              <a:rPr lang="pl-PL" smtClean="0"/>
              <a:t>System douczony na realnych przypadkach.</a:t>
            </a:r>
          </a:p>
          <a:p>
            <a:pPr marL="0" indent="0" eaLnBrk="1" hangingPunct="1">
              <a:buFontTx/>
              <a:buAutoNum type="arabicParenR"/>
            </a:pPr>
            <a:r>
              <a:rPr lang="pl-PL" smtClean="0"/>
              <a:t>Ekspert.</a:t>
            </a:r>
          </a:p>
          <a:p>
            <a:pPr marL="0" indent="0" eaLnBrk="1" hangingPunct="1">
              <a:buFontTx/>
              <a:buNone/>
            </a:pPr>
            <a:endParaRPr lang="pl-PL" sz="1000" smtClean="0"/>
          </a:p>
          <a:p>
            <a:pPr marL="0" indent="0" eaLnBrk="1" hangingPunct="1">
              <a:buFontTx/>
              <a:buNone/>
            </a:pPr>
            <a:r>
              <a:rPr lang="pl-PL" smtClean="0"/>
              <a:t>Wniosek: materiał nie powinien być prezentowany w abstrakcyjny sposób, lepiej wprowadzać go z odpowiednią częstością na konkretnych przykładach. </a:t>
            </a:r>
            <a:br>
              <a:rPr lang="pl-PL" smtClean="0"/>
            </a:br>
            <a:endParaRPr lang="pl-PL" sz="1000" smtClean="0"/>
          </a:p>
          <a:p>
            <a:pPr marL="0" indent="0" eaLnBrk="1" hangingPunct="1">
              <a:buFontTx/>
              <a:buNone/>
            </a:pPr>
            <a:r>
              <a:rPr lang="pl-PL" smtClean="0"/>
              <a:t>	Słyszę i zapominam.</a:t>
            </a:r>
          </a:p>
          <a:p>
            <a:pPr marL="0" indent="0" eaLnBrk="1" hangingPunct="1">
              <a:buFontTx/>
              <a:buNone/>
            </a:pPr>
            <a:r>
              <a:rPr lang="pl-PL" smtClean="0"/>
              <a:t>	Widzę i pamiętam.</a:t>
            </a:r>
          </a:p>
          <a:p>
            <a:pPr marL="0" indent="0" eaLnBrk="1" hangingPunct="1">
              <a:buFontTx/>
              <a:buNone/>
            </a:pPr>
            <a:r>
              <a:rPr lang="pl-PL" smtClean="0"/>
              <a:t>	Robię i rozumiem.</a:t>
            </a:r>
          </a:p>
          <a:p>
            <a:pPr marL="0" indent="0" eaLnBrk="1" hangingPunct="1">
              <a:buFontTx/>
              <a:buNone/>
            </a:pPr>
            <a:r>
              <a:rPr lang="pl-PL" smtClean="0"/>
              <a:t>			Konfucjusz, -500 r.</a:t>
            </a: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9325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0"/>
            <a:ext cx="3489325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01625"/>
            <a:ext cx="4402401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Podglądanie mózgu</a:t>
            </a:r>
            <a:endParaRPr lang="pl-PL" dirty="0" smtClean="0">
              <a:latin typeface="Arial Unicode MS" pitchFamily="34" charset="-128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196753"/>
            <a:ext cx="4726360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S</a:t>
            </a: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c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a</a:t>
            </a: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n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ner </a:t>
            </a:r>
            <a:r>
              <a:rPr lang="pl-PL" sz="2400" dirty="0" err="1" smtClean="0">
                <a:solidFill>
                  <a:srgbClr val="FFFFFF"/>
                </a:solidFill>
                <a:latin typeface="Calibri"/>
              </a:rPr>
              <a:t>fMRI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 4 Tesla</a:t>
            </a:r>
          </a:p>
          <a:p>
            <a:endParaRPr lang="pl-PL" sz="2400" dirty="0" smtClean="0">
              <a:solidFill>
                <a:srgbClr val="FFFFFF"/>
              </a:solidFill>
              <a:latin typeface="Calibri"/>
            </a:endParaRPr>
          </a:p>
          <a:p>
            <a:r>
              <a:rPr lang="nb-NO" sz="2400" dirty="0" smtClean="0">
                <a:solidFill>
                  <a:srgbClr val="FFFFFF"/>
                </a:solidFill>
                <a:latin typeface="Calibri"/>
              </a:rPr>
              <a:t>S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. </a:t>
            </a:r>
            <a:r>
              <a:rPr lang="nb-NO" sz="2400" dirty="0">
                <a:solidFill>
                  <a:srgbClr val="FFFFFF"/>
                </a:solidFill>
                <a:latin typeface="Calibri"/>
              </a:rPr>
              <a:t>Nishimoto 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et al. </a:t>
            </a:r>
            <a:r>
              <a:rPr lang="nb-NO" sz="2400" dirty="0" smtClean="0">
                <a:solidFill>
                  <a:srgbClr val="FFFFFF"/>
                </a:solidFill>
                <a:latin typeface="Calibri"/>
              </a:rPr>
              <a:t>Current </a:t>
            </a:r>
            <a:r>
              <a:rPr lang="nb-NO" sz="2400" dirty="0">
                <a:solidFill>
                  <a:srgbClr val="FFFFFF"/>
                </a:solidFill>
                <a:latin typeface="Calibri"/>
              </a:rPr>
              <a:t>Biology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nb-NO" sz="2400" dirty="0">
                <a:solidFill>
                  <a:srgbClr val="FFFFFF"/>
                </a:solidFill>
                <a:latin typeface="Calibri"/>
              </a:rPr>
              <a:t>21, 1641-1646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, </a:t>
            </a:r>
            <a:r>
              <a:rPr lang="nb-NO" sz="2400" dirty="0">
                <a:solidFill>
                  <a:srgbClr val="FFFFFF"/>
                </a:solidFill>
                <a:latin typeface="Calibri"/>
              </a:rPr>
              <a:t>2011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0" y="3212976"/>
            <a:ext cx="85725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92" y="26064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4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Innowacyjna edukacja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40768"/>
            <a:ext cx="4695056" cy="5040560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 smtClean="0"/>
              <a:t>Cel operacyjny I.1. </a:t>
            </a:r>
            <a:br>
              <a:rPr lang="pl-PL" sz="2400" b="1" dirty="0" smtClean="0"/>
            </a:br>
            <a:r>
              <a:rPr lang="pl-PL" sz="2400" b="1" dirty="0" smtClean="0"/>
              <a:t>Rozwój innowacyjnej edukacji </a:t>
            </a:r>
            <a:br>
              <a:rPr lang="pl-PL" sz="2400" b="1" dirty="0" smtClean="0"/>
            </a:b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Rozwój innowacyjnej edukacji „od przedszkola do matury”: w obszarze szkolnictwa podstawowego i gimnazjalnego należy wprowadzić i rozpowszechnić formy nauczania doświadczalnego, które wywołają większe zainteresowanie naukami ścisłymi i w przyszłości przełożą się na wybór studiów na kierunkach technicznych i ścisłych. </a:t>
            </a:r>
            <a:endParaRPr lang="pl-PL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8100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10715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3146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sz="4000" dirty="0" err="1" smtClean="0">
                <a:latin typeface="+mj-lt"/>
              </a:rPr>
              <a:t>Neuroedukacja</a:t>
            </a:r>
            <a:endParaRPr lang="pl-PL" sz="4000" dirty="0" smtClean="0">
              <a:latin typeface="+mj-lt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044348"/>
            <a:ext cx="8326759" cy="562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Edukacja to rzeźbienie w mózgu! </a:t>
            </a: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12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2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Procesy w mózgu przebiegają drogami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wyżłobionymi przez doświadczenie i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nauczyciela. </a:t>
            </a: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Pedagogika to metoda prób i błędów.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endParaRPr lang="pl-PL" sz="12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Neuroedukacja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: interdyscyplinarna dziedzina </a:t>
            </a: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łącząca wyniki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neuronauk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psychologii i pedagogiki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 celu opracowania bardziej efektywnych metod nauczania. </a:t>
            </a: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endParaRPr lang="pl-PL" sz="12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Neurolog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H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Donaldson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„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Growth of the Brain: A Study of the Nervous System in Relation to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Education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” w 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1895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roku!</a:t>
            </a: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Pedagog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Halleck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„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Education of the Central Nervous System: A Study of Foundations, Especially of Sensory and Motor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Training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”,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1896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!</a:t>
            </a:r>
            <a:endParaRPr lang="pl-PL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02" y="260648"/>
            <a:ext cx="33147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0469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pl-PL" sz="4000" b="0" dirty="0" smtClean="0">
                <a:solidFill>
                  <a:srgbClr val="FFCC00"/>
                </a:solidFill>
                <a:latin typeface="Calibri" pitchFamily="34" charset="0"/>
              </a:rPr>
              <a:t>Globalny problem</a:t>
            </a:r>
            <a:endParaRPr lang="en-US" sz="4000" b="0" dirty="0">
              <a:solidFill>
                <a:srgbClr val="FFCC00"/>
              </a:solidFill>
              <a:latin typeface="Calibri" pitchFamily="34" charset="0"/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12875"/>
            <a:ext cx="7924800" cy="511175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pl-PL" sz="2400" b="0" dirty="0" smtClean="0">
                <a:effectLst/>
                <a:latin typeface="Calibri" pitchFamily="34" charset="0"/>
              </a:rPr>
              <a:t>Genetyka stwarza ograniczenia ale pozostawiając wczesny rozwój przypadkowi większość dzieci nie ma szans na osiągnięcie w pełni swoich potencjalnych możliwości.  </a:t>
            </a:r>
            <a:br>
              <a:rPr lang="pl-PL" sz="2400" b="0" dirty="0" smtClean="0">
                <a:effectLst/>
                <a:latin typeface="Calibri" pitchFamily="34" charset="0"/>
              </a:rPr>
            </a:br>
            <a:endParaRPr lang="pl-PL" sz="1600" b="0" dirty="0" smtClean="0">
              <a:effectLst/>
              <a:latin typeface="Calibri" pitchFamily="34" charset="0"/>
            </a:endParaRPr>
          </a:p>
          <a:p>
            <a:r>
              <a:rPr lang="pl-PL" sz="2400" b="0" dirty="0" smtClean="0">
                <a:latin typeface="Calibri" pitchFamily="34" charset="0"/>
              </a:rPr>
              <a:t>Specjalne wydanie </a:t>
            </a:r>
            <a:r>
              <a:rPr lang="en-US" sz="2400" b="0" dirty="0" smtClean="0">
                <a:effectLst/>
                <a:latin typeface="Calibri" pitchFamily="34" charset="0"/>
              </a:rPr>
              <a:t>The Lancet, </a:t>
            </a:r>
            <a:r>
              <a:rPr lang="pl-PL" sz="2400" b="0" dirty="0" smtClean="0">
                <a:effectLst/>
                <a:latin typeface="Calibri" pitchFamily="34" charset="0"/>
              </a:rPr>
              <a:t>Styczeń </a:t>
            </a:r>
            <a:r>
              <a:rPr lang="en-US" sz="2400" b="0" dirty="0" smtClean="0">
                <a:effectLst/>
                <a:latin typeface="Calibri" pitchFamily="34" charset="0"/>
              </a:rPr>
              <a:t>2007: </a:t>
            </a:r>
            <a:r>
              <a:rPr lang="pl-PL" sz="2400" b="0" dirty="0" smtClean="0">
                <a:effectLst/>
                <a:latin typeface="Calibri" pitchFamily="34" charset="0"/>
              </a:rPr>
              <a:t/>
            </a:r>
            <a:br>
              <a:rPr lang="pl-PL" sz="2400" b="0" dirty="0" smtClean="0">
                <a:effectLst/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Early childhood development: the global challenge.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 err="1" smtClean="0">
                <a:latin typeface="Calibri" pitchFamily="34" charset="0"/>
              </a:rPr>
              <a:t>Artykuł</a:t>
            </a:r>
            <a:r>
              <a:rPr lang="en-US" sz="2400" dirty="0" smtClean="0">
                <a:latin typeface="Calibri" pitchFamily="34" charset="0"/>
              </a:rPr>
              <a:t>: </a:t>
            </a:r>
            <a:r>
              <a:rPr lang="en-US" sz="2400" b="0" dirty="0" smtClean="0">
                <a:latin typeface="Calibri" pitchFamily="34" charset="0"/>
              </a:rPr>
              <a:t>Developmental potential in the first 5 years for children in developing countries.</a:t>
            </a:r>
            <a:endParaRPr lang="en-US" sz="2400" b="0" dirty="0" smtClean="0">
              <a:effectLst/>
              <a:latin typeface="Calibri" pitchFamily="34" charset="0"/>
            </a:endParaRPr>
          </a:p>
          <a:p>
            <a:pPr marL="0" indent="0">
              <a:buNone/>
            </a:pPr>
            <a:endParaRPr lang="en-US" sz="1200" b="0" dirty="0" smtClean="0">
              <a:effectLst/>
              <a:latin typeface="Calibri" pitchFamily="34" charset="0"/>
            </a:endParaRPr>
          </a:p>
          <a:p>
            <a:pPr marL="0" indent="0">
              <a:buNone/>
            </a:pPr>
            <a:r>
              <a:rPr lang="en-US" sz="2400" b="0" dirty="0" smtClean="0">
                <a:latin typeface="Calibri" pitchFamily="34" charset="0"/>
              </a:rPr>
              <a:t>At least 200 million children aged under 5 years fail to reach their potential in cognitive and </a:t>
            </a:r>
            <a:r>
              <a:rPr lang="en-US" sz="2400" b="0" dirty="0" err="1" smtClean="0">
                <a:latin typeface="Calibri" pitchFamily="34" charset="0"/>
              </a:rPr>
              <a:t>socioemotional</a:t>
            </a:r>
            <a:r>
              <a:rPr lang="en-US" sz="2400" b="0" dirty="0" smtClean="0">
                <a:latin typeface="Calibri" pitchFamily="34" charset="0"/>
              </a:rPr>
              <a:t> development, because of four causes: malnutrition that leads to stunting, iodine and iron deficiency, and </a:t>
            </a:r>
            <a:r>
              <a:rPr lang="en-US" sz="2400" b="0" dirty="0" smtClean="0">
                <a:solidFill>
                  <a:srgbClr val="FFC000"/>
                </a:solidFill>
                <a:latin typeface="Calibri" pitchFamily="34" charset="0"/>
              </a:rPr>
              <a:t>inadequate stimulation in their first 5 years of life</a:t>
            </a:r>
            <a:r>
              <a:rPr lang="en-US" sz="2400" b="0" dirty="0" smtClean="0">
                <a:latin typeface="Calibri" pitchFamily="34" charset="0"/>
              </a:rPr>
              <a:t>.</a:t>
            </a:r>
          </a:p>
        </p:txBody>
      </p:sp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077" y="188640"/>
            <a:ext cx="85407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4338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err="1" smtClean="0">
                <a:latin typeface="Arial Unicode MS" pitchFamily="34" charset="-128"/>
              </a:rPr>
              <a:t>Ghostminer</a:t>
            </a:r>
            <a:endParaRPr lang="pl-PL" dirty="0" smtClean="0">
              <a:latin typeface="Arial Unicode MS" pitchFamily="34" charset="-128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548688" cy="5429250"/>
          </a:xfrm>
          <a:noFill/>
        </p:spPr>
        <p:txBody>
          <a:bodyPr/>
          <a:lstStyle/>
          <a:p>
            <a:pPr marL="358775" indent="-358775" eaLnBrk="1" hangingPunct="1"/>
            <a:r>
              <a:rPr lang="pl-PL" sz="2200" dirty="0" smtClean="0"/>
              <a:t>Strona projektu w FQS - </a:t>
            </a:r>
            <a:r>
              <a:rPr lang="pl-PL" sz="2200" dirty="0" smtClean="0">
                <a:hlinkClick r:id="rId3"/>
              </a:rPr>
              <a:t>Google: </a:t>
            </a:r>
            <a:r>
              <a:rPr lang="pl-PL" sz="2200" dirty="0" err="1" smtClean="0">
                <a:hlinkClick r:id="rId3"/>
              </a:rPr>
              <a:t>ghostminer</a:t>
            </a:r>
            <a:r>
              <a:rPr lang="pl-PL" sz="2200" dirty="0" smtClean="0"/>
              <a:t> FQS</a:t>
            </a:r>
            <a:endParaRPr lang="pl-PL" sz="2200" dirty="0" smtClean="0"/>
          </a:p>
          <a:p>
            <a:pPr marL="358775" indent="-358775" eaLnBrk="1" hangingPunct="1"/>
            <a:r>
              <a:rPr lang="pl-PL" sz="2200" dirty="0" smtClean="0"/>
              <a:t>Zrealizowany w KIS w latach 1998-2004, </a:t>
            </a:r>
            <a:br>
              <a:rPr lang="pl-PL" sz="2200" dirty="0" smtClean="0"/>
            </a:br>
            <a:r>
              <a:rPr lang="pl-PL" sz="2200" dirty="0" smtClean="0"/>
              <a:t>w kategorii data </a:t>
            </a:r>
            <a:r>
              <a:rPr lang="pl-PL" sz="2200" dirty="0" err="1" smtClean="0"/>
              <a:t>mining</a:t>
            </a:r>
            <a:r>
              <a:rPr lang="pl-PL" sz="2200" dirty="0" smtClean="0"/>
              <a:t>, business </a:t>
            </a:r>
            <a:r>
              <a:rPr lang="pl-PL" sz="2200" dirty="0" err="1" smtClean="0"/>
              <a:t>intelligence</a:t>
            </a:r>
            <a:r>
              <a:rPr lang="pl-PL" sz="2200" dirty="0" smtClean="0"/>
              <a:t>. </a:t>
            </a:r>
          </a:p>
          <a:p>
            <a:pPr marL="358775" indent="-358775" eaLnBrk="1" hangingPunct="1"/>
            <a:r>
              <a:rPr lang="pl-PL" sz="2200" dirty="0" err="1" smtClean="0"/>
              <a:t>GhostMiner</a:t>
            </a:r>
            <a:r>
              <a:rPr lang="pl-PL" sz="2200" dirty="0" smtClean="0"/>
              <a:t> to zaawansowane narzędzie firmy Fujitsu do analitycznej eksploracji danych, które nie tylko wspiera rozmaite bazy danych (oraz arkusze kalkulacyjne), zaawansowane algorytmy uczenia maszynowego, ale także przygotowanie i selekcję danych, walidację modeli, </a:t>
            </a:r>
            <a:r>
              <a:rPr lang="pl-PL" sz="2200" dirty="0" err="1" smtClean="0"/>
              <a:t>multimodele</a:t>
            </a:r>
            <a:r>
              <a:rPr lang="pl-PL" sz="2200" dirty="0" smtClean="0"/>
              <a:t> takie jak komitety lub k-klasyfikatory i wizualizację danych/modeli.</a:t>
            </a:r>
          </a:p>
          <a:p>
            <a:pPr marL="358775" indent="-358775" eaLnBrk="1" hangingPunct="1"/>
            <a:r>
              <a:rPr lang="pl-PL" sz="2200" dirty="0" smtClean="0"/>
              <a:t>Klienci: uniwersytety, politechniki, instytuty badawcze, banki i różne firmy w Polsce, Austrii, Australii, Chinach, Czechach, Holandii, Indiach, Japonii, Kanadzie, Niemczech, Norwegii, Singapurze, Wielkiej  Brytanii i USA. </a:t>
            </a:r>
          </a:p>
          <a:p>
            <a:pPr marL="358775" indent="-358775" eaLnBrk="1" hangingPunct="1"/>
            <a:r>
              <a:rPr lang="pl-PL" sz="2200" dirty="0" smtClean="0"/>
              <a:t>Np. Abbott Laboratories używa </a:t>
            </a:r>
            <a:r>
              <a:rPr lang="pl-PL" sz="2200" dirty="0" err="1" smtClean="0"/>
              <a:t>GhostMiner'a</a:t>
            </a:r>
            <a:r>
              <a:rPr lang="pl-PL" sz="2200" dirty="0" smtClean="0"/>
              <a:t> do badań oraz odkrywania właściwości wielowymiarowych danych naukowych. 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0"/>
            <a:ext cx="1666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err="1" smtClean="0">
                <a:latin typeface="Arial Unicode MS" pitchFamily="34" charset="-128"/>
              </a:rPr>
              <a:t>Fenomika</a:t>
            </a:r>
            <a:r>
              <a:rPr lang="pl-PL" dirty="0" smtClean="0">
                <a:latin typeface="Arial Unicode MS" pitchFamily="34" charset="-128"/>
              </a:rPr>
              <a:t> </a:t>
            </a:r>
            <a:r>
              <a:rPr lang="pl-PL" dirty="0" err="1" smtClean="0">
                <a:latin typeface="Arial Unicode MS" pitchFamily="34" charset="-128"/>
              </a:rPr>
              <a:t>neurokognitywna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24744"/>
            <a:ext cx="3974976" cy="5472608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/>
              <a:t>Fenotypy można opisywać na wielu poziomach, </a:t>
            </a:r>
            <a:br>
              <a:rPr lang="pl-PL" sz="2400" dirty="0" smtClean="0"/>
            </a:br>
            <a:r>
              <a:rPr lang="pl-PL" sz="2400" dirty="0" smtClean="0"/>
              <a:t>tu wyróżniłem siedem, którymi zajmuje się: </a:t>
            </a:r>
          </a:p>
          <a:p>
            <a:pPr marL="0" indent="0">
              <a:buNone/>
            </a:pPr>
            <a:r>
              <a:rPr lang="pl-PL" sz="2400" dirty="0" smtClean="0"/>
              <a:t>pedagogika, </a:t>
            </a:r>
            <a:br>
              <a:rPr lang="pl-PL" sz="2400" dirty="0" smtClean="0"/>
            </a:br>
            <a:r>
              <a:rPr lang="pl-PL" sz="2400" dirty="0" smtClean="0"/>
              <a:t>psychiatria, psychologia,</a:t>
            </a:r>
            <a:endParaRPr lang="pl-PL" sz="2400" dirty="0"/>
          </a:p>
          <a:p>
            <a:pPr marL="0" indent="0">
              <a:buNone/>
            </a:pPr>
            <a:r>
              <a:rPr lang="pl-PL" sz="2400" dirty="0" smtClean="0"/>
              <a:t>neurofizjologia, </a:t>
            </a:r>
            <a:br>
              <a:rPr lang="pl-PL" sz="2400" dirty="0" smtClean="0"/>
            </a:br>
            <a:r>
              <a:rPr lang="pl-PL" sz="2400" dirty="0" smtClean="0"/>
              <a:t>sieci neuronowe, </a:t>
            </a:r>
          </a:p>
          <a:p>
            <a:pPr marL="0" indent="0">
              <a:buNone/>
            </a:pPr>
            <a:r>
              <a:rPr lang="pl-PL" sz="2400" dirty="0" smtClean="0"/>
              <a:t>biologia, neurobiologia, </a:t>
            </a:r>
          </a:p>
          <a:p>
            <a:pPr marL="0" indent="0">
              <a:buNone/>
            </a:pPr>
            <a:r>
              <a:rPr lang="pl-PL" sz="2400" dirty="0" smtClean="0"/>
              <a:t>biofizyka, biochemia, </a:t>
            </a:r>
            <a:r>
              <a:rPr lang="pl-PL" sz="2400" dirty="0" err="1" smtClean="0"/>
              <a:t>bioinformatyka</a:t>
            </a:r>
            <a:r>
              <a:rPr lang="pl-PL" sz="2400" dirty="0" smtClean="0"/>
              <a:t>. </a:t>
            </a:r>
            <a:endParaRPr lang="pl-PL" sz="2400" dirty="0"/>
          </a:p>
          <a:p>
            <a:pPr marL="0" indent="0">
              <a:buNone/>
            </a:pPr>
            <a:r>
              <a:rPr lang="pl-PL" sz="2400" dirty="0" err="1" smtClean="0"/>
              <a:t>Fenomika</a:t>
            </a:r>
            <a:r>
              <a:rPr lang="pl-PL" sz="2400" dirty="0" smtClean="0"/>
              <a:t> kognitywna jest  trudniejsza niż </a:t>
            </a:r>
            <a:r>
              <a:rPr lang="pl-PL" sz="2400" dirty="0" err="1" smtClean="0"/>
              <a:t>fenomika</a:t>
            </a:r>
            <a:r>
              <a:rPr lang="pl-PL" sz="2400" dirty="0" smtClean="0"/>
              <a:t> </a:t>
            </a:r>
            <a:r>
              <a:rPr lang="pl-PL" sz="2400" dirty="0" err="1" smtClean="0"/>
              <a:t>neurosychiatryczna</a:t>
            </a:r>
            <a:r>
              <a:rPr lang="pl-PL" sz="2400" dirty="0" smtClean="0"/>
              <a:t>. 	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43" y="1124744"/>
            <a:ext cx="4344919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92583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5">
                <a:lumMod val="10000"/>
              </a:schemeClr>
            </a:gs>
            <a:gs pos="65000">
              <a:srgbClr val="0A128C">
                <a:lumMod val="50000"/>
              </a:srgbClr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genów do neuronów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188408" y="5388065"/>
            <a:ext cx="89285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/>
            <a:r>
              <a:rPr lang="pl-PL" sz="2400" dirty="0">
                <a:solidFill>
                  <a:srgbClr val="FFFFFF"/>
                </a:solidFill>
                <a:latin typeface="Calibri"/>
              </a:rPr>
              <a:t>Geny =&gt; Białka =&gt; Receptory, kanały jonowe, synapsy </a:t>
            </a:r>
            <a:br>
              <a:rPr lang="pl-PL" sz="2400" dirty="0">
                <a:solidFill>
                  <a:srgbClr val="FFFFFF"/>
                </a:solidFill>
                <a:latin typeface="Calibri"/>
              </a:rPr>
            </a:br>
            <a:r>
              <a:rPr lang="pl-PL" sz="2400" b="1" dirty="0">
                <a:solidFill>
                  <a:srgbClr val="FFC000"/>
                </a:solidFill>
                <a:latin typeface="Calibri"/>
              </a:rPr>
              <a:t>=&gt; własności neuronów, własności </a:t>
            </a:r>
            <a:r>
              <a:rPr lang="pl-PL" sz="2400" b="1" dirty="0" smtClean="0">
                <a:solidFill>
                  <a:srgbClr val="FFC000"/>
                </a:solidFill>
                <a:latin typeface="Calibri"/>
              </a:rPr>
              <a:t>sieci =&gt;</a:t>
            </a:r>
            <a:r>
              <a:rPr lang="pl-PL" sz="2400" b="1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400" b="1" dirty="0" smtClean="0">
                <a:solidFill>
                  <a:srgbClr val="FFFFFF"/>
                </a:solidFill>
                <a:latin typeface="Calibri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neurodynamika =&gt; fenotyp 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kognitywny, 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zaburzenia zachowania!</a:t>
            </a:r>
            <a:endParaRPr lang="pl-PL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73" y="1556792"/>
            <a:ext cx="2857500" cy="380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3362325" cy="2486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42330"/>
            <a:ext cx="2857500" cy="326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69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neuronów do zachowania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325438" y="5661025"/>
            <a:ext cx="8710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FFFF"/>
                </a:solidFill>
              </a:rPr>
              <a:t>Gen</a:t>
            </a:r>
            <a:r>
              <a:rPr lang="pl-PL" dirty="0">
                <a:solidFill>
                  <a:srgbClr val="FFFFFF"/>
                </a:solidFill>
              </a:rPr>
              <a:t>y</a:t>
            </a:r>
            <a:r>
              <a:rPr lang="en-US" dirty="0">
                <a:solidFill>
                  <a:srgbClr val="FFFFFF"/>
                </a:solidFill>
              </a:rPr>
              <a:t> =&gt; </a:t>
            </a:r>
            <a:r>
              <a:rPr lang="pl-PL" dirty="0">
                <a:solidFill>
                  <a:srgbClr val="FFFFFF"/>
                </a:solidFill>
              </a:rPr>
              <a:t>Białka </a:t>
            </a:r>
            <a:r>
              <a:rPr lang="en-US" dirty="0">
                <a:solidFill>
                  <a:srgbClr val="FFFFFF"/>
                </a:solidFill>
              </a:rPr>
              <a:t>=&gt; receptor</a:t>
            </a:r>
            <a:r>
              <a:rPr lang="pl-PL" dirty="0">
                <a:solidFill>
                  <a:srgbClr val="FFFFFF"/>
                </a:solidFill>
              </a:rPr>
              <a:t>y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pl-PL" dirty="0">
                <a:solidFill>
                  <a:srgbClr val="FFFFFF"/>
                </a:solidFill>
              </a:rPr>
              <a:t>kanały jonowe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synaps</a:t>
            </a:r>
            <a:r>
              <a:rPr lang="pl-PL" dirty="0">
                <a:solidFill>
                  <a:srgbClr val="FFFFFF"/>
                </a:solidFill>
              </a:rPr>
              <a:t>y</a:t>
            </a:r>
            <a:r>
              <a:rPr lang="en-US" dirty="0">
                <a:solidFill>
                  <a:srgbClr val="FFFFFF"/>
                </a:solidFill>
              </a:rPr>
              <a:t>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=&gt; </a:t>
            </a:r>
            <a:r>
              <a:rPr lang="pl-PL" dirty="0">
                <a:solidFill>
                  <a:schemeClr val="bg1"/>
                </a:solidFill>
              </a:rPr>
              <a:t>własności neuronów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pl-PL" dirty="0">
                <a:solidFill>
                  <a:schemeClr val="bg1"/>
                </a:solidFill>
              </a:rPr>
              <a:t>sieci neuronów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neurodynami</a:t>
            </a:r>
            <a:r>
              <a:rPr lang="pl-PL" dirty="0">
                <a:solidFill>
                  <a:schemeClr val="bg1"/>
                </a:solidFill>
              </a:rPr>
              <a:t>ka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=&gt; </a:t>
            </a:r>
            <a:r>
              <a:rPr lang="pl-PL" dirty="0">
                <a:solidFill>
                  <a:srgbClr val="FFC000"/>
                </a:solidFill>
              </a:rPr>
              <a:t>fenotypy kognitywne</a:t>
            </a:r>
            <a:r>
              <a:rPr lang="en-US" dirty="0">
                <a:solidFill>
                  <a:srgbClr val="FFC000"/>
                </a:solidFill>
              </a:rPr>
              <a:t>, </a:t>
            </a:r>
            <a:r>
              <a:rPr lang="pl-PL" dirty="0">
                <a:solidFill>
                  <a:srgbClr val="FFC000"/>
                </a:solidFill>
              </a:rPr>
              <a:t>zaburzenia zachowania</a:t>
            </a:r>
            <a:r>
              <a:rPr lang="en-US" dirty="0">
                <a:solidFill>
                  <a:srgbClr val="FFC000"/>
                </a:solidFill>
              </a:rPr>
              <a:t>, </a:t>
            </a:r>
            <a:r>
              <a:rPr lang="pl-PL" dirty="0">
                <a:solidFill>
                  <a:srgbClr val="FFC000"/>
                </a:solidFill>
              </a:rPr>
              <a:t>choroby psychiczne</a:t>
            </a:r>
            <a:r>
              <a:rPr lang="en-US" dirty="0">
                <a:solidFill>
                  <a:srgbClr val="FFC000"/>
                </a:solidFill>
              </a:rPr>
              <a:t>.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1146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2857500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052" y="1052736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052" y="3083973"/>
            <a:ext cx="2857500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52" y="1477324"/>
            <a:ext cx="2874233" cy="30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3436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6480075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Równowaga biochemiczna</a:t>
            </a:r>
            <a:endParaRPr lang="en-US" dirty="0" smtClean="0">
              <a:solidFill>
                <a:srgbClr val="FFCC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268413"/>
            <a:ext cx="806450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Niepewność, strach =&gt; aktywacja ciała migdałowatego </a:t>
            </a:r>
            <a:br>
              <a:rPr lang="pl-PL" sz="2400" dirty="0" smtClean="0">
                <a:effectLst/>
                <a:latin typeface="Calibri" pitchFamily="34" charset="0"/>
              </a:rPr>
            </a:br>
            <a:r>
              <a:rPr lang="pl-PL" sz="2400" dirty="0" smtClean="0">
                <a:effectLst/>
                <a:latin typeface="Calibri" pitchFamily="34" charset="0"/>
              </a:rPr>
              <a:t>=&gt; aktywacja osi </a:t>
            </a:r>
            <a:r>
              <a:rPr lang="pl-PL" sz="2400" dirty="0" err="1" smtClean="0">
                <a:effectLst/>
                <a:latin typeface="Calibri" pitchFamily="34" charset="0"/>
              </a:rPr>
              <a:t>podwzgórze-przysadka-nadnercza</a:t>
            </a:r>
            <a:r>
              <a:rPr lang="pl-PL" sz="2400" dirty="0" smtClean="0">
                <a:effectLst/>
                <a:latin typeface="Calibri" pitchFamily="34" charset="0"/>
              </a:rPr>
              <a:t> (HPA):  </a:t>
            </a:r>
            <a:br>
              <a:rPr lang="pl-PL" sz="2400" dirty="0" smtClean="0">
                <a:effectLst/>
                <a:latin typeface="Calibri" pitchFamily="34" charset="0"/>
              </a:rPr>
            </a:br>
            <a:r>
              <a:rPr lang="pl-PL" sz="2400" dirty="0" smtClean="0">
                <a:effectLst/>
                <a:latin typeface="Calibri" pitchFamily="34" charset="0"/>
              </a:rPr>
              <a:t>wydzielanie kortykotropiny (CRT) =&gt; aktywacja przysadki i ACTH =&gt; kortyzol wydzielany z nadnerczy =&gt; neurotransmitery (adrenalina, noradrenalina, dopamina).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Czemu lubimy się bać? W ten sposób uczymy się większej elastyczności reakcji organizmu! Byle nie za długo … 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Krótkoterminowo: kortyzol zwiększa poziom cukru we krwi, zwiększa koncentrację receptorów kortyzolu, wspomaga uczenie zwiększając plastyczność mózgu w hipokampie i ciele migdałowatym (pamięć nieprzyjemnych zdarzeń). 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Długoterminowo: nadprodukcja kortyzolu, </a:t>
            </a:r>
            <a:r>
              <a:rPr lang="pl-PL" sz="2400" dirty="0" err="1" smtClean="0">
                <a:effectLst/>
                <a:latin typeface="Calibri" pitchFamily="34" charset="0"/>
              </a:rPr>
              <a:t>hipermetabolizm</a:t>
            </a:r>
            <a:r>
              <a:rPr lang="pl-PL" sz="2400" dirty="0" smtClean="0">
                <a:effectLst/>
                <a:latin typeface="Calibri" pitchFamily="34" charset="0"/>
              </a:rPr>
              <a:t> mózgu, przewlekły stres, osłabienie układu odpornościowego i wzrostu. 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Wysoki poziom oksytocyny zmniejsza reakcje stresowe. </a:t>
            </a:r>
          </a:p>
        </p:txBody>
      </p:sp>
      <p:pic>
        <p:nvPicPr>
          <p:cNvPr id="23554" name="Picture 2" descr="https://encrypted-tbn2.gstatic.com/images?q=tbn:ANd9GcR8NZgCi2bYVQ3LNyqlGb8BDRbv6PAd_NySmcNJJb8UNsoKzkQ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79" y="-603448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3467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Struktura i funkcja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52" y="1052738"/>
            <a:ext cx="75057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32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27075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pl-PL" dirty="0" smtClean="0"/>
              <a:t>BCI</a:t>
            </a:r>
            <a:r>
              <a:rPr lang="en-US" dirty="0" smtClean="0"/>
              <a:t>: </a:t>
            </a:r>
            <a:r>
              <a:rPr lang="pl-PL" dirty="0" smtClean="0"/>
              <a:t>podłącz sobie mózg</a:t>
            </a:r>
            <a:r>
              <a:rPr lang="en-US" dirty="0" smtClean="0"/>
              <a:t> </a:t>
            </a:r>
            <a:r>
              <a:rPr lang="en-US" dirty="0" smtClean="0"/>
              <a:t>….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8325" y="1147763"/>
            <a:ext cx="8332788" cy="863600"/>
          </a:xfrm>
          <a:noFill/>
        </p:spPr>
        <p:txBody>
          <a:bodyPr lIns="92075" tIns="46038" rIns="92075" bIns="46038"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pl-PL" sz="2000" dirty="0" smtClean="0"/>
              <a:t>Bezpośrednie sprzężenie mózg-komputer-mózg: </a:t>
            </a:r>
            <a:br>
              <a:rPr lang="pl-PL" sz="2000" dirty="0" smtClean="0"/>
            </a:br>
            <a:r>
              <a:rPr lang="pl-PL" sz="2000" dirty="0" smtClean="0"/>
              <a:t>co się dzieje w mojej głowie? </a:t>
            </a:r>
            <a:r>
              <a:rPr lang="pl-PL" sz="2000" dirty="0" err="1" smtClean="0"/>
              <a:t>Neuroffedback</a:t>
            </a:r>
            <a:r>
              <a:rPr lang="pl-PL" sz="2000" dirty="0" smtClean="0"/>
              <a:t>. </a:t>
            </a:r>
            <a:endParaRPr lang="pl-PL" sz="2000" dirty="0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017713"/>
            <a:ext cx="7042150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5975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1" y="260350"/>
            <a:ext cx="6836941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6 miesięcy, </a:t>
            </a:r>
            <a:r>
              <a:rPr lang="pl-PL" dirty="0" smtClean="0">
                <a:solidFill>
                  <a:srgbClr val="FFCC00"/>
                </a:solidFill>
              </a:rPr>
              <a:t/>
            </a:r>
            <a:br>
              <a:rPr lang="pl-PL" dirty="0" smtClean="0">
                <a:solidFill>
                  <a:srgbClr val="FFCC00"/>
                </a:solidFill>
              </a:rPr>
            </a:br>
            <a:r>
              <a:rPr lang="pl-PL" dirty="0" smtClean="0">
                <a:solidFill>
                  <a:srgbClr val="FFCC00"/>
                </a:solidFill>
              </a:rPr>
              <a:t>sylaby</a:t>
            </a:r>
            <a:endParaRPr lang="en-US" dirty="0" smtClean="0">
              <a:solidFill>
                <a:srgbClr val="FFCC00"/>
              </a:solidFill>
            </a:endParaRPr>
          </a:p>
        </p:txBody>
      </p:sp>
      <p:sp>
        <p:nvSpPr>
          <p:cNvPr id="56323" name="Symbol zastępczy zawartości 1"/>
          <p:cNvSpPr>
            <a:spLocks noGrp="1"/>
          </p:cNvSpPr>
          <p:nvPr>
            <p:ph idx="1"/>
          </p:nvPr>
        </p:nvSpPr>
        <p:spPr>
          <a:xfrm>
            <a:off x="665163" y="2420888"/>
            <a:ext cx="2466677" cy="403244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effectLst/>
                <a:latin typeface="Calibri" pitchFamily="34" charset="0"/>
              </a:rPr>
              <a:t>Reakcje na sylaby </a:t>
            </a:r>
            <a:r>
              <a:rPr lang="en-US" sz="2400" dirty="0" err="1" smtClean="0">
                <a:effectLst/>
                <a:latin typeface="Calibri" pitchFamily="34" charset="0"/>
              </a:rPr>
              <a:t>ba</a:t>
            </a:r>
            <a:r>
              <a:rPr lang="en-US" sz="2400" dirty="0" smtClean="0">
                <a:effectLst/>
                <a:latin typeface="Calibri" pitchFamily="34" charset="0"/>
              </a:rPr>
              <a:t>/</a:t>
            </a:r>
            <a:r>
              <a:rPr lang="en-US" sz="2400" dirty="0" err="1" smtClean="0">
                <a:effectLst/>
                <a:latin typeface="Calibri" pitchFamily="34" charset="0"/>
              </a:rPr>
              <a:t>ga</a:t>
            </a:r>
            <a:r>
              <a:rPr lang="en-US" sz="2400" dirty="0" smtClean="0">
                <a:effectLst/>
                <a:latin typeface="Calibri" pitchFamily="34" charset="0"/>
              </a:rPr>
              <a:t>/da </a:t>
            </a:r>
            <a:r>
              <a:rPr lang="pl-PL" sz="2400" dirty="0" smtClean="0">
                <a:effectLst/>
                <a:latin typeface="Calibri" pitchFamily="34" charset="0"/>
              </a:rPr>
              <a:t>w </a:t>
            </a:r>
            <a:br>
              <a:rPr lang="pl-PL" sz="2400" dirty="0" smtClean="0">
                <a:effectLst/>
                <a:latin typeface="Calibri" pitchFamily="34" charset="0"/>
              </a:rPr>
            </a:br>
            <a:r>
              <a:rPr lang="en-US" sz="2400" dirty="0" smtClean="0">
                <a:effectLst/>
                <a:latin typeface="Calibri" pitchFamily="34" charset="0"/>
              </a:rPr>
              <a:t>3–5 </a:t>
            </a:r>
            <a:r>
              <a:rPr lang="pl-PL" sz="2400" dirty="0" smtClean="0">
                <a:effectLst/>
                <a:latin typeface="Calibri" pitchFamily="34" charset="0"/>
              </a:rPr>
              <a:t>dniu życia wykazują różnice u dzieci z grupy ryzyka i kontrolnej  a wyliczone stąd współczynniki pozwalają przewidywać problemy z czytaniem</a:t>
            </a:r>
            <a:r>
              <a:rPr lang="en-US" sz="2400" dirty="0" smtClean="0">
                <a:effectLst/>
                <a:latin typeface="Calibri" pitchFamily="34" charset="0"/>
              </a:rPr>
              <a:t>.</a:t>
            </a:r>
            <a:endParaRPr lang="pl-PL" sz="2400" dirty="0" smtClean="0">
              <a:effectLst/>
              <a:latin typeface="Calibri" pitchFamily="34" charset="0"/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4904"/>
            <a:ext cx="57912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21" y="0"/>
            <a:ext cx="21034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:\rezonans\DSC_42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88"/>
            <a:ext cx="350043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2462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pl-PL" sz="4000" b="0" dirty="0" smtClean="0">
                <a:solidFill>
                  <a:srgbClr val="FFCC00"/>
                </a:solidFill>
                <a:latin typeface="Calibri" pitchFamily="34" charset="0"/>
              </a:rPr>
              <a:t>Kontrasty fonetyczne</a:t>
            </a:r>
            <a:endParaRPr lang="en-US" sz="4000" b="0" dirty="0">
              <a:solidFill>
                <a:srgbClr val="FFCC00"/>
              </a:solidFill>
              <a:latin typeface="Calibri" pitchFamily="34" charset="0"/>
            </a:endParaRP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3313112" cy="5399087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pl-PL" sz="2400" b="0" dirty="0" smtClean="0">
                <a:effectLst/>
                <a:latin typeface="Calibri" pitchFamily="34" charset="0"/>
              </a:rPr>
              <a:t>Sylaba </a:t>
            </a:r>
            <a:r>
              <a:rPr lang="en-US" sz="24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la</a:t>
            </a:r>
            <a:r>
              <a:rPr lang="en-US" sz="2400" b="0" dirty="0" smtClean="0">
                <a:effectLst/>
                <a:latin typeface="Calibri" pitchFamily="34" charset="0"/>
              </a:rPr>
              <a:t> </a:t>
            </a:r>
            <a:r>
              <a:rPr lang="pl-PL" sz="2400" b="0" dirty="0" smtClean="0">
                <a:effectLst/>
                <a:latin typeface="Calibri" pitchFamily="34" charset="0"/>
              </a:rPr>
              <a:t>w 15 </a:t>
            </a:r>
            <a:r>
              <a:rPr lang="pl-PL" sz="2400" b="0" dirty="0" err="1" smtClean="0">
                <a:effectLst/>
                <a:latin typeface="Calibri" pitchFamily="34" charset="0"/>
              </a:rPr>
              <a:t>krokah</a:t>
            </a:r>
            <a:r>
              <a:rPr lang="pl-PL" sz="2400" b="0" dirty="0" smtClean="0">
                <a:effectLst/>
                <a:latin typeface="Calibri" pitchFamily="34" charset="0"/>
              </a:rPr>
              <a:t> stopniowo staje się </a:t>
            </a:r>
            <a:r>
              <a:rPr lang="en-US" sz="2400" b="0" dirty="0" err="1" smtClean="0">
                <a:solidFill>
                  <a:srgbClr val="FFC000"/>
                </a:solidFill>
                <a:effectLst/>
                <a:latin typeface="Calibri" pitchFamily="34" charset="0"/>
              </a:rPr>
              <a:t>ra</a:t>
            </a:r>
            <a:r>
              <a:rPr lang="pl-PL" sz="2400" b="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pl-PL" sz="2400" b="0" dirty="0" smtClean="0">
                <a:effectLst/>
                <a:latin typeface="Calibri" pitchFamily="34" charset="0"/>
              </a:rPr>
              <a:t>Granica</a:t>
            </a:r>
            <a:r>
              <a:rPr lang="en-US" sz="2400" b="0" dirty="0" smtClean="0">
                <a:effectLst/>
                <a:latin typeface="Calibri" pitchFamily="34" charset="0"/>
              </a:rPr>
              <a:t> </a:t>
            </a:r>
            <a:r>
              <a:rPr lang="pl-PL" sz="2400" b="0" dirty="0" smtClean="0">
                <a:effectLst/>
                <a:latin typeface="Calibri" pitchFamily="34" charset="0"/>
              </a:rPr>
              <a:t>dla nas jest koło</a:t>
            </a:r>
            <a:r>
              <a:rPr lang="en-US" sz="2400" b="0" dirty="0" smtClean="0">
                <a:effectLst/>
                <a:latin typeface="Calibri" pitchFamily="34" charset="0"/>
              </a:rPr>
              <a:t> </a:t>
            </a:r>
            <a:r>
              <a:rPr lang="en-US" sz="2400" b="0" dirty="0">
                <a:effectLst/>
                <a:latin typeface="Calibri" pitchFamily="34" charset="0"/>
              </a:rPr>
              <a:t>7, </a:t>
            </a:r>
            <a:r>
              <a:rPr lang="pl-PL" sz="2400" b="0" dirty="0" smtClean="0">
                <a:effectLst/>
                <a:latin typeface="Calibri" pitchFamily="34" charset="0"/>
              </a:rPr>
              <a:t>do porównania dostaje się </a:t>
            </a:r>
            <a:r>
              <a:rPr lang="en-US" sz="2400" b="0" dirty="0" smtClean="0">
                <a:effectLst/>
                <a:latin typeface="Calibri" pitchFamily="34" charset="0"/>
              </a:rPr>
              <a:t>pa</a:t>
            </a:r>
            <a:r>
              <a:rPr lang="pl-PL" sz="2400" b="0" dirty="0" err="1" smtClean="0">
                <a:effectLst/>
                <a:latin typeface="Calibri" pitchFamily="34" charset="0"/>
              </a:rPr>
              <a:t>ry</a:t>
            </a:r>
            <a:r>
              <a:rPr lang="en-US" sz="2400" b="0" dirty="0" smtClean="0">
                <a:effectLst/>
                <a:latin typeface="Calibri" pitchFamily="34" charset="0"/>
              </a:rPr>
              <a:t> </a:t>
            </a:r>
            <a:r>
              <a:rPr lang="pl-PL" sz="2400" b="0" dirty="0" smtClean="0">
                <a:effectLst/>
                <a:latin typeface="Calibri" pitchFamily="34" charset="0"/>
              </a:rPr>
              <a:t>dźwięków </a:t>
            </a:r>
            <a:r>
              <a:rPr lang="en-US" sz="2400" b="0" dirty="0" smtClean="0">
                <a:effectLst/>
                <a:latin typeface="Calibri" pitchFamily="34" charset="0"/>
              </a:rPr>
              <a:t>(k,k+4)</a:t>
            </a:r>
            <a:r>
              <a:rPr lang="pl-PL" sz="2400" b="0" dirty="0" smtClean="0">
                <a:effectLst/>
                <a:latin typeface="Calibri" pitchFamily="34" charset="0"/>
              </a:rPr>
              <a:t>, np. 7-3, 7-11, który jest bardziej podobny?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pl-PL" sz="2400" b="0" dirty="0" smtClean="0">
                <a:effectLst/>
                <a:latin typeface="Calibri" pitchFamily="34" charset="0"/>
              </a:rPr>
              <a:t>Japończycy zgadują przypadkowo, amerykanie prawidłowo, ale w 6-8 miesiącu życia nie ma jeszcze różnicy, dopiero w 10-12 jest specjalizacja. </a:t>
            </a:r>
          </a:p>
        </p:txBody>
      </p:sp>
      <p:pic>
        <p:nvPicPr>
          <p:cNvPr id="1822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59" y="1412875"/>
            <a:ext cx="4449763" cy="469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43980"/>
            <a:ext cx="4275138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26839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Dyskryminacja słowo/nie</a:t>
            </a:r>
            <a:endParaRPr lang="en-US" dirty="0" smtClean="0">
              <a:solidFill>
                <a:srgbClr val="FFCC00"/>
              </a:solidFill>
            </a:endParaRPr>
          </a:p>
        </p:txBody>
      </p:sp>
      <p:sp>
        <p:nvSpPr>
          <p:cNvPr id="57347" name="Symbol zastępczy zawartości 1"/>
          <p:cNvSpPr>
            <a:spLocks noGrp="1"/>
          </p:cNvSpPr>
          <p:nvPr>
            <p:ph idx="1"/>
          </p:nvPr>
        </p:nvSpPr>
        <p:spPr>
          <a:xfrm>
            <a:off x="665163" y="1121093"/>
            <a:ext cx="6461035" cy="1052909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effectLst/>
                <a:latin typeface="Calibri" pitchFamily="34" charset="0"/>
              </a:rPr>
              <a:t>Dzieci w wieku 9-12 lat, w teście odróżniania czy </a:t>
            </a:r>
            <a:br>
              <a:rPr lang="pl-PL" sz="2400" dirty="0" smtClean="0">
                <a:effectLst/>
                <a:latin typeface="Calibri" pitchFamily="34" charset="0"/>
              </a:rPr>
            </a:br>
            <a:r>
              <a:rPr lang="pl-PL" sz="2400" dirty="0" smtClean="0">
                <a:effectLst/>
                <a:latin typeface="Calibri" pitchFamily="34" charset="0"/>
              </a:rPr>
              <a:t>słyszane słowo ma sens czy tylko jest podobne; </a:t>
            </a:r>
            <a:br>
              <a:rPr lang="pl-PL" sz="2400" dirty="0" smtClean="0">
                <a:effectLst/>
                <a:latin typeface="Calibri" pitchFamily="34" charset="0"/>
              </a:rPr>
            </a:br>
            <a:r>
              <a:rPr lang="pl-PL" sz="2400" dirty="0" smtClean="0">
                <a:effectLst/>
                <a:latin typeface="Calibri" pitchFamily="34" charset="0"/>
              </a:rPr>
              <a:t>silne P300 wskazuje na długi czas decyzji.</a:t>
            </a:r>
            <a:endParaRPr lang="en-US" sz="2400" dirty="0" smtClean="0">
              <a:effectLst/>
              <a:latin typeface="Calibri" pitchFamily="34" charset="0"/>
            </a:endParaRP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27" y="2205211"/>
            <a:ext cx="71056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98" y="14868"/>
            <a:ext cx="20193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6126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2116137" cy="6597650"/>
          </a:xfrm>
        </p:spPr>
        <p:txBody>
          <a:bodyPr/>
          <a:lstStyle/>
          <a:p>
            <a:pPr algn="l" eaLnBrk="1" hangingPunct="1">
              <a:defRPr/>
            </a:pP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Cel, postrzeganie, działanie. </a:t>
            </a:r>
            <a:br>
              <a:rPr lang="pl-PL" sz="2000" dirty="0" smtClean="0">
                <a:solidFill>
                  <a:schemeClr val="bg1"/>
                </a:solidFill>
                <a:latin typeface="+mn-lt"/>
              </a:rPr>
            </a:br>
            <a:r>
              <a:rPr lang="pl-PL" sz="2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2000" dirty="0" smtClean="0">
                <a:solidFill>
                  <a:schemeClr val="bg1"/>
                </a:solidFill>
                <a:latin typeface="+mn-lt"/>
              </a:rPr>
            </a:b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Liczne lokalne grupy neuronów współpracują wykonując celowe zadanie, synchronizują się w różny sposób. Model odtwarza czasy reakcji przy wykonywaniu kilku zadań jednocześnie.  </a:t>
            </a:r>
            <a:br>
              <a:rPr lang="pl-PL" sz="2000" dirty="0" smtClean="0">
                <a:solidFill>
                  <a:schemeClr val="bg1"/>
                </a:solidFill>
                <a:latin typeface="+mn-lt"/>
              </a:rPr>
            </a:br>
            <a:r>
              <a:rPr lang="pl-PL" sz="2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2000" dirty="0" smtClean="0">
                <a:solidFill>
                  <a:schemeClr val="bg1"/>
                </a:solidFill>
                <a:latin typeface="+mn-lt"/>
              </a:rPr>
            </a:b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A. </a:t>
            </a:r>
            <a:r>
              <a:rPr lang="pl-PL" sz="2000" dirty="0" err="1" smtClean="0">
                <a:solidFill>
                  <a:schemeClr val="bg1"/>
                </a:solidFill>
                <a:latin typeface="+mn-lt"/>
              </a:rPr>
              <a:t>Zylberger</a:t>
            </a: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, PLOS </a:t>
            </a:r>
            <a:r>
              <a:rPr lang="pl-PL" sz="2000" dirty="0" err="1" smtClean="0">
                <a:solidFill>
                  <a:schemeClr val="bg1"/>
                </a:solidFill>
                <a:latin typeface="+mn-lt"/>
              </a:rPr>
              <a:t>Biology</a:t>
            </a: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 2010</a:t>
            </a:r>
            <a:endParaRPr lang="en-US" sz="20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22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203200"/>
            <a:ext cx="68484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Testy Psychometryczne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620125" cy="1637928"/>
          </a:xfrm>
          <a:noFill/>
        </p:spPr>
        <p:txBody>
          <a:bodyPr/>
          <a:lstStyle/>
          <a:p>
            <a:pPr marL="358775" indent="-358775" eaLnBrk="1" hangingPunct="1"/>
            <a:r>
              <a:rPr lang="pl-PL" sz="2200" dirty="0" smtClean="0">
                <a:latin typeface="Arial Unicode MS" pitchFamily="34" charset="-128"/>
              </a:rPr>
              <a:t>Program IDSS - </a:t>
            </a:r>
            <a:r>
              <a:rPr lang="pl-PL" sz="2200" dirty="0" err="1" smtClean="0">
                <a:latin typeface="Arial Unicode MS" pitchFamily="34" charset="-128"/>
              </a:rPr>
              <a:t>Intelligent</a:t>
            </a:r>
            <a:r>
              <a:rPr lang="pl-PL" sz="2200" dirty="0" smtClean="0">
                <a:latin typeface="Arial Unicode MS" pitchFamily="34" charset="-128"/>
              </a:rPr>
              <a:t> </a:t>
            </a:r>
            <a:r>
              <a:rPr lang="pl-PL" sz="2200" dirty="0" err="1" smtClean="0">
                <a:latin typeface="Arial Unicode MS" pitchFamily="34" charset="-128"/>
              </a:rPr>
              <a:t>Decision</a:t>
            </a:r>
            <a:r>
              <a:rPr lang="pl-PL" sz="2200" dirty="0" smtClean="0">
                <a:latin typeface="Arial Unicode MS" pitchFamily="34" charset="-128"/>
              </a:rPr>
              <a:t> </a:t>
            </a:r>
            <a:r>
              <a:rPr lang="pl-PL" sz="2200" dirty="0" err="1" smtClean="0">
                <a:latin typeface="Arial Unicode MS" pitchFamily="34" charset="-128"/>
              </a:rPr>
              <a:t>Support</a:t>
            </a:r>
            <a:r>
              <a:rPr lang="pl-PL" sz="2200" dirty="0" smtClean="0">
                <a:latin typeface="Arial Unicode MS" pitchFamily="34" charset="-128"/>
              </a:rPr>
              <a:t> System.</a:t>
            </a:r>
          </a:p>
          <a:p>
            <a:pPr marL="358775" indent="-358775" eaLnBrk="1" hangingPunct="1"/>
            <a:r>
              <a:rPr lang="pl-PL" sz="2200" dirty="0" smtClean="0">
                <a:latin typeface="Arial Unicode MS" pitchFamily="34" charset="-128"/>
              </a:rPr>
              <a:t>System wspomagania decyzji psychometry. </a:t>
            </a:r>
          </a:p>
          <a:p>
            <a:pPr marL="358775" indent="-358775" eaLnBrk="1" hangingPunct="1"/>
            <a:r>
              <a:rPr lang="pl-PL" sz="2200" dirty="0" smtClean="0">
                <a:latin typeface="Arial Unicode MS" pitchFamily="34" charset="-128"/>
              </a:rPr>
              <a:t>Pomaga zinterpretować wyniki testu psychometrycznego </a:t>
            </a:r>
            <a:r>
              <a:rPr lang="pl-PL" sz="2200" dirty="0">
                <a:latin typeface="Arial Unicode MS" pitchFamily="34" charset="-128"/>
              </a:rPr>
              <a:t/>
            </a:r>
            <a:br>
              <a:rPr lang="pl-PL" sz="2200" dirty="0">
                <a:latin typeface="Arial Unicode MS" pitchFamily="34" charset="-128"/>
              </a:rPr>
            </a:br>
            <a:r>
              <a:rPr lang="pl-PL" sz="2200" dirty="0">
                <a:latin typeface="Arial Unicode MS" pitchFamily="34" charset="-128"/>
              </a:rPr>
              <a:t>MMPI (Minnesota </a:t>
            </a:r>
            <a:r>
              <a:rPr lang="pl-PL" sz="2200" dirty="0" err="1">
                <a:latin typeface="Arial Unicode MS" pitchFamily="34" charset="-128"/>
              </a:rPr>
              <a:t>Multiphasic</a:t>
            </a:r>
            <a:r>
              <a:rPr lang="pl-PL" sz="2200" dirty="0">
                <a:latin typeface="Arial Unicode MS" pitchFamily="34" charset="-128"/>
              </a:rPr>
              <a:t> </a:t>
            </a:r>
            <a:r>
              <a:rPr lang="pl-PL" sz="2200" dirty="0" err="1">
                <a:latin typeface="Arial Unicode MS" pitchFamily="34" charset="-128"/>
              </a:rPr>
              <a:t>Personality</a:t>
            </a:r>
            <a:r>
              <a:rPr lang="pl-PL" sz="2200" dirty="0">
                <a:latin typeface="Arial Unicode MS" pitchFamily="34" charset="-128"/>
              </a:rPr>
              <a:t> </a:t>
            </a:r>
            <a:r>
              <a:rPr lang="pl-PL" sz="2200" dirty="0" smtClean="0">
                <a:latin typeface="Arial Unicode MS" pitchFamily="34" charset="-128"/>
              </a:rPr>
              <a:t>Inventory).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669925"/>
          </a:xfrm>
        </p:spPr>
        <p:txBody>
          <a:bodyPr/>
          <a:lstStyle/>
          <a:p>
            <a:pPr>
              <a:defRPr/>
            </a:pPr>
            <a:r>
              <a:rPr lang="pl-PL" dirty="0" smtClean="0">
                <a:latin typeface="Arial Unicode MS" pitchFamily="34" charset="-128"/>
              </a:rPr>
              <a:t>Szczegółowy model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336550" y="704850"/>
            <a:ext cx="2730500" cy="60055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mtClean="0"/>
              <a:t>Garagnani</a:t>
            </a:r>
            <a:r>
              <a:rPr lang="pl-PL" smtClean="0"/>
              <a:t> et al</a:t>
            </a:r>
            <a:r>
              <a:rPr lang="en-US" smtClean="0"/>
              <a:t>. Recruitment and consolidation of cell assemblies for words by way of Hebbian learning and competition in a multi-layer neural network</a:t>
            </a:r>
            <a:r>
              <a:rPr lang="pl-PL" smtClean="0"/>
              <a:t>. </a:t>
            </a:r>
            <a:br>
              <a:rPr lang="pl-PL" smtClean="0"/>
            </a:br>
            <a:r>
              <a:rPr lang="en-US" smtClean="0"/>
              <a:t>Cognitive Comp</a:t>
            </a:r>
            <a:r>
              <a:rPr lang="pl-PL" smtClean="0"/>
              <a:t>.</a:t>
            </a:r>
            <a:r>
              <a:rPr lang="en-US" smtClean="0"/>
              <a:t> 1(2), 160-176</a:t>
            </a:r>
            <a:r>
              <a:rPr lang="pl-PL" smtClean="0"/>
              <a:t>, </a:t>
            </a:r>
            <a:r>
              <a:rPr lang="en-US" smtClean="0"/>
              <a:t>2009</a:t>
            </a:r>
            <a:r>
              <a:rPr lang="pl-PL" smtClean="0"/>
              <a:t>. </a:t>
            </a:r>
          </a:p>
          <a:p>
            <a:pPr marL="0" indent="0">
              <a:buFontTx/>
              <a:buNone/>
            </a:pPr>
            <a:r>
              <a:rPr lang="pl-PL" smtClean="0"/>
              <a:t>Pierwotna kora słuchowa </a:t>
            </a:r>
            <a:r>
              <a:rPr lang="en-US" smtClean="0"/>
              <a:t>(A1), </a:t>
            </a:r>
            <a:r>
              <a:rPr lang="pl-PL" smtClean="0"/>
              <a:t>pas słuchowy</a:t>
            </a:r>
            <a:r>
              <a:rPr lang="en-US" smtClean="0"/>
              <a:t> (AB)</a:t>
            </a:r>
            <a:r>
              <a:rPr lang="pl-PL" smtClean="0"/>
              <a:t>, pas rozszerzony </a:t>
            </a:r>
            <a:r>
              <a:rPr lang="en-US" smtClean="0"/>
              <a:t>(PB</a:t>
            </a:r>
            <a:r>
              <a:rPr lang="pl-PL" smtClean="0"/>
              <a:t>,  obszar </a:t>
            </a:r>
            <a:r>
              <a:rPr lang="en-US" smtClean="0"/>
              <a:t>Werni</a:t>
            </a:r>
            <a:r>
              <a:rPr lang="pl-PL" smtClean="0"/>
              <a:t>c</a:t>
            </a:r>
            <a:r>
              <a:rPr lang="en-US" smtClean="0"/>
              <a:t>k</a:t>
            </a:r>
            <a:r>
              <a:rPr lang="pl-PL" smtClean="0"/>
              <a:t>i</a:t>
            </a:r>
            <a:r>
              <a:rPr lang="en-US" smtClean="0"/>
              <a:t>e</a:t>
            </a:r>
            <a:r>
              <a:rPr lang="pl-PL" smtClean="0"/>
              <a:t>go</a:t>
            </a:r>
            <a:r>
              <a:rPr lang="en-US" smtClean="0"/>
              <a:t>), </a:t>
            </a:r>
            <a:r>
              <a:rPr lang="pl-PL" smtClean="0"/>
              <a:t>boczno- brzuszna kora przed- czołowa </a:t>
            </a:r>
            <a:r>
              <a:rPr lang="en-US" smtClean="0"/>
              <a:t>(PF) </a:t>
            </a:r>
            <a:r>
              <a:rPr lang="pl-PL" smtClean="0"/>
              <a:t>i przed- ruchowa </a:t>
            </a:r>
            <a:r>
              <a:rPr lang="en-US" smtClean="0"/>
              <a:t>(PM</a:t>
            </a:r>
            <a:r>
              <a:rPr lang="pl-PL" smtClean="0"/>
              <a:t>, </a:t>
            </a:r>
            <a:r>
              <a:rPr lang="en-US" smtClean="0"/>
              <a:t>Broca)</a:t>
            </a:r>
            <a:r>
              <a:rPr lang="pl-PL" smtClean="0"/>
              <a:t>, kora ruchowa </a:t>
            </a:r>
            <a:r>
              <a:rPr lang="en-US" smtClean="0"/>
              <a:t>(M1).</a:t>
            </a:r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828675"/>
            <a:ext cx="607695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/>
              <a:t>Trajektorie umysłu</a:t>
            </a:r>
            <a:endParaRPr lang="en-US" sz="4000" dirty="0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25538"/>
            <a:ext cx="8424863" cy="1150937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sz="2000" smtClean="0">
                <a:solidFill>
                  <a:srgbClr val="FFFFFF"/>
                </a:solidFill>
              </a:rPr>
              <a:t>Sieci zbiegają do interpretacji różnymi drogami, możemy badać dynamikę tego procesu, skojarzenie semantyczne i fonologiczne: za każdym razem kontekst + historia prowadzą do nieco innych aktywacji.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7625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39750" y="2420938"/>
            <a:ext cx="3527425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000" b="1" dirty="0">
                <a:latin typeface="+mn-lt"/>
                <a:cs typeface="+mn-cs"/>
              </a:rPr>
              <a:t>Pojęcie</a:t>
            </a:r>
            <a:r>
              <a:rPr lang="pl-PL" sz="2000" dirty="0">
                <a:latin typeface="+mn-lt"/>
                <a:cs typeface="+mn-cs"/>
              </a:rPr>
              <a:t> = kategoria stanu mózgu, ale ten stan jest niepowtarzalny.</a:t>
            </a:r>
            <a:br>
              <a:rPr lang="pl-PL" sz="2000" dirty="0">
                <a:latin typeface="+mn-lt"/>
                <a:cs typeface="+mn-cs"/>
              </a:rPr>
            </a:br>
            <a:endParaRPr lang="pl-PL" sz="2000" dirty="0">
              <a:latin typeface="+mn-lt"/>
              <a:cs typeface="+mn-cs"/>
            </a:endParaRPr>
          </a:p>
          <a:p>
            <a:pPr>
              <a:defRPr/>
            </a:pPr>
            <a:r>
              <a:rPr lang="pl-PL" sz="2000" b="1" dirty="0">
                <a:latin typeface="+mn-lt"/>
                <a:cs typeface="+mn-cs"/>
              </a:rPr>
              <a:t>Symbol</a:t>
            </a:r>
            <a:r>
              <a:rPr lang="pl-PL" sz="2000" dirty="0">
                <a:latin typeface="+mn-lt"/>
                <a:cs typeface="+mn-cs"/>
              </a:rPr>
              <a:t> = etykieta dla w miarę podobnych stanów.</a:t>
            </a:r>
            <a:br>
              <a:rPr lang="pl-PL" sz="2000" dirty="0">
                <a:latin typeface="+mn-lt"/>
                <a:cs typeface="+mn-cs"/>
              </a:rPr>
            </a:br>
            <a:endParaRPr lang="pl-PL" sz="2000" dirty="0">
              <a:latin typeface="+mn-lt"/>
              <a:cs typeface="+mn-cs"/>
            </a:endParaRPr>
          </a:p>
          <a:p>
            <a:pPr>
              <a:defRPr/>
            </a:pPr>
            <a:r>
              <a:rPr lang="pl-PL" sz="2000" dirty="0">
                <a:latin typeface="+mn-lt"/>
                <a:cs typeface="+mn-cs"/>
              </a:rPr>
              <a:t>Każdy punkt reprezentuje tu rozkład aktywacji w 140 obszarach mózgu, wizualizacja zachowuje relacje podobieństwa.</a:t>
            </a:r>
            <a:endParaRPr lang="en-US" sz="2000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913" y="292100"/>
            <a:ext cx="7566025" cy="498475"/>
          </a:xfrm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>
                <a:latin typeface="Arial Unicode MS" pitchFamily="34" charset="-128"/>
              </a:rPr>
              <a:t>Problemy wymagające wglądu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282575" y="1066800"/>
            <a:ext cx="7185025" cy="17907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mtClean="0"/>
              <a:t>Mamy 31 domin            i szachownicę z której usunięto </a:t>
            </a:r>
            <a:br>
              <a:rPr lang="pl-PL" smtClean="0"/>
            </a:br>
            <a:r>
              <a:rPr lang="pl-PL" smtClean="0"/>
              <a:t>przeciwległe rogi; czy można ją pokryć dominami?</a:t>
            </a:r>
          </a:p>
          <a:p>
            <a:pPr marL="0" indent="0" eaLnBrk="1" hangingPunct="1">
              <a:buFontTx/>
              <a:buNone/>
            </a:pPr>
            <a:endParaRPr lang="pl-PL" sz="1000" smtClean="0"/>
          </a:p>
          <a:p>
            <a:pPr marL="0" indent="0" eaLnBrk="1" hangingPunct="1">
              <a:buFontTx/>
              <a:buNone/>
            </a:pPr>
            <a:r>
              <a:rPr lang="pl-PL" smtClean="0"/>
              <a:t>Analityczne rozwiązanie: spróbuj różnych pokryć.</a:t>
            </a:r>
            <a:endParaRPr lang="pl-PL" sz="1000" smtClean="0"/>
          </a:p>
          <a:p>
            <a:pPr marL="0" indent="0" eaLnBrk="1" hangingPunct="1">
              <a:buFontTx/>
              <a:buNone/>
            </a:pPr>
            <a:r>
              <a:rPr lang="pl-PL" smtClean="0"/>
              <a:t>Nie da się ... za dużo kombinacji!</a:t>
            </a:r>
          </a:p>
          <a:p>
            <a:pPr marL="0" indent="0" eaLnBrk="1" hangingPunct="1">
              <a:buFontTx/>
              <a:buNone/>
            </a:pPr>
            <a:endParaRPr lang="pl-PL" sz="1000" smtClean="0"/>
          </a:p>
        </p:txBody>
      </p:sp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301625" y="2714625"/>
            <a:ext cx="3821113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2000" dirty="0">
                <a:solidFill>
                  <a:srgbClr val="EAEAEA"/>
                </a:solidFill>
                <a:latin typeface="+mn-lt"/>
                <a:cs typeface="+mn-cs"/>
              </a:rPr>
              <a:t>Analityczne podejście nie ma szans by wywołać odpowiednie aktywacje w mózgu, łącząc nowe idee, trzeba się od niego oderwać, unikając licznych skojarzeń, które prowadzą na manowce. </a:t>
            </a:r>
          </a:p>
          <a:p>
            <a:pPr eaLnBrk="1" hangingPunct="1">
              <a:spcBef>
                <a:spcPct val="50000"/>
              </a:spcBef>
              <a:defRPr/>
            </a:pPr>
            <a:endParaRPr lang="pl-PL" sz="1000" dirty="0">
              <a:solidFill>
                <a:srgbClr val="EAEAEA"/>
              </a:solidFill>
              <a:latin typeface="+mn-lt"/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l-PL" sz="2000" dirty="0">
                <a:solidFill>
                  <a:srgbClr val="EAEAEA"/>
                </a:solidFill>
                <a:latin typeface="+mn-lt"/>
                <a:cs typeface="+mn-cs"/>
              </a:rPr>
              <a:t>Wgląd &lt;= prawa półkula reprezentuje meta-poziom bez   fonologicznych (symbolicznych) składowych ... czyli co?  </a:t>
            </a:r>
          </a:p>
        </p:txBody>
      </p:sp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1060450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8" name="Grupa 11"/>
          <p:cNvGrpSpPr>
            <a:grpSpLocks/>
          </p:cNvGrpSpPr>
          <p:nvPr/>
        </p:nvGrpSpPr>
        <p:grpSpPr bwMode="auto">
          <a:xfrm>
            <a:off x="4021138" y="3048000"/>
            <a:ext cx="4884737" cy="3432175"/>
            <a:chOff x="2279650" y="1557338"/>
            <a:chExt cx="4884738" cy="3432175"/>
          </a:xfrm>
        </p:grpSpPr>
        <p:sp>
          <p:nvSpPr>
            <p:cNvPr id="19464" name="Freeform 5"/>
            <p:cNvSpPr>
              <a:spLocks/>
            </p:cNvSpPr>
            <p:nvPr/>
          </p:nvSpPr>
          <p:spPr bwMode="auto">
            <a:xfrm>
              <a:off x="4643437" y="3573463"/>
              <a:ext cx="2520951" cy="1079500"/>
            </a:xfrm>
            <a:custGeom>
              <a:avLst/>
              <a:gdLst>
                <a:gd name="T0" fmla="*/ 0 w 1588"/>
                <a:gd name="T1" fmla="*/ 2147483647 h 635"/>
                <a:gd name="T2" fmla="*/ 2147483647 w 1588"/>
                <a:gd name="T3" fmla="*/ 2147483647 h 635"/>
                <a:gd name="T4" fmla="*/ 2147483647 w 1588"/>
                <a:gd name="T5" fmla="*/ 2147483647 h 635"/>
                <a:gd name="T6" fmla="*/ 2147483647 w 1588"/>
                <a:gd name="T7" fmla="*/ 2147483647 h 635"/>
                <a:gd name="T8" fmla="*/ 2147483647 w 1588"/>
                <a:gd name="T9" fmla="*/ 2147483647 h 635"/>
                <a:gd name="T10" fmla="*/ 2147483647 w 1588"/>
                <a:gd name="T11" fmla="*/ 2147483647 h 635"/>
                <a:gd name="T12" fmla="*/ 2147483647 w 1588"/>
                <a:gd name="T13" fmla="*/ 0 h 6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8"/>
                <a:gd name="T22" fmla="*/ 0 h 635"/>
                <a:gd name="T23" fmla="*/ 1588 w 1588"/>
                <a:gd name="T24" fmla="*/ 635 h 6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8" h="635">
                  <a:moveTo>
                    <a:pt x="0" y="635"/>
                  </a:moveTo>
                  <a:cubicBezTo>
                    <a:pt x="87" y="586"/>
                    <a:pt x="175" y="537"/>
                    <a:pt x="273" y="499"/>
                  </a:cubicBezTo>
                  <a:cubicBezTo>
                    <a:pt x="371" y="461"/>
                    <a:pt x="484" y="431"/>
                    <a:pt x="590" y="408"/>
                  </a:cubicBezTo>
                  <a:cubicBezTo>
                    <a:pt x="696" y="385"/>
                    <a:pt x="780" y="370"/>
                    <a:pt x="908" y="363"/>
                  </a:cubicBezTo>
                  <a:cubicBezTo>
                    <a:pt x="1036" y="356"/>
                    <a:pt x="1263" y="386"/>
                    <a:pt x="1361" y="363"/>
                  </a:cubicBezTo>
                  <a:cubicBezTo>
                    <a:pt x="1459" y="340"/>
                    <a:pt x="1459" y="287"/>
                    <a:pt x="1497" y="227"/>
                  </a:cubicBezTo>
                  <a:cubicBezTo>
                    <a:pt x="1535" y="167"/>
                    <a:pt x="1561" y="83"/>
                    <a:pt x="1588" y="0"/>
                  </a:cubicBezTo>
                </a:path>
              </a:pathLst>
            </a:cu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65" name="Freeform 7"/>
            <p:cNvSpPr>
              <a:spLocks/>
            </p:cNvSpPr>
            <p:nvPr/>
          </p:nvSpPr>
          <p:spPr bwMode="auto">
            <a:xfrm>
              <a:off x="3192462" y="1833563"/>
              <a:ext cx="3971926" cy="3155950"/>
            </a:xfrm>
            <a:custGeom>
              <a:avLst/>
              <a:gdLst>
                <a:gd name="T0" fmla="*/ 2147483647 w 2502"/>
                <a:gd name="T1" fmla="*/ 2147483647 h 1988"/>
                <a:gd name="T2" fmla="*/ 2147483647 w 2502"/>
                <a:gd name="T3" fmla="*/ 2147483647 h 1988"/>
                <a:gd name="T4" fmla="*/ 2147483647 w 2502"/>
                <a:gd name="T5" fmla="*/ 2147483647 h 1988"/>
                <a:gd name="T6" fmla="*/ 2147483647 w 2502"/>
                <a:gd name="T7" fmla="*/ 2147483647 h 1988"/>
                <a:gd name="T8" fmla="*/ 2147483647 w 2502"/>
                <a:gd name="T9" fmla="*/ 2147483647 h 1988"/>
                <a:gd name="T10" fmla="*/ 2147483647 w 2502"/>
                <a:gd name="T11" fmla="*/ 2147483647 h 1988"/>
                <a:gd name="T12" fmla="*/ 2147483647 w 2502"/>
                <a:gd name="T13" fmla="*/ 2147483647 h 1988"/>
                <a:gd name="T14" fmla="*/ 2147483647 w 2502"/>
                <a:gd name="T15" fmla="*/ 2147483647 h 1988"/>
                <a:gd name="T16" fmla="*/ 2147483647 w 2502"/>
                <a:gd name="T17" fmla="*/ 2147483647 h 1988"/>
                <a:gd name="T18" fmla="*/ 2147483647 w 2502"/>
                <a:gd name="T19" fmla="*/ 2147483647 h 1988"/>
                <a:gd name="T20" fmla="*/ 2147483647 w 2502"/>
                <a:gd name="T21" fmla="*/ 2147483647 h 1988"/>
                <a:gd name="T22" fmla="*/ 2147483647 w 2502"/>
                <a:gd name="T23" fmla="*/ 2147483647 h 1988"/>
                <a:gd name="T24" fmla="*/ 2147483647 w 2502"/>
                <a:gd name="T25" fmla="*/ 2147483647 h 1988"/>
                <a:gd name="T26" fmla="*/ 2147483647 w 2502"/>
                <a:gd name="T27" fmla="*/ 2147483647 h 1988"/>
                <a:gd name="T28" fmla="*/ 2147483647 w 2502"/>
                <a:gd name="T29" fmla="*/ 2147483647 h 1988"/>
                <a:gd name="T30" fmla="*/ 2147483647 w 2502"/>
                <a:gd name="T31" fmla="*/ 2147483647 h 1988"/>
                <a:gd name="T32" fmla="*/ 2147483647 w 2502"/>
                <a:gd name="T33" fmla="*/ 2147483647 h 19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02"/>
                <a:gd name="T52" fmla="*/ 0 h 1988"/>
                <a:gd name="T53" fmla="*/ 2502 w 2502"/>
                <a:gd name="T54" fmla="*/ 1988 h 19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02" h="1988">
                  <a:moveTo>
                    <a:pt x="914" y="1776"/>
                  </a:moveTo>
                  <a:cubicBezTo>
                    <a:pt x="891" y="1806"/>
                    <a:pt x="869" y="1837"/>
                    <a:pt x="824" y="1867"/>
                  </a:cubicBezTo>
                  <a:cubicBezTo>
                    <a:pt x="779" y="1897"/>
                    <a:pt x="725" y="1943"/>
                    <a:pt x="642" y="1958"/>
                  </a:cubicBezTo>
                  <a:cubicBezTo>
                    <a:pt x="559" y="1973"/>
                    <a:pt x="416" y="1988"/>
                    <a:pt x="325" y="1958"/>
                  </a:cubicBezTo>
                  <a:cubicBezTo>
                    <a:pt x="234" y="1928"/>
                    <a:pt x="151" y="1836"/>
                    <a:pt x="98" y="1776"/>
                  </a:cubicBezTo>
                  <a:cubicBezTo>
                    <a:pt x="45" y="1716"/>
                    <a:pt x="0" y="1670"/>
                    <a:pt x="7" y="1595"/>
                  </a:cubicBezTo>
                  <a:cubicBezTo>
                    <a:pt x="14" y="1520"/>
                    <a:pt x="52" y="1429"/>
                    <a:pt x="143" y="1323"/>
                  </a:cubicBezTo>
                  <a:cubicBezTo>
                    <a:pt x="234" y="1217"/>
                    <a:pt x="423" y="1073"/>
                    <a:pt x="551" y="960"/>
                  </a:cubicBezTo>
                  <a:cubicBezTo>
                    <a:pt x="679" y="847"/>
                    <a:pt x="808" y="755"/>
                    <a:pt x="914" y="642"/>
                  </a:cubicBezTo>
                  <a:cubicBezTo>
                    <a:pt x="1020" y="529"/>
                    <a:pt x="1104" y="370"/>
                    <a:pt x="1187" y="279"/>
                  </a:cubicBezTo>
                  <a:cubicBezTo>
                    <a:pt x="1270" y="188"/>
                    <a:pt x="1353" y="128"/>
                    <a:pt x="1413" y="98"/>
                  </a:cubicBezTo>
                  <a:cubicBezTo>
                    <a:pt x="1473" y="68"/>
                    <a:pt x="1504" y="113"/>
                    <a:pt x="1549" y="98"/>
                  </a:cubicBezTo>
                  <a:cubicBezTo>
                    <a:pt x="1594" y="83"/>
                    <a:pt x="1632" y="0"/>
                    <a:pt x="1685" y="7"/>
                  </a:cubicBezTo>
                  <a:cubicBezTo>
                    <a:pt x="1738" y="14"/>
                    <a:pt x="1791" y="67"/>
                    <a:pt x="1867" y="143"/>
                  </a:cubicBezTo>
                  <a:cubicBezTo>
                    <a:pt x="1943" y="219"/>
                    <a:pt x="2063" y="363"/>
                    <a:pt x="2139" y="461"/>
                  </a:cubicBezTo>
                  <a:cubicBezTo>
                    <a:pt x="2215" y="559"/>
                    <a:pt x="2261" y="627"/>
                    <a:pt x="2321" y="733"/>
                  </a:cubicBezTo>
                  <a:cubicBezTo>
                    <a:pt x="2381" y="839"/>
                    <a:pt x="2441" y="967"/>
                    <a:pt x="2502" y="1096"/>
                  </a:cubicBezTo>
                </a:path>
              </a:pathLst>
            </a:cu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66" name="Freeform 8"/>
            <p:cNvSpPr>
              <a:spLocks/>
            </p:cNvSpPr>
            <p:nvPr/>
          </p:nvSpPr>
          <p:spPr bwMode="auto">
            <a:xfrm>
              <a:off x="2279650" y="1557338"/>
              <a:ext cx="3587751" cy="2771775"/>
            </a:xfrm>
            <a:custGeom>
              <a:avLst/>
              <a:gdLst>
                <a:gd name="T0" fmla="*/ 2147483647 w 2260"/>
                <a:gd name="T1" fmla="*/ 2147483647 h 1746"/>
                <a:gd name="T2" fmla="*/ 2147483647 w 2260"/>
                <a:gd name="T3" fmla="*/ 2147483647 h 1746"/>
                <a:gd name="T4" fmla="*/ 2147483647 w 2260"/>
                <a:gd name="T5" fmla="*/ 2147483647 h 1746"/>
                <a:gd name="T6" fmla="*/ 2147483647 w 2260"/>
                <a:gd name="T7" fmla="*/ 2147483647 h 1746"/>
                <a:gd name="T8" fmla="*/ 2147483647 w 2260"/>
                <a:gd name="T9" fmla="*/ 2147483647 h 1746"/>
                <a:gd name="T10" fmla="*/ 2147483647 w 2260"/>
                <a:gd name="T11" fmla="*/ 2147483647 h 1746"/>
                <a:gd name="T12" fmla="*/ 2147483647 w 2260"/>
                <a:gd name="T13" fmla="*/ 2147483647 h 1746"/>
                <a:gd name="T14" fmla="*/ 2147483647 w 2260"/>
                <a:gd name="T15" fmla="*/ 0 h 1746"/>
                <a:gd name="T16" fmla="*/ 2147483647 w 2260"/>
                <a:gd name="T17" fmla="*/ 2147483647 h 1746"/>
                <a:gd name="T18" fmla="*/ 2147483647 w 2260"/>
                <a:gd name="T19" fmla="*/ 2147483647 h 1746"/>
                <a:gd name="T20" fmla="*/ 2147483647 w 2260"/>
                <a:gd name="T21" fmla="*/ 2147483647 h 1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60"/>
                <a:gd name="T34" fmla="*/ 0 h 1746"/>
                <a:gd name="T35" fmla="*/ 2260 w 2260"/>
                <a:gd name="T36" fmla="*/ 1746 h 17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60" h="1746">
                  <a:moveTo>
                    <a:pt x="582" y="1723"/>
                  </a:moveTo>
                  <a:cubicBezTo>
                    <a:pt x="469" y="1734"/>
                    <a:pt x="356" y="1746"/>
                    <a:pt x="265" y="1678"/>
                  </a:cubicBezTo>
                  <a:cubicBezTo>
                    <a:pt x="174" y="1610"/>
                    <a:pt x="76" y="1443"/>
                    <a:pt x="38" y="1315"/>
                  </a:cubicBezTo>
                  <a:cubicBezTo>
                    <a:pt x="0" y="1187"/>
                    <a:pt x="8" y="1020"/>
                    <a:pt x="38" y="907"/>
                  </a:cubicBezTo>
                  <a:cubicBezTo>
                    <a:pt x="68" y="794"/>
                    <a:pt x="166" y="703"/>
                    <a:pt x="219" y="635"/>
                  </a:cubicBezTo>
                  <a:cubicBezTo>
                    <a:pt x="272" y="567"/>
                    <a:pt x="242" y="590"/>
                    <a:pt x="355" y="499"/>
                  </a:cubicBezTo>
                  <a:cubicBezTo>
                    <a:pt x="468" y="408"/>
                    <a:pt x="741" y="173"/>
                    <a:pt x="900" y="90"/>
                  </a:cubicBezTo>
                  <a:cubicBezTo>
                    <a:pt x="1059" y="7"/>
                    <a:pt x="1180" y="0"/>
                    <a:pt x="1308" y="0"/>
                  </a:cubicBezTo>
                  <a:cubicBezTo>
                    <a:pt x="1436" y="0"/>
                    <a:pt x="1558" y="75"/>
                    <a:pt x="1671" y="90"/>
                  </a:cubicBezTo>
                  <a:cubicBezTo>
                    <a:pt x="1784" y="105"/>
                    <a:pt x="1890" y="75"/>
                    <a:pt x="1988" y="90"/>
                  </a:cubicBezTo>
                  <a:cubicBezTo>
                    <a:pt x="2086" y="105"/>
                    <a:pt x="2215" y="166"/>
                    <a:pt x="2260" y="181"/>
                  </a:cubicBezTo>
                </a:path>
              </a:pathLst>
            </a:cu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67" name="Freeform 9"/>
            <p:cNvSpPr>
              <a:spLocks/>
            </p:cNvSpPr>
            <p:nvPr/>
          </p:nvSpPr>
          <p:spPr bwMode="auto">
            <a:xfrm>
              <a:off x="3563937" y="2997201"/>
              <a:ext cx="2160588" cy="1728787"/>
            </a:xfrm>
            <a:custGeom>
              <a:avLst/>
              <a:gdLst>
                <a:gd name="T0" fmla="*/ 0 w 1361"/>
                <a:gd name="T1" fmla="*/ 2147483647 h 1089"/>
                <a:gd name="T2" fmla="*/ 2147483647 w 1361"/>
                <a:gd name="T3" fmla="*/ 2147483647 h 1089"/>
                <a:gd name="T4" fmla="*/ 2147483647 w 1361"/>
                <a:gd name="T5" fmla="*/ 2147483647 h 1089"/>
                <a:gd name="T6" fmla="*/ 2147483647 w 1361"/>
                <a:gd name="T7" fmla="*/ 2147483647 h 1089"/>
                <a:gd name="T8" fmla="*/ 2147483647 w 1361"/>
                <a:gd name="T9" fmla="*/ 2147483647 h 1089"/>
                <a:gd name="T10" fmla="*/ 2147483647 w 1361"/>
                <a:gd name="T11" fmla="*/ 2147483647 h 1089"/>
                <a:gd name="T12" fmla="*/ 2147483647 w 1361"/>
                <a:gd name="T13" fmla="*/ 2147483647 h 1089"/>
                <a:gd name="T14" fmla="*/ 2147483647 w 1361"/>
                <a:gd name="T15" fmla="*/ 2147483647 h 1089"/>
                <a:gd name="T16" fmla="*/ 2147483647 w 1361"/>
                <a:gd name="T17" fmla="*/ 0 h 10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61"/>
                <a:gd name="T28" fmla="*/ 0 h 1089"/>
                <a:gd name="T29" fmla="*/ 1361 w 1361"/>
                <a:gd name="T30" fmla="*/ 1089 h 10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61" h="1089">
                  <a:moveTo>
                    <a:pt x="0" y="1089"/>
                  </a:moveTo>
                  <a:cubicBezTo>
                    <a:pt x="15" y="1020"/>
                    <a:pt x="30" y="952"/>
                    <a:pt x="90" y="907"/>
                  </a:cubicBezTo>
                  <a:cubicBezTo>
                    <a:pt x="150" y="862"/>
                    <a:pt x="280" y="862"/>
                    <a:pt x="363" y="817"/>
                  </a:cubicBezTo>
                  <a:cubicBezTo>
                    <a:pt x="446" y="772"/>
                    <a:pt x="529" y="695"/>
                    <a:pt x="589" y="635"/>
                  </a:cubicBezTo>
                  <a:cubicBezTo>
                    <a:pt x="649" y="575"/>
                    <a:pt x="673" y="492"/>
                    <a:pt x="726" y="454"/>
                  </a:cubicBezTo>
                  <a:cubicBezTo>
                    <a:pt x="779" y="416"/>
                    <a:pt x="839" y="453"/>
                    <a:pt x="907" y="408"/>
                  </a:cubicBezTo>
                  <a:cubicBezTo>
                    <a:pt x="975" y="363"/>
                    <a:pt x="1081" y="242"/>
                    <a:pt x="1134" y="181"/>
                  </a:cubicBezTo>
                  <a:cubicBezTo>
                    <a:pt x="1187" y="120"/>
                    <a:pt x="1186" y="75"/>
                    <a:pt x="1224" y="45"/>
                  </a:cubicBezTo>
                  <a:cubicBezTo>
                    <a:pt x="1262" y="15"/>
                    <a:pt x="1338" y="7"/>
                    <a:pt x="1361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68" name="Freeform 11"/>
            <p:cNvSpPr>
              <a:spLocks/>
            </p:cNvSpPr>
            <p:nvPr/>
          </p:nvSpPr>
          <p:spPr bwMode="auto">
            <a:xfrm>
              <a:off x="3924300" y="3644901"/>
              <a:ext cx="1943100" cy="1152525"/>
            </a:xfrm>
            <a:custGeom>
              <a:avLst/>
              <a:gdLst>
                <a:gd name="T0" fmla="*/ 0 w 1224"/>
                <a:gd name="T1" fmla="*/ 2147483647 h 726"/>
                <a:gd name="T2" fmla="*/ 2147483647 w 1224"/>
                <a:gd name="T3" fmla="*/ 2147483647 h 726"/>
                <a:gd name="T4" fmla="*/ 2147483647 w 1224"/>
                <a:gd name="T5" fmla="*/ 2147483647 h 726"/>
                <a:gd name="T6" fmla="*/ 2147483647 w 1224"/>
                <a:gd name="T7" fmla="*/ 2147483647 h 726"/>
                <a:gd name="T8" fmla="*/ 2147483647 w 1224"/>
                <a:gd name="T9" fmla="*/ 2147483647 h 726"/>
                <a:gd name="T10" fmla="*/ 2147483647 w 1224"/>
                <a:gd name="T11" fmla="*/ 0 h 7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4"/>
                <a:gd name="T19" fmla="*/ 0 h 726"/>
                <a:gd name="T20" fmla="*/ 1224 w 1224"/>
                <a:gd name="T21" fmla="*/ 726 h 7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4" h="726">
                  <a:moveTo>
                    <a:pt x="0" y="726"/>
                  </a:moveTo>
                  <a:cubicBezTo>
                    <a:pt x="76" y="661"/>
                    <a:pt x="152" y="597"/>
                    <a:pt x="227" y="544"/>
                  </a:cubicBezTo>
                  <a:cubicBezTo>
                    <a:pt x="302" y="491"/>
                    <a:pt x="378" y="461"/>
                    <a:pt x="453" y="408"/>
                  </a:cubicBezTo>
                  <a:cubicBezTo>
                    <a:pt x="528" y="355"/>
                    <a:pt x="589" y="250"/>
                    <a:pt x="680" y="227"/>
                  </a:cubicBezTo>
                  <a:cubicBezTo>
                    <a:pt x="771" y="204"/>
                    <a:pt x="907" y="310"/>
                    <a:pt x="998" y="272"/>
                  </a:cubicBezTo>
                  <a:cubicBezTo>
                    <a:pt x="1089" y="234"/>
                    <a:pt x="1186" y="45"/>
                    <a:pt x="1224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69" name="Freeform 12"/>
            <p:cNvSpPr>
              <a:spLocks/>
            </p:cNvSpPr>
            <p:nvPr/>
          </p:nvSpPr>
          <p:spPr bwMode="auto">
            <a:xfrm>
              <a:off x="5795963" y="2924176"/>
              <a:ext cx="360363" cy="407987"/>
            </a:xfrm>
            <a:custGeom>
              <a:avLst/>
              <a:gdLst>
                <a:gd name="T0" fmla="*/ 0 w 227"/>
                <a:gd name="T1" fmla="*/ 2147483647 h 257"/>
                <a:gd name="T2" fmla="*/ 2147483647 w 227"/>
                <a:gd name="T3" fmla="*/ 2147483647 h 257"/>
                <a:gd name="T4" fmla="*/ 2147483647 w 227"/>
                <a:gd name="T5" fmla="*/ 2147483647 h 257"/>
                <a:gd name="T6" fmla="*/ 0 60000 65536"/>
                <a:gd name="T7" fmla="*/ 0 60000 65536"/>
                <a:gd name="T8" fmla="*/ 0 60000 65536"/>
                <a:gd name="T9" fmla="*/ 0 w 227"/>
                <a:gd name="T10" fmla="*/ 0 h 257"/>
                <a:gd name="T11" fmla="*/ 227 w 227"/>
                <a:gd name="T12" fmla="*/ 257 h 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" h="257">
                  <a:moveTo>
                    <a:pt x="0" y="75"/>
                  </a:moveTo>
                  <a:cubicBezTo>
                    <a:pt x="72" y="37"/>
                    <a:pt x="144" y="0"/>
                    <a:pt x="182" y="30"/>
                  </a:cubicBezTo>
                  <a:cubicBezTo>
                    <a:pt x="220" y="60"/>
                    <a:pt x="220" y="219"/>
                    <a:pt x="227" y="25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70" name="Freeform 13"/>
            <p:cNvSpPr>
              <a:spLocks/>
            </p:cNvSpPr>
            <p:nvPr/>
          </p:nvSpPr>
          <p:spPr bwMode="auto">
            <a:xfrm>
              <a:off x="6084888" y="2276476"/>
              <a:ext cx="503238" cy="504825"/>
            </a:xfrm>
            <a:custGeom>
              <a:avLst/>
              <a:gdLst>
                <a:gd name="T0" fmla="*/ 0 w 317"/>
                <a:gd name="T1" fmla="*/ 0 h 318"/>
                <a:gd name="T2" fmla="*/ 2147483647 w 317"/>
                <a:gd name="T3" fmla="*/ 2147483647 h 318"/>
                <a:gd name="T4" fmla="*/ 2147483647 w 317"/>
                <a:gd name="T5" fmla="*/ 2147483647 h 318"/>
                <a:gd name="T6" fmla="*/ 0 60000 65536"/>
                <a:gd name="T7" fmla="*/ 0 60000 65536"/>
                <a:gd name="T8" fmla="*/ 0 60000 65536"/>
                <a:gd name="T9" fmla="*/ 0 w 317"/>
                <a:gd name="T10" fmla="*/ 0 h 318"/>
                <a:gd name="T11" fmla="*/ 317 w 317"/>
                <a:gd name="T12" fmla="*/ 318 h 3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7" h="318">
                  <a:moveTo>
                    <a:pt x="0" y="0"/>
                  </a:moveTo>
                  <a:cubicBezTo>
                    <a:pt x="64" y="64"/>
                    <a:pt x="128" y="129"/>
                    <a:pt x="181" y="182"/>
                  </a:cubicBezTo>
                  <a:cubicBezTo>
                    <a:pt x="234" y="235"/>
                    <a:pt x="294" y="295"/>
                    <a:pt x="317" y="31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71" name="Freeform 14"/>
            <p:cNvSpPr>
              <a:spLocks/>
            </p:cNvSpPr>
            <p:nvPr/>
          </p:nvSpPr>
          <p:spPr bwMode="auto">
            <a:xfrm>
              <a:off x="6732588" y="2924176"/>
              <a:ext cx="239713" cy="720725"/>
            </a:xfrm>
            <a:custGeom>
              <a:avLst/>
              <a:gdLst>
                <a:gd name="T0" fmla="*/ 0 w 151"/>
                <a:gd name="T1" fmla="*/ 0 h 454"/>
                <a:gd name="T2" fmla="*/ 2147483647 w 151"/>
                <a:gd name="T3" fmla="*/ 2147483647 h 454"/>
                <a:gd name="T4" fmla="*/ 2147483647 w 151"/>
                <a:gd name="T5" fmla="*/ 2147483647 h 454"/>
                <a:gd name="T6" fmla="*/ 2147483647 w 151"/>
                <a:gd name="T7" fmla="*/ 2147483647 h 4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1"/>
                <a:gd name="T13" fmla="*/ 0 h 454"/>
                <a:gd name="T14" fmla="*/ 151 w 151"/>
                <a:gd name="T15" fmla="*/ 454 h 4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1" h="454">
                  <a:moveTo>
                    <a:pt x="0" y="0"/>
                  </a:moveTo>
                  <a:cubicBezTo>
                    <a:pt x="60" y="125"/>
                    <a:pt x="121" y="250"/>
                    <a:pt x="136" y="318"/>
                  </a:cubicBezTo>
                  <a:cubicBezTo>
                    <a:pt x="151" y="386"/>
                    <a:pt x="91" y="386"/>
                    <a:pt x="91" y="409"/>
                  </a:cubicBezTo>
                  <a:cubicBezTo>
                    <a:pt x="91" y="432"/>
                    <a:pt x="129" y="447"/>
                    <a:pt x="136" y="454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72" name="Freeform 15"/>
            <p:cNvSpPr>
              <a:spLocks/>
            </p:cNvSpPr>
            <p:nvPr/>
          </p:nvSpPr>
          <p:spPr bwMode="auto">
            <a:xfrm>
              <a:off x="2916237" y="2997201"/>
              <a:ext cx="863600" cy="792162"/>
            </a:xfrm>
            <a:custGeom>
              <a:avLst/>
              <a:gdLst>
                <a:gd name="T0" fmla="*/ 0 w 544"/>
                <a:gd name="T1" fmla="*/ 2147483647 h 499"/>
                <a:gd name="T2" fmla="*/ 2147483647 w 544"/>
                <a:gd name="T3" fmla="*/ 2147483647 h 499"/>
                <a:gd name="T4" fmla="*/ 2147483647 w 544"/>
                <a:gd name="T5" fmla="*/ 2147483647 h 499"/>
                <a:gd name="T6" fmla="*/ 2147483647 w 544"/>
                <a:gd name="T7" fmla="*/ 0 h 4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499"/>
                <a:gd name="T14" fmla="*/ 544 w 544"/>
                <a:gd name="T15" fmla="*/ 499 h 4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499">
                  <a:moveTo>
                    <a:pt x="0" y="499"/>
                  </a:moveTo>
                  <a:cubicBezTo>
                    <a:pt x="38" y="393"/>
                    <a:pt x="76" y="287"/>
                    <a:pt x="136" y="227"/>
                  </a:cubicBezTo>
                  <a:cubicBezTo>
                    <a:pt x="196" y="167"/>
                    <a:pt x="295" y="174"/>
                    <a:pt x="363" y="136"/>
                  </a:cubicBezTo>
                  <a:cubicBezTo>
                    <a:pt x="431" y="98"/>
                    <a:pt x="487" y="49"/>
                    <a:pt x="544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73" name="Freeform 16"/>
            <p:cNvSpPr>
              <a:spLocks/>
            </p:cNvSpPr>
            <p:nvPr/>
          </p:nvSpPr>
          <p:spPr bwMode="auto">
            <a:xfrm>
              <a:off x="2700337" y="2492376"/>
              <a:ext cx="863600" cy="792162"/>
            </a:xfrm>
            <a:custGeom>
              <a:avLst/>
              <a:gdLst>
                <a:gd name="T0" fmla="*/ 0 w 544"/>
                <a:gd name="T1" fmla="*/ 2147483647 h 499"/>
                <a:gd name="T2" fmla="*/ 2147483647 w 544"/>
                <a:gd name="T3" fmla="*/ 2147483647 h 499"/>
                <a:gd name="T4" fmla="*/ 2147483647 w 544"/>
                <a:gd name="T5" fmla="*/ 2147483647 h 499"/>
                <a:gd name="T6" fmla="*/ 2147483647 w 544"/>
                <a:gd name="T7" fmla="*/ 0 h 4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499"/>
                <a:gd name="T14" fmla="*/ 544 w 544"/>
                <a:gd name="T15" fmla="*/ 499 h 4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499">
                  <a:moveTo>
                    <a:pt x="0" y="499"/>
                  </a:moveTo>
                  <a:cubicBezTo>
                    <a:pt x="38" y="393"/>
                    <a:pt x="76" y="287"/>
                    <a:pt x="136" y="227"/>
                  </a:cubicBezTo>
                  <a:cubicBezTo>
                    <a:pt x="196" y="167"/>
                    <a:pt x="295" y="174"/>
                    <a:pt x="363" y="136"/>
                  </a:cubicBezTo>
                  <a:cubicBezTo>
                    <a:pt x="431" y="98"/>
                    <a:pt x="487" y="49"/>
                    <a:pt x="544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74" name="Freeform 17"/>
            <p:cNvSpPr>
              <a:spLocks/>
            </p:cNvSpPr>
            <p:nvPr/>
          </p:nvSpPr>
          <p:spPr bwMode="auto">
            <a:xfrm rot="2231461">
              <a:off x="3851275" y="1700213"/>
              <a:ext cx="863600" cy="792163"/>
            </a:xfrm>
            <a:custGeom>
              <a:avLst/>
              <a:gdLst>
                <a:gd name="T0" fmla="*/ 0 w 544"/>
                <a:gd name="T1" fmla="*/ 2147483647 h 499"/>
                <a:gd name="T2" fmla="*/ 2147483647 w 544"/>
                <a:gd name="T3" fmla="*/ 2147483647 h 499"/>
                <a:gd name="T4" fmla="*/ 2147483647 w 544"/>
                <a:gd name="T5" fmla="*/ 2147483647 h 499"/>
                <a:gd name="T6" fmla="*/ 2147483647 w 544"/>
                <a:gd name="T7" fmla="*/ 0 h 4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499"/>
                <a:gd name="T14" fmla="*/ 544 w 544"/>
                <a:gd name="T15" fmla="*/ 499 h 4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499">
                  <a:moveTo>
                    <a:pt x="0" y="499"/>
                  </a:moveTo>
                  <a:cubicBezTo>
                    <a:pt x="38" y="393"/>
                    <a:pt x="76" y="287"/>
                    <a:pt x="136" y="227"/>
                  </a:cubicBezTo>
                  <a:cubicBezTo>
                    <a:pt x="196" y="167"/>
                    <a:pt x="295" y="174"/>
                    <a:pt x="363" y="136"/>
                  </a:cubicBezTo>
                  <a:cubicBezTo>
                    <a:pt x="431" y="98"/>
                    <a:pt x="487" y="49"/>
                    <a:pt x="544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75" name="Freeform 18"/>
            <p:cNvSpPr>
              <a:spLocks/>
            </p:cNvSpPr>
            <p:nvPr/>
          </p:nvSpPr>
          <p:spPr bwMode="auto">
            <a:xfrm rot="2231461">
              <a:off x="3894137" y="2360613"/>
              <a:ext cx="576263" cy="360363"/>
            </a:xfrm>
            <a:custGeom>
              <a:avLst/>
              <a:gdLst>
                <a:gd name="T0" fmla="*/ 0 w 544"/>
                <a:gd name="T1" fmla="*/ 2147483647 h 499"/>
                <a:gd name="T2" fmla="*/ 2147483647 w 544"/>
                <a:gd name="T3" fmla="*/ 2147483647 h 499"/>
                <a:gd name="T4" fmla="*/ 2147483647 w 544"/>
                <a:gd name="T5" fmla="*/ 2147483647 h 499"/>
                <a:gd name="T6" fmla="*/ 2147483647 w 544"/>
                <a:gd name="T7" fmla="*/ 0 h 4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499"/>
                <a:gd name="T14" fmla="*/ 544 w 544"/>
                <a:gd name="T15" fmla="*/ 499 h 4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499">
                  <a:moveTo>
                    <a:pt x="0" y="499"/>
                  </a:moveTo>
                  <a:cubicBezTo>
                    <a:pt x="38" y="393"/>
                    <a:pt x="76" y="287"/>
                    <a:pt x="136" y="227"/>
                  </a:cubicBezTo>
                  <a:cubicBezTo>
                    <a:pt x="196" y="167"/>
                    <a:pt x="295" y="174"/>
                    <a:pt x="363" y="136"/>
                  </a:cubicBezTo>
                  <a:cubicBezTo>
                    <a:pt x="431" y="98"/>
                    <a:pt x="487" y="49"/>
                    <a:pt x="544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76" name="Freeform 19"/>
            <p:cNvSpPr>
              <a:spLocks/>
            </p:cNvSpPr>
            <p:nvPr/>
          </p:nvSpPr>
          <p:spPr bwMode="auto">
            <a:xfrm rot="2231461">
              <a:off x="6227763" y="3573463"/>
              <a:ext cx="576263" cy="360363"/>
            </a:xfrm>
            <a:custGeom>
              <a:avLst/>
              <a:gdLst>
                <a:gd name="T0" fmla="*/ 0 w 544"/>
                <a:gd name="T1" fmla="*/ 2147483647 h 499"/>
                <a:gd name="T2" fmla="*/ 2147483647 w 544"/>
                <a:gd name="T3" fmla="*/ 2147483647 h 499"/>
                <a:gd name="T4" fmla="*/ 2147483647 w 544"/>
                <a:gd name="T5" fmla="*/ 2147483647 h 499"/>
                <a:gd name="T6" fmla="*/ 2147483647 w 544"/>
                <a:gd name="T7" fmla="*/ 0 h 4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499"/>
                <a:gd name="T14" fmla="*/ 544 w 544"/>
                <a:gd name="T15" fmla="*/ 499 h 4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499">
                  <a:moveTo>
                    <a:pt x="0" y="499"/>
                  </a:moveTo>
                  <a:cubicBezTo>
                    <a:pt x="38" y="393"/>
                    <a:pt x="76" y="287"/>
                    <a:pt x="136" y="227"/>
                  </a:cubicBezTo>
                  <a:cubicBezTo>
                    <a:pt x="196" y="167"/>
                    <a:pt x="295" y="174"/>
                    <a:pt x="363" y="136"/>
                  </a:cubicBezTo>
                  <a:cubicBezTo>
                    <a:pt x="431" y="98"/>
                    <a:pt x="487" y="49"/>
                    <a:pt x="544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77" name="Freeform 20"/>
            <p:cNvSpPr>
              <a:spLocks/>
            </p:cNvSpPr>
            <p:nvPr/>
          </p:nvSpPr>
          <p:spPr bwMode="auto">
            <a:xfrm>
              <a:off x="4067175" y="3500438"/>
              <a:ext cx="144462" cy="157163"/>
            </a:xfrm>
            <a:custGeom>
              <a:avLst/>
              <a:gdLst>
                <a:gd name="T0" fmla="*/ 2147483647 w 121"/>
                <a:gd name="T1" fmla="*/ 0 h 281"/>
                <a:gd name="T2" fmla="*/ 2147483647 w 121"/>
                <a:gd name="T3" fmla="*/ 2147483647 h 281"/>
                <a:gd name="T4" fmla="*/ 2147483647 w 121"/>
                <a:gd name="T5" fmla="*/ 2147483647 h 281"/>
                <a:gd name="T6" fmla="*/ 2147483647 w 121"/>
                <a:gd name="T7" fmla="*/ 2147483647 h 281"/>
                <a:gd name="T8" fmla="*/ 2147483647 w 121"/>
                <a:gd name="T9" fmla="*/ 2147483647 h 281"/>
                <a:gd name="T10" fmla="*/ 2147483647 w 121"/>
                <a:gd name="T11" fmla="*/ 2147483647 h 281"/>
                <a:gd name="T12" fmla="*/ 2147483647 w 121"/>
                <a:gd name="T13" fmla="*/ 2147483647 h 281"/>
                <a:gd name="T14" fmla="*/ 2147483647 w 121"/>
                <a:gd name="T15" fmla="*/ 2147483647 h 281"/>
                <a:gd name="T16" fmla="*/ 2147483647 w 121"/>
                <a:gd name="T17" fmla="*/ 2147483647 h 281"/>
                <a:gd name="T18" fmla="*/ 2147483647 w 121"/>
                <a:gd name="T19" fmla="*/ 2147483647 h 281"/>
                <a:gd name="T20" fmla="*/ 2147483647 w 121"/>
                <a:gd name="T21" fmla="*/ 2147483647 h 281"/>
                <a:gd name="T22" fmla="*/ 2147483647 w 121"/>
                <a:gd name="T23" fmla="*/ 2147483647 h 281"/>
                <a:gd name="T24" fmla="*/ 2147483647 w 121"/>
                <a:gd name="T25" fmla="*/ 2147483647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281"/>
                <a:gd name="T41" fmla="*/ 121 w 121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281">
                  <a:moveTo>
                    <a:pt x="106" y="0"/>
                  </a:moveTo>
                  <a:cubicBezTo>
                    <a:pt x="60" y="19"/>
                    <a:pt x="15" y="38"/>
                    <a:pt x="15" y="46"/>
                  </a:cubicBezTo>
                  <a:cubicBezTo>
                    <a:pt x="15" y="54"/>
                    <a:pt x="99" y="39"/>
                    <a:pt x="106" y="46"/>
                  </a:cubicBezTo>
                  <a:cubicBezTo>
                    <a:pt x="113" y="53"/>
                    <a:pt x="75" y="84"/>
                    <a:pt x="60" y="91"/>
                  </a:cubicBezTo>
                  <a:cubicBezTo>
                    <a:pt x="45" y="98"/>
                    <a:pt x="22" y="83"/>
                    <a:pt x="15" y="91"/>
                  </a:cubicBezTo>
                  <a:cubicBezTo>
                    <a:pt x="8" y="99"/>
                    <a:pt x="0" y="129"/>
                    <a:pt x="15" y="137"/>
                  </a:cubicBezTo>
                  <a:cubicBezTo>
                    <a:pt x="30" y="145"/>
                    <a:pt x="91" y="130"/>
                    <a:pt x="106" y="137"/>
                  </a:cubicBezTo>
                  <a:cubicBezTo>
                    <a:pt x="121" y="144"/>
                    <a:pt x="121" y="175"/>
                    <a:pt x="106" y="182"/>
                  </a:cubicBezTo>
                  <a:cubicBezTo>
                    <a:pt x="91" y="189"/>
                    <a:pt x="30" y="175"/>
                    <a:pt x="15" y="182"/>
                  </a:cubicBezTo>
                  <a:cubicBezTo>
                    <a:pt x="0" y="189"/>
                    <a:pt x="0" y="220"/>
                    <a:pt x="15" y="227"/>
                  </a:cubicBezTo>
                  <a:cubicBezTo>
                    <a:pt x="30" y="234"/>
                    <a:pt x="91" y="219"/>
                    <a:pt x="106" y="227"/>
                  </a:cubicBezTo>
                  <a:cubicBezTo>
                    <a:pt x="121" y="235"/>
                    <a:pt x="121" y="265"/>
                    <a:pt x="106" y="273"/>
                  </a:cubicBezTo>
                  <a:cubicBezTo>
                    <a:pt x="91" y="281"/>
                    <a:pt x="30" y="273"/>
                    <a:pt x="15" y="27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78" name="Freeform 21"/>
            <p:cNvSpPr>
              <a:spLocks/>
            </p:cNvSpPr>
            <p:nvPr/>
          </p:nvSpPr>
          <p:spPr bwMode="auto">
            <a:xfrm flipH="1">
              <a:off x="4284662" y="3716338"/>
              <a:ext cx="142875" cy="228600"/>
            </a:xfrm>
            <a:custGeom>
              <a:avLst/>
              <a:gdLst>
                <a:gd name="T0" fmla="*/ 2147483647 w 121"/>
                <a:gd name="T1" fmla="*/ 0 h 281"/>
                <a:gd name="T2" fmla="*/ 2147483647 w 121"/>
                <a:gd name="T3" fmla="*/ 2147483647 h 281"/>
                <a:gd name="T4" fmla="*/ 2147483647 w 121"/>
                <a:gd name="T5" fmla="*/ 2147483647 h 281"/>
                <a:gd name="T6" fmla="*/ 2147483647 w 121"/>
                <a:gd name="T7" fmla="*/ 2147483647 h 281"/>
                <a:gd name="T8" fmla="*/ 2147483647 w 121"/>
                <a:gd name="T9" fmla="*/ 2147483647 h 281"/>
                <a:gd name="T10" fmla="*/ 2147483647 w 121"/>
                <a:gd name="T11" fmla="*/ 2147483647 h 281"/>
                <a:gd name="T12" fmla="*/ 2147483647 w 121"/>
                <a:gd name="T13" fmla="*/ 2147483647 h 281"/>
                <a:gd name="T14" fmla="*/ 2147483647 w 121"/>
                <a:gd name="T15" fmla="*/ 2147483647 h 281"/>
                <a:gd name="T16" fmla="*/ 2147483647 w 121"/>
                <a:gd name="T17" fmla="*/ 2147483647 h 281"/>
                <a:gd name="T18" fmla="*/ 2147483647 w 121"/>
                <a:gd name="T19" fmla="*/ 2147483647 h 281"/>
                <a:gd name="T20" fmla="*/ 2147483647 w 121"/>
                <a:gd name="T21" fmla="*/ 2147483647 h 281"/>
                <a:gd name="T22" fmla="*/ 2147483647 w 121"/>
                <a:gd name="T23" fmla="*/ 2147483647 h 281"/>
                <a:gd name="T24" fmla="*/ 2147483647 w 121"/>
                <a:gd name="T25" fmla="*/ 2147483647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281"/>
                <a:gd name="T41" fmla="*/ 121 w 121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281">
                  <a:moveTo>
                    <a:pt x="106" y="0"/>
                  </a:moveTo>
                  <a:cubicBezTo>
                    <a:pt x="60" y="19"/>
                    <a:pt x="15" y="38"/>
                    <a:pt x="15" y="46"/>
                  </a:cubicBezTo>
                  <a:cubicBezTo>
                    <a:pt x="15" y="54"/>
                    <a:pt x="99" y="39"/>
                    <a:pt x="106" y="46"/>
                  </a:cubicBezTo>
                  <a:cubicBezTo>
                    <a:pt x="113" y="53"/>
                    <a:pt x="75" y="84"/>
                    <a:pt x="60" y="91"/>
                  </a:cubicBezTo>
                  <a:cubicBezTo>
                    <a:pt x="45" y="98"/>
                    <a:pt x="22" y="83"/>
                    <a:pt x="15" y="91"/>
                  </a:cubicBezTo>
                  <a:cubicBezTo>
                    <a:pt x="8" y="99"/>
                    <a:pt x="0" y="129"/>
                    <a:pt x="15" y="137"/>
                  </a:cubicBezTo>
                  <a:cubicBezTo>
                    <a:pt x="30" y="145"/>
                    <a:pt x="91" y="130"/>
                    <a:pt x="106" y="137"/>
                  </a:cubicBezTo>
                  <a:cubicBezTo>
                    <a:pt x="121" y="144"/>
                    <a:pt x="121" y="175"/>
                    <a:pt x="106" y="182"/>
                  </a:cubicBezTo>
                  <a:cubicBezTo>
                    <a:pt x="91" y="189"/>
                    <a:pt x="30" y="175"/>
                    <a:pt x="15" y="182"/>
                  </a:cubicBezTo>
                  <a:cubicBezTo>
                    <a:pt x="0" y="189"/>
                    <a:pt x="0" y="220"/>
                    <a:pt x="15" y="227"/>
                  </a:cubicBezTo>
                  <a:cubicBezTo>
                    <a:pt x="30" y="234"/>
                    <a:pt x="91" y="219"/>
                    <a:pt x="106" y="227"/>
                  </a:cubicBezTo>
                  <a:cubicBezTo>
                    <a:pt x="121" y="235"/>
                    <a:pt x="121" y="265"/>
                    <a:pt x="106" y="273"/>
                  </a:cubicBezTo>
                  <a:cubicBezTo>
                    <a:pt x="91" y="281"/>
                    <a:pt x="30" y="273"/>
                    <a:pt x="15" y="27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79" name="Freeform 22"/>
            <p:cNvSpPr>
              <a:spLocks/>
            </p:cNvSpPr>
            <p:nvPr/>
          </p:nvSpPr>
          <p:spPr bwMode="auto">
            <a:xfrm>
              <a:off x="4572000" y="3357563"/>
              <a:ext cx="215900" cy="228600"/>
            </a:xfrm>
            <a:custGeom>
              <a:avLst/>
              <a:gdLst>
                <a:gd name="T0" fmla="*/ 2147483647 w 121"/>
                <a:gd name="T1" fmla="*/ 0 h 281"/>
                <a:gd name="T2" fmla="*/ 2147483647 w 121"/>
                <a:gd name="T3" fmla="*/ 2147483647 h 281"/>
                <a:gd name="T4" fmla="*/ 2147483647 w 121"/>
                <a:gd name="T5" fmla="*/ 2147483647 h 281"/>
                <a:gd name="T6" fmla="*/ 2147483647 w 121"/>
                <a:gd name="T7" fmla="*/ 2147483647 h 281"/>
                <a:gd name="T8" fmla="*/ 2147483647 w 121"/>
                <a:gd name="T9" fmla="*/ 2147483647 h 281"/>
                <a:gd name="T10" fmla="*/ 2147483647 w 121"/>
                <a:gd name="T11" fmla="*/ 2147483647 h 281"/>
                <a:gd name="T12" fmla="*/ 2147483647 w 121"/>
                <a:gd name="T13" fmla="*/ 2147483647 h 281"/>
                <a:gd name="T14" fmla="*/ 2147483647 w 121"/>
                <a:gd name="T15" fmla="*/ 2147483647 h 281"/>
                <a:gd name="T16" fmla="*/ 2147483647 w 121"/>
                <a:gd name="T17" fmla="*/ 2147483647 h 281"/>
                <a:gd name="T18" fmla="*/ 2147483647 w 121"/>
                <a:gd name="T19" fmla="*/ 2147483647 h 281"/>
                <a:gd name="T20" fmla="*/ 2147483647 w 121"/>
                <a:gd name="T21" fmla="*/ 2147483647 h 281"/>
                <a:gd name="T22" fmla="*/ 2147483647 w 121"/>
                <a:gd name="T23" fmla="*/ 2147483647 h 281"/>
                <a:gd name="T24" fmla="*/ 2147483647 w 121"/>
                <a:gd name="T25" fmla="*/ 2147483647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281"/>
                <a:gd name="T41" fmla="*/ 121 w 121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281">
                  <a:moveTo>
                    <a:pt x="106" y="0"/>
                  </a:moveTo>
                  <a:cubicBezTo>
                    <a:pt x="60" y="19"/>
                    <a:pt x="15" y="38"/>
                    <a:pt x="15" y="46"/>
                  </a:cubicBezTo>
                  <a:cubicBezTo>
                    <a:pt x="15" y="54"/>
                    <a:pt x="99" y="39"/>
                    <a:pt x="106" y="46"/>
                  </a:cubicBezTo>
                  <a:cubicBezTo>
                    <a:pt x="113" y="53"/>
                    <a:pt x="75" y="84"/>
                    <a:pt x="60" y="91"/>
                  </a:cubicBezTo>
                  <a:cubicBezTo>
                    <a:pt x="45" y="98"/>
                    <a:pt x="22" y="83"/>
                    <a:pt x="15" y="91"/>
                  </a:cubicBezTo>
                  <a:cubicBezTo>
                    <a:pt x="8" y="99"/>
                    <a:pt x="0" y="129"/>
                    <a:pt x="15" y="137"/>
                  </a:cubicBezTo>
                  <a:cubicBezTo>
                    <a:pt x="30" y="145"/>
                    <a:pt x="91" y="130"/>
                    <a:pt x="106" y="137"/>
                  </a:cubicBezTo>
                  <a:cubicBezTo>
                    <a:pt x="121" y="144"/>
                    <a:pt x="121" y="175"/>
                    <a:pt x="106" y="182"/>
                  </a:cubicBezTo>
                  <a:cubicBezTo>
                    <a:pt x="91" y="189"/>
                    <a:pt x="30" y="175"/>
                    <a:pt x="15" y="182"/>
                  </a:cubicBezTo>
                  <a:cubicBezTo>
                    <a:pt x="0" y="189"/>
                    <a:pt x="0" y="220"/>
                    <a:pt x="15" y="227"/>
                  </a:cubicBezTo>
                  <a:cubicBezTo>
                    <a:pt x="30" y="234"/>
                    <a:pt x="91" y="219"/>
                    <a:pt x="106" y="227"/>
                  </a:cubicBezTo>
                  <a:cubicBezTo>
                    <a:pt x="121" y="235"/>
                    <a:pt x="121" y="265"/>
                    <a:pt x="106" y="273"/>
                  </a:cubicBezTo>
                  <a:cubicBezTo>
                    <a:pt x="91" y="281"/>
                    <a:pt x="30" y="273"/>
                    <a:pt x="15" y="27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80" name="Freeform 23"/>
            <p:cNvSpPr>
              <a:spLocks/>
            </p:cNvSpPr>
            <p:nvPr/>
          </p:nvSpPr>
          <p:spPr bwMode="auto">
            <a:xfrm>
              <a:off x="4500562" y="3141663"/>
              <a:ext cx="142875" cy="155575"/>
            </a:xfrm>
            <a:custGeom>
              <a:avLst/>
              <a:gdLst>
                <a:gd name="T0" fmla="*/ 2147483647 w 121"/>
                <a:gd name="T1" fmla="*/ 0 h 281"/>
                <a:gd name="T2" fmla="*/ 2147483647 w 121"/>
                <a:gd name="T3" fmla="*/ 2147483647 h 281"/>
                <a:gd name="T4" fmla="*/ 2147483647 w 121"/>
                <a:gd name="T5" fmla="*/ 2147483647 h 281"/>
                <a:gd name="T6" fmla="*/ 2147483647 w 121"/>
                <a:gd name="T7" fmla="*/ 2147483647 h 281"/>
                <a:gd name="T8" fmla="*/ 2147483647 w 121"/>
                <a:gd name="T9" fmla="*/ 2147483647 h 281"/>
                <a:gd name="T10" fmla="*/ 2147483647 w 121"/>
                <a:gd name="T11" fmla="*/ 2147483647 h 281"/>
                <a:gd name="T12" fmla="*/ 2147483647 w 121"/>
                <a:gd name="T13" fmla="*/ 2147483647 h 281"/>
                <a:gd name="T14" fmla="*/ 2147483647 w 121"/>
                <a:gd name="T15" fmla="*/ 2147483647 h 281"/>
                <a:gd name="T16" fmla="*/ 2147483647 w 121"/>
                <a:gd name="T17" fmla="*/ 2147483647 h 281"/>
                <a:gd name="T18" fmla="*/ 2147483647 w 121"/>
                <a:gd name="T19" fmla="*/ 2147483647 h 281"/>
                <a:gd name="T20" fmla="*/ 2147483647 w 121"/>
                <a:gd name="T21" fmla="*/ 2147483647 h 281"/>
                <a:gd name="T22" fmla="*/ 2147483647 w 121"/>
                <a:gd name="T23" fmla="*/ 2147483647 h 281"/>
                <a:gd name="T24" fmla="*/ 2147483647 w 121"/>
                <a:gd name="T25" fmla="*/ 2147483647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281"/>
                <a:gd name="T41" fmla="*/ 121 w 121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281">
                  <a:moveTo>
                    <a:pt x="106" y="0"/>
                  </a:moveTo>
                  <a:cubicBezTo>
                    <a:pt x="60" y="19"/>
                    <a:pt x="15" y="38"/>
                    <a:pt x="15" y="46"/>
                  </a:cubicBezTo>
                  <a:cubicBezTo>
                    <a:pt x="15" y="54"/>
                    <a:pt x="99" y="39"/>
                    <a:pt x="106" y="46"/>
                  </a:cubicBezTo>
                  <a:cubicBezTo>
                    <a:pt x="113" y="53"/>
                    <a:pt x="75" y="84"/>
                    <a:pt x="60" y="91"/>
                  </a:cubicBezTo>
                  <a:cubicBezTo>
                    <a:pt x="45" y="98"/>
                    <a:pt x="22" y="83"/>
                    <a:pt x="15" y="91"/>
                  </a:cubicBezTo>
                  <a:cubicBezTo>
                    <a:pt x="8" y="99"/>
                    <a:pt x="0" y="129"/>
                    <a:pt x="15" y="137"/>
                  </a:cubicBezTo>
                  <a:cubicBezTo>
                    <a:pt x="30" y="145"/>
                    <a:pt x="91" y="130"/>
                    <a:pt x="106" y="137"/>
                  </a:cubicBezTo>
                  <a:cubicBezTo>
                    <a:pt x="121" y="144"/>
                    <a:pt x="121" y="175"/>
                    <a:pt x="106" y="182"/>
                  </a:cubicBezTo>
                  <a:cubicBezTo>
                    <a:pt x="91" y="189"/>
                    <a:pt x="30" y="175"/>
                    <a:pt x="15" y="182"/>
                  </a:cubicBezTo>
                  <a:cubicBezTo>
                    <a:pt x="0" y="189"/>
                    <a:pt x="0" y="220"/>
                    <a:pt x="15" y="227"/>
                  </a:cubicBezTo>
                  <a:cubicBezTo>
                    <a:pt x="30" y="234"/>
                    <a:pt x="91" y="219"/>
                    <a:pt x="106" y="227"/>
                  </a:cubicBezTo>
                  <a:cubicBezTo>
                    <a:pt x="121" y="235"/>
                    <a:pt x="121" y="265"/>
                    <a:pt x="106" y="273"/>
                  </a:cubicBezTo>
                  <a:cubicBezTo>
                    <a:pt x="91" y="281"/>
                    <a:pt x="30" y="273"/>
                    <a:pt x="15" y="27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81" name="Freeform 24"/>
            <p:cNvSpPr>
              <a:spLocks/>
            </p:cNvSpPr>
            <p:nvPr/>
          </p:nvSpPr>
          <p:spPr bwMode="auto">
            <a:xfrm>
              <a:off x="4787901" y="3141663"/>
              <a:ext cx="215900" cy="228600"/>
            </a:xfrm>
            <a:custGeom>
              <a:avLst/>
              <a:gdLst>
                <a:gd name="T0" fmla="*/ 2147483647 w 121"/>
                <a:gd name="T1" fmla="*/ 0 h 281"/>
                <a:gd name="T2" fmla="*/ 2147483647 w 121"/>
                <a:gd name="T3" fmla="*/ 2147483647 h 281"/>
                <a:gd name="T4" fmla="*/ 2147483647 w 121"/>
                <a:gd name="T5" fmla="*/ 2147483647 h 281"/>
                <a:gd name="T6" fmla="*/ 2147483647 w 121"/>
                <a:gd name="T7" fmla="*/ 2147483647 h 281"/>
                <a:gd name="T8" fmla="*/ 2147483647 w 121"/>
                <a:gd name="T9" fmla="*/ 2147483647 h 281"/>
                <a:gd name="T10" fmla="*/ 2147483647 w 121"/>
                <a:gd name="T11" fmla="*/ 2147483647 h 281"/>
                <a:gd name="T12" fmla="*/ 2147483647 w 121"/>
                <a:gd name="T13" fmla="*/ 2147483647 h 281"/>
                <a:gd name="T14" fmla="*/ 2147483647 w 121"/>
                <a:gd name="T15" fmla="*/ 2147483647 h 281"/>
                <a:gd name="T16" fmla="*/ 2147483647 w 121"/>
                <a:gd name="T17" fmla="*/ 2147483647 h 281"/>
                <a:gd name="T18" fmla="*/ 2147483647 w 121"/>
                <a:gd name="T19" fmla="*/ 2147483647 h 281"/>
                <a:gd name="T20" fmla="*/ 2147483647 w 121"/>
                <a:gd name="T21" fmla="*/ 2147483647 h 281"/>
                <a:gd name="T22" fmla="*/ 2147483647 w 121"/>
                <a:gd name="T23" fmla="*/ 2147483647 h 281"/>
                <a:gd name="T24" fmla="*/ 2147483647 w 121"/>
                <a:gd name="T25" fmla="*/ 2147483647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281"/>
                <a:gd name="T41" fmla="*/ 121 w 121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281">
                  <a:moveTo>
                    <a:pt x="106" y="0"/>
                  </a:moveTo>
                  <a:cubicBezTo>
                    <a:pt x="60" y="19"/>
                    <a:pt x="15" y="38"/>
                    <a:pt x="15" y="46"/>
                  </a:cubicBezTo>
                  <a:cubicBezTo>
                    <a:pt x="15" y="54"/>
                    <a:pt x="99" y="39"/>
                    <a:pt x="106" y="46"/>
                  </a:cubicBezTo>
                  <a:cubicBezTo>
                    <a:pt x="113" y="53"/>
                    <a:pt x="75" y="84"/>
                    <a:pt x="60" y="91"/>
                  </a:cubicBezTo>
                  <a:cubicBezTo>
                    <a:pt x="45" y="98"/>
                    <a:pt x="22" y="83"/>
                    <a:pt x="15" y="91"/>
                  </a:cubicBezTo>
                  <a:cubicBezTo>
                    <a:pt x="8" y="99"/>
                    <a:pt x="0" y="129"/>
                    <a:pt x="15" y="137"/>
                  </a:cubicBezTo>
                  <a:cubicBezTo>
                    <a:pt x="30" y="145"/>
                    <a:pt x="91" y="130"/>
                    <a:pt x="106" y="137"/>
                  </a:cubicBezTo>
                  <a:cubicBezTo>
                    <a:pt x="121" y="144"/>
                    <a:pt x="121" y="175"/>
                    <a:pt x="106" y="182"/>
                  </a:cubicBezTo>
                  <a:cubicBezTo>
                    <a:pt x="91" y="189"/>
                    <a:pt x="30" y="175"/>
                    <a:pt x="15" y="182"/>
                  </a:cubicBezTo>
                  <a:cubicBezTo>
                    <a:pt x="0" y="189"/>
                    <a:pt x="0" y="220"/>
                    <a:pt x="15" y="227"/>
                  </a:cubicBezTo>
                  <a:cubicBezTo>
                    <a:pt x="30" y="234"/>
                    <a:pt x="91" y="219"/>
                    <a:pt x="106" y="227"/>
                  </a:cubicBezTo>
                  <a:cubicBezTo>
                    <a:pt x="121" y="235"/>
                    <a:pt x="121" y="265"/>
                    <a:pt x="106" y="273"/>
                  </a:cubicBezTo>
                  <a:cubicBezTo>
                    <a:pt x="91" y="281"/>
                    <a:pt x="30" y="273"/>
                    <a:pt x="15" y="27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82" name="Freeform 25"/>
            <p:cNvSpPr>
              <a:spLocks/>
            </p:cNvSpPr>
            <p:nvPr/>
          </p:nvSpPr>
          <p:spPr bwMode="auto">
            <a:xfrm>
              <a:off x="4787901" y="2781301"/>
              <a:ext cx="215900" cy="228600"/>
            </a:xfrm>
            <a:custGeom>
              <a:avLst/>
              <a:gdLst>
                <a:gd name="T0" fmla="*/ 2147483647 w 121"/>
                <a:gd name="T1" fmla="*/ 0 h 281"/>
                <a:gd name="T2" fmla="*/ 2147483647 w 121"/>
                <a:gd name="T3" fmla="*/ 2147483647 h 281"/>
                <a:gd name="T4" fmla="*/ 2147483647 w 121"/>
                <a:gd name="T5" fmla="*/ 2147483647 h 281"/>
                <a:gd name="T6" fmla="*/ 2147483647 w 121"/>
                <a:gd name="T7" fmla="*/ 2147483647 h 281"/>
                <a:gd name="T8" fmla="*/ 2147483647 w 121"/>
                <a:gd name="T9" fmla="*/ 2147483647 h 281"/>
                <a:gd name="T10" fmla="*/ 2147483647 w 121"/>
                <a:gd name="T11" fmla="*/ 2147483647 h 281"/>
                <a:gd name="T12" fmla="*/ 2147483647 w 121"/>
                <a:gd name="T13" fmla="*/ 2147483647 h 281"/>
                <a:gd name="T14" fmla="*/ 2147483647 w 121"/>
                <a:gd name="T15" fmla="*/ 2147483647 h 281"/>
                <a:gd name="T16" fmla="*/ 2147483647 w 121"/>
                <a:gd name="T17" fmla="*/ 2147483647 h 281"/>
                <a:gd name="T18" fmla="*/ 2147483647 w 121"/>
                <a:gd name="T19" fmla="*/ 2147483647 h 281"/>
                <a:gd name="T20" fmla="*/ 2147483647 w 121"/>
                <a:gd name="T21" fmla="*/ 2147483647 h 281"/>
                <a:gd name="T22" fmla="*/ 2147483647 w 121"/>
                <a:gd name="T23" fmla="*/ 2147483647 h 281"/>
                <a:gd name="T24" fmla="*/ 2147483647 w 121"/>
                <a:gd name="T25" fmla="*/ 2147483647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281"/>
                <a:gd name="T41" fmla="*/ 121 w 121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281">
                  <a:moveTo>
                    <a:pt x="106" y="0"/>
                  </a:moveTo>
                  <a:cubicBezTo>
                    <a:pt x="60" y="19"/>
                    <a:pt x="15" y="38"/>
                    <a:pt x="15" y="46"/>
                  </a:cubicBezTo>
                  <a:cubicBezTo>
                    <a:pt x="15" y="54"/>
                    <a:pt x="99" y="39"/>
                    <a:pt x="106" y="46"/>
                  </a:cubicBezTo>
                  <a:cubicBezTo>
                    <a:pt x="113" y="53"/>
                    <a:pt x="75" y="84"/>
                    <a:pt x="60" y="91"/>
                  </a:cubicBezTo>
                  <a:cubicBezTo>
                    <a:pt x="45" y="98"/>
                    <a:pt x="22" y="83"/>
                    <a:pt x="15" y="91"/>
                  </a:cubicBezTo>
                  <a:cubicBezTo>
                    <a:pt x="8" y="99"/>
                    <a:pt x="0" y="129"/>
                    <a:pt x="15" y="137"/>
                  </a:cubicBezTo>
                  <a:cubicBezTo>
                    <a:pt x="30" y="145"/>
                    <a:pt x="91" y="130"/>
                    <a:pt x="106" y="137"/>
                  </a:cubicBezTo>
                  <a:cubicBezTo>
                    <a:pt x="121" y="144"/>
                    <a:pt x="121" y="175"/>
                    <a:pt x="106" y="182"/>
                  </a:cubicBezTo>
                  <a:cubicBezTo>
                    <a:pt x="91" y="189"/>
                    <a:pt x="30" y="175"/>
                    <a:pt x="15" y="182"/>
                  </a:cubicBezTo>
                  <a:cubicBezTo>
                    <a:pt x="0" y="189"/>
                    <a:pt x="0" y="220"/>
                    <a:pt x="15" y="227"/>
                  </a:cubicBezTo>
                  <a:cubicBezTo>
                    <a:pt x="30" y="234"/>
                    <a:pt x="91" y="219"/>
                    <a:pt x="106" y="227"/>
                  </a:cubicBezTo>
                  <a:cubicBezTo>
                    <a:pt x="121" y="235"/>
                    <a:pt x="121" y="265"/>
                    <a:pt x="106" y="273"/>
                  </a:cubicBezTo>
                  <a:cubicBezTo>
                    <a:pt x="91" y="281"/>
                    <a:pt x="30" y="273"/>
                    <a:pt x="15" y="27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83" name="Freeform 26"/>
            <p:cNvSpPr>
              <a:spLocks/>
            </p:cNvSpPr>
            <p:nvPr/>
          </p:nvSpPr>
          <p:spPr bwMode="auto">
            <a:xfrm>
              <a:off x="4284662" y="3284538"/>
              <a:ext cx="215900" cy="228600"/>
            </a:xfrm>
            <a:custGeom>
              <a:avLst/>
              <a:gdLst>
                <a:gd name="T0" fmla="*/ 2147483647 w 121"/>
                <a:gd name="T1" fmla="*/ 0 h 281"/>
                <a:gd name="T2" fmla="*/ 2147483647 w 121"/>
                <a:gd name="T3" fmla="*/ 2147483647 h 281"/>
                <a:gd name="T4" fmla="*/ 2147483647 w 121"/>
                <a:gd name="T5" fmla="*/ 2147483647 h 281"/>
                <a:gd name="T6" fmla="*/ 2147483647 w 121"/>
                <a:gd name="T7" fmla="*/ 2147483647 h 281"/>
                <a:gd name="T8" fmla="*/ 2147483647 w 121"/>
                <a:gd name="T9" fmla="*/ 2147483647 h 281"/>
                <a:gd name="T10" fmla="*/ 2147483647 w 121"/>
                <a:gd name="T11" fmla="*/ 2147483647 h 281"/>
                <a:gd name="T12" fmla="*/ 2147483647 w 121"/>
                <a:gd name="T13" fmla="*/ 2147483647 h 281"/>
                <a:gd name="T14" fmla="*/ 2147483647 w 121"/>
                <a:gd name="T15" fmla="*/ 2147483647 h 281"/>
                <a:gd name="T16" fmla="*/ 2147483647 w 121"/>
                <a:gd name="T17" fmla="*/ 2147483647 h 281"/>
                <a:gd name="T18" fmla="*/ 2147483647 w 121"/>
                <a:gd name="T19" fmla="*/ 2147483647 h 281"/>
                <a:gd name="T20" fmla="*/ 2147483647 w 121"/>
                <a:gd name="T21" fmla="*/ 2147483647 h 281"/>
                <a:gd name="T22" fmla="*/ 2147483647 w 121"/>
                <a:gd name="T23" fmla="*/ 2147483647 h 281"/>
                <a:gd name="T24" fmla="*/ 2147483647 w 121"/>
                <a:gd name="T25" fmla="*/ 2147483647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281"/>
                <a:gd name="T41" fmla="*/ 121 w 121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281">
                  <a:moveTo>
                    <a:pt x="106" y="0"/>
                  </a:moveTo>
                  <a:cubicBezTo>
                    <a:pt x="60" y="19"/>
                    <a:pt x="15" y="38"/>
                    <a:pt x="15" y="46"/>
                  </a:cubicBezTo>
                  <a:cubicBezTo>
                    <a:pt x="15" y="54"/>
                    <a:pt x="99" y="39"/>
                    <a:pt x="106" y="46"/>
                  </a:cubicBezTo>
                  <a:cubicBezTo>
                    <a:pt x="113" y="53"/>
                    <a:pt x="75" y="84"/>
                    <a:pt x="60" y="91"/>
                  </a:cubicBezTo>
                  <a:cubicBezTo>
                    <a:pt x="45" y="98"/>
                    <a:pt x="22" y="83"/>
                    <a:pt x="15" y="91"/>
                  </a:cubicBezTo>
                  <a:cubicBezTo>
                    <a:pt x="8" y="99"/>
                    <a:pt x="0" y="129"/>
                    <a:pt x="15" y="137"/>
                  </a:cubicBezTo>
                  <a:cubicBezTo>
                    <a:pt x="30" y="145"/>
                    <a:pt x="91" y="130"/>
                    <a:pt x="106" y="137"/>
                  </a:cubicBezTo>
                  <a:cubicBezTo>
                    <a:pt x="121" y="144"/>
                    <a:pt x="121" y="175"/>
                    <a:pt x="106" y="182"/>
                  </a:cubicBezTo>
                  <a:cubicBezTo>
                    <a:pt x="91" y="189"/>
                    <a:pt x="30" y="175"/>
                    <a:pt x="15" y="182"/>
                  </a:cubicBezTo>
                  <a:cubicBezTo>
                    <a:pt x="0" y="189"/>
                    <a:pt x="0" y="220"/>
                    <a:pt x="15" y="227"/>
                  </a:cubicBezTo>
                  <a:cubicBezTo>
                    <a:pt x="30" y="234"/>
                    <a:pt x="91" y="219"/>
                    <a:pt x="106" y="227"/>
                  </a:cubicBezTo>
                  <a:cubicBezTo>
                    <a:pt x="121" y="235"/>
                    <a:pt x="121" y="265"/>
                    <a:pt x="106" y="273"/>
                  </a:cubicBezTo>
                  <a:cubicBezTo>
                    <a:pt x="91" y="281"/>
                    <a:pt x="30" y="273"/>
                    <a:pt x="15" y="27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84" name="Freeform 27"/>
            <p:cNvSpPr>
              <a:spLocks/>
            </p:cNvSpPr>
            <p:nvPr/>
          </p:nvSpPr>
          <p:spPr bwMode="auto">
            <a:xfrm>
              <a:off x="5076826" y="2997201"/>
              <a:ext cx="142875" cy="155575"/>
            </a:xfrm>
            <a:custGeom>
              <a:avLst/>
              <a:gdLst>
                <a:gd name="T0" fmla="*/ 2147483647 w 121"/>
                <a:gd name="T1" fmla="*/ 0 h 281"/>
                <a:gd name="T2" fmla="*/ 2147483647 w 121"/>
                <a:gd name="T3" fmla="*/ 2147483647 h 281"/>
                <a:gd name="T4" fmla="*/ 2147483647 w 121"/>
                <a:gd name="T5" fmla="*/ 2147483647 h 281"/>
                <a:gd name="T6" fmla="*/ 2147483647 w 121"/>
                <a:gd name="T7" fmla="*/ 2147483647 h 281"/>
                <a:gd name="T8" fmla="*/ 2147483647 w 121"/>
                <a:gd name="T9" fmla="*/ 2147483647 h 281"/>
                <a:gd name="T10" fmla="*/ 2147483647 w 121"/>
                <a:gd name="T11" fmla="*/ 2147483647 h 281"/>
                <a:gd name="T12" fmla="*/ 2147483647 w 121"/>
                <a:gd name="T13" fmla="*/ 2147483647 h 281"/>
                <a:gd name="T14" fmla="*/ 2147483647 w 121"/>
                <a:gd name="T15" fmla="*/ 2147483647 h 281"/>
                <a:gd name="T16" fmla="*/ 2147483647 w 121"/>
                <a:gd name="T17" fmla="*/ 2147483647 h 281"/>
                <a:gd name="T18" fmla="*/ 2147483647 w 121"/>
                <a:gd name="T19" fmla="*/ 2147483647 h 281"/>
                <a:gd name="T20" fmla="*/ 2147483647 w 121"/>
                <a:gd name="T21" fmla="*/ 2147483647 h 281"/>
                <a:gd name="T22" fmla="*/ 2147483647 w 121"/>
                <a:gd name="T23" fmla="*/ 2147483647 h 281"/>
                <a:gd name="T24" fmla="*/ 2147483647 w 121"/>
                <a:gd name="T25" fmla="*/ 2147483647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281"/>
                <a:gd name="T41" fmla="*/ 121 w 121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281">
                  <a:moveTo>
                    <a:pt x="106" y="0"/>
                  </a:moveTo>
                  <a:cubicBezTo>
                    <a:pt x="60" y="19"/>
                    <a:pt x="15" y="38"/>
                    <a:pt x="15" y="46"/>
                  </a:cubicBezTo>
                  <a:cubicBezTo>
                    <a:pt x="15" y="54"/>
                    <a:pt x="99" y="39"/>
                    <a:pt x="106" y="46"/>
                  </a:cubicBezTo>
                  <a:cubicBezTo>
                    <a:pt x="113" y="53"/>
                    <a:pt x="75" y="84"/>
                    <a:pt x="60" y="91"/>
                  </a:cubicBezTo>
                  <a:cubicBezTo>
                    <a:pt x="45" y="98"/>
                    <a:pt x="22" y="83"/>
                    <a:pt x="15" y="91"/>
                  </a:cubicBezTo>
                  <a:cubicBezTo>
                    <a:pt x="8" y="99"/>
                    <a:pt x="0" y="129"/>
                    <a:pt x="15" y="137"/>
                  </a:cubicBezTo>
                  <a:cubicBezTo>
                    <a:pt x="30" y="145"/>
                    <a:pt x="91" y="130"/>
                    <a:pt x="106" y="137"/>
                  </a:cubicBezTo>
                  <a:cubicBezTo>
                    <a:pt x="121" y="144"/>
                    <a:pt x="121" y="175"/>
                    <a:pt x="106" y="182"/>
                  </a:cubicBezTo>
                  <a:cubicBezTo>
                    <a:pt x="91" y="189"/>
                    <a:pt x="30" y="175"/>
                    <a:pt x="15" y="182"/>
                  </a:cubicBezTo>
                  <a:cubicBezTo>
                    <a:pt x="0" y="189"/>
                    <a:pt x="0" y="220"/>
                    <a:pt x="15" y="227"/>
                  </a:cubicBezTo>
                  <a:cubicBezTo>
                    <a:pt x="30" y="234"/>
                    <a:pt x="91" y="219"/>
                    <a:pt x="106" y="227"/>
                  </a:cubicBezTo>
                  <a:cubicBezTo>
                    <a:pt x="121" y="235"/>
                    <a:pt x="121" y="265"/>
                    <a:pt x="106" y="273"/>
                  </a:cubicBezTo>
                  <a:cubicBezTo>
                    <a:pt x="91" y="281"/>
                    <a:pt x="30" y="273"/>
                    <a:pt x="15" y="27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85" name="Text Box 28"/>
            <p:cNvSpPr txBox="1">
              <a:spLocks noChangeArrowheads="1"/>
            </p:cNvSpPr>
            <p:nvPr/>
          </p:nvSpPr>
          <p:spPr bwMode="auto">
            <a:xfrm>
              <a:off x="3832225" y="3521076"/>
              <a:ext cx="311150" cy="3667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d</a:t>
              </a: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endParaRPr>
            </a:p>
          </p:txBody>
        </p:sp>
        <p:sp>
          <p:nvSpPr>
            <p:cNvPr id="19486" name="Text Box 29"/>
            <p:cNvSpPr txBox="1">
              <a:spLocks noChangeArrowheads="1"/>
            </p:cNvSpPr>
            <p:nvPr/>
          </p:nvSpPr>
          <p:spPr bwMode="auto">
            <a:xfrm>
              <a:off x="4067175" y="3644901"/>
              <a:ext cx="311150" cy="3667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o</a:t>
              </a: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endParaRPr>
            </a:p>
          </p:txBody>
        </p:sp>
        <p:sp>
          <p:nvSpPr>
            <p:cNvPr id="19487" name="Text Box 30"/>
            <p:cNvSpPr txBox="1">
              <a:spLocks noChangeArrowheads="1"/>
            </p:cNvSpPr>
            <p:nvPr/>
          </p:nvSpPr>
          <p:spPr bwMode="auto">
            <a:xfrm>
              <a:off x="4140200" y="3213101"/>
              <a:ext cx="311150" cy="3667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m</a:t>
              </a: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endParaRPr>
            </a:p>
          </p:txBody>
        </p:sp>
        <p:sp>
          <p:nvSpPr>
            <p:cNvPr id="19488" name="Text Box 31"/>
            <p:cNvSpPr txBox="1">
              <a:spLocks noChangeArrowheads="1"/>
            </p:cNvSpPr>
            <p:nvPr/>
          </p:nvSpPr>
          <p:spPr bwMode="auto">
            <a:xfrm>
              <a:off x="4427537" y="3357563"/>
              <a:ext cx="311150" cy="3667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pl-PL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i</a:t>
              </a:r>
            </a:p>
          </p:txBody>
        </p:sp>
        <p:sp>
          <p:nvSpPr>
            <p:cNvPr id="19489" name="Text Box 32"/>
            <p:cNvSpPr txBox="1">
              <a:spLocks noChangeArrowheads="1"/>
            </p:cNvSpPr>
            <p:nvPr/>
          </p:nvSpPr>
          <p:spPr bwMode="auto">
            <a:xfrm>
              <a:off x="4643437" y="2852738"/>
              <a:ext cx="311150" cy="3667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pl-PL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n</a:t>
              </a:r>
            </a:p>
          </p:txBody>
        </p:sp>
        <p:sp>
          <p:nvSpPr>
            <p:cNvPr id="19490" name="Text Box 33"/>
            <p:cNvSpPr txBox="1">
              <a:spLocks noChangeArrowheads="1"/>
            </p:cNvSpPr>
            <p:nvPr/>
          </p:nvSpPr>
          <p:spPr bwMode="auto">
            <a:xfrm>
              <a:off x="4932363" y="3068638"/>
              <a:ext cx="311150" cy="3667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o</a:t>
              </a: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endParaRPr>
            </a:p>
          </p:txBody>
        </p:sp>
        <p:sp>
          <p:nvSpPr>
            <p:cNvPr id="19491" name="Text Box 34"/>
            <p:cNvSpPr txBox="1">
              <a:spLocks noChangeArrowheads="1"/>
            </p:cNvSpPr>
            <p:nvPr/>
          </p:nvSpPr>
          <p:spPr bwMode="auto">
            <a:xfrm>
              <a:off x="3500437" y="4071938"/>
              <a:ext cx="1992313" cy="3698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phonological reps</a:t>
              </a: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endParaRPr>
            </a:p>
          </p:txBody>
        </p:sp>
        <p:sp>
          <p:nvSpPr>
            <p:cNvPr id="19492" name="Text Box 35"/>
            <p:cNvSpPr txBox="1">
              <a:spLocks noChangeArrowheads="1"/>
            </p:cNvSpPr>
            <p:nvPr/>
          </p:nvSpPr>
          <p:spPr bwMode="auto">
            <a:xfrm>
              <a:off x="3708400" y="2492376"/>
              <a:ext cx="1209675" cy="3079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14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chess  board</a:t>
              </a:r>
              <a:endParaRPr lang="pl-PL" sz="14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endParaRPr>
            </a:p>
          </p:txBody>
        </p:sp>
        <p:sp>
          <p:nvSpPr>
            <p:cNvPr id="19493" name="Text Box 36"/>
            <p:cNvSpPr txBox="1">
              <a:spLocks noChangeArrowheads="1"/>
            </p:cNvSpPr>
            <p:nvPr/>
          </p:nvSpPr>
          <p:spPr bwMode="auto">
            <a:xfrm>
              <a:off x="2987675" y="3284538"/>
              <a:ext cx="603250" cy="5238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14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black</a:t>
              </a:r>
            </a:p>
            <a:p>
              <a:pPr eaLnBrk="1" hangingPunct="1">
                <a:defRPr/>
              </a:pPr>
              <a:r>
                <a:rPr lang="en-US" sz="14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white</a:t>
              </a:r>
              <a:endParaRPr lang="pl-PL" sz="14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endParaRPr>
            </a:p>
          </p:txBody>
        </p:sp>
        <p:sp>
          <p:nvSpPr>
            <p:cNvPr id="19494" name="Text Box 37"/>
            <p:cNvSpPr txBox="1">
              <a:spLocks noChangeArrowheads="1"/>
            </p:cNvSpPr>
            <p:nvPr/>
          </p:nvSpPr>
          <p:spPr bwMode="auto">
            <a:xfrm>
              <a:off x="3348037" y="2708276"/>
              <a:ext cx="771525" cy="3079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14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domino</a:t>
              </a:r>
              <a:endParaRPr lang="pl-PL" sz="14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endParaRPr>
            </a:p>
          </p:txBody>
        </p:sp>
        <p:sp>
          <p:nvSpPr>
            <p:cNvPr id="19495" name="Freeform 40"/>
            <p:cNvSpPr>
              <a:spLocks/>
            </p:cNvSpPr>
            <p:nvPr/>
          </p:nvSpPr>
          <p:spPr bwMode="auto">
            <a:xfrm flipV="1">
              <a:off x="3492500" y="3357563"/>
              <a:ext cx="719137" cy="71438"/>
            </a:xfrm>
            <a:custGeom>
              <a:avLst/>
              <a:gdLst>
                <a:gd name="T0" fmla="*/ 0 w 408"/>
                <a:gd name="T1" fmla="*/ 0 h 91"/>
                <a:gd name="T2" fmla="*/ 2147483647 w 408"/>
                <a:gd name="T3" fmla="*/ 2147483647 h 91"/>
                <a:gd name="T4" fmla="*/ 2147483647 w 408"/>
                <a:gd name="T5" fmla="*/ 0 h 91"/>
                <a:gd name="T6" fmla="*/ 0 60000 65536"/>
                <a:gd name="T7" fmla="*/ 0 60000 65536"/>
                <a:gd name="T8" fmla="*/ 0 60000 65536"/>
                <a:gd name="T9" fmla="*/ 0 w 408"/>
                <a:gd name="T10" fmla="*/ 0 h 91"/>
                <a:gd name="T11" fmla="*/ 408 w 408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8" h="91">
                  <a:moveTo>
                    <a:pt x="0" y="0"/>
                  </a:moveTo>
                  <a:cubicBezTo>
                    <a:pt x="56" y="45"/>
                    <a:pt x="113" y="91"/>
                    <a:pt x="181" y="91"/>
                  </a:cubicBezTo>
                  <a:cubicBezTo>
                    <a:pt x="249" y="91"/>
                    <a:pt x="370" y="15"/>
                    <a:pt x="408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96" name="Freeform 41"/>
            <p:cNvSpPr>
              <a:spLocks/>
            </p:cNvSpPr>
            <p:nvPr/>
          </p:nvSpPr>
          <p:spPr bwMode="auto">
            <a:xfrm flipV="1">
              <a:off x="3635375" y="3573463"/>
              <a:ext cx="865187" cy="71438"/>
            </a:xfrm>
            <a:custGeom>
              <a:avLst/>
              <a:gdLst>
                <a:gd name="T0" fmla="*/ 0 w 408"/>
                <a:gd name="T1" fmla="*/ 0 h 91"/>
                <a:gd name="T2" fmla="*/ 2147483647 w 408"/>
                <a:gd name="T3" fmla="*/ 2147483647 h 91"/>
                <a:gd name="T4" fmla="*/ 2147483647 w 408"/>
                <a:gd name="T5" fmla="*/ 0 h 91"/>
                <a:gd name="T6" fmla="*/ 0 60000 65536"/>
                <a:gd name="T7" fmla="*/ 0 60000 65536"/>
                <a:gd name="T8" fmla="*/ 0 60000 65536"/>
                <a:gd name="T9" fmla="*/ 0 w 408"/>
                <a:gd name="T10" fmla="*/ 0 h 91"/>
                <a:gd name="T11" fmla="*/ 408 w 408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8" h="91">
                  <a:moveTo>
                    <a:pt x="0" y="0"/>
                  </a:moveTo>
                  <a:cubicBezTo>
                    <a:pt x="56" y="45"/>
                    <a:pt x="113" y="91"/>
                    <a:pt x="181" y="91"/>
                  </a:cubicBezTo>
                  <a:cubicBezTo>
                    <a:pt x="249" y="91"/>
                    <a:pt x="370" y="15"/>
                    <a:pt x="408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97" name="Freeform 42"/>
            <p:cNvSpPr>
              <a:spLocks/>
            </p:cNvSpPr>
            <p:nvPr/>
          </p:nvSpPr>
          <p:spPr bwMode="auto">
            <a:xfrm flipV="1">
              <a:off x="3563937" y="3429001"/>
              <a:ext cx="865188" cy="71437"/>
            </a:xfrm>
            <a:custGeom>
              <a:avLst/>
              <a:gdLst>
                <a:gd name="T0" fmla="*/ 0 w 408"/>
                <a:gd name="T1" fmla="*/ 0 h 91"/>
                <a:gd name="T2" fmla="*/ 2147483647 w 408"/>
                <a:gd name="T3" fmla="*/ 2147483647 h 91"/>
                <a:gd name="T4" fmla="*/ 2147483647 w 408"/>
                <a:gd name="T5" fmla="*/ 0 h 91"/>
                <a:gd name="T6" fmla="*/ 0 60000 65536"/>
                <a:gd name="T7" fmla="*/ 0 60000 65536"/>
                <a:gd name="T8" fmla="*/ 0 60000 65536"/>
                <a:gd name="T9" fmla="*/ 0 w 408"/>
                <a:gd name="T10" fmla="*/ 0 h 91"/>
                <a:gd name="T11" fmla="*/ 408 w 408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8" h="91">
                  <a:moveTo>
                    <a:pt x="0" y="0"/>
                  </a:moveTo>
                  <a:cubicBezTo>
                    <a:pt x="56" y="45"/>
                    <a:pt x="113" y="91"/>
                    <a:pt x="181" y="91"/>
                  </a:cubicBezTo>
                  <a:cubicBezTo>
                    <a:pt x="249" y="91"/>
                    <a:pt x="370" y="15"/>
                    <a:pt x="408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98" name="Freeform 43"/>
            <p:cNvSpPr>
              <a:spLocks/>
            </p:cNvSpPr>
            <p:nvPr/>
          </p:nvSpPr>
          <p:spPr bwMode="auto">
            <a:xfrm>
              <a:off x="3563937" y="2924176"/>
              <a:ext cx="1295400" cy="433387"/>
            </a:xfrm>
            <a:custGeom>
              <a:avLst/>
              <a:gdLst>
                <a:gd name="T0" fmla="*/ 0 w 726"/>
                <a:gd name="T1" fmla="*/ 2147483647 h 227"/>
                <a:gd name="T2" fmla="*/ 2147483647 w 726"/>
                <a:gd name="T3" fmla="*/ 0 h 227"/>
                <a:gd name="T4" fmla="*/ 0 60000 65536"/>
                <a:gd name="T5" fmla="*/ 0 60000 65536"/>
                <a:gd name="T6" fmla="*/ 0 w 726"/>
                <a:gd name="T7" fmla="*/ 0 h 227"/>
                <a:gd name="T8" fmla="*/ 726 w 726"/>
                <a:gd name="T9" fmla="*/ 227 h 22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6" h="227">
                  <a:moveTo>
                    <a:pt x="0" y="227"/>
                  </a:moveTo>
                  <a:cubicBezTo>
                    <a:pt x="302" y="132"/>
                    <a:pt x="605" y="38"/>
                    <a:pt x="726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499" name="Freeform 44"/>
            <p:cNvSpPr>
              <a:spLocks/>
            </p:cNvSpPr>
            <p:nvPr/>
          </p:nvSpPr>
          <p:spPr bwMode="auto">
            <a:xfrm>
              <a:off x="3563937" y="3200401"/>
              <a:ext cx="1368425" cy="157162"/>
            </a:xfrm>
            <a:custGeom>
              <a:avLst/>
              <a:gdLst>
                <a:gd name="T0" fmla="*/ 0 w 862"/>
                <a:gd name="T1" fmla="*/ 2147483647 h 99"/>
                <a:gd name="T2" fmla="*/ 2147483647 w 862"/>
                <a:gd name="T3" fmla="*/ 2147483647 h 99"/>
                <a:gd name="T4" fmla="*/ 2147483647 w 862"/>
                <a:gd name="T5" fmla="*/ 2147483647 h 99"/>
                <a:gd name="T6" fmla="*/ 0 60000 65536"/>
                <a:gd name="T7" fmla="*/ 0 60000 65536"/>
                <a:gd name="T8" fmla="*/ 0 60000 65536"/>
                <a:gd name="T9" fmla="*/ 0 w 862"/>
                <a:gd name="T10" fmla="*/ 0 h 99"/>
                <a:gd name="T11" fmla="*/ 862 w 862"/>
                <a:gd name="T12" fmla="*/ 99 h 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2" h="99">
                  <a:moveTo>
                    <a:pt x="0" y="99"/>
                  </a:moveTo>
                  <a:cubicBezTo>
                    <a:pt x="200" y="57"/>
                    <a:pt x="400" y="16"/>
                    <a:pt x="544" y="8"/>
                  </a:cubicBezTo>
                  <a:cubicBezTo>
                    <a:pt x="688" y="0"/>
                    <a:pt x="809" y="46"/>
                    <a:pt x="862" y="5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500" name="Freeform 45"/>
            <p:cNvSpPr>
              <a:spLocks/>
            </p:cNvSpPr>
            <p:nvPr/>
          </p:nvSpPr>
          <p:spPr bwMode="auto">
            <a:xfrm>
              <a:off x="4284662" y="2708276"/>
              <a:ext cx="144463" cy="647700"/>
            </a:xfrm>
            <a:custGeom>
              <a:avLst/>
              <a:gdLst>
                <a:gd name="T0" fmla="*/ 0 w 91"/>
                <a:gd name="T1" fmla="*/ 0 h 408"/>
                <a:gd name="T2" fmla="*/ 2147483647 w 91"/>
                <a:gd name="T3" fmla="*/ 2147483647 h 408"/>
                <a:gd name="T4" fmla="*/ 0 w 91"/>
                <a:gd name="T5" fmla="*/ 2147483647 h 408"/>
                <a:gd name="T6" fmla="*/ 0 60000 65536"/>
                <a:gd name="T7" fmla="*/ 0 60000 65536"/>
                <a:gd name="T8" fmla="*/ 0 60000 65536"/>
                <a:gd name="T9" fmla="*/ 0 w 91"/>
                <a:gd name="T10" fmla="*/ 0 h 408"/>
                <a:gd name="T11" fmla="*/ 91 w 91"/>
                <a:gd name="T12" fmla="*/ 408 h 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408">
                  <a:moveTo>
                    <a:pt x="0" y="0"/>
                  </a:moveTo>
                  <a:cubicBezTo>
                    <a:pt x="45" y="11"/>
                    <a:pt x="91" y="23"/>
                    <a:pt x="91" y="91"/>
                  </a:cubicBezTo>
                  <a:cubicBezTo>
                    <a:pt x="91" y="159"/>
                    <a:pt x="15" y="355"/>
                    <a:pt x="0" y="40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501" name="Freeform 46"/>
            <p:cNvSpPr>
              <a:spLocks/>
            </p:cNvSpPr>
            <p:nvPr/>
          </p:nvSpPr>
          <p:spPr bwMode="auto">
            <a:xfrm>
              <a:off x="3995737" y="2924176"/>
              <a:ext cx="144463" cy="647700"/>
            </a:xfrm>
            <a:custGeom>
              <a:avLst/>
              <a:gdLst>
                <a:gd name="T0" fmla="*/ 0 w 91"/>
                <a:gd name="T1" fmla="*/ 0 h 408"/>
                <a:gd name="T2" fmla="*/ 2147483647 w 91"/>
                <a:gd name="T3" fmla="*/ 2147483647 h 408"/>
                <a:gd name="T4" fmla="*/ 0 w 91"/>
                <a:gd name="T5" fmla="*/ 2147483647 h 408"/>
                <a:gd name="T6" fmla="*/ 0 60000 65536"/>
                <a:gd name="T7" fmla="*/ 0 60000 65536"/>
                <a:gd name="T8" fmla="*/ 0 60000 65536"/>
                <a:gd name="T9" fmla="*/ 0 w 91"/>
                <a:gd name="T10" fmla="*/ 0 h 408"/>
                <a:gd name="T11" fmla="*/ 91 w 91"/>
                <a:gd name="T12" fmla="*/ 408 h 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408">
                  <a:moveTo>
                    <a:pt x="0" y="0"/>
                  </a:moveTo>
                  <a:cubicBezTo>
                    <a:pt x="45" y="11"/>
                    <a:pt x="91" y="23"/>
                    <a:pt x="91" y="91"/>
                  </a:cubicBezTo>
                  <a:cubicBezTo>
                    <a:pt x="91" y="159"/>
                    <a:pt x="15" y="355"/>
                    <a:pt x="0" y="40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502" name="Freeform 47"/>
            <p:cNvSpPr>
              <a:spLocks/>
            </p:cNvSpPr>
            <p:nvPr/>
          </p:nvSpPr>
          <p:spPr bwMode="auto">
            <a:xfrm>
              <a:off x="4500562" y="2708276"/>
              <a:ext cx="287338" cy="215900"/>
            </a:xfrm>
            <a:custGeom>
              <a:avLst/>
              <a:gdLst>
                <a:gd name="T0" fmla="*/ 0 w 181"/>
                <a:gd name="T1" fmla="*/ 0 h 136"/>
                <a:gd name="T2" fmla="*/ 2147483647 w 181"/>
                <a:gd name="T3" fmla="*/ 2147483647 h 136"/>
                <a:gd name="T4" fmla="*/ 2147483647 w 181"/>
                <a:gd name="T5" fmla="*/ 2147483647 h 136"/>
                <a:gd name="T6" fmla="*/ 0 60000 65536"/>
                <a:gd name="T7" fmla="*/ 0 60000 65536"/>
                <a:gd name="T8" fmla="*/ 0 60000 65536"/>
                <a:gd name="T9" fmla="*/ 0 w 181"/>
                <a:gd name="T10" fmla="*/ 0 h 136"/>
                <a:gd name="T11" fmla="*/ 181 w 181"/>
                <a:gd name="T12" fmla="*/ 136 h 1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1" h="136">
                  <a:moveTo>
                    <a:pt x="0" y="0"/>
                  </a:moveTo>
                  <a:cubicBezTo>
                    <a:pt x="7" y="34"/>
                    <a:pt x="15" y="68"/>
                    <a:pt x="45" y="91"/>
                  </a:cubicBezTo>
                  <a:cubicBezTo>
                    <a:pt x="75" y="114"/>
                    <a:pt x="158" y="129"/>
                    <a:pt x="181" y="13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503" name="Freeform 48"/>
            <p:cNvSpPr>
              <a:spLocks/>
            </p:cNvSpPr>
            <p:nvPr/>
          </p:nvSpPr>
          <p:spPr bwMode="auto">
            <a:xfrm>
              <a:off x="3995737" y="2708276"/>
              <a:ext cx="325438" cy="936625"/>
            </a:xfrm>
            <a:custGeom>
              <a:avLst/>
              <a:gdLst>
                <a:gd name="T0" fmla="*/ 2147483647 w 205"/>
                <a:gd name="T1" fmla="*/ 0 h 590"/>
                <a:gd name="T2" fmla="*/ 2147483647 w 205"/>
                <a:gd name="T3" fmla="*/ 2147483647 h 590"/>
                <a:gd name="T4" fmla="*/ 0 w 205"/>
                <a:gd name="T5" fmla="*/ 2147483647 h 590"/>
                <a:gd name="T6" fmla="*/ 0 60000 65536"/>
                <a:gd name="T7" fmla="*/ 0 60000 65536"/>
                <a:gd name="T8" fmla="*/ 0 60000 65536"/>
                <a:gd name="T9" fmla="*/ 0 w 205"/>
                <a:gd name="T10" fmla="*/ 0 h 590"/>
                <a:gd name="T11" fmla="*/ 205 w 205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5" h="590">
                  <a:moveTo>
                    <a:pt x="136" y="0"/>
                  </a:moveTo>
                  <a:cubicBezTo>
                    <a:pt x="170" y="42"/>
                    <a:pt x="205" y="84"/>
                    <a:pt x="182" y="182"/>
                  </a:cubicBezTo>
                  <a:cubicBezTo>
                    <a:pt x="159" y="280"/>
                    <a:pt x="79" y="435"/>
                    <a:pt x="0" y="59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504" name="Freeform 49"/>
            <p:cNvSpPr>
              <a:spLocks/>
            </p:cNvSpPr>
            <p:nvPr/>
          </p:nvSpPr>
          <p:spPr bwMode="auto">
            <a:xfrm>
              <a:off x="4427537" y="2708276"/>
              <a:ext cx="168275" cy="792162"/>
            </a:xfrm>
            <a:custGeom>
              <a:avLst/>
              <a:gdLst>
                <a:gd name="T0" fmla="*/ 0 w 106"/>
                <a:gd name="T1" fmla="*/ 0 h 499"/>
                <a:gd name="T2" fmla="*/ 2147483647 w 106"/>
                <a:gd name="T3" fmla="*/ 2147483647 h 499"/>
                <a:gd name="T4" fmla="*/ 2147483647 w 106"/>
                <a:gd name="T5" fmla="*/ 2147483647 h 499"/>
                <a:gd name="T6" fmla="*/ 0 60000 65536"/>
                <a:gd name="T7" fmla="*/ 0 60000 65536"/>
                <a:gd name="T8" fmla="*/ 0 60000 65536"/>
                <a:gd name="T9" fmla="*/ 0 w 106"/>
                <a:gd name="T10" fmla="*/ 0 h 499"/>
                <a:gd name="T11" fmla="*/ 106 w 106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6" h="499">
                  <a:moveTo>
                    <a:pt x="0" y="0"/>
                  </a:moveTo>
                  <a:cubicBezTo>
                    <a:pt x="38" y="49"/>
                    <a:pt x="76" y="99"/>
                    <a:pt x="91" y="182"/>
                  </a:cubicBezTo>
                  <a:cubicBezTo>
                    <a:pt x="106" y="265"/>
                    <a:pt x="98" y="382"/>
                    <a:pt x="91" y="49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505" name="Freeform 50"/>
            <p:cNvSpPr>
              <a:spLocks/>
            </p:cNvSpPr>
            <p:nvPr/>
          </p:nvSpPr>
          <p:spPr bwMode="auto">
            <a:xfrm>
              <a:off x="4500562" y="2708276"/>
              <a:ext cx="358775" cy="576262"/>
            </a:xfrm>
            <a:custGeom>
              <a:avLst/>
              <a:gdLst>
                <a:gd name="T0" fmla="*/ 0 w 226"/>
                <a:gd name="T1" fmla="*/ 0 h 363"/>
                <a:gd name="T2" fmla="*/ 2147483647 w 226"/>
                <a:gd name="T3" fmla="*/ 2147483647 h 363"/>
                <a:gd name="T4" fmla="*/ 0 60000 65536"/>
                <a:gd name="T5" fmla="*/ 0 60000 65536"/>
                <a:gd name="T6" fmla="*/ 0 w 226"/>
                <a:gd name="T7" fmla="*/ 0 h 363"/>
                <a:gd name="T8" fmla="*/ 226 w 226"/>
                <a:gd name="T9" fmla="*/ 363 h 3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26" h="363">
                  <a:moveTo>
                    <a:pt x="0" y="0"/>
                  </a:moveTo>
                  <a:cubicBezTo>
                    <a:pt x="94" y="151"/>
                    <a:pt x="188" y="303"/>
                    <a:pt x="226" y="36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506" name="Freeform 51"/>
            <p:cNvSpPr>
              <a:spLocks/>
            </p:cNvSpPr>
            <p:nvPr/>
          </p:nvSpPr>
          <p:spPr bwMode="auto">
            <a:xfrm flipV="1">
              <a:off x="3995737" y="2924176"/>
              <a:ext cx="792163" cy="73025"/>
            </a:xfrm>
            <a:custGeom>
              <a:avLst/>
              <a:gdLst>
                <a:gd name="T0" fmla="*/ 0 w 499"/>
                <a:gd name="T1" fmla="*/ 0 h 45"/>
                <a:gd name="T2" fmla="*/ 2147483647 w 499"/>
                <a:gd name="T3" fmla="*/ 2147483647 h 45"/>
                <a:gd name="T4" fmla="*/ 0 60000 65536"/>
                <a:gd name="T5" fmla="*/ 0 60000 65536"/>
                <a:gd name="T6" fmla="*/ 0 w 499"/>
                <a:gd name="T7" fmla="*/ 0 h 45"/>
                <a:gd name="T8" fmla="*/ 499 w 499"/>
                <a:gd name="T9" fmla="*/ 45 h 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9" h="45">
                  <a:moveTo>
                    <a:pt x="0" y="0"/>
                  </a:moveTo>
                  <a:cubicBezTo>
                    <a:pt x="208" y="19"/>
                    <a:pt x="416" y="38"/>
                    <a:pt x="499" y="4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00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  <p:pic>
        <p:nvPicPr>
          <p:cNvPr id="54279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196975"/>
            <a:ext cx="3619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669925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Wglądy i mózgi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908050"/>
            <a:ext cx="8807450" cy="14255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mtClean="0"/>
              <a:t>Można badać aktywność mózgu w czasie rozwiązywania problemów, które wymagają wglądu lub które rozwiązywane są schematycznie. </a:t>
            </a:r>
          </a:p>
          <a:p>
            <a:pPr marL="0" indent="0" eaLnBrk="1" hangingPunct="1">
              <a:buFontTx/>
              <a:buNone/>
            </a:pPr>
            <a:r>
              <a:rPr lang="en-US" smtClean="0"/>
              <a:t>E.M. Bowden, M. Jung-Beeman, J. Fleck, J. Kounios, </a:t>
            </a:r>
            <a:r>
              <a:rPr lang="pl-PL" smtClean="0"/>
              <a:t>„</a:t>
            </a:r>
            <a:r>
              <a:rPr lang="en-US" smtClean="0"/>
              <a:t>New approaches to demystifying insight</a:t>
            </a:r>
            <a:r>
              <a:rPr lang="pl-PL" smtClean="0"/>
              <a:t>”</a:t>
            </a:r>
            <a:r>
              <a:rPr lang="en-US" smtClean="0"/>
              <a:t>.</a:t>
            </a:r>
            <a:r>
              <a:rPr lang="pl-PL" smtClean="0"/>
              <a:t> </a:t>
            </a:r>
            <a:r>
              <a:rPr lang="en-US" smtClean="0"/>
              <a:t>Trends in Cognitive Science</a:t>
            </a:r>
            <a:r>
              <a:rPr lang="pl-PL" smtClean="0"/>
              <a:t> </a:t>
            </a:r>
            <a:r>
              <a:rPr lang="en-US" smtClean="0"/>
              <a:t>2005.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23850" y="2349500"/>
            <a:ext cx="8736013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2000" dirty="0">
                <a:latin typeface="+mn-lt"/>
                <a:cs typeface="+mn-cs"/>
              </a:rPr>
              <a:t>Po rozwiązaniu problemu badani za pomocą EEG i </a:t>
            </a:r>
            <a:r>
              <a:rPr lang="pl-PL" sz="2000" dirty="0" err="1">
                <a:latin typeface="+mn-lt"/>
                <a:cs typeface="+mn-cs"/>
              </a:rPr>
              <a:t>fMRI</a:t>
            </a:r>
            <a:r>
              <a:rPr lang="pl-PL" sz="2000" dirty="0">
                <a:latin typeface="+mn-lt"/>
                <a:cs typeface="+mn-cs"/>
              </a:rPr>
              <a:t> sami określali, czy w czasie rozwiązywania pojawił się wgląd, czy nie. 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sz="2000" dirty="0">
                <a:latin typeface="+mn-lt"/>
                <a:cs typeface="+mn-cs"/>
              </a:rPr>
              <a:t>Około 300 ms przed pojawieniem się wglądu w zakręcie skroniowym górnym prawej półkuli </a:t>
            </a:r>
            <a:r>
              <a:rPr lang="pl-PL" sz="2000" dirty="0">
                <a:latin typeface="+mn-lt"/>
                <a:cs typeface="+mn-cs"/>
                <a:hlinkClick r:id="rId3" action="ppaction://hlinkfile"/>
              </a:rPr>
              <a:t>(RH-</a:t>
            </a:r>
            <a:r>
              <a:rPr lang="pl-PL" sz="2000" dirty="0" err="1">
                <a:latin typeface="+mn-lt"/>
                <a:cs typeface="+mn-cs"/>
                <a:hlinkClick r:id="rId3" action="ppaction://hlinkfile"/>
              </a:rPr>
              <a:t>aSTG</a:t>
            </a:r>
            <a:r>
              <a:rPr lang="pl-PL" sz="2000" dirty="0">
                <a:latin typeface="+mn-lt"/>
                <a:cs typeface="+mn-cs"/>
                <a:hlinkClick r:id="rId3" action="ppaction://hlinkfile"/>
              </a:rPr>
              <a:t>)</a:t>
            </a:r>
            <a:r>
              <a:rPr lang="pl-PL" sz="2000" dirty="0">
                <a:latin typeface="+mn-lt"/>
                <a:cs typeface="+mn-cs"/>
              </a:rPr>
              <a:t> obserwowano salwę aktywności gamma.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sz="2000" dirty="0">
                <a:latin typeface="+mn-lt"/>
                <a:cs typeface="+mn-cs"/>
              </a:rPr>
              <a:t>Interpretacja autorów: „</a:t>
            </a:r>
            <a:r>
              <a:rPr lang="en-US" sz="2000" dirty="0">
                <a:latin typeface="+mn-lt"/>
                <a:cs typeface="+mn-cs"/>
              </a:rPr>
              <a:t>making connections across distantly related information during comprehension ... that allow them to see connections that previously eluded them</a:t>
            </a:r>
            <a:r>
              <a:rPr lang="pl-PL" sz="2000" dirty="0">
                <a:latin typeface="+mn-lt"/>
                <a:cs typeface="+mn-cs"/>
              </a:rPr>
              <a:t>”.</a:t>
            </a:r>
            <a:r>
              <a:rPr lang="en-US" sz="2000" dirty="0">
                <a:latin typeface="+mn-lt"/>
                <a:cs typeface="+mn-cs"/>
              </a:rPr>
              <a:t> </a:t>
            </a:r>
            <a:endParaRPr lang="pl-PL" sz="2000" dirty="0">
              <a:latin typeface="+mn-lt"/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l-PL" sz="2000" dirty="0">
                <a:latin typeface="+mn-lt"/>
                <a:cs typeface="+mn-cs"/>
              </a:rPr>
              <a:t>Moja: lewa półkula reprezentująca w STG konkretne obiekty nie może znaleźć pomiędzy nimi związku =&gt;impas; prawa STG widzi jej aktywność na meta-poziomie, ogólne </a:t>
            </a:r>
            <a:r>
              <a:rPr lang="pl-PL" sz="2000" dirty="0">
                <a:latin typeface="+mn-lt"/>
                <a:cs typeface="+mn-cs"/>
                <a:hlinkClick r:id="rId4" action="ppaction://hlinkfile"/>
              </a:rPr>
              <a:t>abstrakcyjne kategorie</a:t>
            </a:r>
            <a:r>
              <a:rPr lang="pl-PL" sz="2000" dirty="0">
                <a:latin typeface="+mn-lt"/>
                <a:cs typeface="+mn-cs"/>
              </a:rPr>
              <a:t>, które może powiązać; salwa gamma zwiększa jednoczesną aktywność reprezentacji w lewej półkuli, emocje Eureka konieczne są do utrwalenia bezpośrednich koneksji.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714375"/>
            <a:ext cx="8732837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669925"/>
          </a:xfrm>
        </p:spPr>
        <p:txBody>
          <a:bodyPr/>
          <a:lstStyle/>
          <a:p>
            <a:pPr>
              <a:defRPr/>
            </a:pPr>
            <a:r>
              <a:rPr lang="pl-PL" sz="4000" dirty="0" smtClean="0">
                <a:latin typeface="Arial Unicode MS" pitchFamily="34" charset="-128"/>
              </a:rPr>
              <a:t>Interpretacja</a:t>
            </a:r>
            <a:endParaRPr lang="pl-PL" sz="4000" dirty="0">
              <a:latin typeface="Arial Unicode MS" pitchFamily="34" charset="-128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908050"/>
            <a:ext cx="8807450" cy="5545138"/>
          </a:xfrm>
        </p:spPr>
        <p:txBody>
          <a:bodyPr/>
          <a:lstStyle/>
          <a:p>
            <a:pPr marL="355600" indent="-355600">
              <a:buFontTx/>
              <a:buNone/>
            </a:pPr>
            <a:endParaRPr lang="pl-PL" smtClean="0">
              <a:latin typeface="Arial Unicode MS" pitchFamily="34" charset="-128"/>
            </a:endParaRPr>
          </a:p>
          <a:p>
            <a:pPr marL="355600" indent="-355600">
              <a:buFontTx/>
              <a:buNone/>
            </a:pPr>
            <a:r>
              <a:rPr lang="pl-PL" smtClean="0">
                <a:latin typeface="Arial Unicode MS" pitchFamily="34" charset="-128"/>
              </a:rPr>
              <a:t>Co się tu dzieje? </a:t>
            </a:r>
          </a:p>
          <a:p>
            <a:pPr marL="355600" indent="-355600">
              <a:buFontTx/>
              <a:buNone/>
            </a:pPr>
            <a:endParaRPr lang="pl-PL" smtClean="0">
              <a:latin typeface="Arial Unicode MS" pitchFamily="34" charset="-128"/>
            </a:endParaRPr>
          </a:p>
          <a:p>
            <a:pPr marL="355600" indent="-355600"/>
            <a:r>
              <a:rPr lang="pl-PL" smtClean="0">
                <a:latin typeface="Arial Unicode MS" pitchFamily="34" charset="-128"/>
              </a:rPr>
              <a:t>LH-STG reprezentuje pojęcia, S=Start, K=koniec</a:t>
            </a:r>
          </a:p>
          <a:p>
            <a:pPr marL="355600" indent="-355600"/>
            <a:r>
              <a:rPr lang="pl-PL" smtClean="0">
                <a:latin typeface="Arial Unicode MS" pitchFamily="34" charset="-128"/>
              </a:rPr>
              <a:t>Rozumienie, rozwiązanie = krok po kroku przejście z S do K</a:t>
            </a:r>
          </a:p>
          <a:p>
            <a:pPr marL="355600" indent="-355600"/>
            <a:r>
              <a:rPr lang="pl-PL" smtClean="0">
                <a:latin typeface="Arial Unicode MS" pitchFamily="34" charset="-128"/>
              </a:rPr>
              <a:t>jeśli nie udaje się go znaleźć to pojawia się impas; </a:t>
            </a:r>
          </a:p>
          <a:p>
            <a:pPr marL="355600" indent="-355600"/>
            <a:r>
              <a:rPr lang="pl-PL" smtClean="0">
                <a:latin typeface="Arial Unicode MS" pitchFamily="34" charset="-128"/>
              </a:rPr>
              <a:t>RH-STG ‘widzi’ aktywność LH na meta-poziomie, klasteryzacja pojęć w abstrakcyjne kategorie (cosets, constrained sets) na wiele sposobów;</a:t>
            </a:r>
          </a:p>
          <a:p>
            <a:pPr marL="355600" indent="-355600"/>
            <a:r>
              <a:rPr lang="pl-PL" smtClean="0">
                <a:latin typeface="Arial Unicode MS" pitchFamily="34" charset="-128"/>
              </a:rPr>
              <a:t>połączenia pomiędzy S i K na meta-poziomie możliwe są łatwiej w RH, dając wrażenie nadchodzacego rozwiązania, wzbudzając emocje.  </a:t>
            </a:r>
          </a:p>
          <a:p>
            <a:pPr marL="355600" indent="-355600"/>
            <a:r>
              <a:rPr lang="pl-PL" smtClean="0">
                <a:latin typeface="Arial Unicode MS" pitchFamily="34" charset="-128"/>
              </a:rPr>
              <a:t>Pakiety wyładowań gamma pobudzają reprezentacje LH związane z S i K oraz konfiguracje pośrednie; dają wewnętrzny priming.</a:t>
            </a:r>
          </a:p>
          <a:p>
            <a:pPr marL="355600" indent="-355600"/>
            <a:r>
              <a:rPr lang="pl-PL" smtClean="0">
                <a:latin typeface="Arial Unicode MS" pitchFamily="34" charset="-128"/>
              </a:rPr>
              <a:t>To pozwala na identyfikację pośredniech kroków od S do K.</a:t>
            </a:r>
          </a:p>
          <a:p>
            <a:pPr marL="355600" indent="-355600"/>
            <a:r>
              <a:rPr lang="pl-PL" smtClean="0">
                <a:latin typeface="Arial Unicode MS" pitchFamily="34" charset="-128"/>
              </a:rPr>
              <a:t>Odkrycie rozwiązania Aha! jest nagradzane dopaminą, jest to konieczne by zwiększyć plastyczność mózgu i zapamiętać rozwiązanie. </a:t>
            </a:r>
          </a:p>
          <a:p>
            <a:pPr marL="355600" indent="-355600"/>
            <a:r>
              <a:rPr lang="pl-PL" smtClean="0">
                <a:latin typeface="Arial Unicode MS" pitchFamily="34" charset="-128"/>
              </a:rPr>
              <a:t>Można to wykorzystać praktycznie: synsety + typy sem + inne oceny.</a:t>
            </a:r>
          </a:p>
        </p:txBody>
      </p:sp>
      <p:pic>
        <p:nvPicPr>
          <p:cNvPr id="7168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28688"/>
            <a:ext cx="61341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a 15"/>
          <p:cNvGrpSpPr>
            <a:grpSpLocks/>
          </p:cNvGrpSpPr>
          <p:nvPr/>
        </p:nvGrpSpPr>
        <p:grpSpPr bwMode="auto">
          <a:xfrm>
            <a:off x="6149975" y="0"/>
            <a:ext cx="2994025" cy="2400300"/>
            <a:chOff x="4640791" y="836613"/>
            <a:chExt cx="2994025" cy="2400300"/>
          </a:xfrm>
        </p:grpSpPr>
        <p:cxnSp>
          <p:nvCxnSpPr>
            <p:cNvPr id="56326" name="Łącznik prosty ze strzałką 12"/>
            <p:cNvCxnSpPr>
              <a:cxnSpLocks noChangeShapeType="1"/>
            </p:cNvCxnSpPr>
            <p:nvPr/>
          </p:nvCxnSpPr>
          <p:spPr bwMode="auto">
            <a:xfrm rot="16200000" flipV="1">
              <a:off x="7004315" y="1890448"/>
              <a:ext cx="304800" cy="11113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6327" name="Grupa 14"/>
            <p:cNvGrpSpPr>
              <a:grpSpLocks/>
            </p:cNvGrpSpPr>
            <p:nvPr/>
          </p:nvGrpSpPr>
          <p:grpSpPr bwMode="auto">
            <a:xfrm>
              <a:off x="4640791" y="836613"/>
              <a:ext cx="2994025" cy="2400300"/>
              <a:chOff x="5724525" y="836613"/>
              <a:chExt cx="2994025" cy="2400300"/>
            </a:xfrm>
          </p:grpSpPr>
          <p:pic>
            <p:nvPicPr>
              <p:cNvPr id="56328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525" y="836613"/>
                <a:ext cx="2994025" cy="240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6329" name="Grupa 13"/>
              <p:cNvGrpSpPr>
                <a:grpSpLocks/>
              </p:cNvGrpSpPr>
              <p:nvPr/>
            </p:nvGrpSpPr>
            <p:grpSpPr bwMode="auto">
              <a:xfrm>
                <a:off x="6205538" y="1862138"/>
                <a:ext cx="2057400" cy="217487"/>
                <a:chOff x="6204857" y="1861457"/>
                <a:chExt cx="2057400" cy="217714"/>
              </a:xfrm>
            </p:grpSpPr>
            <p:cxnSp>
              <p:nvCxnSpPr>
                <p:cNvPr id="56334" name="Łącznik prosty ze strzałką 6"/>
                <p:cNvCxnSpPr>
                  <a:cxnSpLocks noChangeShapeType="1"/>
                </p:cNvCxnSpPr>
                <p:nvPr/>
              </p:nvCxnSpPr>
              <p:spPr bwMode="auto">
                <a:xfrm>
                  <a:off x="6281057" y="1861457"/>
                  <a:ext cx="1981200" cy="195943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6335" name="Łącznik prosty ze strzałką 7"/>
                <p:cNvCxnSpPr>
                  <a:cxnSpLocks noChangeShapeType="1"/>
                </p:cNvCxnSpPr>
                <p:nvPr/>
              </p:nvCxnSpPr>
              <p:spPr bwMode="auto">
                <a:xfrm>
                  <a:off x="6259285" y="1970314"/>
                  <a:ext cx="1992086" cy="97972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6336" name="Łącznik prosty ze strzałką 8"/>
                <p:cNvCxnSpPr>
                  <a:cxnSpLocks noChangeShapeType="1"/>
                </p:cNvCxnSpPr>
                <p:nvPr/>
              </p:nvCxnSpPr>
              <p:spPr bwMode="auto">
                <a:xfrm>
                  <a:off x="6204857" y="2068285"/>
                  <a:ext cx="1981200" cy="10886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56330" name="Grupa 14"/>
              <p:cNvGrpSpPr>
                <a:grpSpLocks/>
              </p:cNvGrpSpPr>
              <p:nvPr/>
            </p:nvGrpSpPr>
            <p:grpSpPr bwMode="auto">
              <a:xfrm rot="10800000">
                <a:off x="6183313" y="1665288"/>
                <a:ext cx="2057400" cy="217487"/>
                <a:chOff x="6204857" y="1861457"/>
                <a:chExt cx="2057400" cy="217714"/>
              </a:xfrm>
            </p:grpSpPr>
            <p:cxnSp>
              <p:nvCxnSpPr>
                <p:cNvPr id="56331" name="Łącznik prosty ze strzałką 15"/>
                <p:cNvCxnSpPr>
                  <a:cxnSpLocks noChangeShapeType="1"/>
                </p:cNvCxnSpPr>
                <p:nvPr/>
              </p:nvCxnSpPr>
              <p:spPr bwMode="auto">
                <a:xfrm>
                  <a:off x="6281057" y="1861457"/>
                  <a:ext cx="1981200" cy="195943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6332" name="Łącznik prosty ze strzałką 16"/>
                <p:cNvCxnSpPr>
                  <a:cxnSpLocks noChangeShapeType="1"/>
                </p:cNvCxnSpPr>
                <p:nvPr/>
              </p:nvCxnSpPr>
              <p:spPr bwMode="auto">
                <a:xfrm>
                  <a:off x="6259285" y="1970314"/>
                  <a:ext cx="1992086" cy="97972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6333" name="Łącznik prosty ze strzałką 17"/>
                <p:cNvCxnSpPr>
                  <a:cxnSpLocks noChangeShapeType="1"/>
                </p:cNvCxnSpPr>
                <p:nvPr/>
              </p:nvCxnSpPr>
              <p:spPr bwMode="auto">
                <a:xfrm>
                  <a:off x="6204857" y="2068285"/>
                  <a:ext cx="1981200" cy="10886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11150"/>
            <a:ext cx="7129463" cy="669925"/>
          </a:xfrm>
        </p:spPr>
        <p:txBody>
          <a:bodyPr/>
          <a:lstStyle/>
          <a:p>
            <a:pPr>
              <a:defRPr/>
            </a:pPr>
            <a:r>
              <a:rPr lang="pl-PL" sz="4000" dirty="0" smtClean="0">
                <a:latin typeface="Arial Unicode MS" pitchFamily="34" charset="-122"/>
              </a:rPr>
              <a:t>Problemy wymagające wglądu</a:t>
            </a:r>
          </a:p>
        </p:txBody>
      </p:sp>
      <p:grpSp>
        <p:nvGrpSpPr>
          <p:cNvPr id="57347" name="Group 716808"/>
          <p:cNvGrpSpPr>
            <a:grpSpLocks/>
          </p:cNvGrpSpPr>
          <p:nvPr/>
        </p:nvGrpSpPr>
        <p:grpSpPr bwMode="auto">
          <a:xfrm>
            <a:off x="1182688" y="2828925"/>
            <a:ext cx="4159250" cy="2824163"/>
            <a:chOff x="1182712" y="2829059"/>
            <a:chExt cx="4159876" cy="2824766"/>
          </a:xfrm>
        </p:grpSpPr>
        <p:sp>
          <p:nvSpPr>
            <p:cNvPr id="57369" name="Oval 3"/>
            <p:cNvSpPr>
              <a:spLocks noChangeArrowheads="1"/>
            </p:cNvSpPr>
            <p:nvPr/>
          </p:nvSpPr>
          <p:spPr bwMode="auto">
            <a:xfrm>
              <a:off x="1687133" y="5164428"/>
              <a:ext cx="489397" cy="489397"/>
            </a:xfrm>
            <a:prstGeom prst="ellipse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solidFill>
                  <a:srgbClr val="EAEAEA"/>
                </a:solidFill>
                <a:latin typeface="Arial" pitchFamily="34" charset="0"/>
              </a:endParaRPr>
            </a:p>
          </p:txBody>
        </p:sp>
        <p:sp>
          <p:nvSpPr>
            <p:cNvPr id="57370" name="Oval 17"/>
            <p:cNvSpPr>
              <a:spLocks noChangeArrowheads="1"/>
            </p:cNvSpPr>
            <p:nvPr/>
          </p:nvSpPr>
          <p:spPr bwMode="auto">
            <a:xfrm>
              <a:off x="1182712" y="4829577"/>
              <a:ext cx="377780" cy="334851"/>
            </a:xfrm>
            <a:prstGeom prst="ellipse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solidFill>
                  <a:srgbClr val="EAEAEA"/>
                </a:solidFill>
                <a:latin typeface="Arial" pitchFamily="34" charset="0"/>
              </a:endParaRPr>
            </a:p>
          </p:txBody>
        </p:sp>
        <p:sp>
          <p:nvSpPr>
            <p:cNvPr id="57371" name="Oval 18"/>
            <p:cNvSpPr>
              <a:spLocks noChangeArrowheads="1"/>
            </p:cNvSpPr>
            <p:nvPr/>
          </p:nvSpPr>
          <p:spPr bwMode="auto">
            <a:xfrm>
              <a:off x="1594834" y="2829059"/>
              <a:ext cx="489397" cy="489397"/>
            </a:xfrm>
            <a:prstGeom prst="ellipse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solidFill>
                  <a:srgbClr val="EAEAEA"/>
                </a:solidFill>
                <a:latin typeface="Arial" pitchFamily="34" charset="0"/>
              </a:endParaRPr>
            </a:p>
          </p:txBody>
        </p:sp>
        <p:sp>
          <p:nvSpPr>
            <p:cNvPr id="57372" name="Oval 19"/>
            <p:cNvSpPr>
              <a:spLocks noChangeArrowheads="1"/>
            </p:cNvSpPr>
            <p:nvPr/>
          </p:nvSpPr>
          <p:spPr bwMode="auto">
            <a:xfrm>
              <a:off x="1182712" y="4140886"/>
              <a:ext cx="377780" cy="334851"/>
            </a:xfrm>
            <a:prstGeom prst="ellipse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solidFill>
                  <a:srgbClr val="EAEAEA"/>
                </a:solidFill>
                <a:latin typeface="Arial" pitchFamily="34" charset="0"/>
              </a:endParaRPr>
            </a:p>
          </p:txBody>
        </p:sp>
        <p:sp>
          <p:nvSpPr>
            <p:cNvPr id="57373" name="Oval 20"/>
            <p:cNvSpPr>
              <a:spLocks noChangeArrowheads="1"/>
            </p:cNvSpPr>
            <p:nvPr/>
          </p:nvSpPr>
          <p:spPr bwMode="auto">
            <a:xfrm>
              <a:off x="1238521" y="3520224"/>
              <a:ext cx="377780" cy="334851"/>
            </a:xfrm>
            <a:prstGeom prst="ellipse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solidFill>
                  <a:srgbClr val="EAEAEA"/>
                </a:solidFill>
                <a:latin typeface="Arial" pitchFamily="34" charset="0"/>
              </a:endParaRPr>
            </a:p>
          </p:txBody>
        </p:sp>
        <p:sp>
          <p:nvSpPr>
            <p:cNvPr id="57374" name="Oval 21"/>
            <p:cNvSpPr>
              <a:spLocks noChangeArrowheads="1"/>
            </p:cNvSpPr>
            <p:nvPr/>
          </p:nvSpPr>
          <p:spPr bwMode="auto">
            <a:xfrm>
              <a:off x="4921883" y="4230706"/>
              <a:ext cx="377780" cy="334851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solidFill>
                  <a:srgbClr val="EAEAEA"/>
                </a:solidFill>
                <a:latin typeface="Arial" pitchFamily="34" charset="0"/>
              </a:endParaRPr>
            </a:p>
          </p:txBody>
        </p:sp>
        <p:sp>
          <p:nvSpPr>
            <p:cNvPr id="57375" name="Oval 22"/>
            <p:cNvSpPr>
              <a:spLocks noChangeArrowheads="1"/>
            </p:cNvSpPr>
            <p:nvPr/>
          </p:nvSpPr>
          <p:spPr bwMode="auto">
            <a:xfrm>
              <a:off x="4964808" y="3588912"/>
              <a:ext cx="377780" cy="334851"/>
            </a:xfrm>
            <a:prstGeom prst="ellipse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solidFill>
                  <a:srgbClr val="EAEAEA"/>
                </a:solidFill>
                <a:latin typeface="Arial" pitchFamily="34" charset="0"/>
              </a:endParaRPr>
            </a:p>
          </p:txBody>
        </p:sp>
        <p:sp>
          <p:nvSpPr>
            <p:cNvPr id="57376" name="Oval 23"/>
            <p:cNvSpPr>
              <a:spLocks noChangeArrowheads="1"/>
            </p:cNvSpPr>
            <p:nvPr/>
          </p:nvSpPr>
          <p:spPr bwMode="auto">
            <a:xfrm>
              <a:off x="4756602" y="2914919"/>
              <a:ext cx="377780" cy="334851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solidFill>
                  <a:srgbClr val="EAEAEA"/>
                </a:solidFill>
                <a:latin typeface="Arial" pitchFamily="34" charset="0"/>
              </a:endParaRPr>
            </a:p>
          </p:txBody>
        </p:sp>
      </p:grpSp>
      <p:cxnSp>
        <p:nvCxnSpPr>
          <p:cNvPr id="26628" name="Straight Arrow Connector 26"/>
          <p:cNvCxnSpPr>
            <a:cxnSpLocks noChangeShapeType="1"/>
          </p:cNvCxnSpPr>
          <p:nvPr/>
        </p:nvCxnSpPr>
        <p:spPr bwMode="auto">
          <a:xfrm flipV="1">
            <a:off x="2176463" y="4397375"/>
            <a:ext cx="2800350" cy="976313"/>
          </a:xfrm>
          <a:prstGeom prst="straightConnector1">
            <a:avLst/>
          </a:prstGeom>
          <a:noFill/>
          <a:ln w="25400" algn="ctr">
            <a:solidFill>
              <a:schemeClr val="accent3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6629" name="Straight Arrow Connector 27"/>
          <p:cNvCxnSpPr>
            <a:cxnSpLocks noChangeShapeType="1"/>
            <a:stCxn id="57369" idx="1"/>
            <a:endCxn id="57370" idx="5"/>
          </p:cNvCxnSpPr>
          <p:nvPr/>
        </p:nvCxnSpPr>
        <p:spPr bwMode="auto">
          <a:xfrm flipH="1" flipV="1">
            <a:off x="1504950" y="5114925"/>
            <a:ext cx="254000" cy="120650"/>
          </a:xfrm>
          <a:prstGeom prst="straightConnector1">
            <a:avLst/>
          </a:prstGeom>
          <a:noFill/>
          <a:ln w="9525" algn="ctr">
            <a:solidFill>
              <a:schemeClr val="accent3"/>
            </a:solidFill>
            <a:round/>
            <a:headEnd/>
            <a:tailEnd type="arrow" w="med" len="med"/>
          </a:ln>
        </p:spPr>
      </p:cxnSp>
      <p:cxnSp>
        <p:nvCxnSpPr>
          <p:cNvPr id="26630" name="Straight Arrow Connector 31"/>
          <p:cNvCxnSpPr>
            <a:cxnSpLocks noChangeShapeType="1"/>
            <a:stCxn id="57369" idx="7"/>
          </p:cNvCxnSpPr>
          <p:nvPr/>
        </p:nvCxnSpPr>
        <p:spPr bwMode="auto">
          <a:xfrm flipV="1">
            <a:off x="2105025" y="3921125"/>
            <a:ext cx="2940050" cy="1314450"/>
          </a:xfrm>
          <a:prstGeom prst="straightConnector1">
            <a:avLst/>
          </a:prstGeom>
          <a:noFill/>
          <a:ln w="25400" algn="ctr">
            <a:solidFill>
              <a:schemeClr val="accent3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6631" name="Straight Arrow Connector 33"/>
          <p:cNvCxnSpPr>
            <a:cxnSpLocks noChangeShapeType="1"/>
            <a:stCxn id="57369" idx="7"/>
            <a:endCxn id="57376" idx="3"/>
          </p:cNvCxnSpPr>
          <p:nvPr/>
        </p:nvCxnSpPr>
        <p:spPr bwMode="auto">
          <a:xfrm flipV="1">
            <a:off x="2105025" y="3200400"/>
            <a:ext cx="2706688" cy="2035175"/>
          </a:xfrm>
          <a:prstGeom prst="straightConnector1">
            <a:avLst/>
          </a:prstGeom>
          <a:noFill/>
          <a:ln w="25400" algn="ctr">
            <a:solidFill>
              <a:schemeClr val="accent3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3" name="Group 716802"/>
          <p:cNvGrpSpPr>
            <a:grpSpLocks/>
          </p:cNvGrpSpPr>
          <p:nvPr/>
        </p:nvGrpSpPr>
        <p:grpSpPr bwMode="auto">
          <a:xfrm>
            <a:off x="1371600" y="3246438"/>
            <a:ext cx="295275" cy="1557337"/>
            <a:chOff x="1371602" y="3246785"/>
            <a:chExt cx="294903" cy="1557366"/>
          </a:xfrm>
        </p:grpSpPr>
        <p:cxnSp>
          <p:nvCxnSpPr>
            <p:cNvPr id="57366" name="Straight Arrow Connector 40"/>
            <p:cNvCxnSpPr>
              <a:cxnSpLocks noChangeShapeType="1"/>
            </p:cNvCxnSpPr>
            <p:nvPr/>
          </p:nvCxnSpPr>
          <p:spPr bwMode="auto">
            <a:xfrm flipH="1" flipV="1">
              <a:off x="1371602" y="4565556"/>
              <a:ext cx="1" cy="238595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67" name="Straight Arrow Connector 42"/>
            <p:cNvCxnSpPr>
              <a:cxnSpLocks noChangeShapeType="1"/>
            </p:cNvCxnSpPr>
            <p:nvPr/>
          </p:nvCxnSpPr>
          <p:spPr bwMode="auto">
            <a:xfrm flipH="1" flipV="1">
              <a:off x="1427410" y="3896424"/>
              <a:ext cx="1" cy="238595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68" name="Straight Arrow Connector 43"/>
            <p:cNvCxnSpPr>
              <a:cxnSpLocks noChangeShapeType="1"/>
              <a:stCxn id="57373" idx="0"/>
              <a:endCxn id="57371" idx="3"/>
            </p:cNvCxnSpPr>
            <p:nvPr/>
          </p:nvCxnSpPr>
          <p:spPr bwMode="auto">
            <a:xfrm flipV="1">
              <a:off x="1427411" y="3246785"/>
              <a:ext cx="239094" cy="273439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51" name="Straight Arrow Connector 50"/>
          <p:cNvCxnSpPr>
            <a:cxnSpLocks noChangeShapeType="1"/>
            <a:endCxn id="57375" idx="2"/>
          </p:cNvCxnSpPr>
          <p:nvPr/>
        </p:nvCxnSpPr>
        <p:spPr bwMode="auto">
          <a:xfrm flipV="1">
            <a:off x="1504950" y="3756025"/>
            <a:ext cx="3459163" cy="552450"/>
          </a:xfrm>
          <a:prstGeom prst="straightConnector1">
            <a:avLst/>
          </a:prstGeom>
          <a:noFill/>
          <a:ln w="25400" algn="ctr">
            <a:solidFill>
              <a:schemeClr val="accent3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4" name="Straight Arrow Connector 53"/>
          <p:cNvCxnSpPr>
            <a:cxnSpLocks noChangeShapeType="1"/>
            <a:stCxn id="57371" idx="4"/>
            <a:endCxn id="57369" idx="0"/>
          </p:cNvCxnSpPr>
          <p:nvPr/>
        </p:nvCxnSpPr>
        <p:spPr bwMode="auto">
          <a:xfrm>
            <a:off x="1839913" y="3317875"/>
            <a:ext cx="92075" cy="1846263"/>
          </a:xfrm>
          <a:prstGeom prst="straightConnector1">
            <a:avLst/>
          </a:prstGeom>
          <a:noFill/>
          <a:ln w="25400" algn="ctr">
            <a:solidFill>
              <a:schemeClr val="accent3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57355" name="TextBox 716807"/>
          <p:cNvSpPr txBox="1">
            <a:spLocks noChangeArrowheads="1"/>
          </p:cNvSpPr>
          <p:nvPr/>
        </p:nvSpPr>
        <p:spPr bwMode="auto">
          <a:xfrm>
            <a:off x="6088063" y="3249613"/>
            <a:ext cx="2524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/>
            <a:r>
              <a:rPr lang="pl-PL" sz="2000">
                <a:solidFill>
                  <a:srgbClr val="EAEAEA"/>
                </a:solidFill>
                <a:latin typeface="Arial" pitchFamily="34" charset="0"/>
              </a:rPr>
              <a:t>Prawy płat skroniowy</a:t>
            </a:r>
            <a:endParaRPr lang="en-US" sz="200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57356" name="TextBox 62"/>
          <p:cNvSpPr txBox="1">
            <a:spLocks noChangeArrowheads="1"/>
          </p:cNvSpPr>
          <p:nvPr/>
        </p:nvSpPr>
        <p:spPr bwMode="auto">
          <a:xfrm>
            <a:off x="833438" y="6227763"/>
            <a:ext cx="6475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/>
            <a:r>
              <a:rPr lang="pl-PL" sz="2000">
                <a:solidFill>
                  <a:srgbClr val="EAEAEA"/>
                </a:solidFill>
                <a:latin typeface="Arial" pitchFamily="34" charset="0"/>
              </a:rPr>
              <a:t>Lewy płat skroniowy inicjuje, pomaga kategoryzować.</a:t>
            </a:r>
            <a:endParaRPr lang="en-US" sz="200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57357" name="TextBox 63"/>
          <p:cNvSpPr txBox="1">
            <a:spLocks noChangeArrowheads="1"/>
          </p:cNvSpPr>
          <p:nvPr/>
        </p:nvSpPr>
        <p:spPr bwMode="auto">
          <a:xfrm>
            <a:off x="835025" y="5827713"/>
            <a:ext cx="7553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/>
            <a:r>
              <a:rPr lang="pl-PL" sz="2000">
                <a:solidFill>
                  <a:srgbClr val="EAEAEA"/>
                </a:solidFill>
                <a:latin typeface="Arial" pitchFamily="34" charset="0"/>
              </a:rPr>
              <a:t>Start: opis problemu = rozkład pobudzeń obszarów mózgu</a:t>
            </a:r>
            <a:endParaRPr lang="en-US" sz="200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57358" name="TextBox 64"/>
          <p:cNvSpPr txBox="1">
            <a:spLocks noChangeArrowheads="1"/>
          </p:cNvSpPr>
          <p:nvPr/>
        </p:nvSpPr>
        <p:spPr bwMode="auto">
          <a:xfrm>
            <a:off x="989013" y="2312988"/>
            <a:ext cx="865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/>
            <a:r>
              <a:rPr lang="pl-PL" sz="2000">
                <a:solidFill>
                  <a:srgbClr val="EAEAEA"/>
                </a:solidFill>
                <a:latin typeface="Arial" pitchFamily="34" charset="0"/>
              </a:rPr>
              <a:t>Cel</a:t>
            </a:r>
            <a:endParaRPr lang="en-US" sz="200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57359" name="TextBox 65"/>
          <p:cNvSpPr txBox="1">
            <a:spLocks noChangeArrowheads="1"/>
          </p:cNvSpPr>
          <p:nvPr/>
        </p:nvSpPr>
        <p:spPr bwMode="auto">
          <a:xfrm>
            <a:off x="401638" y="3113088"/>
            <a:ext cx="866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/>
            <a:r>
              <a:rPr lang="pl-PL" sz="2000">
                <a:solidFill>
                  <a:srgbClr val="EAEAEA"/>
                </a:solidFill>
                <a:latin typeface="Arial" pitchFamily="34" charset="0"/>
              </a:rPr>
              <a:t>Kroki</a:t>
            </a:r>
            <a:endParaRPr lang="en-US" sz="2000">
              <a:solidFill>
                <a:srgbClr val="EAEAEA"/>
              </a:solidFill>
              <a:latin typeface="Arial" pitchFamily="34" charset="0"/>
            </a:endParaRPr>
          </a:p>
        </p:txBody>
      </p:sp>
      <p:grpSp>
        <p:nvGrpSpPr>
          <p:cNvPr id="4" name="Group 716810"/>
          <p:cNvGrpSpPr>
            <a:grpSpLocks/>
          </p:cNvGrpSpPr>
          <p:nvPr/>
        </p:nvGrpSpPr>
        <p:grpSpPr bwMode="auto">
          <a:xfrm>
            <a:off x="2084388" y="1781175"/>
            <a:ext cx="4548187" cy="1857375"/>
            <a:chOff x="2084231" y="1781807"/>
            <a:chExt cx="4548063" cy="1856143"/>
          </a:xfrm>
        </p:grpSpPr>
        <p:cxnSp>
          <p:nvCxnSpPr>
            <p:cNvPr id="26641" name="Straight Arrow Connector 57"/>
            <p:cNvCxnSpPr>
              <a:cxnSpLocks noChangeShapeType="1"/>
              <a:endCxn id="57375" idx="1"/>
            </p:cNvCxnSpPr>
            <p:nvPr/>
          </p:nvCxnSpPr>
          <p:spPr bwMode="auto">
            <a:xfrm>
              <a:off x="3381183" y="2733675"/>
              <a:ext cx="1638255" cy="904275"/>
            </a:xfrm>
            <a:prstGeom prst="straightConnector1">
              <a:avLst/>
            </a:prstGeom>
            <a:noFill/>
            <a:ln w="25400" algn="ctr">
              <a:solidFill>
                <a:schemeClr val="accent3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6642" name="Straight Arrow Connector 59"/>
            <p:cNvCxnSpPr>
              <a:cxnSpLocks noChangeShapeType="1"/>
              <a:endCxn id="26644" idx="2"/>
            </p:cNvCxnSpPr>
            <p:nvPr/>
          </p:nvCxnSpPr>
          <p:spPr bwMode="auto">
            <a:xfrm flipV="1">
              <a:off x="2084231" y="2584549"/>
              <a:ext cx="906437" cy="474348"/>
            </a:xfrm>
            <a:prstGeom prst="straightConnector1">
              <a:avLst/>
            </a:prstGeom>
            <a:noFill/>
            <a:ln w="25400" algn="ctr">
              <a:solidFill>
                <a:schemeClr val="accent3"/>
              </a:solidFill>
              <a:round/>
              <a:headEnd type="triangle" w="med" len="med"/>
              <a:tailEnd type="triangle" w="med" len="med"/>
            </a:ln>
          </p:spPr>
        </p:cxnSp>
        <p:grpSp>
          <p:nvGrpSpPr>
            <p:cNvPr id="57363" name="Group 716809"/>
            <p:cNvGrpSpPr>
              <a:grpSpLocks/>
            </p:cNvGrpSpPr>
            <p:nvPr/>
          </p:nvGrpSpPr>
          <p:grpSpPr bwMode="auto">
            <a:xfrm>
              <a:off x="2801945" y="1781807"/>
              <a:ext cx="3830349" cy="1047252"/>
              <a:chOff x="2801945" y="1781807"/>
              <a:chExt cx="3830349" cy="1047252"/>
            </a:xfrm>
          </p:grpSpPr>
          <p:sp>
            <p:nvSpPr>
              <p:cNvPr id="26644" name="Oval 56"/>
              <p:cNvSpPr>
                <a:spLocks noChangeArrowheads="1"/>
              </p:cNvSpPr>
              <p:nvPr/>
            </p:nvSpPr>
            <p:spPr bwMode="auto">
              <a:xfrm>
                <a:off x="2990668" y="2340236"/>
                <a:ext cx="488937" cy="488626"/>
              </a:xfrm>
              <a:prstGeom prst="ellipse">
                <a:avLst/>
              </a:prstGeom>
              <a:solidFill>
                <a:srgbClr val="FFFF00"/>
              </a:solidFill>
              <a:ln w="9525" algn="ctr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00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26645" name="TextBox 66"/>
              <p:cNvSpPr txBox="1">
                <a:spLocks noChangeArrowheads="1"/>
              </p:cNvSpPr>
              <p:nvPr/>
            </p:nvSpPr>
            <p:spPr bwMode="auto">
              <a:xfrm>
                <a:off x="2801761" y="1781807"/>
                <a:ext cx="3830533" cy="399785"/>
              </a:xfrm>
              <a:prstGeom prst="rect">
                <a:avLst/>
              </a:prstGeom>
              <a:noFill/>
              <a:ln w="9525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4400">
                    <a:solidFill>
                      <a:schemeClr val="bg1"/>
                    </a:solidFill>
                    <a:latin typeface="Arial Unicode MS" pitchFamily="34" charset="-128"/>
                  </a:defRPr>
                </a:lvl1pPr>
                <a:lvl2pPr marL="742950" indent="-285750" eaLnBrk="0" hangingPunct="0">
                  <a:defRPr sz="4400">
                    <a:solidFill>
                      <a:schemeClr val="bg1"/>
                    </a:solidFill>
                    <a:latin typeface="Arial Unicode MS" pitchFamily="34" charset="-128"/>
                  </a:defRPr>
                </a:lvl2pPr>
                <a:lvl3pPr marL="1143000" indent="-228600" eaLnBrk="0" hangingPunct="0">
                  <a:defRPr sz="4400">
                    <a:solidFill>
                      <a:schemeClr val="bg1"/>
                    </a:solidFill>
                    <a:latin typeface="Arial Unicode MS" pitchFamily="34" charset="-128"/>
                  </a:defRPr>
                </a:lvl3pPr>
                <a:lvl4pPr marL="1600200" indent="-228600" eaLnBrk="0" hangingPunct="0">
                  <a:defRPr sz="4400">
                    <a:solidFill>
                      <a:schemeClr val="bg1"/>
                    </a:solidFill>
                    <a:latin typeface="Arial Unicode MS" pitchFamily="34" charset="-128"/>
                  </a:defRPr>
                </a:lvl4pPr>
                <a:lvl5pPr marL="2057400" indent="-228600" eaLnBrk="0" hangingPunct="0">
                  <a:defRPr sz="4400">
                    <a:solidFill>
                      <a:schemeClr val="bg1"/>
                    </a:solidFill>
                    <a:latin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bg1"/>
                    </a:solidFill>
                    <a:latin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bg1"/>
                    </a:solidFill>
                    <a:latin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bg1"/>
                    </a:solidFill>
                    <a:latin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bg1"/>
                    </a:solidFill>
                    <a:latin typeface="Arial Unicode MS" pitchFamily="34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pl-PL" sz="2000">
                    <a:solidFill>
                      <a:srgbClr val="EAEAEA"/>
                    </a:solidFill>
                    <a:latin typeface="Arial" pitchFamily="34" charset="0"/>
                  </a:rPr>
                  <a:t>Neuromodula</a:t>
                </a:r>
                <a:r>
                  <a:rPr lang="en-US" sz="2000">
                    <a:solidFill>
                      <a:srgbClr val="EAEAEA"/>
                    </a:solidFill>
                    <a:latin typeface="Arial" pitchFamily="34" charset="0"/>
                  </a:rPr>
                  <a:t>cja </a:t>
                </a:r>
                <a:r>
                  <a:rPr lang="pl-PL" sz="2000">
                    <a:solidFill>
                      <a:srgbClr val="EAEAEA"/>
                    </a:solidFill>
                    <a:latin typeface="Arial" pitchFamily="34" charset="0"/>
                  </a:rPr>
                  <a:t>(emo</a:t>
                </a:r>
                <a:r>
                  <a:rPr lang="en-US" sz="2000">
                    <a:solidFill>
                      <a:srgbClr val="EAEAEA"/>
                    </a:solidFill>
                    <a:latin typeface="Arial" pitchFamily="34" charset="0"/>
                  </a:rPr>
                  <a:t>cje</a:t>
                </a:r>
                <a:r>
                  <a:rPr lang="pl-PL" sz="2000">
                    <a:solidFill>
                      <a:srgbClr val="EAEAEA"/>
                    </a:solidFill>
                    <a:latin typeface="Arial" pitchFamily="34" charset="0"/>
                  </a:rPr>
                  <a:t>)</a:t>
                </a:r>
                <a:endParaRPr lang="en-US" sz="200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6913562" cy="669925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>
                <a:latin typeface="Arial Unicode MS" pitchFamily="34" charset="-128"/>
              </a:rPr>
              <a:t>Pamięć i kreatywność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807450" cy="1930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/>
              <a:t>Mózgi osób kreatywnych reagują na więcej sygnałów dochodzących ze środowiska, nie blokują mocno sygnałów, które wcześniej były nieistotne, nie ulegając łatwo habituacji (</a:t>
            </a:r>
            <a:r>
              <a:rPr lang="en-US" smtClean="0"/>
              <a:t>Carson</a:t>
            </a:r>
            <a:r>
              <a:rPr lang="pl-PL" smtClean="0"/>
              <a:t>, 20</a:t>
            </a:r>
            <a:r>
              <a:rPr lang="en-US" smtClean="0"/>
              <a:t>03</a:t>
            </a:r>
            <a:r>
              <a:rPr lang="pl-PL" smtClean="0"/>
              <a:t>)</a:t>
            </a:r>
            <a:r>
              <a:rPr lang="en-US" smtClean="0"/>
              <a:t>. </a:t>
            </a:r>
            <a:endParaRPr lang="pl-PL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/>
              <a:t>Może się to wiązać z bogatszą reprezentacją koncepcji i sytuacji w umysłach osób kreatywnych</a:t>
            </a:r>
            <a:r>
              <a:rPr lang="en-US" smtClean="0"/>
              <a:t>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/>
              <a:t>Podobne zachowania obserwowano u mnichów Zen. 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50825" y="3141663"/>
            <a:ext cx="873601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2000">
                <a:latin typeface="+mn-lt"/>
                <a:cs typeface="+mn-cs"/>
              </a:rPr>
              <a:t>PRIMA, technika skojarzeń par słów pozwala badać, czy w mózgu danej osoby jest ścieżka, łącząca dane koncepcje.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latin typeface="+mn-lt"/>
                <a:cs typeface="+mn-cs"/>
              </a:rPr>
              <a:t>A. Gruszka, E. N</a:t>
            </a:r>
            <a:r>
              <a:rPr lang="pl-PL" sz="2000">
                <a:latin typeface="+mn-lt"/>
                <a:cs typeface="+mn-cs"/>
              </a:rPr>
              <a:t>ę</a:t>
            </a:r>
            <a:r>
              <a:rPr lang="en-US" sz="2000">
                <a:latin typeface="+mn-lt"/>
                <a:cs typeface="+mn-cs"/>
              </a:rPr>
              <a:t>cka, Creativity Research Journal</a:t>
            </a:r>
            <a:r>
              <a:rPr lang="pl-PL" sz="2000">
                <a:latin typeface="+mn-lt"/>
                <a:cs typeface="+mn-cs"/>
              </a:rPr>
              <a:t> </a:t>
            </a:r>
            <a:r>
              <a:rPr lang="en-US" sz="2000">
                <a:latin typeface="+mn-lt"/>
                <a:cs typeface="+mn-cs"/>
              </a:rPr>
              <a:t>2002.</a:t>
            </a:r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250825" y="4868863"/>
            <a:ext cx="87360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2000">
                <a:latin typeface="+mn-lt"/>
                <a:cs typeface="+mn-cs"/>
              </a:rPr>
              <a:t>Słowa mogą być łatwe lub trudne do skojarzenia; </a:t>
            </a:r>
            <a:br>
              <a:rPr lang="pl-PL" sz="2000">
                <a:latin typeface="+mn-lt"/>
                <a:cs typeface="+mn-cs"/>
              </a:rPr>
            </a:br>
            <a:r>
              <a:rPr lang="pl-PL" sz="2000">
                <a:latin typeface="+mn-lt"/>
                <a:cs typeface="+mn-cs"/>
              </a:rPr>
              <a:t>słowa torujące mogą być pomocne lub neutralne; </a:t>
            </a:r>
            <a:br>
              <a:rPr lang="pl-PL" sz="2000">
                <a:latin typeface="+mn-lt"/>
                <a:cs typeface="+mn-cs"/>
              </a:rPr>
            </a:br>
            <a:r>
              <a:rPr lang="pl-PL" sz="2000">
                <a:latin typeface="+mn-lt"/>
                <a:cs typeface="+mn-cs"/>
              </a:rPr>
              <a:t>pomocne to skojarzenie semantyczne lub fonologiczne (hogse do horse); </a:t>
            </a:r>
            <a:br>
              <a:rPr lang="pl-PL" sz="2000">
                <a:latin typeface="+mn-lt"/>
                <a:cs typeface="+mn-cs"/>
              </a:rPr>
            </a:br>
            <a:r>
              <a:rPr lang="pl-PL" sz="2000">
                <a:latin typeface="+mn-lt"/>
                <a:cs typeface="+mn-cs"/>
              </a:rPr>
              <a:t>neutralne mogą być bezsensowne lub nie związane z prezentowaną parą.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sz="2000">
                <a:latin typeface="+mn-lt"/>
                <a:cs typeface="+mn-cs"/>
              </a:rPr>
              <a:t>Rezultaty dla grupy ludzi silnie/słabo kreatywnych są zadziwiające … </a:t>
            </a:r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395288" y="436562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2000">
                <a:latin typeface="+mn-lt"/>
                <a:cs typeface="+mn-cs"/>
              </a:rPr>
              <a:t>Słowo 1</a:t>
            </a:r>
            <a:endParaRPr lang="en-US" sz="2000">
              <a:latin typeface="+mn-lt"/>
              <a:cs typeface="+mn-cs"/>
            </a:endParaRPr>
          </a:p>
        </p:txBody>
      </p:sp>
      <p:sp>
        <p:nvSpPr>
          <p:cNvPr id="55303" name="Text Box 9"/>
          <p:cNvSpPr txBox="1">
            <a:spLocks noChangeArrowheads="1"/>
          </p:cNvSpPr>
          <p:nvPr/>
        </p:nvSpPr>
        <p:spPr bwMode="auto">
          <a:xfrm>
            <a:off x="2411413" y="4365625"/>
            <a:ext cx="2160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2000">
                <a:latin typeface="+mn-lt"/>
                <a:cs typeface="+mn-cs"/>
              </a:rPr>
              <a:t>Torowanie 0,2 s</a:t>
            </a:r>
            <a:endParaRPr lang="en-US" sz="2000">
              <a:latin typeface="+mn-lt"/>
              <a:cs typeface="+mn-cs"/>
            </a:endParaRPr>
          </a:p>
        </p:txBody>
      </p:sp>
      <p:sp>
        <p:nvSpPr>
          <p:cNvPr id="55304" name="Text Box 10"/>
          <p:cNvSpPr txBox="1">
            <a:spLocks noChangeArrowheads="1"/>
          </p:cNvSpPr>
          <p:nvPr/>
        </p:nvSpPr>
        <p:spPr bwMode="auto">
          <a:xfrm>
            <a:off x="5364163" y="436562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2000">
                <a:latin typeface="+mn-lt"/>
                <a:cs typeface="+mn-cs"/>
              </a:rPr>
              <a:t>Słowo 2</a:t>
            </a:r>
            <a:endParaRPr lang="en-US" sz="2000">
              <a:latin typeface="+mn-lt"/>
              <a:cs typeface="+mn-cs"/>
            </a:endParaRPr>
          </a:p>
        </p:txBody>
      </p:sp>
      <p:pic>
        <p:nvPicPr>
          <p:cNvPr id="5837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33375"/>
            <a:ext cx="99853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85938" y="785813"/>
            <a:ext cx="6756400" cy="3324225"/>
            <a:chOff x="204" y="1344"/>
            <a:chExt cx="4256" cy="2094"/>
          </a:xfrm>
        </p:grpSpPr>
        <p:pic>
          <p:nvPicPr>
            <p:cNvPr id="58379" name="Picture 7" descr="growmodel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344"/>
              <a:ext cx="2124" cy="2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0" name="Picture 8" descr="growmodel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344"/>
              <a:ext cx="2124" cy="2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Parę pytań i odpowiedzi</a:t>
            </a:r>
            <a:endParaRPr lang="en-US" dirty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214438"/>
            <a:ext cx="8424863" cy="5454650"/>
          </a:xfrm>
        </p:spPr>
        <p:txBody>
          <a:bodyPr/>
          <a:lstStyle/>
          <a:p>
            <a:pPr marL="180975" indent="-180975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sz="2000" smtClean="0">
                <a:solidFill>
                  <a:srgbClr val="FFFFFF"/>
                </a:solidFill>
              </a:rPr>
              <a:t>Jakie procesy zaangażowane są w proces czytania i dlaczego </a:t>
            </a:r>
            <a:br>
              <a:rPr lang="pl-PL" sz="2000" smtClean="0">
                <a:solidFill>
                  <a:srgbClr val="FFFFFF"/>
                </a:solidFill>
              </a:rPr>
            </a:br>
            <a:r>
              <a:rPr lang="pl-PL" sz="2000" smtClean="0">
                <a:solidFill>
                  <a:srgbClr val="FFFFFF"/>
                </a:solidFill>
              </a:rPr>
              <a:t>czasami zawodzą (dysleksja, pomyłki w czytaniu)? </a:t>
            </a:r>
            <a:br>
              <a:rPr lang="pl-PL" sz="2000" smtClean="0">
                <a:solidFill>
                  <a:srgbClr val="FFFFFF"/>
                </a:solidFill>
              </a:rPr>
            </a:br>
            <a:r>
              <a:rPr lang="pl-PL" sz="2000" smtClean="0">
                <a:solidFill>
                  <a:srgbClr val="FFFFFF"/>
                </a:solidFill>
              </a:rPr>
              <a:t>Mamy rozproszone reprezentacja leksykalne, interakcje między rozpoz- nawaniem znaków, poziomem pisowni (ortografia), fonologii i semantyki. </a:t>
            </a:r>
            <a:endParaRPr lang="pl-PL" sz="1000" smtClean="0">
              <a:solidFill>
                <a:srgbClr val="FFFFFF"/>
              </a:solidFill>
            </a:endParaRPr>
          </a:p>
          <a:p>
            <a:pPr marL="180975" indent="-180975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sz="2000" smtClean="0">
                <a:solidFill>
                  <a:srgbClr val="FFFFFF"/>
                </a:solidFill>
              </a:rPr>
              <a:t>Skąd bierze się znaczenie słów? Dzięki ko-okurencji z innymi słowami oraz oddziaływaniom z reprezentacjami danych z różnych zmysłów. </a:t>
            </a:r>
            <a:endParaRPr lang="pl-PL" sz="1000" smtClean="0">
              <a:solidFill>
                <a:srgbClr val="FFFFFF"/>
              </a:solidFill>
            </a:endParaRPr>
          </a:p>
          <a:p>
            <a:pPr marL="180975" indent="-180975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sz="2000" smtClean="0">
                <a:solidFill>
                  <a:srgbClr val="FFFFFF"/>
                </a:solidFill>
              </a:rPr>
              <a:t>W jaki sposób czytamy znane słówka: cat, yacht, a jak wymyślone, np. nust? Dzięki kontekstowo aktywowanym reprezentacjom dającym kontinuum pomiędzy regularnymi formami a wyjątkami. </a:t>
            </a:r>
            <a:endParaRPr lang="pl-PL" sz="1000" smtClean="0">
              <a:solidFill>
                <a:srgbClr val="FFFFFF"/>
              </a:solidFill>
            </a:endParaRPr>
          </a:p>
          <a:p>
            <a:pPr marL="180975" indent="-180975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sz="2000" smtClean="0">
                <a:solidFill>
                  <a:srgbClr val="FFFFFF"/>
                </a:solidFill>
              </a:rPr>
              <a:t>Czemu dzieci mówią „I goed” zamiast „I went”? Z powodu dynamicznej równowagi pomiędzy mapowaniem form regularnych i wyjątków.  </a:t>
            </a:r>
            <a:endParaRPr lang="pl-PL" sz="1000" smtClean="0">
              <a:solidFill>
                <a:srgbClr val="FFFFFF"/>
              </a:solidFill>
            </a:endParaRPr>
          </a:p>
          <a:p>
            <a:pPr marL="180975" indent="-180975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sz="2000" smtClean="0">
                <a:solidFill>
                  <a:srgbClr val="FFFFFF"/>
                </a:solidFill>
              </a:rPr>
              <a:t>Jak od słów przejść do zdań? </a:t>
            </a:r>
            <a:br>
              <a:rPr lang="pl-PL" sz="2000" smtClean="0">
                <a:solidFill>
                  <a:srgbClr val="FFFFFF"/>
                </a:solidFill>
              </a:rPr>
            </a:br>
            <a:r>
              <a:rPr lang="pl-PL" sz="2000" smtClean="0">
                <a:solidFill>
                  <a:srgbClr val="FFFFFF"/>
                </a:solidFill>
              </a:rPr>
              <a:t>Pozwala na to „gestalt zdań”, ograniczone trajektorie wynikające z prezentacji słów, które można zrozumieć jako przybliżone  reguły gramatyczne. </a:t>
            </a:r>
          </a:p>
          <a:p>
            <a:pPr marL="180975" indent="-180975" eaLnBrk="1" hangingPunct="1">
              <a:spcBef>
                <a:spcPct val="0"/>
              </a:spcBef>
              <a:spcAft>
                <a:spcPts val="1200"/>
              </a:spcAft>
            </a:pPr>
            <a:r>
              <a:rPr lang="pl-PL" sz="2000" smtClean="0">
                <a:solidFill>
                  <a:srgbClr val="FFFFFF"/>
                </a:solidFill>
              </a:rPr>
              <a:t>Jak to jednak zrobić na dużą skalę w systemach NLP? </a:t>
            </a:r>
          </a:p>
        </p:txBody>
      </p:sp>
      <p:pic>
        <p:nvPicPr>
          <p:cNvPr id="593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60350"/>
            <a:ext cx="5572125" cy="7699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 Unicode MS" pitchFamily="34" charset="-128"/>
              </a:rPr>
              <a:t>BICA </a:t>
            </a:r>
            <a:r>
              <a:rPr lang="pl-PL" smtClean="0">
                <a:latin typeface="Arial Unicode MS" pitchFamily="34" charset="-128"/>
              </a:rPr>
              <a:t>jako aproksymacja</a:t>
            </a:r>
            <a:endParaRPr lang="en-US" smtClean="0">
              <a:latin typeface="Arial Unicode MS" pitchFamily="34" charset="-128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548688" cy="5572125"/>
          </a:xfrm>
        </p:spPr>
        <p:txBody>
          <a:bodyPr/>
          <a:lstStyle/>
          <a:p>
            <a:pPr eaLnBrk="1" hangingPunct="1"/>
            <a:r>
              <a:rPr lang="pl-PL" dirty="0" smtClean="0"/>
              <a:t>Znaczne postępy poczyniono wykorzystując </a:t>
            </a:r>
            <a:br>
              <a:rPr lang="pl-PL" dirty="0" smtClean="0"/>
            </a:br>
            <a:r>
              <a:rPr lang="pl-PL" dirty="0" smtClean="0"/>
              <a:t>inspiracje z badań nad mózgiem do analizy percepcji</a:t>
            </a:r>
            <a:r>
              <a:rPr lang="en-US" dirty="0" smtClean="0"/>
              <a:t>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mniejsze dla wyższych czynności poznawczych</a:t>
            </a:r>
            <a:r>
              <a:rPr lang="en-US" dirty="0" smtClean="0"/>
              <a:t>.</a:t>
            </a:r>
          </a:p>
          <a:p>
            <a:pPr eaLnBrk="1" hangingPunct="1"/>
            <a:r>
              <a:rPr lang="pl-PL" dirty="0" smtClean="0"/>
              <a:t>Neurokognitywne podejście do lingwistyki stosowano do analizy zjawisk lingwistycznych, ale ma to niewielki wpływ na </a:t>
            </a:r>
            <a:r>
              <a:rPr lang="en-US" dirty="0" smtClean="0"/>
              <a:t>NLP. </a:t>
            </a:r>
          </a:p>
          <a:p>
            <a:pPr eaLnBrk="1" hangingPunct="1"/>
            <a:r>
              <a:rPr lang="pl-PL" dirty="0" smtClean="0"/>
              <a:t>Potrzebne są nowe matematyczne techniki by opisać procesy obliczeniowe w terminach </a:t>
            </a:r>
            <a:r>
              <a:rPr lang="en-US" dirty="0" smtClean="0"/>
              <a:t>“</a:t>
            </a:r>
            <a:r>
              <a:rPr lang="pl-PL" dirty="0" smtClean="0">
                <a:solidFill>
                  <a:srgbClr val="FFCC00"/>
                </a:solidFill>
              </a:rPr>
              <a:t>wzorców stanów mózgu</a:t>
            </a:r>
            <a:r>
              <a:rPr lang="en-US" dirty="0" smtClean="0"/>
              <a:t>” </a:t>
            </a:r>
            <a:r>
              <a:rPr lang="pl-PL" dirty="0" smtClean="0"/>
              <a:t>i rozchodzenia się aktywacji</a:t>
            </a:r>
            <a:r>
              <a:rPr lang="en-US" dirty="0" smtClean="0"/>
              <a:t> </a:t>
            </a:r>
            <a:r>
              <a:rPr lang="pl-PL" dirty="0" smtClean="0"/>
              <a:t>między takimi wzorcami. Jak to zrobić? </a:t>
            </a:r>
          </a:p>
          <a:p>
            <a:pPr eaLnBrk="1" hangingPunct="1"/>
            <a:r>
              <a:rPr lang="pl-PL" dirty="0" smtClean="0"/>
              <a:t>Prototypy dla stanów neuronowych? Możliwe, dobre rezultaty </a:t>
            </a:r>
            <a:br>
              <a:rPr lang="pl-PL" dirty="0" smtClean="0"/>
            </a:br>
            <a:r>
              <a:rPr lang="pl-PL" dirty="0" smtClean="0"/>
              <a:t>z analizy EEG =&gt; ruchy ręki lub ruchy oczu. </a:t>
            </a:r>
          </a:p>
          <a:p>
            <a:pPr eaLnBrk="1" hangingPunct="1"/>
            <a:r>
              <a:rPr lang="pl-PL" dirty="0" smtClean="0"/>
              <a:t>Jak wyglądają ścieżki rozchodzenia się aktywacji w mózgu? </a:t>
            </a:r>
            <a:br>
              <a:rPr lang="pl-PL" dirty="0" smtClean="0"/>
            </a:br>
            <a:r>
              <a:rPr lang="pl-PL" dirty="0" smtClean="0"/>
              <a:t>Praktyczny algorytm rozszerza rep. pojęcia o te kategorie skojarzeń, które są pomocne w klasteryzacji i klasyfikacji </a:t>
            </a:r>
            <a:r>
              <a:rPr lang="en-US" dirty="0" smtClean="0"/>
              <a:t>(Duch</a:t>
            </a:r>
            <a:r>
              <a:rPr lang="pl-PL" dirty="0" smtClean="0"/>
              <a:t> i </a:t>
            </a:r>
            <a:r>
              <a:rPr lang="pl-PL" dirty="0" err="1" smtClean="0"/>
              <a:t>inn</a:t>
            </a:r>
            <a:r>
              <a:rPr lang="pl-PL" dirty="0" smtClean="0"/>
              <a:t>,</a:t>
            </a:r>
            <a:r>
              <a:rPr lang="en-US" dirty="0" smtClean="0"/>
              <a:t> </a:t>
            </a:r>
            <a:r>
              <a:rPr lang="pl-PL" dirty="0" smtClean="0"/>
              <a:t>Neural Networks 2008</a:t>
            </a:r>
            <a:r>
              <a:rPr lang="en-US" dirty="0" smtClean="0"/>
              <a:t>)</a:t>
            </a:r>
            <a:r>
              <a:rPr lang="pl-PL" dirty="0" smtClean="0"/>
              <a:t>,</a:t>
            </a:r>
            <a:r>
              <a:rPr lang="en-US" dirty="0" smtClean="0"/>
              <a:t> </a:t>
            </a:r>
            <a:r>
              <a:rPr lang="pl-PL" dirty="0" smtClean="0"/>
              <a:t>usuwając słabe skojarzenia przez filtrowanie cech</a:t>
            </a:r>
            <a:r>
              <a:rPr lang="en-US" dirty="0" smtClean="0"/>
              <a:t>.</a:t>
            </a:r>
            <a:endParaRPr lang="pl-PL" dirty="0" smtClean="0"/>
          </a:p>
          <a:p>
            <a:pPr eaLnBrk="1" hangingPunct="1"/>
            <a:endParaRPr lang="pl-PL" dirty="0" smtClean="0"/>
          </a:p>
          <a:p>
            <a:pPr eaLnBrk="1" hangingPunct="1"/>
            <a:r>
              <a:rPr lang="pl-PL" sz="2800" dirty="0" err="1" smtClean="0">
                <a:hlinkClick r:id="rId3" action="ppaction://hlinkfile"/>
              </a:rPr>
              <a:t>Robothespian</a:t>
            </a:r>
            <a:r>
              <a:rPr lang="pl-PL" sz="2800" dirty="0" smtClean="0">
                <a:hlinkClick r:id="rId3" action="ppaction://hlinkfile"/>
              </a:rPr>
              <a:t>!</a:t>
            </a:r>
            <a:endParaRPr lang="en-US" sz="2800" dirty="0" smtClean="0"/>
          </a:p>
        </p:txBody>
      </p:sp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3786188"/>
            <a:ext cx="952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Wykresy rekurencji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27" name="Symbol zastępczy zawartości 6"/>
          <p:cNvSpPr>
            <a:spLocks noGrp="1"/>
          </p:cNvSpPr>
          <p:nvPr>
            <p:ph idx="1"/>
          </p:nvPr>
        </p:nvSpPr>
        <p:spPr>
          <a:xfrm>
            <a:off x="5214938" y="4643438"/>
            <a:ext cx="3786187" cy="20002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smtClean="0"/>
              <a:t>Te same trajektorie dla pierwszych 500 iteracji pokazują </a:t>
            </a:r>
            <a:r>
              <a:rPr lang="en-US" smtClean="0"/>
              <a:t>5 </a:t>
            </a:r>
            <a:r>
              <a:rPr lang="pl-PL" smtClean="0"/>
              <a:t>większych basenów atrakcji (kwazistabilnych obszarów aktywności) i szybkie przejścia pomiędzy nimi</a:t>
            </a:r>
            <a:r>
              <a:rPr lang="en-US" smtClean="0"/>
              <a:t>. </a:t>
            </a:r>
            <a:r>
              <a:rPr lang="pl-PL" smtClean="0"/>
              <a:t/>
            </a:r>
            <a:br>
              <a:rPr lang="pl-PL" smtClean="0"/>
            </a:br>
            <a:r>
              <a:rPr lang="pl-PL" smtClean="0"/>
              <a:t>Czemu odpowiadają te baseny?</a:t>
            </a:r>
            <a:endParaRPr lang="en-US" smtClean="0"/>
          </a:p>
        </p:txBody>
      </p:sp>
      <p:sp>
        <p:nvSpPr>
          <p:cNvPr id="77828" name="Symbol zastępczy zawartości 6"/>
          <p:cNvSpPr txBox="1">
            <a:spLocks/>
          </p:cNvSpPr>
          <p:nvPr/>
        </p:nvSpPr>
        <p:spPr bwMode="auto">
          <a:xfrm>
            <a:off x="785813" y="4567238"/>
            <a:ext cx="42656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Pokazujemy warstwie ortograficznej słowo </a:t>
            </a: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“flag”, 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szum synaptyczny jest niewielki </a:t>
            </a: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(var=0.02), 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sieć wpada w pierwszy basen atrakcji reprezentujący słowo „flag” a potem przechodzi do innych pojęć</a:t>
            </a: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symulując strumień myśli</a:t>
            </a: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138238"/>
            <a:ext cx="3810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1425" y="1149350"/>
            <a:ext cx="3810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1425" y="1128713"/>
            <a:ext cx="3810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Testy Psychometryczne</a:t>
            </a:r>
          </a:p>
        </p:txBody>
      </p:sp>
      <p:pic>
        <p:nvPicPr>
          <p:cNvPr id="6" name="Picture 3" descr="T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00125"/>
            <a:ext cx="7620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3681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547688"/>
            <a:ext cx="6770687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260350"/>
            <a:ext cx="677068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44488" y="5975350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000" dirty="0">
                <a:latin typeface="+mn-lt"/>
                <a:cs typeface="+mn-cs"/>
              </a:rPr>
              <a:t>„</a:t>
            </a:r>
            <a:r>
              <a:rPr lang="pl-PL" sz="2000" dirty="0" err="1">
                <a:latin typeface="+mn-lt"/>
                <a:cs typeface="+mn-cs"/>
              </a:rPr>
              <a:t>Deer</a:t>
            </a:r>
            <a:r>
              <a:rPr lang="pl-PL" sz="2000" dirty="0">
                <a:latin typeface="+mn-lt"/>
                <a:cs typeface="+mn-cs"/>
              </a:rPr>
              <a:t>” – trajektoria warstwy semantycznej wiele razy powraca do tego samego stanu, po czym wpada w całkiem odmienne stany. </a:t>
            </a:r>
            <a:endParaRPr lang="en-US" sz="20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4488" y="5975350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000" dirty="0">
                <a:latin typeface="+mn-lt"/>
                <a:cs typeface="+mn-cs"/>
              </a:rPr>
              <a:t>„</a:t>
            </a:r>
            <a:r>
              <a:rPr lang="pl-PL" sz="2000" dirty="0" err="1">
                <a:latin typeface="+mn-lt"/>
                <a:cs typeface="+mn-cs"/>
              </a:rPr>
              <a:t>Gain</a:t>
            </a:r>
            <a:r>
              <a:rPr lang="pl-PL" sz="2000" dirty="0">
                <a:latin typeface="+mn-lt"/>
                <a:cs typeface="+mn-cs"/>
              </a:rPr>
              <a:t>” – trajektoria warstwy semantycznej rzadko powraca do podobnych stanów, jest mniej aktywnych obszarów niż dla słów konkretnych. </a:t>
            </a: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8913"/>
            <a:ext cx="677068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Hamowanie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23" name="Symbol zastępczy zawartości 6"/>
          <p:cNvSpPr>
            <a:spLocks noGrp="1"/>
          </p:cNvSpPr>
          <p:nvPr>
            <p:ph idx="1"/>
          </p:nvPr>
        </p:nvSpPr>
        <p:spPr>
          <a:xfrm>
            <a:off x="428625" y="4071938"/>
            <a:ext cx="2198688" cy="26384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smtClean="0"/>
              <a:t>Zwiększając rolę synaps hamujących </a:t>
            </a:r>
            <a:r>
              <a:rPr lang="en-US" smtClean="0"/>
              <a:t/>
            </a:r>
            <a:br>
              <a:rPr lang="en-US" smtClean="0"/>
            </a:br>
            <a:r>
              <a:rPr lang="pl-PL" smtClean="0"/>
              <a:t>zmniejsza się obszar basenu atrakcji, trajektorie są prostsze, system zostaje dłużej w basenie</a:t>
            </a:r>
            <a:r>
              <a:rPr lang="en-US" smtClean="0"/>
              <a:t>.</a:t>
            </a:r>
          </a:p>
        </p:txBody>
      </p:sp>
      <p:pic>
        <p:nvPicPr>
          <p:cNvPr id="819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3789363"/>
            <a:ext cx="34512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00125"/>
            <a:ext cx="345122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000125"/>
            <a:ext cx="345122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Symbol zastępczy zawartości 6"/>
          <p:cNvSpPr txBox="1">
            <a:spLocks/>
          </p:cNvSpPr>
          <p:nvPr/>
        </p:nvSpPr>
        <p:spPr bwMode="auto">
          <a:xfrm>
            <a:off x="6516688" y="4076700"/>
            <a:ext cx="23034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775F55"/>
              </a:buClr>
              <a:buSzPct val="115000"/>
              <a:buFont typeface="Arial" pitchFamily="34" charset="0"/>
              <a:buNone/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Silne hamowanie</a:t>
            </a: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, </a:t>
            </a:r>
          </a:p>
          <a:p>
            <a:pPr>
              <a:spcBef>
                <a:spcPct val="20000"/>
              </a:spcBef>
              <a:buClr>
                <a:srgbClr val="775F55"/>
              </a:buClr>
              <a:buSzPct val="115000"/>
              <a:buFont typeface="Arial" pitchFamily="34" charset="0"/>
              <a:buNone/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pusta głowa </a:t>
            </a: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… </a:t>
            </a: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6012160" y="4797152"/>
            <a:ext cx="3023857" cy="19126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Norma-ADHD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947" name="Symbol zastępczy zawartości 6"/>
          <p:cNvSpPr txBox="1">
            <a:spLocks/>
          </p:cNvSpPr>
          <p:nvPr/>
        </p:nvSpPr>
        <p:spPr bwMode="auto">
          <a:xfrm>
            <a:off x="803275" y="4868863"/>
            <a:ext cx="81788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Wszystkie wykresy dla słowa „flag”,</a:t>
            </a: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różne wartości parametru kontrolującego kanały upływu (zmęczenie neuronów). </a:t>
            </a:r>
            <a:endParaRPr lang="en-US" sz="2000">
              <a:solidFill>
                <a:srgbClr val="FFFFFF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Tu neurony się szybko męczą i synchronizuja się krótko: gonitwa myśli. </a:t>
            </a:r>
          </a:p>
          <a:p>
            <a:pPr>
              <a:spcBef>
                <a:spcPct val="20000"/>
              </a:spcBef>
            </a:pP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http://kdobosz.wikidot.com/dyslexia-accommodation-parameters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 </a:t>
            </a:r>
            <a:endParaRPr lang="en-US" sz="20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275" y="1412875"/>
            <a:ext cx="3741738" cy="319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663" y="1412875"/>
            <a:ext cx="3840162" cy="32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Kofeina</a:t>
            </a:r>
            <a:endParaRPr lang="en-US" dirty="0" smtClean="0"/>
          </a:p>
        </p:txBody>
      </p:sp>
      <p:sp>
        <p:nvSpPr>
          <p:cNvPr id="8" name="Symbol zastępczy zawartości 6"/>
          <p:cNvSpPr txBox="1">
            <a:spLocks/>
          </p:cNvSpPr>
          <p:nvPr/>
        </p:nvSpPr>
        <p:spPr bwMode="auto">
          <a:xfrm>
            <a:off x="785813" y="4941888"/>
            <a:ext cx="83581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pl-PL" sz="2000" dirty="0">
                <a:latin typeface="+mn-lt"/>
                <a:cs typeface="+mn-cs"/>
              </a:rPr>
              <a:t>Szybkie przenoszenie uwagi z jednego pojęcia na drugie związane jest z desynchronizacją neuronów, widać to na wykresach rekurencji. 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pl-PL" sz="2000" dirty="0">
                <a:latin typeface="+mn-lt"/>
                <a:cs typeface="+mn-cs"/>
              </a:rPr>
              <a:t>System przeskakuje krótko pomiędzy basenami atrakcji nie pozwalając na powstawanie odległych skojarzeń, podjęcie działań, ulotne myśli</a:t>
            </a:r>
            <a:r>
              <a:rPr lang="en-US" sz="2000" dirty="0">
                <a:latin typeface="+mn-lt"/>
                <a:cs typeface="+mn-cs"/>
              </a:rPr>
              <a:t>. </a:t>
            </a:r>
            <a:endParaRPr lang="pl-PL" sz="2000" dirty="0">
              <a:latin typeface="+mn-lt"/>
              <a:cs typeface="+mn-cs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pl-PL" sz="2000" dirty="0">
                <a:latin typeface="+mn-lt"/>
                <a:cs typeface="+mn-cs"/>
              </a:rPr>
              <a:t>ADHD lub za dużo kofeiny … </a:t>
            </a: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412875"/>
            <a:ext cx="3810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412875"/>
            <a:ext cx="3810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Norma-Autyzm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995" name="Symbol zastępczy zawartości 6"/>
          <p:cNvSpPr txBox="1">
            <a:spLocks/>
          </p:cNvSpPr>
          <p:nvPr/>
        </p:nvSpPr>
        <p:spPr bwMode="auto">
          <a:xfrm>
            <a:off x="803275" y="4868863"/>
            <a:ext cx="81788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Wszystkie wykresy dla słowa „flag”,</a:t>
            </a:r>
            <a:r>
              <a:rPr lang="en-US" sz="200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różne wartości parametru kontrolującego kanały upływu (zmęczenie neuronów). </a:t>
            </a:r>
            <a:endParaRPr lang="en-US" sz="2000">
              <a:solidFill>
                <a:srgbClr val="FFFFFF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pl-PL" sz="2000">
                <a:solidFill>
                  <a:srgbClr val="FFFFFF"/>
                </a:solidFill>
                <a:latin typeface="Calibri" pitchFamily="34" charset="0"/>
              </a:rPr>
              <a:t>Tu neurony wolno się męczą i pozostają na długo zsynchronizowane: rezultat to ubóstwo myśli, problemy z przenoszeniem uwagi, koncentracja na prostych bodźcach, nawrót tej samej myśli, echolalia (powtarzanie bez zrozumienia).</a:t>
            </a: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163" y="1412875"/>
            <a:ext cx="3741737" cy="319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400175"/>
            <a:ext cx="3840163" cy="32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3600" b="0" dirty="0" smtClean="0">
                <a:solidFill>
                  <a:srgbClr val="FFCC00"/>
                </a:solidFill>
              </a:rPr>
              <a:t>Symulacja mózgu</a:t>
            </a:r>
            <a:endParaRPr lang="en-US" sz="3600" b="0" dirty="0" smtClean="0">
              <a:solidFill>
                <a:srgbClr val="FFCC00"/>
              </a:solidFill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12875"/>
            <a:ext cx="7924800" cy="52562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l-PL" sz="2000" b="0" dirty="0" smtClean="0"/>
              <a:t>Nie rozumiemy wszystkich szczegółów lotu ptaków, ale potrafimy budować samoloty; czy to samo da się zrobić z mózgami?</a:t>
            </a:r>
          </a:p>
          <a:p>
            <a:pPr eaLnBrk="1" hangingPunct="1">
              <a:lnSpc>
                <a:spcPct val="90000"/>
              </a:lnSpc>
              <a:defRPr/>
            </a:pPr>
            <a:endParaRPr lang="pl-PL" sz="2000" b="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pl-PL" sz="2000" b="0" dirty="0" smtClean="0"/>
              <a:t>Komplikacja mózgu: 10 mld neuronów i 100 trylionów połączeń.</a:t>
            </a:r>
            <a:br>
              <a:rPr lang="pl-PL" sz="2000" b="0" dirty="0" smtClean="0"/>
            </a:br>
            <a:r>
              <a:rPr lang="pl-PL" sz="2000" b="0" dirty="0" smtClean="0"/>
              <a:t>Taka złożoność będzie osiągalna w symulacjach za parę lat!</a:t>
            </a:r>
            <a:br>
              <a:rPr lang="pl-PL" sz="2000" b="0" dirty="0" smtClean="0"/>
            </a:br>
            <a:endParaRPr lang="pl-PL" sz="2000" b="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pl-PL" sz="2000" b="0" dirty="0" smtClean="0"/>
              <a:t>Wiemy dostatecznie dużo by zbudować symulator głównych struktur mózgu, rozwijanego przez interakcję z otoczeniem, uwzględniającego szczegóły neurobiologiczne w odpowiednio uproszczony sposób.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l-PL" sz="2000" b="0" dirty="0" smtClean="0"/>
              <a:t>Cel: autonomiczny robot, zrozumienie jak wyższe czynności poznawcze powstają z prostszych procesów, jak rozwija się język, platforma integrująca wiedzę o procesach kognitywnych.</a:t>
            </a:r>
            <a:br>
              <a:rPr lang="pl-PL" sz="2000" b="0" dirty="0" smtClean="0"/>
            </a:br>
            <a:endParaRPr lang="pl-PL" sz="2000" b="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pl-PL" sz="2000" b="0" dirty="0" smtClean="0"/>
              <a:t>ABACCUS: </a:t>
            </a:r>
            <a:r>
              <a:rPr lang="en-US" sz="2000" b="0" dirty="0" smtClean="0"/>
              <a:t>Artificial Brain Architecture and Cognitive Control Understanding System</a:t>
            </a:r>
            <a:r>
              <a:rPr lang="pl-PL" sz="2000" b="0" dirty="0" smtClean="0"/>
              <a:t>, złożony we wrześniu do 6PR UE, z udziałem 7 grup z W. Brytanii, Niemiec, Włoch, Grecji i naszej.</a:t>
            </a:r>
            <a:endParaRPr lang="en-US" sz="2000" b="0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60350"/>
            <a:ext cx="5472112" cy="72072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r>
              <a:rPr lang="pl-PL" dirty="0" smtClean="0"/>
              <a:t>Konkluzje ogólne</a:t>
            </a:r>
            <a:endParaRPr lang="en-US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052513"/>
            <a:ext cx="8496300" cy="5616575"/>
          </a:xfrm>
        </p:spPr>
        <p:txBody>
          <a:bodyPr/>
          <a:lstStyle/>
          <a:p>
            <a:pPr algn="l">
              <a:spcBef>
                <a:spcPct val="0"/>
              </a:spcBef>
              <a:spcAft>
                <a:spcPts val="1200"/>
              </a:spcAft>
            </a:pPr>
            <a:r>
              <a:rPr lang="pl-PL" smtClean="0"/>
              <a:t>Eksperymenty i modele teoretyczne coraz lepiej pokazują jak </a:t>
            </a:r>
            <a:br>
              <a:rPr lang="pl-PL" smtClean="0"/>
            </a:br>
            <a:r>
              <a:rPr lang="pl-PL" smtClean="0"/>
              <a:t>należy rozumieć procesy poznawcze, jedynie przez prawidłową</a:t>
            </a:r>
            <a:br>
              <a:rPr lang="pl-PL" smtClean="0"/>
            </a:br>
            <a:r>
              <a:rPr lang="pl-PL" smtClean="0"/>
              <a:t>aproksymację tych procesów możemy stworzyć ich dobry opis.</a:t>
            </a:r>
          </a:p>
          <a:p>
            <a:pPr algn="l">
              <a:spcBef>
                <a:spcPct val="0"/>
              </a:spcBef>
              <a:spcAft>
                <a:spcPts val="1200"/>
              </a:spcAft>
            </a:pPr>
            <a:r>
              <a:rPr lang="pl-PL" smtClean="0"/>
              <a:t>Trzeba powiązać teorie filozoficzne, lingwistyczne, NLP z </a:t>
            </a:r>
            <a:br>
              <a:rPr lang="pl-PL" smtClean="0"/>
            </a:br>
            <a:r>
              <a:rPr lang="pl-PL" smtClean="0"/>
              <a:t>procesami neurokognitywnymi opisywanymi w uproszczony sposób; </a:t>
            </a:r>
            <a:br>
              <a:rPr lang="pl-PL" smtClean="0"/>
            </a:br>
            <a:r>
              <a:rPr lang="en-US" smtClean="0"/>
              <a:t>Sydney Lamb, Rice Univ, </a:t>
            </a:r>
            <a:r>
              <a:rPr lang="pl-PL" smtClean="0"/>
              <a:t>napisał „Pathways of the brain”, zbyt trudne?</a:t>
            </a:r>
            <a:r>
              <a:rPr lang="en-US" smtClean="0"/>
              <a:t> </a:t>
            </a:r>
          </a:p>
          <a:p>
            <a:pPr algn="l">
              <a:spcBef>
                <a:spcPct val="0"/>
              </a:spcBef>
              <a:spcAft>
                <a:spcPts val="1200"/>
              </a:spcAft>
            </a:pPr>
            <a:endParaRPr lang="en-US" sz="1000" smtClean="0"/>
          </a:p>
          <a:p>
            <a:pPr algn="l">
              <a:spcBef>
                <a:spcPct val="0"/>
              </a:spcBef>
              <a:spcAft>
                <a:spcPts val="1200"/>
              </a:spcAft>
            </a:pPr>
            <a:r>
              <a:rPr lang="pl-PL" smtClean="0"/>
              <a:t>Transformacje pomiędzy bazami definiującymi wektory pojęć za pomocą </a:t>
            </a:r>
            <a:br>
              <a:rPr lang="pl-PL" smtClean="0"/>
            </a:br>
            <a:r>
              <a:rPr lang="pl-PL" smtClean="0"/>
              <a:t>korelacji między słowami i za pomocą aktywacji obszarów mózgu (kontektomu) pozwolą lepiej zrozumieć sens tych aktywacji, sens samych pojęć jak i przybliżeń typu model wektorowy, ontologie, sieci semantyczne. </a:t>
            </a:r>
          </a:p>
          <a:p>
            <a:pPr algn="l">
              <a:spcBef>
                <a:spcPct val="0"/>
              </a:spcBef>
              <a:spcAft>
                <a:spcPts val="1200"/>
              </a:spcAft>
            </a:pPr>
            <a:r>
              <a:rPr lang="pl-PL" smtClean="0"/>
              <a:t>Dynamika aktywacji pojęć opisywana przez modele neuronowe wyjaśnia sporo zagadek związanych z procesami myślenia: intuicję, wgląd, kreatywność, dysleksje i inne problemy związane z czytaniem i rozumieniem, autyzm. </a:t>
            </a:r>
          </a:p>
          <a:p>
            <a:pPr algn="l">
              <a:spcBef>
                <a:spcPct val="0"/>
              </a:spcBef>
              <a:spcAft>
                <a:spcPts val="1200"/>
              </a:spcAft>
            </a:pPr>
            <a:r>
              <a:rPr lang="pl-PL" smtClean="0"/>
              <a:t>Pracujemy nad licznymi aplikacjami NLP w medycynie, psychiatrii, organizacji informacji, kreatywności, rozumienia neologizmów i innych obszarach. </a:t>
            </a:r>
          </a:p>
        </p:txBody>
      </p:sp>
      <p:pic>
        <p:nvPicPr>
          <p:cNvPr id="870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357438"/>
            <a:ext cx="952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0"/>
            <a:ext cx="1851025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669925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Intuicja i reszta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4572000"/>
            <a:ext cx="8807450" cy="21399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latin typeface="Arial Unicode MS" pitchFamily="34" charset="-128"/>
              </a:rPr>
              <a:t>Duch W, Intuition, Insight, Imagination and Creativity. 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Arial Unicode MS" pitchFamily="34" charset="-128"/>
              </a:rPr>
              <a:t>IEEE Computational Intelligence Magazine 2(3), August 2007, pp. 40-52</a:t>
            </a:r>
            <a:endParaRPr lang="pl-PL" smtClean="0">
              <a:latin typeface="Arial Unicode MS" pitchFamily="34" charset="-128"/>
            </a:endParaRPr>
          </a:p>
          <a:p>
            <a:pPr marL="0" indent="0" eaLnBrk="1" hangingPunct="1">
              <a:buFontTx/>
              <a:buNone/>
            </a:pPr>
            <a:endParaRPr lang="en-US" sz="1000" smtClean="0">
              <a:latin typeface="Arial Unicode MS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Arial Unicode MS" pitchFamily="34" charset="-128"/>
              </a:rPr>
              <a:t>Duch W, Pilichowski M, Experiments with computational creativity. 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Arial Unicode MS" pitchFamily="34" charset="-128"/>
              </a:rPr>
              <a:t>Neural Information Processing – Letters and Reviews 11(4-6),123-133,2007</a:t>
            </a:r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14438"/>
            <a:ext cx="6942137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42875"/>
            <a:ext cx="14954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Testy Psychometryczne</a:t>
            </a:r>
          </a:p>
        </p:txBody>
      </p:sp>
      <p:grpSp>
        <p:nvGrpSpPr>
          <p:cNvPr id="2" name="Grupa 9"/>
          <p:cNvGrpSpPr>
            <a:grpSpLocks/>
          </p:cNvGrpSpPr>
          <p:nvPr/>
        </p:nvGrpSpPr>
        <p:grpSpPr bwMode="auto">
          <a:xfrm>
            <a:off x="357188" y="1000125"/>
            <a:ext cx="8548687" cy="5000625"/>
            <a:chOff x="357188" y="1000125"/>
            <a:chExt cx="8548687" cy="5000625"/>
          </a:xfrm>
        </p:grpSpPr>
        <p:sp>
          <p:nvSpPr>
            <p:cNvPr id="4" name="Rectangle 3"/>
            <p:cNvSpPr txBox="1">
              <a:spLocks noChangeArrowheads="1"/>
            </p:cNvSpPr>
            <p:nvPr/>
          </p:nvSpPr>
          <p:spPr bwMode="auto">
            <a:xfrm>
              <a:off x="357188" y="4500563"/>
              <a:ext cx="8548687" cy="150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58775" indent="-358775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200" kern="0" dirty="0">
                  <a:solidFill>
                    <a:srgbClr val="FFFFFF"/>
                  </a:solidFill>
                  <a:cs typeface="+mn-cs"/>
                </a:rPr>
                <a:t>Program używa reguł logicznych odkrytych z przykładowych danych sklasyfikowanych przez ekspertów. </a:t>
              </a:r>
            </a:p>
            <a:p>
              <a:pPr marL="358775" indent="-358775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200" kern="0" dirty="0">
                  <a:solidFill>
                    <a:srgbClr val="FFFFFF"/>
                  </a:solidFill>
                  <a:cs typeface="+mn-cs"/>
                </a:rPr>
                <a:t>Przedstawia swoje wnioski w postaci reguł logiki klasycznej, wizualizacji podobnych przypadków, komentarzy słownych.</a:t>
              </a:r>
            </a:p>
          </p:txBody>
        </p:sp>
        <p:pic>
          <p:nvPicPr>
            <p:cNvPr id="27658" name="Picture 3" descr="mmpi-rule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0" y="1000125"/>
              <a:ext cx="6275388" cy="326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a 10" hidden="1"/>
          <p:cNvGrpSpPr>
            <a:grpSpLocks/>
          </p:cNvGrpSpPr>
          <p:nvPr/>
        </p:nvGrpSpPr>
        <p:grpSpPr bwMode="auto">
          <a:xfrm>
            <a:off x="357188" y="785813"/>
            <a:ext cx="8548687" cy="6072187"/>
            <a:chOff x="357158" y="785794"/>
            <a:chExt cx="8548687" cy="6072206"/>
          </a:xfrm>
        </p:grpSpPr>
        <p:sp>
          <p:nvSpPr>
            <p:cNvPr id="5" name="Rectangle 3"/>
            <p:cNvSpPr txBox="1">
              <a:spLocks noChangeArrowheads="1"/>
            </p:cNvSpPr>
            <p:nvPr/>
          </p:nvSpPr>
          <p:spPr bwMode="auto">
            <a:xfrm>
              <a:off x="357158" y="4500556"/>
              <a:ext cx="8548687" cy="2357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58775" indent="-358775">
                <a:spcBef>
                  <a:spcPct val="20000"/>
                </a:spcBef>
                <a:buFontTx/>
                <a:buChar char="•"/>
                <a:defRPr/>
              </a:pPr>
              <a:endParaRPr lang="pl-PL" sz="2200" kern="0" dirty="0">
                <a:solidFill>
                  <a:srgbClr val="FFFFFF"/>
                </a:solidFill>
                <a:cs typeface="+mn-cs"/>
              </a:endParaRPr>
            </a:p>
            <a:p>
              <a:pPr marL="358775" indent="-358775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000" kern="0" dirty="0">
                  <a:solidFill>
                    <a:srgbClr val="FFFFFF"/>
                  </a:solidFill>
                  <a:cs typeface="+mn-cs"/>
                </a:rPr>
                <a:t>Pozwala traktować dane jako nieprecyzyjne z pewnym rozkładem pr.</a:t>
              </a:r>
            </a:p>
            <a:p>
              <a:pPr marL="358775" indent="-358775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000" kern="0" dirty="0">
                  <a:solidFill>
                    <a:srgbClr val="FFFFFF"/>
                  </a:solidFill>
                  <a:cs typeface="+mn-cs"/>
                </a:rPr>
                <a:t>Używany w przychodni akademickiej UMK i zastosowaniach psychiatrycznych, podobne testy robi się w większych firmach.</a:t>
              </a:r>
            </a:p>
            <a:p>
              <a:pPr marL="358775" indent="-358775">
                <a:spcBef>
                  <a:spcPct val="20000"/>
                </a:spcBef>
                <a:buFontTx/>
                <a:buChar char="•"/>
                <a:defRPr/>
              </a:pPr>
              <a:r>
                <a:rPr lang="pl-PL" sz="2000" kern="0" dirty="0">
                  <a:solidFill>
                    <a:srgbClr val="FFFFFF"/>
                  </a:solidFill>
                  <a:cs typeface="+mn-cs"/>
                </a:rPr>
                <a:t>Opracowana technologia umożliwia analizę testów w postaci dowolnych kwestionariuszy, skanowanych lub komputerowych.</a:t>
              </a:r>
            </a:p>
          </p:txBody>
        </p:sp>
        <p:pic>
          <p:nvPicPr>
            <p:cNvPr id="27656" name="Picture 3" descr="mmpi-pchange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6" y="785794"/>
              <a:ext cx="7562850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739108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Monitorowanie niemowląt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4619625" cy="3214688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z="2200" smtClean="0">
                <a:latin typeface="Arial Unicode MS" pitchFamily="34" charset="-128"/>
              </a:rPr>
              <a:t>Urządzenia monitorujące: przekazują dźwięk, czasami obraz,</a:t>
            </a:r>
          </a:p>
          <a:p>
            <a:pPr marL="0" indent="0" eaLnBrk="1" hangingPunct="1">
              <a:buFontTx/>
              <a:buNone/>
            </a:pPr>
            <a:r>
              <a:rPr lang="pl-PL" sz="2200" smtClean="0">
                <a:latin typeface="Arial Unicode MS" pitchFamily="34" charset="-128"/>
              </a:rPr>
              <a:t>grają muzyczkę + mierzą temperaturę, rzadko czujniki ruchu.</a:t>
            </a:r>
          </a:p>
          <a:p>
            <a:pPr marL="0" indent="0" eaLnBrk="1" hangingPunct="1">
              <a:buFontTx/>
              <a:buNone/>
            </a:pPr>
            <a:r>
              <a:rPr lang="pl-PL" sz="2200" smtClean="0">
                <a:latin typeface="Arial Unicode MS" pitchFamily="34" charset="-128"/>
              </a:rPr>
              <a:t>Rynek ~ wielu miliardów euro. </a:t>
            </a:r>
          </a:p>
          <a:p>
            <a:pPr marL="0" indent="0" eaLnBrk="1" hangingPunct="1">
              <a:buFontTx/>
              <a:buNone/>
            </a:pPr>
            <a:endParaRPr lang="pl-PL" sz="1000" smtClean="0">
              <a:latin typeface="Arial Unicode MS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pl-PL" sz="2200" smtClean="0">
                <a:latin typeface="Arial Unicode MS" pitchFamily="34" charset="-128"/>
              </a:rPr>
              <a:t>Brak: czujników oddechu, smoczka telemetrycznego z ciągłym pomiarem temperatury.</a:t>
            </a:r>
          </a:p>
          <a:p>
            <a:pPr marL="0" indent="0" eaLnBrk="1" hangingPunct="1">
              <a:buFontTx/>
              <a:buNone/>
            </a:pPr>
            <a:endParaRPr lang="pl-PL" sz="2200" smtClean="0">
              <a:latin typeface="Arial Unicode MS" pitchFamily="34" charset="-128"/>
            </a:endParaRP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14300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7188" y="4357688"/>
            <a:ext cx="878681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pl-PL" sz="2200" kern="0" dirty="0">
                <a:solidFill>
                  <a:srgbClr val="FFFFFF"/>
                </a:solidFill>
                <a:cs typeface="+mn-cs"/>
              </a:rPr>
              <a:t>Obserwacja częstości i siły ssania u małych niemowląt jest podstawą do wnioskowania o ich stanie pobudzenia, zainteresowaniu jedzeniem lub zabawą.</a:t>
            </a:r>
          </a:p>
          <a:p>
            <a:pPr>
              <a:spcBef>
                <a:spcPct val="20000"/>
              </a:spcBef>
              <a:defRPr/>
            </a:pPr>
            <a:r>
              <a:rPr lang="pl-PL" sz="2200" kern="0" dirty="0">
                <a:solidFill>
                  <a:srgbClr val="FFFFFF"/>
                </a:solidFill>
                <a:cs typeface="+mn-cs"/>
              </a:rPr>
              <a:t>Alarm w przypadku zaburzeń oddychania, zapobiegnie zespołowi nagłej śmierci niemowląt (główna przyczyna zgonów do 1 roku). </a:t>
            </a:r>
          </a:p>
          <a:p>
            <a:pPr>
              <a:spcBef>
                <a:spcPct val="20000"/>
              </a:spcBef>
              <a:defRPr/>
            </a:pPr>
            <a:endParaRPr lang="pl-PL" sz="2200" kern="0" dirty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024688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Rozwój niemowląt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548688" cy="5429250"/>
          </a:xfrm>
          <a:noFill/>
        </p:spPr>
        <p:txBody>
          <a:bodyPr/>
          <a:lstStyle/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Projekt inteligentnej kołyski i zabawek </a:t>
            </a:r>
            <a:br>
              <a:rPr lang="pl-PL" sz="2200" smtClean="0">
                <a:latin typeface="Arial Unicode MS" pitchFamily="34" charset="-128"/>
              </a:rPr>
            </a:br>
            <a:r>
              <a:rPr lang="pl-PL" sz="2200" smtClean="0">
                <a:latin typeface="Arial Unicode MS" pitchFamily="34" charset="-128"/>
              </a:rPr>
              <a:t>kognitywnych, do wczesnej diagnostyki, </a:t>
            </a:r>
            <a:br>
              <a:rPr lang="pl-PL" sz="2200" smtClean="0">
                <a:latin typeface="Arial Unicode MS" pitchFamily="34" charset="-128"/>
              </a:rPr>
            </a:br>
            <a:r>
              <a:rPr lang="pl-PL" sz="2200" smtClean="0">
                <a:latin typeface="Arial Unicode MS" pitchFamily="34" charset="-128"/>
              </a:rPr>
              <a:t>wykrywania nieprawidłowości rozwoju, </a:t>
            </a:r>
            <a:br>
              <a:rPr lang="pl-PL" sz="2200" smtClean="0">
                <a:latin typeface="Arial Unicode MS" pitchFamily="34" charset="-128"/>
              </a:rPr>
            </a:br>
            <a:r>
              <a:rPr lang="pl-PL" sz="2200" smtClean="0">
                <a:latin typeface="Arial Unicode MS" pitchFamily="34" charset="-128"/>
              </a:rPr>
              <a:t>ciągłego monitorowania dziecka i ukierunkowania rozwoju.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Inteligentna kołyska: czujniki ruchu, smoczek telemetryczny, mikrofony i kamery.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Stymulacja  słuchu, wzroku i dotyku, analiza reakcji.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Stymulacje rozwoju słuchu fonematycznego umożliwią dzieciom naukę dowolnego języka, w tym języków tonalnych.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Stymulacje rozwoju słuchu muzycznego.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Rozwój inteligencji przez stymulację pamięci roboczej.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Rozwój ciekawości i potrzeby działania dziecka. 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Patent: Układ aktywnego stymulatora ośrodków mowy, zwłaszcza niemowląt i dzieci (2002).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560638"/>
            <a:ext cx="3725862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23" b="-6731"/>
          <a:stretch>
            <a:fillRect/>
          </a:stretch>
        </p:blipFill>
        <p:spPr bwMode="auto">
          <a:xfrm>
            <a:off x="571500" y="142875"/>
            <a:ext cx="5689600" cy="209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806" y="188640"/>
            <a:ext cx="8434388" cy="836389"/>
          </a:xfrm>
        </p:spPr>
        <p:txBody>
          <a:bodyPr/>
          <a:lstStyle/>
          <a:p>
            <a:pPr eaLnBrk="1" hangingPunct="1"/>
            <a:r>
              <a:rPr lang="en-US" altLang="pl-PL" dirty="0" smtClean="0">
                <a:solidFill>
                  <a:srgbClr val="FFCC00"/>
                </a:solidFill>
                <a:effectLst/>
              </a:rPr>
              <a:t>Hi-Tech cribs and interactive toys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1990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pl-PL" altLang="pl-PL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52" y="1267841"/>
            <a:ext cx="3725863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a 2"/>
          <p:cNvGrpSpPr/>
          <p:nvPr/>
        </p:nvGrpSpPr>
        <p:grpSpPr>
          <a:xfrm>
            <a:off x="442144" y="1038374"/>
            <a:ext cx="4762500" cy="4759102"/>
            <a:chOff x="3995738" y="1758876"/>
            <a:chExt cx="4762500" cy="4759102"/>
          </a:xfrm>
        </p:grpSpPr>
        <p:pic>
          <p:nvPicPr>
            <p:cNvPr id="1946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8" y="2351087"/>
              <a:ext cx="4762500" cy="3571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8" y="3573463"/>
              <a:ext cx="933450" cy="155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550" y="2636838"/>
              <a:ext cx="452438" cy="566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4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625" y="2789238"/>
              <a:ext cx="452438" cy="566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5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550" y="2789238"/>
              <a:ext cx="657225" cy="36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6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063" y="2789238"/>
              <a:ext cx="390525" cy="885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7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588" y="2970213"/>
              <a:ext cx="466725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8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138" y="2846388"/>
              <a:ext cx="466725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pole tekstowe 3"/>
            <p:cNvSpPr txBox="1"/>
            <p:nvPr/>
          </p:nvSpPr>
          <p:spPr>
            <a:xfrm>
              <a:off x="4273550" y="1773238"/>
              <a:ext cx="15225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FFFFFF"/>
                  </a:solidFill>
                  <a:latin typeface="Calibri"/>
                </a:rPr>
                <a:t>cameras</a:t>
              </a:r>
              <a:endParaRPr lang="en-US" sz="24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5588423" y="1758876"/>
              <a:ext cx="31431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FFFFFF"/>
                  </a:solidFill>
                  <a:latin typeface="Calibri"/>
                </a:rPr>
                <a:t>microphones, speakers</a:t>
              </a:r>
              <a:endParaRPr lang="en-US" sz="24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4355976" y="6056313"/>
              <a:ext cx="44022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FFFFFF"/>
                  </a:solidFill>
                  <a:latin typeface="Calibri"/>
                </a:rPr>
                <a:t>Motion &amp; pressure detectors</a:t>
              </a:r>
              <a:endParaRPr lang="en-US" sz="2400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9472" name="Łącznik prosty ze strzałką 5"/>
            <p:cNvCxnSpPr>
              <a:cxnSpLocks noChangeShapeType="1"/>
            </p:cNvCxnSpPr>
            <p:nvPr/>
          </p:nvCxnSpPr>
          <p:spPr bwMode="auto">
            <a:xfrm flipV="1">
              <a:off x="5924550" y="4349750"/>
              <a:ext cx="852488" cy="1573213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pole tekstowe 4"/>
          <p:cNvSpPr txBox="1"/>
          <p:nvPr/>
        </p:nvSpPr>
        <p:spPr>
          <a:xfrm>
            <a:off x="442144" y="5949280"/>
            <a:ext cx="868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Understand baby’s reactions, reward desired perception/action. </a:t>
            </a:r>
            <a:endParaRPr lang="pl-PL" sz="2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45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8001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Atlas Semantyczny</a:t>
            </a:r>
            <a:endParaRPr lang="en-US" dirty="0" smtClean="0"/>
          </a:p>
        </p:txBody>
      </p:sp>
      <p:sp>
        <p:nvSpPr>
          <p:cNvPr id="48131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49363"/>
            <a:ext cx="8529638" cy="547687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400" smtClean="0">
                <a:hlinkClick r:id="rId2"/>
              </a:rPr>
              <a:t>http://dico.isc.cnrs.fr/en/index.html</a:t>
            </a:r>
            <a:r>
              <a:rPr lang="en-US" sz="2400" smtClean="0"/>
              <a:t>    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1865313"/>
            <a:ext cx="6999287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Symbol zastępczy zawartości 2"/>
          <p:cNvSpPr txBox="1">
            <a:spLocks/>
          </p:cNvSpPr>
          <p:nvPr/>
        </p:nvSpPr>
        <p:spPr bwMode="auto">
          <a:xfrm>
            <a:off x="477838" y="1774825"/>
            <a:ext cx="16510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spirit</a:t>
            </a:r>
            <a:r>
              <a:rPr lang="en-US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</a:t>
            </a:r>
            <a:br>
              <a:rPr lang="en-US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>
                <a:latin typeface="Calibri" pitchFamily="34" charset="0"/>
                <a:cs typeface="Calibri" pitchFamily="34" charset="0"/>
              </a:rPr>
              <a:t>79 </a:t>
            </a:r>
            <a:r>
              <a:rPr lang="pl-PL" sz="2000">
                <a:latin typeface="Calibri" pitchFamily="34" charset="0"/>
                <a:cs typeface="Calibri" pitchFamily="34" charset="0"/>
              </a:rPr>
              <a:t>słów</a:t>
            </a:r>
            <a:r>
              <a:rPr lang="en-US" sz="2000">
                <a:latin typeface="Calibri" pitchFamily="34" charset="0"/>
                <a:cs typeface="Calibri" pitchFamily="34" charset="0"/>
              </a:rPr>
              <a:t/>
            </a:r>
            <a:br>
              <a:rPr lang="en-US" sz="2000">
                <a:latin typeface="Calibri" pitchFamily="34" charset="0"/>
                <a:cs typeface="Calibri" pitchFamily="34" charset="0"/>
              </a:rPr>
            </a:br>
            <a:r>
              <a:rPr lang="en-US" sz="2000">
                <a:latin typeface="Calibri" pitchFamily="34" charset="0"/>
                <a:cs typeface="Calibri" pitchFamily="34" charset="0"/>
              </a:rPr>
              <a:t>69 </a:t>
            </a:r>
            <a:r>
              <a:rPr lang="pl-PL" sz="2000">
                <a:latin typeface="Calibri" pitchFamily="34" charset="0"/>
                <a:cs typeface="Calibri" pitchFamily="34" charset="0"/>
              </a:rPr>
              <a:t>klik = minimalnych jednostek mających znaczenie</a:t>
            </a:r>
            <a:r>
              <a:rPr lang="en-US" sz="200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endParaRPr lang="en-US" sz="90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sz="2000">
                <a:latin typeface="Calibri" pitchFamily="34" charset="0"/>
                <a:cs typeface="Calibri" pitchFamily="34" charset="0"/>
              </a:rPr>
              <a:t>Synset </a:t>
            </a:r>
            <a:endParaRPr lang="pl-PL" sz="200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sz="2000">
                <a:latin typeface="Calibri" pitchFamily="34" charset="0"/>
                <a:cs typeface="Calibri" pitchFamily="34" charset="0"/>
              </a:rPr>
              <a:t>= </a:t>
            </a:r>
            <a:r>
              <a:rPr lang="pl-PL" sz="2000">
                <a:latin typeface="Calibri" pitchFamily="34" charset="0"/>
                <a:cs typeface="Calibri" pitchFamily="34" charset="0"/>
              </a:rPr>
              <a:t>zbiór synonimów w Wordnecie.</a:t>
            </a:r>
            <a:endParaRPr lang="en-US" sz="200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154988" cy="1077913"/>
          </a:xfrm>
        </p:spPr>
        <p:txBody>
          <a:bodyPr/>
          <a:lstStyle/>
          <a:p>
            <a:pPr>
              <a:defRPr/>
            </a:pPr>
            <a:r>
              <a:rPr lang="pl-PL" dirty="0" smtClean="0">
                <a:solidFill>
                  <a:srgbClr val="FFC000"/>
                </a:solidFill>
              </a:rPr>
              <a:t>Mapy semantyczne</a:t>
            </a:r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6099175" y="3162300"/>
            <a:ext cx="2597150" cy="3662363"/>
            <a:chOff x="6400800" y="152399"/>
            <a:chExt cx="2597130" cy="3662888"/>
          </a:xfrm>
        </p:grpSpPr>
        <p:pic>
          <p:nvPicPr>
            <p:cNvPr id="4915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52399"/>
              <a:ext cx="2546350" cy="366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9" name="TextBox 8"/>
            <p:cNvSpPr txBox="1">
              <a:spLocks noChangeArrowheads="1"/>
            </p:cNvSpPr>
            <p:nvPr/>
          </p:nvSpPr>
          <p:spPr bwMode="auto">
            <a:xfrm>
              <a:off x="6858000" y="304800"/>
              <a:ext cx="17267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1: positive-negative</a:t>
              </a:r>
            </a:p>
          </p:txBody>
        </p:sp>
        <p:sp>
          <p:nvSpPr>
            <p:cNvPr id="49160" name="TextBox 10"/>
            <p:cNvSpPr txBox="1">
              <a:spLocks noChangeArrowheads="1"/>
            </p:cNvSpPr>
            <p:nvPr/>
          </p:nvSpPr>
          <p:spPr bwMode="auto">
            <a:xfrm>
              <a:off x="7273278" y="2130623"/>
              <a:ext cx="1358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3: open-closed</a:t>
              </a:r>
            </a:p>
          </p:txBody>
        </p:sp>
        <p:sp>
          <p:nvSpPr>
            <p:cNvPr id="49161" name="TextBox 11"/>
            <p:cNvSpPr txBox="1">
              <a:spLocks noChangeArrowheads="1"/>
            </p:cNvSpPr>
            <p:nvPr/>
          </p:nvSpPr>
          <p:spPr bwMode="auto">
            <a:xfrm>
              <a:off x="7391400" y="2435423"/>
              <a:ext cx="16065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4: basic-elaborate</a:t>
              </a:r>
            </a:p>
          </p:txBody>
        </p:sp>
      </p:grpSp>
      <p:sp>
        <p:nvSpPr>
          <p:cNvPr id="4915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023938"/>
            <a:ext cx="8037512" cy="24828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 smtClean="0">
                <a:cs typeface="Calibri" pitchFamily="34" charset="0"/>
              </a:rPr>
              <a:t>Samsonovich &amp; Ascoli (2008</a:t>
            </a:r>
            <a:r>
              <a:rPr lang="pl-PL" sz="2000" smtClean="0">
                <a:cs typeface="Calibri" pitchFamily="34" charset="0"/>
              </a:rPr>
              <a:t>, 2010</a:t>
            </a:r>
            <a:r>
              <a:rPr lang="en-US" sz="2000" smtClean="0">
                <a:cs typeface="Calibri" pitchFamily="34" charset="0"/>
              </a:rPr>
              <a:t>)</a:t>
            </a:r>
            <a:r>
              <a:rPr lang="pl-PL" sz="2000" smtClean="0">
                <a:cs typeface="Calibri" pitchFamily="34" charset="0"/>
              </a:rPr>
              <a:t>: weźmy dla każdego słowa </a:t>
            </a:r>
            <a:r>
              <a:rPr lang="pl-PL" sz="2000" smtClean="0">
                <a:solidFill>
                  <a:srgbClr val="FFFF00"/>
                </a:solidFill>
                <a:cs typeface="Calibri" pitchFamily="34" charset="0"/>
              </a:rPr>
              <a:t>S</a:t>
            </a:r>
            <a:r>
              <a:rPr lang="pl-PL" sz="2000" smtClean="0">
                <a:cs typeface="Calibri" pitchFamily="34" charset="0"/>
              </a:rPr>
              <a:t> definicje wszystkich synonimów i antonimów z tezaurusa </a:t>
            </a:r>
            <a:r>
              <a:rPr lang="en-US" sz="2000" smtClean="0">
                <a:cs typeface="Calibri" pitchFamily="34" charset="0"/>
              </a:rPr>
              <a:t>MS Word (</a:t>
            </a:r>
            <a:r>
              <a:rPr lang="pl-PL" sz="2000" smtClean="0">
                <a:cs typeface="Calibri" pitchFamily="34" charset="0"/>
              </a:rPr>
              <a:t>&gt;</a:t>
            </a:r>
            <a:r>
              <a:rPr lang="en-US" sz="2000" smtClean="0">
                <a:cs typeface="Calibri" pitchFamily="34" charset="0"/>
              </a:rPr>
              <a:t>8000), </a:t>
            </a:r>
            <a:r>
              <a:rPr lang="pl-PL" sz="2000" smtClean="0">
                <a:solidFill>
                  <a:srgbClr val="FFFF00"/>
                </a:solidFill>
                <a:cs typeface="Calibri" pitchFamily="34" charset="0"/>
              </a:rPr>
              <a:t>V(S)</a:t>
            </a:r>
            <a:r>
              <a:rPr lang="pl-PL" sz="2000" smtClean="0">
                <a:cs typeface="Calibri" pitchFamily="34" charset="0"/>
              </a:rPr>
              <a:t> określa które słowa występują w definicji </a:t>
            </a:r>
            <a:r>
              <a:rPr lang="pl-PL" sz="2000" smtClean="0">
                <a:solidFill>
                  <a:srgbClr val="FFFF00"/>
                </a:solidFill>
                <a:cs typeface="Calibri" pitchFamily="34" charset="0"/>
              </a:rPr>
              <a:t>S</a:t>
            </a:r>
            <a:r>
              <a:rPr lang="pl-PL" sz="2000" smtClean="0">
                <a:cs typeface="Calibri" pitchFamily="34" charset="0"/>
              </a:rPr>
              <a:t>, zróbmy analizę PCA</a:t>
            </a:r>
            <a:r>
              <a:rPr lang="en-US" sz="2000" smtClean="0">
                <a:cs typeface="Calibri" pitchFamily="34" charset="0"/>
              </a:rPr>
              <a:t>.</a:t>
            </a:r>
          </a:p>
          <a:p>
            <a:pPr marL="0" indent="0">
              <a:buFontTx/>
              <a:buNone/>
            </a:pPr>
            <a:r>
              <a:rPr lang="en-US" sz="2000" smtClean="0">
                <a:cs typeface="Calibri" pitchFamily="34" charset="0"/>
              </a:rPr>
              <a:t>PC1: increase, well, rise, support, accept … drop, lose, dull, break, poor…</a:t>
            </a:r>
          </a:p>
          <a:p>
            <a:pPr marL="0" indent="0">
              <a:buFontTx/>
              <a:buNone/>
            </a:pPr>
            <a:r>
              <a:rPr lang="en-US" sz="2000" smtClean="0">
                <a:cs typeface="Calibri" pitchFamily="34" charset="0"/>
              </a:rPr>
              <a:t>PC2: calm, easy, soft, gentle, relaxed… difficult, harsh, hard, trouble, twist …</a:t>
            </a:r>
          </a:p>
          <a:p>
            <a:pPr marL="0" indent="0">
              <a:buFontTx/>
              <a:buNone/>
            </a:pPr>
            <a:r>
              <a:rPr lang="en-US" sz="2000" smtClean="0">
                <a:cs typeface="Calibri" pitchFamily="34" charset="0"/>
              </a:rPr>
              <a:t>PC3: start, open, fresh, begin, release… close, delay, end, finish, halt …</a:t>
            </a:r>
          </a:p>
          <a:p>
            <a:pPr marL="0" indent="0">
              <a:buFontTx/>
              <a:buNone/>
            </a:pPr>
            <a:r>
              <a:rPr lang="en-US" sz="2000" smtClean="0">
                <a:cs typeface="Calibri" pitchFamily="34" charset="0"/>
              </a:rPr>
              <a:t>PC4: thin, edge, use, length, wet… center, save, </a:t>
            </a:r>
            <a:br>
              <a:rPr lang="en-US" sz="2000" smtClean="0">
                <a:cs typeface="Calibri" pitchFamily="34" charset="0"/>
              </a:rPr>
            </a:br>
            <a:r>
              <a:rPr lang="en-US" sz="2000" smtClean="0">
                <a:cs typeface="Calibri" pitchFamily="34" charset="0"/>
              </a:rPr>
              <a:t>deep, dry, middle…</a:t>
            </a:r>
            <a:endParaRPr lang="pl-PL" sz="2000" smtClean="0">
              <a:cs typeface="Calibri" pitchFamily="34" charset="0"/>
            </a:endParaRP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846513"/>
            <a:ext cx="3810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79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669925"/>
          </a:xfrm>
        </p:spPr>
        <p:txBody>
          <a:bodyPr/>
          <a:lstStyle/>
          <a:p>
            <a:pPr>
              <a:defRPr/>
            </a:pPr>
            <a:r>
              <a:rPr lang="pl-PL" sz="4000" dirty="0" smtClean="0">
                <a:latin typeface="Arial Unicode MS" pitchFamily="34" charset="-128"/>
              </a:rPr>
              <a:t>Rasy psów</a:t>
            </a:r>
            <a:endParaRPr lang="pl-PL" sz="4000" dirty="0">
              <a:latin typeface="Arial Unicode MS" pitchFamily="34" charset="-128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908050"/>
            <a:ext cx="5588000" cy="4933950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smtClean="0">
                <a:cs typeface="Calibri" pitchFamily="34" charset="0"/>
              </a:rPr>
              <a:t>329 ras w 10 kategoriach: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smtClean="0">
                <a:cs typeface="Calibri" pitchFamily="34" charset="0"/>
              </a:rPr>
              <a:t>Sheepdogs &amp; Cattle Dogs; Pinscher &amp; Schnauzer; Spitz &amp; Primitive; Scenthounds; Pointing Dogs; </a:t>
            </a:r>
            <a:r>
              <a:rPr lang="en-US" smtClean="0">
                <a:cs typeface="Calibri" pitchFamily="34" charset="0"/>
              </a:rPr>
              <a:t>Retrievers</a:t>
            </a:r>
            <a:r>
              <a:rPr lang="pl-PL" smtClean="0">
                <a:cs typeface="Calibri" pitchFamily="34" charset="0"/>
              </a:rPr>
              <a:t>,</a:t>
            </a:r>
            <a:r>
              <a:rPr lang="en-US" smtClean="0">
                <a:cs typeface="Calibri" pitchFamily="34" charset="0"/>
              </a:rPr>
              <a:t> Flushing Dogs</a:t>
            </a:r>
            <a:r>
              <a:rPr lang="pl-PL" smtClean="0">
                <a:cs typeface="Calibri" pitchFamily="34" charset="0"/>
              </a:rPr>
              <a:t> &amp; </a:t>
            </a:r>
            <a:r>
              <a:rPr lang="en-US" smtClean="0">
                <a:cs typeface="Calibri" pitchFamily="34" charset="0"/>
              </a:rPr>
              <a:t>Water Dogs</a:t>
            </a:r>
            <a:r>
              <a:rPr lang="pl-PL" smtClean="0">
                <a:cs typeface="Calibri" pitchFamily="34" charset="0"/>
              </a:rPr>
              <a:t>; Companion and Toy Dogs; Sighthounds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smtClean="0">
                <a:cs typeface="Calibri" pitchFamily="34" charset="0"/>
              </a:rPr>
              <a:t>Opis własności psów (uszy, pysk, waga, itd.) nie wystarcza do ich rozpoznania w grze w 20 pytań!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smtClean="0">
                <a:cs typeface="Calibri" pitchFamily="34" charset="0"/>
              </a:rPr>
              <a:t>Kategorie językowe i podobieństwo obrazów całkiem się rozmijają, ontologie nie są związane z podobieństwem wizualnym, tradycyjna kategoryzacja opiera się na obserwacji zachowań: teriery kopią nory. </a:t>
            </a:r>
            <a:br>
              <a:rPr lang="pl-PL" smtClean="0">
                <a:cs typeface="Calibri" pitchFamily="34" charset="0"/>
              </a:rPr>
            </a:br>
            <a:r>
              <a:rPr lang="pl-PL" smtClean="0">
                <a:cs typeface="Calibri" pitchFamily="34" charset="0"/>
              </a:rPr>
              <a:t>Jeśli się wie to słowa wskażą </a:t>
            </a:r>
            <a:r>
              <a:rPr lang="en-US" smtClean="0">
                <a:cs typeface="Calibri" pitchFamily="34" charset="0"/>
              </a:rPr>
              <a:t> </a:t>
            </a:r>
            <a:r>
              <a:rPr lang="pl-PL" smtClean="0">
                <a:cs typeface="Calibri" pitchFamily="34" charset="0"/>
              </a:rPr>
              <a:t>odpowiedni stan mózgu =&gt; ale nie wszystkie stany mają nazwy</a:t>
            </a:r>
            <a:r>
              <a:rPr lang="en-US" smtClean="0">
                <a:cs typeface="Calibri" pitchFamily="34" charset="0"/>
              </a:rPr>
              <a:t>. </a:t>
            </a:r>
          </a:p>
        </p:txBody>
      </p:sp>
      <p:pic>
        <p:nvPicPr>
          <p:cNvPr id="501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287463"/>
            <a:ext cx="28670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1"/>
          <p:cNvSpPr txBox="1">
            <a:spLocks noChangeArrowheads="1"/>
          </p:cNvSpPr>
          <p:nvPr/>
        </p:nvSpPr>
        <p:spPr bwMode="auto">
          <a:xfrm>
            <a:off x="382588" y="5854700"/>
            <a:ext cx="8597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/>
            <a:r>
              <a:rPr lang="pl-PL" sz="2000">
                <a:latin typeface="Calibri" pitchFamily="34" charset="0"/>
                <a:cs typeface="Calibri" pitchFamily="34" charset="0"/>
              </a:rPr>
              <a:t>Komunikacja za pomocą języka ograniczona jest do tego co wiemy … </a:t>
            </a:r>
          </a:p>
          <a:p>
            <a:pPr eaLnBrk="1" hangingPunct="1"/>
            <a:r>
              <a:rPr lang="pl-PL" sz="2000">
                <a:latin typeface="Calibri" pitchFamily="34" charset="0"/>
                <a:cs typeface="Calibri" pitchFamily="34" charset="0"/>
              </a:rPr>
              <a:t>Wis co widis i widzis co wis (góralka z Zakopanego)</a:t>
            </a:r>
            <a:r>
              <a:rPr lang="en-US" sz="2000">
                <a:latin typeface="Calibri" pitchFamily="34" charset="0"/>
                <a:cs typeface="Calibri" pitchFamily="34" charset="0"/>
              </a:rPr>
              <a:t>. </a:t>
            </a:r>
            <a:endParaRPr lang="pl-PL" sz="200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7163" cy="669925"/>
          </a:xfrm>
        </p:spPr>
        <p:txBody>
          <a:bodyPr/>
          <a:lstStyle/>
          <a:p>
            <a:pPr>
              <a:defRPr/>
            </a:pPr>
            <a:r>
              <a:rPr lang="pl-PL" sz="4000" dirty="0" smtClean="0">
                <a:latin typeface="Arial Unicode MS" pitchFamily="34" charset="-128"/>
              </a:rPr>
              <a:t>Potęga imitacji bez zrozumienia</a:t>
            </a:r>
            <a:endParaRPr lang="pl-PL" sz="4000" dirty="0">
              <a:latin typeface="Arial Unicode MS" pitchFamily="34" charset="-128"/>
            </a:endParaRPr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225550"/>
            <a:ext cx="4275138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6753225" cy="5715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Co jeszcze (z)robimy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08050"/>
            <a:ext cx="8699500" cy="559276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pl-PL" dirty="0" smtClean="0">
                <a:latin typeface="Arial Unicode MS" pitchFamily="34" charset="-128"/>
              </a:rPr>
              <a:t>Informatyka neurokognitywna: inspiracje </a:t>
            </a:r>
            <a:r>
              <a:rPr lang="pl-PL" dirty="0" err="1" smtClean="0">
                <a:latin typeface="Arial Unicode MS" pitchFamily="34" charset="-128"/>
              </a:rPr>
              <a:t>neuro</a:t>
            </a:r>
            <a:r>
              <a:rPr lang="pl-PL" dirty="0" smtClean="0">
                <a:latin typeface="Arial Unicode MS" pitchFamily="34" charset="-128"/>
              </a:rPr>
              <a:t> na różnych poziomach.</a:t>
            </a:r>
          </a:p>
          <a:p>
            <a:pPr marL="0" indent="0" eaLnBrk="1" hangingPunct="1">
              <a:buFontTx/>
              <a:buNone/>
              <a:defRPr/>
            </a:pPr>
            <a:endParaRPr lang="pl-PL" sz="1000" dirty="0" smtClean="0">
              <a:latin typeface="Arial Unicode MS" pitchFamily="34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pl-PL" dirty="0" smtClean="0">
                <a:latin typeface="Arial Unicode MS" pitchFamily="34" charset="-128"/>
              </a:rPr>
              <a:t>Podstawy inteligencji obliczeniowej oraz meta-uczenia, system </a:t>
            </a:r>
            <a:r>
              <a:rPr lang="pl-PL" dirty="0" err="1" smtClean="0">
                <a:latin typeface="Arial Unicode MS" pitchFamily="34" charset="-128"/>
              </a:rPr>
              <a:t>Intemi</a:t>
            </a:r>
            <a:r>
              <a:rPr lang="pl-PL" dirty="0" smtClean="0">
                <a:latin typeface="Arial Unicode MS" pitchFamily="34" charset="-128"/>
              </a:rPr>
              <a:t>. </a:t>
            </a:r>
          </a:p>
          <a:p>
            <a:pPr marL="0" indent="0" eaLnBrk="1" hangingPunct="1">
              <a:buFontTx/>
              <a:buNone/>
              <a:defRPr/>
            </a:pPr>
            <a:endParaRPr lang="pl-PL" sz="1000" dirty="0" smtClean="0">
              <a:latin typeface="Arial Unicode MS" pitchFamily="34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pl-PL" dirty="0" smtClean="0">
                <a:latin typeface="Arial Unicode MS" pitchFamily="34" charset="-128"/>
              </a:rPr>
              <a:t>Geometryczny model umysłu = część tego, co robi mózg: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badanie systematycznych uproszczeń </a:t>
            </a:r>
            <a:r>
              <a:rPr lang="pl-PL" dirty="0" err="1" smtClean="0">
                <a:latin typeface="Arial Unicode MS" pitchFamily="34" charset="-128"/>
              </a:rPr>
              <a:t>neurodynamiki</a:t>
            </a:r>
            <a:r>
              <a:rPr lang="pl-PL" dirty="0" smtClean="0">
                <a:latin typeface="Arial Unicode MS" pitchFamily="34" charset="-128"/>
              </a:rPr>
              <a:t>;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zrozumienie wielowymiarowych układów dynamicznych;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wizualizacja całych trajektorii w odpowiednio przetransformowanych przestrzeniach "umysłu";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analiza EEG, zastosowania w </a:t>
            </a:r>
            <a:r>
              <a:rPr lang="pl-PL" dirty="0" err="1" smtClean="0">
                <a:latin typeface="Arial Unicode MS" pitchFamily="34" charset="-128"/>
              </a:rPr>
              <a:t>Brain-Computer</a:t>
            </a:r>
            <a:r>
              <a:rPr lang="pl-PL" dirty="0" smtClean="0">
                <a:latin typeface="Arial Unicode MS" pitchFamily="34" charset="-128"/>
              </a:rPr>
              <a:t> </a:t>
            </a:r>
            <a:r>
              <a:rPr lang="pl-PL" dirty="0" err="1" smtClean="0">
                <a:latin typeface="Arial Unicode MS" pitchFamily="34" charset="-128"/>
              </a:rPr>
              <a:t>Interface</a:t>
            </a:r>
            <a:r>
              <a:rPr lang="pl-PL" dirty="0" smtClean="0">
                <a:latin typeface="Arial Unicode MS" pitchFamily="34" charset="-128"/>
              </a:rPr>
              <a:t>;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model pnia mózgu, układ siatkowaty, oddech, </a:t>
            </a:r>
            <a:r>
              <a:rPr lang="pl-PL" smtClean="0">
                <a:latin typeface="Arial Unicode MS" pitchFamily="34" charset="-128"/>
              </a:rPr>
              <a:t>stany świadomości; </a:t>
            </a:r>
            <a:endParaRPr lang="pl-PL" dirty="0" smtClean="0">
              <a:latin typeface="Arial Unicode MS" pitchFamily="34" charset="-128"/>
            </a:endParaRP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psychiatria generatywna, zaburzenia na poziomie kanałów jonowych.</a:t>
            </a:r>
          </a:p>
          <a:p>
            <a:pPr marL="0" indent="0" eaLnBrk="1" hangingPunct="1">
              <a:buFontTx/>
              <a:buNone/>
              <a:defRPr/>
            </a:pPr>
            <a:endParaRPr lang="pl-PL" sz="1000" dirty="0" smtClean="0">
              <a:latin typeface="Arial Unicode MS" pitchFamily="34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pl-PL" dirty="0" smtClean="0">
                <a:latin typeface="Arial Unicode MS" pitchFamily="34" charset="-128"/>
              </a:rPr>
              <a:t>Symulacje efektów torowania badanych w psychologii eksperymentalnej. </a:t>
            </a:r>
            <a:r>
              <a:rPr lang="en-US" dirty="0" smtClean="0">
                <a:latin typeface="Arial Unicode MS" pitchFamily="34" charset="-128"/>
              </a:rPr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pl-PL" dirty="0" smtClean="0">
                <a:latin typeface="Arial Unicode MS" pitchFamily="34" charset="-128"/>
              </a:rPr>
              <a:t>Symulacje intuicji, wyobraźni, procesów kreatywnych – serwer Mambo </a:t>
            </a:r>
            <a:br>
              <a:rPr lang="pl-PL" dirty="0" smtClean="0">
                <a:latin typeface="Arial Unicode MS" pitchFamily="34" charset="-128"/>
              </a:rPr>
            </a:br>
            <a:r>
              <a:rPr lang="pl-PL" dirty="0" smtClean="0">
                <a:latin typeface="Arial Unicode MS" pitchFamily="34" charset="-128"/>
              </a:rPr>
              <a:t>    </a:t>
            </a:r>
            <a:r>
              <a:rPr lang="pl-PL" dirty="0" smtClean="0">
                <a:latin typeface="Arial Unicode MS" pitchFamily="34" charset="-128"/>
                <a:hlinkClick r:id="rId3"/>
              </a:rPr>
              <a:t>http://www-users.mat.uni.torun.pl/~macias/mambo/index.php</a:t>
            </a:r>
            <a:r>
              <a:rPr lang="pl-PL" dirty="0" smtClean="0">
                <a:latin typeface="Arial Unicode MS" pitchFamily="34" charset="-128"/>
              </a:rPr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pl-PL" dirty="0" smtClean="0">
                <a:latin typeface="Arial Unicode MS" pitchFamily="34" charset="-128"/>
              </a:rPr>
              <a:t>tworzy nowe słowa na podstawie opisów produktów. </a:t>
            </a:r>
          </a:p>
        </p:txBody>
      </p:sp>
      <p:pic>
        <p:nvPicPr>
          <p:cNvPr id="921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0"/>
            <a:ext cx="12096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6753225" cy="5715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Przyszłość?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08050"/>
            <a:ext cx="8699500" cy="559276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pl-PL" dirty="0" smtClean="0">
                <a:latin typeface="Arial Unicode MS" pitchFamily="34" charset="-128"/>
              </a:rPr>
              <a:t>Widać kilka ważnych inicjatyw i kierunków rozwoju: </a:t>
            </a:r>
          </a:p>
          <a:p>
            <a:pPr marL="358775" indent="-358775" eaLnBrk="1" hangingPunct="1">
              <a:defRPr/>
            </a:pPr>
            <a:r>
              <a:rPr lang="en-US" dirty="0" smtClean="0">
                <a:latin typeface="Arial Unicode MS" pitchFamily="34" charset="-128"/>
              </a:rPr>
              <a:t>Decade of the Mind</a:t>
            </a:r>
            <a:r>
              <a:rPr lang="pl-PL" dirty="0" smtClean="0">
                <a:latin typeface="Arial Unicode MS" pitchFamily="34" charset="-128"/>
              </a:rPr>
              <a:t>, wzorowane na </a:t>
            </a:r>
            <a:r>
              <a:rPr lang="pl-PL" dirty="0" err="1" smtClean="0">
                <a:latin typeface="Arial Unicode MS" pitchFamily="34" charset="-128"/>
              </a:rPr>
              <a:t>DoBrain</a:t>
            </a:r>
            <a:r>
              <a:rPr lang="pl-PL" dirty="0" smtClean="0">
                <a:latin typeface="Arial Unicode MS" pitchFamily="34" charset="-128"/>
              </a:rPr>
              <a:t> (ale tańsze). </a:t>
            </a:r>
          </a:p>
          <a:p>
            <a:pPr marL="358775" indent="-358775" eaLnBrk="1" hangingPunct="1">
              <a:defRPr/>
            </a:pPr>
            <a:r>
              <a:rPr lang="en-US" dirty="0" smtClean="0">
                <a:latin typeface="Arial Unicode MS" pitchFamily="34" charset="-128"/>
              </a:rPr>
              <a:t>Artificial General Intelligence</a:t>
            </a:r>
            <a:r>
              <a:rPr lang="pl-PL" dirty="0" smtClean="0">
                <a:latin typeface="Arial Unicode MS" pitchFamily="34" charset="-128"/>
              </a:rPr>
              <a:t>, pismo JAGI, seria konferencji, sesje specjalne i panele dyskusyjne na WCCI.</a:t>
            </a:r>
          </a:p>
          <a:p>
            <a:pPr marL="358775" indent="-358775" eaLnBrk="1" hangingPunct="1">
              <a:defRPr/>
            </a:pPr>
            <a:r>
              <a:rPr lang="en-US" dirty="0" smtClean="0">
                <a:latin typeface="Arial Unicode MS" pitchFamily="34" charset="-128"/>
              </a:rPr>
              <a:t>Affective computing</a:t>
            </a:r>
            <a:r>
              <a:rPr lang="pl-PL" dirty="0" smtClean="0">
                <a:latin typeface="Arial Unicode MS" pitchFamily="34" charset="-128"/>
              </a:rPr>
              <a:t>: wiele projektów związanych z emocjami. 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Dominacja i ulepszenie architektur typu BICA, konwergencja.</a:t>
            </a:r>
            <a:br>
              <a:rPr lang="pl-PL" dirty="0" smtClean="0">
                <a:latin typeface="Arial Unicode MS" pitchFamily="34" charset="-128"/>
              </a:rPr>
            </a:br>
            <a:r>
              <a:rPr lang="pl-PL" sz="1000" dirty="0" smtClean="0">
                <a:latin typeface="Arial Unicode MS" pitchFamily="34" charset="-128"/>
              </a:rPr>
              <a:t/>
            </a:r>
            <a:br>
              <a:rPr lang="pl-PL" sz="1000" dirty="0" smtClean="0">
                <a:latin typeface="Arial Unicode MS" pitchFamily="34" charset="-128"/>
              </a:rPr>
            </a:br>
            <a:r>
              <a:rPr lang="pl-PL" dirty="0" smtClean="0">
                <a:latin typeface="Arial Unicode MS" pitchFamily="34" charset="-128"/>
              </a:rPr>
              <a:t>Potrzebne będą: 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Budowa wielkiej sieci semantycznej - </a:t>
            </a:r>
            <a:r>
              <a:rPr lang="pl-PL" dirty="0" err="1" smtClean="0">
                <a:latin typeface="Arial Unicode MS" pitchFamily="34" charset="-128"/>
              </a:rPr>
              <a:t>subsymboliczny</a:t>
            </a:r>
            <a:r>
              <a:rPr lang="pl-PL" dirty="0" smtClean="0">
                <a:latin typeface="Arial Unicode MS" pitchFamily="34" charset="-128"/>
              </a:rPr>
              <a:t> </a:t>
            </a:r>
            <a:r>
              <a:rPr lang="pl-PL" dirty="0" err="1" smtClean="0">
                <a:latin typeface="Arial Unicode MS" pitchFamily="34" charset="-128"/>
              </a:rPr>
              <a:t>Wordnet</a:t>
            </a:r>
            <a:r>
              <a:rPr lang="pl-PL" dirty="0" smtClean="0">
                <a:latin typeface="Arial Unicode MS" pitchFamily="34" charset="-128"/>
              </a:rPr>
              <a:t>?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Pamięci semantyczne, projekty kolaboracyjne, rozwój ontologii </a:t>
            </a:r>
            <a:br>
              <a:rPr lang="pl-PL" dirty="0" smtClean="0">
                <a:latin typeface="Arial Unicode MS" pitchFamily="34" charset="-128"/>
              </a:rPr>
            </a:br>
            <a:r>
              <a:rPr lang="pl-PL" dirty="0" smtClean="0">
                <a:latin typeface="Arial Unicode MS" pitchFamily="34" charset="-128"/>
              </a:rPr>
              <a:t>zdroworozsądkowych – dużo do zrobienia. 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Zastosowania do rozumienia języka, gier słownych, systemów dialogu w języku naturalnym, analizy tekstów medycznych. 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Mistrzostwa świata w grach słownych.</a:t>
            </a:r>
          </a:p>
          <a:p>
            <a:pPr marL="358775" indent="-358775"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HIT i DREAM w oparciu o nową architekturę kognitywną, od komputerów do telefonów! </a:t>
            </a:r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0"/>
            <a:ext cx="1228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15963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cs typeface="Arial" pitchFamily="34" charset="0"/>
              </a:rPr>
              <a:t>Wierzchołek góry lodowej …</a:t>
            </a:r>
            <a:endParaRPr lang="en-US" dirty="0" smtClean="0">
              <a:cs typeface="Arial" pitchFamily="34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592138" y="1108075"/>
            <a:ext cx="8266112" cy="5499100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pl-PL" sz="2400" dirty="0" smtClean="0"/>
              <a:t>Zaczyna się wiek mózgu. 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pl-PL" sz="1050" dirty="0" smtClean="0"/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 rozwinąć pełny potencjał człowieka?</a:t>
            </a:r>
            <a:br>
              <a:rPr lang="pl-PL" sz="2400" dirty="0" smtClean="0"/>
            </a:br>
            <a:r>
              <a:rPr lang="pl-PL" sz="2400" dirty="0" smtClean="0"/>
              <a:t>Wpływać na rozwój niemowląt i dzieci? Dorosłych? Starszych?</a:t>
            </a:r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Jakie czynniki kształtują naturę ludzką? Tworzą przestrzeń naszych </a:t>
            </a:r>
            <a:r>
              <a:rPr lang="pl-PL" sz="2400" dirty="0" err="1" smtClean="0"/>
              <a:t>memów</a:t>
            </a:r>
            <a:r>
              <a:rPr lang="pl-PL" sz="2400" dirty="0" smtClean="0"/>
              <a:t>?</a:t>
            </a:r>
            <a:r>
              <a:rPr lang="pl-PL" sz="2400" dirty="0"/>
              <a:t> </a:t>
            </a:r>
            <a:r>
              <a:rPr lang="pl-PL" sz="2400" dirty="0" smtClean="0"/>
              <a:t>Jak </a:t>
            </a:r>
            <a:r>
              <a:rPr lang="pl-PL" sz="2400" dirty="0"/>
              <a:t>rozwój mózgu </a:t>
            </a:r>
            <a:r>
              <a:rPr lang="pl-PL" sz="2400" dirty="0" smtClean="0"/>
              <a:t>kształtują społeczeństwa przez kulturę, literaturę, sztukę, muzykę?</a:t>
            </a:r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 możemy lepiej zrozumieć i kontrolować swoje zachowanie,  swoje głębsze potrzeby, emocje, empatię, sensowne cele, mądrość i szczęście? </a:t>
            </a:r>
            <a:endParaRPr lang="en-US" sz="2400" dirty="0" smtClean="0"/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 aktywacja wyobraźni, dobrych wzorców, wpływa na cele i zdolność do refleksji, ułatwia wybory z odroczoną nagrodą. </a:t>
            </a:r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>
                <a:solidFill>
                  <a:srgbClr val="FFFF00"/>
                </a:solidFill>
              </a:rPr>
              <a:t>Troska o pełny rozwój człowieka byłaby piękną podstawą strategii regionu.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-19391"/>
            <a:ext cx="1457367" cy="2238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3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1">
  <a:themeElements>
    <a:clrScheme name="">
      <a:dk1>
        <a:srgbClr val="333399"/>
      </a:dk1>
      <a:lt1>
        <a:srgbClr val="FFFF66"/>
      </a:lt1>
      <a:dk2>
        <a:srgbClr val="000099"/>
      </a:dk2>
      <a:lt2>
        <a:srgbClr val="99FF33"/>
      </a:lt2>
      <a:accent1>
        <a:srgbClr val="00CC99"/>
      </a:accent1>
      <a:accent2>
        <a:srgbClr val="FF33CC"/>
      </a:accent2>
      <a:accent3>
        <a:srgbClr val="AAAACA"/>
      </a:accent3>
      <a:accent4>
        <a:srgbClr val="DADA56"/>
      </a:accent4>
      <a:accent5>
        <a:srgbClr val="AAE2CA"/>
      </a:accent5>
      <a:accent6>
        <a:srgbClr val="E72DB9"/>
      </a:accent6>
      <a:hlink>
        <a:srgbClr val="CCCCFF"/>
      </a:hlink>
      <a:folHlink>
        <a:srgbClr val="B2B2B2"/>
      </a:folHlink>
    </a:clrScheme>
    <a:fontScheme name="Presentation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1E1E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14300" marR="0" indent="-1143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1E1E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14300" marR="0" indent="-1143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tation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8">
        <a:dk1>
          <a:srgbClr val="FFFF66"/>
        </a:dk1>
        <a:lt1>
          <a:srgbClr val="FFFFFF"/>
        </a:lt1>
        <a:dk2>
          <a:srgbClr val="99FF33"/>
        </a:dk2>
        <a:lt2>
          <a:srgbClr val="333399"/>
        </a:lt2>
        <a:accent1>
          <a:srgbClr val="00CC99"/>
        </a:accent1>
        <a:accent2>
          <a:srgbClr val="FF33CC"/>
        </a:accent2>
        <a:accent3>
          <a:srgbClr val="FFFFFF"/>
        </a:accent3>
        <a:accent4>
          <a:srgbClr val="DADA56"/>
        </a:accent4>
        <a:accent5>
          <a:srgbClr val="AAE2CA"/>
        </a:accent5>
        <a:accent6>
          <a:srgbClr val="E7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Zielony gradient">
  <a:themeElements>
    <a:clrScheme name="Zielony gradient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F7B615"/>
      </a:accent4>
      <a:accent5>
        <a:srgbClr val="7BA79D"/>
      </a:accent5>
      <a:accent6>
        <a:srgbClr val="968C8C"/>
      </a:accent6>
      <a:hlink>
        <a:srgbClr val="F7B615"/>
      </a:hlink>
      <a:folHlink>
        <a:srgbClr val="FFFF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23823</TotalTime>
  <Words>5013</Words>
  <Application>Microsoft Office PowerPoint</Application>
  <PresentationFormat>Pokaz na ekranie (4:3)</PresentationFormat>
  <Paragraphs>737</Paragraphs>
  <Slides>101</Slides>
  <Notes>90</Notes>
  <HiddenSlides>0</HiddenSlides>
  <MMClips>0</MMClips>
  <ScaleCrop>false</ScaleCrop>
  <HeadingPairs>
    <vt:vector size="6" baseType="variant">
      <vt:variant>
        <vt:lpstr>Motyw</vt:lpstr>
      </vt:variant>
      <vt:variant>
        <vt:i4>11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101</vt:i4>
      </vt:variant>
    </vt:vector>
  </HeadingPairs>
  <TitlesOfParts>
    <vt:vector size="113" baseType="lpstr">
      <vt:lpstr>Projekt domyślny</vt:lpstr>
      <vt:lpstr>Presentation1</vt:lpstr>
      <vt:lpstr>Zielony gradient</vt:lpstr>
      <vt:lpstr>1_Projekt domyślny</vt:lpstr>
      <vt:lpstr>2_Projekt domyślny</vt:lpstr>
      <vt:lpstr>3_Projekt domyślny</vt:lpstr>
      <vt:lpstr>4_Projekt domyślny</vt:lpstr>
      <vt:lpstr>5_Projekt domyślny</vt:lpstr>
      <vt:lpstr>6_Projekt domyślny</vt:lpstr>
      <vt:lpstr>8_Projekt domyślny</vt:lpstr>
      <vt:lpstr>6_Marmur</vt:lpstr>
      <vt:lpstr>Obraz - mapa bitowa</vt:lpstr>
      <vt:lpstr>Tajemnice mózgu  i nie tylko …</vt:lpstr>
      <vt:lpstr>KIS UMK</vt:lpstr>
      <vt:lpstr>Prezentacja programu PowerPoint</vt:lpstr>
      <vt:lpstr>3 główne miejsca pracy</vt:lpstr>
      <vt:lpstr>KIS UMK: tematy</vt:lpstr>
      <vt:lpstr>Ghostminer</vt:lpstr>
      <vt:lpstr>Testy Psychometryczne</vt:lpstr>
      <vt:lpstr>Testy Psychometryczne</vt:lpstr>
      <vt:lpstr>Testy Psychometryczne</vt:lpstr>
      <vt:lpstr>Testy Psychometryczne</vt:lpstr>
      <vt:lpstr>Intemi</vt:lpstr>
      <vt:lpstr>Prezentacja programu PowerPoint</vt:lpstr>
      <vt:lpstr>ABM Space Education</vt:lpstr>
      <vt:lpstr>Wielkie wyzwanie AI: język</vt:lpstr>
      <vt:lpstr>Lingwistyka Neurokognitywna</vt:lpstr>
      <vt:lpstr>Mapy mózgu</vt:lpstr>
      <vt:lpstr>Interdyscyplinarne Centrum Nowoczesnych Technologii</vt:lpstr>
      <vt:lpstr>Nasze zabawki</vt:lpstr>
      <vt:lpstr>Kiedy powstają świadome wrażenia?</vt:lpstr>
      <vt:lpstr>Kiedy powstają świadome wrażenia?</vt:lpstr>
      <vt:lpstr>Kiedy powstają świadome wrażenia?</vt:lpstr>
      <vt:lpstr>Prezentacja programu PowerPoint</vt:lpstr>
      <vt:lpstr>Prezentacja programu PowerPoint</vt:lpstr>
      <vt:lpstr>Wyobraźnia i zmysły</vt:lpstr>
      <vt:lpstr>Wyobraźnia i zmysły</vt:lpstr>
      <vt:lpstr>Pojęcia jako “obiekty umysłu”</vt:lpstr>
      <vt:lpstr>Trajektorie umysłu</vt:lpstr>
      <vt:lpstr>Ośrodki mowy</vt:lpstr>
      <vt:lpstr>Słowa w mózgu</vt:lpstr>
      <vt:lpstr>Symbole w mózgu</vt:lpstr>
      <vt:lpstr>Neuroobrazowanie słów?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Neuronalny determinizm</vt:lpstr>
      <vt:lpstr>Konektom</vt:lpstr>
      <vt:lpstr>Rozwój sieci podstawowej (DMN)</vt:lpstr>
      <vt:lpstr>Język (165 eksperymentów)</vt:lpstr>
      <vt:lpstr>Metafora systemu dynamicznego</vt:lpstr>
      <vt:lpstr>Trudne modele mentalne</vt:lpstr>
      <vt:lpstr>Słowa: prosty model</vt:lpstr>
      <vt:lpstr>Prezentacja programu PowerPoint</vt:lpstr>
      <vt:lpstr>Słowa: eksperymenty</vt:lpstr>
      <vt:lpstr>Filtr fonologiczny</vt:lpstr>
      <vt:lpstr>Gry słowne</vt:lpstr>
      <vt:lpstr>Prosta sieć zdaje egzamin</vt:lpstr>
      <vt:lpstr>Test wielokrotnego wyboru</vt:lpstr>
      <vt:lpstr>Model czytania</vt:lpstr>
      <vt:lpstr>Słowa i ich reprezentacja</vt:lpstr>
      <vt:lpstr>HIT</vt:lpstr>
      <vt:lpstr>HIT: nasza platforma</vt:lpstr>
      <vt:lpstr>Prezentacja programu PowerPoint</vt:lpstr>
      <vt:lpstr>Jak zostać ekspertem?</vt:lpstr>
      <vt:lpstr>Podglądanie mózgu</vt:lpstr>
      <vt:lpstr>Innowacyjna edukacja</vt:lpstr>
      <vt:lpstr>Neuroedukacja</vt:lpstr>
      <vt:lpstr>Globalny problem</vt:lpstr>
      <vt:lpstr>Fenomika neurokognitywna</vt:lpstr>
      <vt:lpstr>Od genów do neuronów</vt:lpstr>
      <vt:lpstr>Od neuronów do zachowania</vt:lpstr>
      <vt:lpstr>Równowaga biochemiczna</vt:lpstr>
      <vt:lpstr>Struktura i funkcja</vt:lpstr>
      <vt:lpstr>BCI: podłącz sobie mózg …. </vt:lpstr>
      <vt:lpstr>6 miesięcy,  sylaby</vt:lpstr>
      <vt:lpstr>Kontrasty fonetyczne</vt:lpstr>
      <vt:lpstr>Dyskryminacja słowo/nie</vt:lpstr>
      <vt:lpstr>Cel, postrzeganie, działanie.   Liczne lokalne grupy neuronów współpracują wykonując celowe zadanie, synchronizują się w różny sposób. Model odtwarza czasy reakcji przy wykonywaniu kilku zadań jednocześnie.    A. Zylberger, PLOS Biology 2010</vt:lpstr>
      <vt:lpstr>Szczegółowy model</vt:lpstr>
      <vt:lpstr>Trajektorie umysłu</vt:lpstr>
      <vt:lpstr>Problemy wymagające wglądu</vt:lpstr>
      <vt:lpstr>Wglądy i mózgi</vt:lpstr>
      <vt:lpstr>Interpretacja</vt:lpstr>
      <vt:lpstr>Problemy wymagające wglądu</vt:lpstr>
      <vt:lpstr>Pamięć i kreatywność</vt:lpstr>
      <vt:lpstr>Parę pytań i odpowiedzi</vt:lpstr>
      <vt:lpstr>BICA jako aproksymacja</vt:lpstr>
      <vt:lpstr>Wykresy rekurencji</vt:lpstr>
      <vt:lpstr>Prezentacja programu PowerPoint</vt:lpstr>
      <vt:lpstr>Prezentacja programu PowerPoint</vt:lpstr>
      <vt:lpstr>Prezentacja programu PowerPoint</vt:lpstr>
      <vt:lpstr>Hamowanie</vt:lpstr>
      <vt:lpstr>Norma-ADHD</vt:lpstr>
      <vt:lpstr>Kofeina</vt:lpstr>
      <vt:lpstr>Norma-Autyzm</vt:lpstr>
      <vt:lpstr>Symulacja mózgu</vt:lpstr>
      <vt:lpstr>Konkluzje ogólne</vt:lpstr>
      <vt:lpstr>Intuicja i reszta</vt:lpstr>
      <vt:lpstr>Monitorowanie niemowląt</vt:lpstr>
      <vt:lpstr>Rozwój niemowląt</vt:lpstr>
      <vt:lpstr>Hi-Tech cribs and interactive toys</vt:lpstr>
      <vt:lpstr>Atlas Semantyczny</vt:lpstr>
      <vt:lpstr>Mapy semantyczne</vt:lpstr>
      <vt:lpstr>Rasy psów</vt:lpstr>
      <vt:lpstr>Potęga imitacji bez zrozumienia</vt:lpstr>
      <vt:lpstr>Co jeszcze (z)robimy</vt:lpstr>
      <vt:lpstr>Przyszłość?</vt:lpstr>
      <vt:lpstr>Wierzchołek góry lodowej …</vt:lpstr>
      <vt:lpstr>Prezentacja programu PowerPoint</vt:lpstr>
      <vt:lpstr>Prezentacja programu PowerPoint</vt:lpstr>
    </vt:vector>
  </TitlesOfParts>
  <Company>iso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Open Systems</dc:title>
  <dc:creator>iso</dc:creator>
  <cp:lastModifiedBy>Wlodzislaw</cp:lastModifiedBy>
  <cp:revision>597</cp:revision>
  <cp:lastPrinted>1999-08-21T07:27:07Z</cp:lastPrinted>
  <dcterms:created xsi:type="dcterms:W3CDTF">1998-04-11T13:46:18Z</dcterms:created>
  <dcterms:modified xsi:type="dcterms:W3CDTF">2013-10-16T07:50:30Z</dcterms:modified>
</cp:coreProperties>
</file>