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95" r:id="rId1"/>
  </p:sldMasterIdLst>
  <p:notesMasterIdLst>
    <p:notesMasterId r:id="rId42"/>
  </p:notesMasterIdLst>
  <p:handoutMasterIdLst>
    <p:handoutMasterId r:id="rId43"/>
  </p:handoutMasterIdLst>
  <p:sldIdLst>
    <p:sldId id="256" r:id="rId2"/>
    <p:sldId id="508" r:id="rId3"/>
    <p:sldId id="592" r:id="rId4"/>
    <p:sldId id="658" r:id="rId5"/>
    <p:sldId id="633" r:id="rId6"/>
    <p:sldId id="615" r:id="rId7"/>
    <p:sldId id="602" r:id="rId8"/>
    <p:sldId id="597" r:id="rId9"/>
    <p:sldId id="638" r:id="rId10"/>
    <p:sldId id="637" r:id="rId11"/>
    <p:sldId id="629" r:id="rId12"/>
    <p:sldId id="552" r:id="rId13"/>
    <p:sldId id="554" r:id="rId14"/>
    <p:sldId id="655" r:id="rId15"/>
    <p:sldId id="656" r:id="rId16"/>
    <p:sldId id="652" r:id="rId17"/>
    <p:sldId id="555" r:id="rId18"/>
    <p:sldId id="631" r:id="rId19"/>
    <p:sldId id="643" r:id="rId20"/>
    <p:sldId id="616" r:id="rId21"/>
    <p:sldId id="618" r:id="rId22"/>
    <p:sldId id="619" r:id="rId23"/>
    <p:sldId id="646" r:id="rId24"/>
    <p:sldId id="647" r:id="rId25"/>
    <p:sldId id="620" r:id="rId26"/>
    <p:sldId id="621" r:id="rId27"/>
    <p:sldId id="634" r:id="rId28"/>
    <p:sldId id="635" r:id="rId29"/>
    <p:sldId id="636" r:id="rId30"/>
    <p:sldId id="644" r:id="rId31"/>
    <p:sldId id="639" r:id="rId32"/>
    <p:sldId id="607" r:id="rId33"/>
    <p:sldId id="610" r:id="rId34"/>
    <p:sldId id="640" r:id="rId35"/>
    <p:sldId id="641" r:id="rId36"/>
    <p:sldId id="611" r:id="rId37"/>
    <p:sldId id="651" r:id="rId38"/>
    <p:sldId id="594" r:id="rId39"/>
    <p:sldId id="653" r:id="rId40"/>
    <p:sldId id="657" r:id="rId41"/>
  </p:sldIdLst>
  <p:sldSz cx="9144000" cy="6858000" type="screen4x3"/>
  <p:notesSz cx="6726238" cy="9713913"/>
  <p:defaultTextStyle>
    <a:defPPr>
      <a:defRPr lang="en-US"/>
    </a:defPPr>
    <a:lvl1pPr algn="just" rtl="0" fontAlgn="base">
      <a:spcBef>
        <a:spcPct val="0"/>
      </a:spcBef>
      <a:spcAft>
        <a:spcPct val="0"/>
      </a:spcAft>
      <a:buClr>
        <a:schemeClr val="tx2"/>
      </a:buClr>
      <a:buSzPct val="115000"/>
      <a:defRPr sz="2000" kern="1200">
        <a:solidFill>
          <a:schemeClr val="tx1"/>
        </a:solidFill>
        <a:latin typeface="    Times New Roman CE"/>
        <a:ea typeface="+mn-ea"/>
        <a:cs typeface="+mn-cs"/>
      </a:defRPr>
    </a:lvl1pPr>
    <a:lvl2pPr marL="457200" algn="just" rtl="0" fontAlgn="base">
      <a:spcBef>
        <a:spcPct val="0"/>
      </a:spcBef>
      <a:spcAft>
        <a:spcPct val="0"/>
      </a:spcAft>
      <a:buClr>
        <a:schemeClr val="tx2"/>
      </a:buClr>
      <a:buSzPct val="115000"/>
      <a:defRPr sz="2000" kern="1200">
        <a:solidFill>
          <a:schemeClr val="tx1"/>
        </a:solidFill>
        <a:latin typeface="    Times New Roman CE"/>
        <a:ea typeface="+mn-ea"/>
        <a:cs typeface="+mn-cs"/>
      </a:defRPr>
    </a:lvl2pPr>
    <a:lvl3pPr marL="914400" algn="just" rtl="0" fontAlgn="base">
      <a:spcBef>
        <a:spcPct val="0"/>
      </a:spcBef>
      <a:spcAft>
        <a:spcPct val="0"/>
      </a:spcAft>
      <a:buClr>
        <a:schemeClr val="tx2"/>
      </a:buClr>
      <a:buSzPct val="115000"/>
      <a:defRPr sz="2000" kern="1200">
        <a:solidFill>
          <a:schemeClr val="tx1"/>
        </a:solidFill>
        <a:latin typeface="    Times New Roman CE"/>
        <a:ea typeface="+mn-ea"/>
        <a:cs typeface="+mn-cs"/>
      </a:defRPr>
    </a:lvl3pPr>
    <a:lvl4pPr marL="1371600" algn="just" rtl="0" fontAlgn="base">
      <a:spcBef>
        <a:spcPct val="0"/>
      </a:spcBef>
      <a:spcAft>
        <a:spcPct val="0"/>
      </a:spcAft>
      <a:buClr>
        <a:schemeClr val="tx2"/>
      </a:buClr>
      <a:buSzPct val="115000"/>
      <a:defRPr sz="2000" kern="1200">
        <a:solidFill>
          <a:schemeClr val="tx1"/>
        </a:solidFill>
        <a:latin typeface="    Times New Roman CE"/>
        <a:ea typeface="+mn-ea"/>
        <a:cs typeface="+mn-cs"/>
      </a:defRPr>
    </a:lvl4pPr>
    <a:lvl5pPr marL="1828800" algn="just" rtl="0" fontAlgn="base">
      <a:spcBef>
        <a:spcPct val="0"/>
      </a:spcBef>
      <a:spcAft>
        <a:spcPct val="0"/>
      </a:spcAft>
      <a:buClr>
        <a:schemeClr val="tx2"/>
      </a:buClr>
      <a:buSzPct val="115000"/>
      <a:defRPr sz="2000" kern="1200">
        <a:solidFill>
          <a:schemeClr val="tx1"/>
        </a:solidFill>
        <a:latin typeface="    Times New Roman CE"/>
        <a:ea typeface="+mn-ea"/>
        <a:cs typeface="+mn-cs"/>
      </a:defRPr>
    </a:lvl5pPr>
    <a:lvl6pPr marL="2286000" algn="l" defTabSz="914400" rtl="0" eaLnBrk="1" latinLnBrk="0" hangingPunct="1">
      <a:defRPr sz="2000" kern="1200">
        <a:solidFill>
          <a:schemeClr val="tx1"/>
        </a:solidFill>
        <a:latin typeface="    Times New Roman CE"/>
        <a:ea typeface="+mn-ea"/>
        <a:cs typeface="+mn-cs"/>
      </a:defRPr>
    </a:lvl6pPr>
    <a:lvl7pPr marL="2743200" algn="l" defTabSz="914400" rtl="0" eaLnBrk="1" latinLnBrk="0" hangingPunct="1">
      <a:defRPr sz="2000" kern="1200">
        <a:solidFill>
          <a:schemeClr val="tx1"/>
        </a:solidFill>
        <a:latin typeface="    Times New Roman CE"/>
        <a:ea typeface="+mn-ea"/>
        <a:cs typeface="+mn-cs"/>
      </a:defRPr>
    </a:lvl7pPr>
    <a:lvl8pPr marL="3200400" algn="l" defTabSz="914400" rtl="0" eaLnBrk="1" latinLnBrk="0" hangingPunct="1">
      <a:defRPr sz="2000" kern="1200">
        <a:solidFill>
          <a:schemeClr val="tx1"/>
        </a:solidFill>
        <a:latin typeface="    Times New Roman CE"/>
        <a:ea typeface="+mn-ea"/>
        <a:cs typeface="+mn-cs"/>
      </a:defRPr>
    </a:lvl8pPr>
    <a:lvl9pPr marL="3657600" algn="l" defTabSz="914400" rtl="0" eaLnBrk="1" latinLnBrk="0" hangingPunct="1">
      <a:defRPr sz="2000" kern="1200">
        <a:solidFill>
          <a:schemeClr val="tx1"/>
        </a:solidFill>
        <a:latin typeface="    Times New Roman CE"/>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336600"/>
    <a:srgbClr val="003300"/>
    <a:srgbClr val="006600"/>
    <a:srgbClr val="CCFFFF"/>
    <a:srgbClr val="0000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9" autoAdjust="0"/>
    <p:restoredTop sz="94627" autoAdjust="0"/>
  </p:normalViewPr>
  <p:slideViewPr>
    <p:cSldViewPr>
      <p:cViewPr>
        <p:scale>
          <a:sx n="70" d="100"/>
          <a:sy n="70" d="100"/>
        </p:scale>
        <p:origin x="-2868" y="-134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00" d="100"/>
        <a:sy n="100" d="100"/>
      </p:scale>
      <p:origin x="0" y="0"/>
    </p:cViewPr>
  </p:notesTextViewPr>
  <p:sorterViewPr>
    <p:cViewPr>
      <p:scale>
        <a:sx n="100" d="100"/>
        <a:sy n="100" d="100"/>
      </p:scale>
      <p:origin x="0" y="1788"/>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31.xml"/><Relationship Id="rId13" Type="http://schemas.openxmlformats.org/officeDocument/2006/relationships/slide" Target="slides/slide36.xml"/><Relationship Id="rId3" Type="http://schemas.openxmlformats.org/officeDocument/2006/relationships/slide" Target="slides/slide6.xml"/><Relationship Id="rId7" Type="http://schemas.openxmlformats.org/officeDocument/2006/relationships/slide" Target="slides/slide30.xml"/><Relationship Id="rId12" Type="http://schemas.openxmlformats.org/officeDocument/2006/relationships/slide" Target="slides/slide35.xml"/><Relationship Id="rId2" Type="http://schemas.openxmlformats.org/officeDocument/2006/relationships/slide" Target="slides/slide4.xml"/><Relationship Id="rId16" Type="http://schemas.openxmlformats.org/officeDocument/2006/relationships/slide" Target="slides/slide39.xml"/><Relationship Id="rId1" Type="http://schemas.openxmlformats.org/officeDocument/2006/relationships/slide" Target="slides/slide3.xml"/><Relationship Id="rId6" Type="http://schemas.openxmlformats.org/officeDocument/2006/relationships/slide" Target="slides/slide16.xml"/><Relationship Id="rId11" Type="http://schemas.openxmlformats.org/officeDocument/2006/relationships/slide" Target="slides/slide34.xml"/><Relationship Id="rId5" Type="http://schemas.openxmlformats.org/officeDocument/2006/relationships/slide" Target="slides/slide8.xml"/><Relationship Id="rId15" Type="http://schemas.openxmlformats.org/officeDocument/2006/relationships/slide" Target="slides/slide38.xml"/><Relationship Id="rId10" Type="http://schemas.openxmlformats.org/officeDocument/2006/relationships/slide" Target="slides/slide33.xml"/><Relationship Id="rId4" Type="http://schemas.openxmlformats.org/officeDocument/2006/relationships/slide" Target="slides/slide7.xml"/><Relationship Id="rId9" Type="http://schemas.openxmlformats.org/officeDocument/2006/relationships/slide" Target="slides/slide32.xml"/><Relationship Id="rId14"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l" defTabSz="901700" eaLnBrk="0" hangingPunct="0">
              <a:buClrTx/>
              <a:buSzTx/>
              <a:defRPr sz="1200">
                <a:effectLst>
                  <a:outerShdw blurRad="38100" dist="38100" dir="2700000" algn="tl">
                    <a:srgbClr val="C0C0C0"/>
                  </a:outerShdw>
                </a:effectLst>
                <a:latin typeface="Times New Roman" pitchFamily="18" charset="0"/>
              </a:defRPr>
            </a:lvl1pPr>
          </a:lstStyle>
          <a:p>
            <a:pPr>
              <a:defRPr/>
            </a:pPr>
            <a:endParaRPr lang="en-US"/>
          </a:p>
        </p:txBody>
      </p:sp>
      <p:sp>
        <p:nvSpPr>
          <p:cNvPr id="8195" name="Rectangle 3"/>
          <p:cNvSpPr>
            <a:spLocks noGrp="1" noChangeArrowheads="1"/>
          </p:cNvSpPr>
          <p:nvPr>
            <p:ph type="dt" sz="quarter" idx="1"/>
          </p:nvPr>
        </p:nvSpPr>
        <p:spPr bwMode="auto">
          <a:xfrm>
            <a:off x="3811588"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r" defTabSz="901700" eaLnBrk="0" hangingPunct="0">
              <a:buClrTx/>
              <a:buSzTx/>
              <a:defRPr sz="1200">
                <a:effectLst>
                  <a:outerShdw blurRad="38100" dist="38100" dir="2700000" algn="tl">
                    <a:srgbClr val="C0C0C0"/>
                  </a:outerShdw>
                </a:effectLst>
                <a:latin typeface="Times New Roman" pitchFamily="18" charset="0"/>
              </a:defRPr>
            </a:lvl1pPr>
          </a:lstStyle>
          <a:p>
            <a:pPr>
              <a:defRPr/>
            </a:pPr>
            <a:endParaRPr lang="en-US"/>
          </a:p>
        </p:txBody>
      </p:sp>
      <p:sp>
        <p:nvSpPr>
          <p:cNvPr id="8196" name="Rectangle 4"/>
          <p:cNvSpPr>
            <a:spLocks noGrp="1" noChangeArrowheads="1"/>
          </p:cNvSpPr>
          <p:nvPr>
            <p:ph type="ftr" sz="quarter" idx="2"/>
          </p:nvPr>
        </p:nvSpPr>
        <p:spPr bwMode="auto">
          <a:xfrm>
            <a:off x="0"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l" defTabSz="901700" eaLnBrk="0" hangingPunct="0">
              <a:buClrTx/>
              <a:buSzTx/>
              <a:defRPr sz="1200">
                <a:effectLst>
                  <a:outerShdw blurRad="38100" dist="38100" dir="2700000" algn="tl">
                    <a:srgbClr val="C0C0C0"/>
                  </a:outerShdw>
                </a:effectLst>
                <a:latin typeface="Times New Roman" pitchFamily="18" charset="0"/>
              </a:defRPr>
            </a:lvl1pPr>
          </a:lstStyle>
          <a:p>
            <a:pPr>
              <a:defRPr/>
            </a:pPr>
            <a:r>
              <a:rPr lang="en-US"/>
              <a:t>(c) 1999. Tralvex Yeap. All Rights Reserved</a:t>
            </a:r>
          </a:p>
        </p:txBody>
      </p:sp>
      <p:sp>
        <p:nvSpPr>
          <p:cNvPr id="8197" name="Rectangle 5"/>
          <p:cNvSpPr>
            <a:spLocks noGrp="1" noChangeArrowheads="1"/>
          </p:cNvSpPr>
          <p:nvPr>
            <p:ph type="sldNum" sz="quarter" idx="3"/>
          </p:nvPr>
        </p:nvSpPr>
        <p:spPr bwMode="auto">
          <a:xfrm>
            <a:off x="3811588"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r" defTabSz="901700" eaLnBrk="0" hangingPunct="0">
              <a:buClrTx/>
              <a:buSzTx/>
              <a:defRPr sz="1200">
                <a:effectLst>
                  <a:outerShdw blurRad="38100" dist="38100" dir="2700000" algn="tl">
                    <a:srgbClr val="C0C0C0"/>
                  </a:outerShdw>
                </a:effectLst>
                <a:latin typeface="Times New Roman" pitchFamily="18" charset="0"/>
              </a:defRPr>
            </a:lvl1pPr>
          </a:lstStyle>
          <a:p>
            <a:pPr>
              <a:defRPr/>
            </a:pPr>
            <a:fld id="{61A338DC-F8AA-4C0C-ADCD-B6C6886D0162}" type="slidenum">
              <a:rPr lang="en-US"/>
              <a:pPr>
                <a:defRPr/>
              </a:pPr>
              <a:t>‹#›</a:t>
            </a:fld>
            <a:endParaRPr lang="en-US"/>
          </a:p>
        </p:txBody>
      </p:sp>
    </p:spTree>
    <p:extLst>
      <p:ext uri="{BB962C8B-B14F-4D97-AF65-F5344CB8AC3E}">
        <p14:creationId xmlns:p14="http://schemas.microsoft.com/office/powerpoint/2010/main" val="1685512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l" defTabSz="901700" eaLnBrk="0" hangingPunct="0">
              <a:buClrTx/>
              <a:buSzTx/>
              <a:defRPr sz="1200">
                <a:effectLst>
                  <a:outerShdw blurRad="38100" dist="38100" dir="2700000" algn="tl">
                    <a:srgbClr val="C0C0C0"/>
                  </a:outerShdw>
                </a:effectLst>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811588"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r" defTabSz="901700" eaLnBrk="0" hangingPunct="0">
              <a:buClrTx/>
              <a:buSzTx/>
              <a:defRPr sz="1200">
                <a:effectLst>
                  <a:outerShdw blurRad="38100" dist="38100" dir="2700000" algn="tl">
                    <a:srgbClr val="C0C0C0"/>
                  </a:outerShdw>
                </a:effectLst>
                <a:latin typeface="Times New Roman" pitchFamily="18" charset="0"/>
              </a:defRPr>
            </a:lvl1pPr>
          </a:lstStyle>
          <a:p>
            <a:pPr>
              <a:defRPr/>
            </a:pPr>
            <a:endParaRPr lang="en-US"/>
          </a:p>
        </p:txBody>
      </p:sp>
      <p:sp>
        <p:nvSpPr>
          <p:cNvPr id="45060" name="Rectangle 4"/>
          <p:cNvSpPr>
            <a:spLocks noChangeArrowheads="1" noTextEdit="1"/>
          </p:cNvSpPr>
          <p:nvPr>
            <p:ph type="sldImg" idx="2"/>
          </p:nvPr>
        </p:nvSpPr>
        <p:spPr bwMode="auto">
          <a:xfrm>
            <a:off x="935038" y="728663"/>
            <a:ext cx="4856162" cy="3641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895350" y="4613275"/>
            <a:ext cx="4935538" cy="43719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l" defTabSz="901700" eaLnBrk="0" hangingPunct="0">
              <a:buClrTx/>
              <a:buSzTx/>
              <a:defRPr sz="1200">
                <a:effectLst>
                  <a:outerShdw blurRad="38100" dist="38100" dir="2700000" algn="tl">
                    <a:srgbClr val="C0C0C0"/>
                  </a:outerShdw>
                </a:effectLst>
                <a:latin typeface="Times New Roman" pitchFamily="18" charset="0"/>
              </a:defRPr>
            </a:lvl1pPr>
          </a:lstStyle>
          <a:p>
            <a:pPr>
              <a:defRPr/>
            </a:pPr>
            <a:r>
              <a:rPr lang="en-US"/>
              <a:t>(c) 1999. Tralvex Yeap. All Rights Reserved</a:t>
            </a:r>
          </a:p>
        </p:txBody>
      </p:sp>
      <p:sp>
        <p:nvSpPr>
          <p:cNvPr id="6151" name="Rectangle 7"/>
          <p:cNvSpPr>
            <a:spLocks noGrp="1" noChangeArrowheads="1"/>
          </p:cNvSpPr>
          <p:nvPr>
            <p:ph type="sldNum" sz="quarter" idx="5"/>
          </p:nvPr>
        </p:nvSpPr>
        <p:spPr bwMode="auto">
          <a:xfrm>
            <a:off x="3811588"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r" defTabSz="901700" eaLnBrk="0" hangingPunct="0">
              <a:buClrTx/>
              <a:buSzTx/>
              <a:defRPr sz="1200">
                <a:effectLst>
                  <a:outerShdw blurRad="38100" dist="38100" dir="2700000" algn="tl">
                    <a:srgbClr val="C0C0C0"/>
                  </a:outerShdw>
                </a:effectLst>
                <a:latin typeface="Times New Roman" pitchFamily="18" charset="0"/>
              </a:defRPr>
            </a:lvl1pPr>
          </a:lstStyle>
          <a:p>
            <a:pPr>
              <a:defRPr/>
            </a:pPr>
            <a:fld id="{337CC7B9-845D-44AB-B449-8CCB399EF9B7}" type="slidenum">
              <a:rPr lang="en-US"/>
              <a:pPr>
                <a:defRPr/>
              </a:pPr>
              <a:t>‹#›</a:t>
            </a:fld>
            <a:endParaRPr lang="en-US"/>
          </a:p>
        </p:txBody>
      </p:sp>
    </p:spTree>
    <p:extLst>
      <p:ext uri="{BB962C8B-B14F-4D97-AF65-F5344CB8AC3E}">
        <p14:creationId xmlns:p14="http://schemas.microsoft.com/office/powerpoint/2010/main" val="9332414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ymbol zastępczy obrazu slajdu 1"/>
          <p:cNvSpPr>
            <a:spLocks noGrp="1" noRot="1" noChangeAspect="1" noTextEdit="1"/>
          </p:cNvSpPr>
          <p:nvPr>
            <p:ph type="sldImg"/>
          </p:nvPr>
        </p:nvSpPr>
        <p:spPr>
          <a:ln/>
        </p:spPr>
      </p:sp>
      <p:sp>
        <p:nvSpPr>
          <p:cNvPr id="5529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3969C303-E3A1-4A09-B1FE-B59E5026D88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ymbol zastępczy obrazu slajdu 1"/>
          <p:cNvSpPr>
            <a:spLocks noGrp="1" noRot="1" noChangeAspect="1" noTextEdit="1"/>
          </p:cNvSpPr>
          <p:nvPr>
            <p:ph type="sldImg"/>
          </p:nvPr>
        </p:nvSpPr>
        <p:spPr>
          <a:ln/>
        </p:spPr>
      </p:sp>
      <p:sp>
        <p:nvSpPr>
          <p:cNvPr id="56323"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384346D6-31B2-4052-9D43-9176412AC49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F49F2E45-DB5E-47D5-8422-291A56F70CC5}" type="slidenum">
              <a:rPr lang="en-US"/>
              <a:pPr>
                <a:defRPr/>
              </a:pPr>
              <a:t>12</a:t>
            </a:fld>
            <a:endParaRPr lang="en-US"/>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3AEA29D7-CCA6-4DCD-A8D0-E1544DE67DE1}" type="slidenum">
              <a:rPr lang="en-US"/>
              <a:pPr>
                <a:defRPr/>
              </a:pPr>
              <a:t>13</a:t>
            </a:fld>
            <a:endParaRPr lang="en-US"/>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90C6F098-511B-42E9-8699-677A7BC3DC75}" type="slidenum">
              <a:rPr lang="en-US"/>
              <a:pPr>
                <a:defRPr/>
              </a:pPr>
              <a:t>14</a:t>
            </a:fld>
            <a:endParaRPr lang="en-US"/>
          </a:p>
        </p:txBody>
      </p:sp>
      <p:sp>
        <p:nvSpPr>
          <p:cNvPr id="59396" name="Rectangle 2"/>
          <p:cNvSpPr>
            <a:spLocks noChangeArrowheads="1" noTextEdit="1"/>
          </p:cNvSpPr>
          <p:nvPr>
            <p:ph type="sldImg"/>
          </p:nvPr>
        </p:nvSpPr>
        <p:spPr>
          <a:ln/>
        </p:spPr>
      </p:sp>
      <p:sp>
        <p:nvSpPr>
          <p:cNvPr id="59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DC9BF410-A47E-4D25-A1A1-5723CAA41DE4}" type="slidenum">
              <a:rPr lang="en-US"/>
              <a:pPr>
                <a:defRPr/>
              </a:pPr>
              <a:t>15</a:t>
            </a:fld>
            <a:endParaRPr lang="en-US"/>
          </a:p>
        </p:txBody>
      </p:sp>
      <p:sp>
        <p:nvSpPr>
          <p:cNvPr id="60420" name="Rectangle 2"/>
          <p:cNvSpPr>
            <a:spLocks noChangeArrowheads="1" noTextEdit="1"/>
          </p:cNvSpPr>
          <p:nvPr>
            <p:ph type="sldImg"/>
          </p:nvPr>
        </p:nvSpPr>
        <p:spPr>
          <a:ln/>
        </p:spPr>
      </p:sp>
      <p:sp>
        <p:nvSpPr>
          <p:cNvPr id="604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C887F2E4-66AE-42F7-98CC-6ACA30F7983E}" type="slidenum">
              <a:rPr lang="en-US"/>
              <a:pPr>
                <a:defRPr/>
              </a:pPr>
              <a:t>16</a:t>
            </a:fld>
            <a:endParaRPr lang="en-US"/>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BC17B378-8334-4280-BE97-5405B9275796}" type="slidenum">
              <a:rPr lang="en-US"/>
              <a:pPr>
                <a:defRPr/>
              </a:pPr>
              <a:t>17</a:t>
            </a:fld>
            <a:endParaRPr lang="en-US"/>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F29F06FC-D2E9-4331-AB65-4DCA3F1940DC}" type="slidenum">
              <a:rPr lang="en-US">
                <a:solidFill>
                  <a:prstClr val="white"/>
                </a:solidFill>
              </a:rPr>
              <a:pPr>
                <a:defRPr/>
              </a:pPr>
              <a:t>18</a:t>
            </a:fld>
            <a:endParaRPr lang="en-US">
              <a:solidFill>
                <a:prstClr val="white"/>
              </a:solidFill>
            </a:endParaRPr>
          </a:p>
        </p:txBody>
      </p:sp>
      <p:sp>
        <p:nvSpPr>
          <p:cNvPr id="63492" name="Rectangle 2"/>
          <p:cNvSpPr>
            <a:spLocks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8BABE1F-6D09-4E48-A7BD-F17FD7E3839C}" type="slidenum">
              <a:rPr lang="en-US" smtClean="0">
                <a:latin typeface="Times New Roman" pitchFamily="18" charset="0"/>
              </a:rPr>
              <a:pPr eaLnBrk="1" hangingPunct="1">
                <a:defRPr/>
              </a:pPr>
              <a:t>19</a:t>
            </a:fld>
            <a:endParaRPr lang="en-US" smtClean="0">
              <a:latin typeface="Times New Roman" pitchFamily="18"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ymbol zastępczy obrazu slajdu 1"/>
          <p:cNvSpPr>
            <a:spLocks noGrp="1" noRot="1" noChangeAspect="1" noTextEdit="1"/>
          </p:cNvSpPr>
          <p:nvPr>
            <p:ph type="sldImg"/>
          </p:nvPr>
        </p:nvSpPr>
        <p:spPr>
          <a:ln/>
        </p:spPr>
      </p:sp>
      <p:sp>
        <p:nvSpPr>
          <p:cNvPr id="47107"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79812719-5297-48D7-8D27-38B1222EF17B}"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775034FD-3FB3-49FE-B077-85E37234F0BC}" type="slidenum">
              <a:rPr lang="en-US"/>
              <a:pPr>
                <a:defRPr/>
              </a:pPr>
              <a:t>20</a:t>
            </a:fld>
            <a:endParaRPr lang="en-US"/>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3D39641C-85EE-4830-9E83-155E1E0C4529}" type="slidenum">
              <a:rPr lang="en-US"/>
              <a:pPr>
                <a:defRPr/>
              </a:pPr>
              <a:t>21</a:t>
            </a:fld>
            <a:endParaRPr lang="en-US"/>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CE9B437-6E77-4B98-9048-71F2937BD064}" type="slidenum">
              <a:rPr lang="en-US"/>
              <a:pPr>
                <a:defRPr/>
              </a:pPr>
              <a:t>22</a:t>
            </a:fld>
            <a:endParaRPr lang="en-US"/>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buClr>
                <a:srgbClr val="1F497D"/>
              </a:buClr>
              <a:defRPr/>
            </a:pPr>
            <a:r>
              <a:rPr lang="en-US">
                <a:solidFill>
                  <a:prstClr val="black"/>
                </a:solidFill>
              </a:rPr>
              <a:t>(c) 1999. Tralvex Yeap. All Rights Reserved</a:t>
            </a:r>
          </a:p>
        </p:txBody>
      </p:sp>
      <p:sp>
        <p:nvSpPr>
          <p:cNvPr id="6" name="Rectangle 7"/>
          <p:cNvSpPr>
            <a:spLocks noGrp="1" noChangeArrowheads="1"/>
          </p:cNvSpPr>
          <p:nvPr>
            <p:ph type="sldNum" sz="quarter" idx="5"/>
          </p:nvPr>
        </p:nvSpPr>
        <p:spPr/>
        <p:txBody>
          <a:bodyPr/>
          <a:lstStyle/>
          <a:p>
            <a:pPr>
              <a:buClr>
                <a:srgbClr val="1F497D"/>
              </a:buClr>
              <a:defRPr/>
            </a:pPr>
            <a:fld id="{A9C2D4D7-82EB-487E-BAE6-8BB1D75CCEB7}" type="slidenum">
              <a:rPr lang="en-US">
                <a:solidFill>
                  <a:prstClr val="black"/>
                </a:solidFill>
              </a:rPr>
              <a:pPr>
                <a:buClr>
                  <a:srgbClr val="1F497D"/>
                </a:buClr>
                <a:defRPr/>
              </a:pPr>
              <a:t>23</a:t>
            </a:fld>
            <a:endParaRPr lang="en-US">
              <a:solidFill>
                <a:prstClr val="black"/>
              </a:solidFill>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buClr>
                <a:srgbClr val="1F497D"/>
              </a:buClr>
              <a:defRPr/>
            </a:pPr>
            <a:r>
              <a:rPr lang="en-US">
                <a:solidFill>
                  <a:prstClr val="black"/>
                </a:solidFill>
              </a:rPr>
              <a:t>(c) 1999. Tralvex Yeap. All Rights Reserved</a:t>
            </a:r>
          </a:p>
        </p:txBody>
      </p:sp>
      <p:sp>
        <p:nvSpPr>
          <p:cNvPr id="6" name="Rectangle 7"/>
          <p:cNvSpPr>
            <a:spLocks noGrp="1" noChangeArrowheads="1"/>
          </p:cNvSpPr>
          <p:nvPr>
            <p:ph type="sldNum" sz="quarter" idx="5"/>
          </p:nvPr>
        </p:nvSpPr>
        <p:spPr/>
        <p:txBody>
          <a:bodyPr/>
          <a:lstStyle/>
          <a:p>
            <a:pPr>
              <a:buClr>
                <a:srgbClr val="1F497D"/>
              </a:buClr>
              <a:defRPr/>
            </a:pPr>
            <a:fld id="{3375A45C-884B-4002-B35B-CFBD791DFFEA}" type="slidenum">
              <a:rPr lang="en-US">
                <a:solidFill>
                  <a:prstClr val="black"/>
                </a:solidFill>
              </a:rPr>
              <a:pPr>
                <a:buClr>
                  <a:srgbClr val="1F497D"/>
                </a:buClr>
                <a:defRPr/>
              </a:pPr>
              <a:t>24</a:t>
            </a:fld>
            <a:endParaRPr lang="en-US">
              <a:solidFill>
                <a:prstClr val="black"/>
              </a:solidFill>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3020E7DF-5682-4358-9715-4EFF59CEF83D}" type="slidenum">
              <a:rPr lang="en-US"/>
              <a:pPr>
                <a:defRPr/>
              </a:pPr>
              <a:t>25</a:t>
            </a:fld>
            <a:endParaRPr lang="en-US"/>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DA7F7B36-CBD4-4158-ABDA-2A1C96719B18}" type="slidenum">
              <a:rPr lang="en-US"/>
              <a:pPr>
                <a:defRPr/>
              </a:pPr>
              <a:t>26</a:t>
            </a:fld>
            <a:endParaRPr lang="en-US"/>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D23F1483-471B-4117-BE91-7BFC272CC77B}" type="slidenum">
              <a:rPr lang="en-US"/>
              <a:pPr>
                <a:defRPr/>
              </a:pPr>
              <a:t>27</a:t>
            </a:fld>
            <a:endParaRPr lang="en-US"/>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87AC295-A6FE-418A-ABEA-11247909327C}" type="slidenum">
              <a:rPr lang="en-US"/>
              <a:pPr>
                <a:defRPr/>
              </a:pPr>
              <a:t>28</a:t>
            </a:fld>
            <a:endParaRPr lang="en-US"/>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8B529E19-00DF-4C53-861A-CBA01D77EEF4}" type="slidenum">
              <a:rPr lang="en-US"/>
              <a:pPr>
                <a:defRPr/>
              </a:pPr>
              <a:t>29</a:t>
            </a:fld>
            <a:endParaRPr lang="en-US"/>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E27DA9D-2C70-4215-9EB6-57DA16CDCC29}" type="slidenum">
              <a:rPr lang="en-US"/>
              <a:pPr>
                <a:defRPr/>
              </a:pPr>
              <a:t>3</a:t>
            </a:fld>
            <a:endParaRPr lang="en-US"/>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A49C7C5-600C-4430-BD5B-6366C68E9D73}" type="slidenum">
              <a:rPr lang="en-US"/>
              <a:pPr>
                <a:defRPr/>
              </a:pPr>
              <a:t>30</a:t>
            </a:fld>
            <a:endParaRPr lang="en-US"/>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772BCF7-3329-47C2-8D04-97F3E0FEE580}" type="slidenum">
              <a:rPr lang="en-US"/>
              <a:pPr>
                <a:defRPr/>
              </a:pPr>
              <a:t>31</a:t>
            </a:fld>
            <a:endParaRPr lang="en-US"/>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B325C60B-E05D-4740-A40A-18CDEEA6FFA9}" type="slidenum">
              <a:rPr lang="en-US"/>
              <a:pPr>
                <a:defRPr/>
              </a:pPr>
              <a:t>32</a:t>
            </a:fld>
            <a:endParaRPr lang="en-US"/>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09F734E7-AE82-45F9-A455-1F452CD7D421}" type="slidenum">
              <a:rPr lang="en-US"/>
              <a:pPr>
                <a:defRPr/>
              </a:pPr>
              <a:t>33</a:t>
            </a:fld>
            <a:endParaRPr lang="en-US"/>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30D230C7-871B-48CC-B582-B93FED4A7219}" type="slidenum">
              <a:rPr lang="en-US"/>
              <a:pPr>
                <a:defRPr/>
              </a:pPr>
              <a:t>34</a:t>
            </a:fld>
            <a:endParaRPr lang="en-US"/>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A6D26502-1FE5-4342-8D68-6C2B6AD864C0}" type="slidenum">
              <a:rPr lang="en-US"/>
              <a:pPr>
                <a:defRPr/>
              </a:pPr>
              <a:t>35</a:t>
            </a:fld>
            <a:endParaRPr lang="en-US"/>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05C2B25A-44E6-4214-A3D6-69F486E73EC6}" type="slidenum">
              <a:rPr lang="en-US"/>
              <a:pPr>
                <a:defRPr/>
              </a:pPr>
              <a:t>36</a:t>
            </a:fld>
            <a:endParaRPr lang="en-US"/>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buClr>
                <a:srgbClr val="1F497D"/>
              </a:buClr>
              <a:defRPr/>
            </a:pPr>
            <a:r>
              <a:rPr lang="en-US">
                <a:solidFill>
                  <a:prstClr val="black"/>
                </a:solidFill>
              </a:rPr>
              <a:t>(c) 1999. Tralvex Yeap. All Rights Reserved</a:t>
            </a:r>
          </a:p>
        </p:txBody>
      </p:sp>
      <p:sp>
        <p:nvSpPr>
          <p:cNvPr id="6" name="Rectangle 7"/>
          <p:cNvSpPr>
            <a:spLocks noGrp="1" noChangeArrowheads="1"/>
          </p:cNvSpPr>
          <p:nvPr>
            <p:ph type="sldNum" sz="quarter" idx="5"/>
          </p:nvPr>
        </p:nvSpPr>
        <p:spPr/>
        <p:txBody>
          <a:bodyPr/>
          <a:lstStyle/>
          <a:p>
            <a:pPr>
              <a:buClr>
                <a:srgbClr val="1F497D"/>
              </a:buClr>
              <a:defRPr/>
            </a:pPr>
            <a:fld id="{5824DF34-B1CE-4866-AEA7-49AED8513B2C}" type="slidenum">
              <a:rPr lang="en-US">
                <a:solidFill>
                  <a:prstClr val="black"/>
                </a:solidFill>
              </a:rPr>
              <a:pPr>
                <a:buClr>
                  <a:srgbClr val="1F497D"/>
                </a:buClr>
                <a:defRPr/>
              </a:pPr>
              <a:t>37</a:t>
            </a:fld>
            <a:endParaRPr lang="en-US">
              <a:solidFill>
                <a:prstClr val="black"/>
              </a:solidFill>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F1770493-52DD-4117-99D5-EFB0278A8CEE}" type="slidenum">
              <a:rPr lang="en-US"/>
              <a:pPr>
                <a:defRPr/>
              </a:pPr>
              <a:t>38</a:t>
            </a:fld>
            <a:endParaRPr lang="en-US"/>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5FAB7A9B-3C12-4830-A6E8-882D767A4524}" type="slidenum">
              <a:rPr lang="en-US"/>
              <a:pPr>
                <a:defRPr/>
              </a:pPr>
              <a:t>39</a:t>
            </a:fld>
            <a:endParaRPr lang="en-US"/>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9EA5C109-5BAE-464C-9734-2F605A6C2860}" type="slidenum">
              <a:rPr lang="en-US"/>
              <a:pPr>
                <a:defRPr/>
              </a:pPr>
              <a:t>4</a:t>
            </a:fld>
            <a:endParaRPr lang="en-US"/>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obrazu slajdu 1"/>
          <p:cNvSpPr>
            <a:spLocks noGrp="1" noRot="1" noChangeAspect="1" noTextEdit="1"/>
          </p:cNvSpPr>
          <p:nvPr>
            <p:ph type="sldImg"/>
          </p:nvPr>
        </p:nvSpPr>
        <p:spPr>
          <a:ln/>
        </p:spPr>
      </p:sp>
      <p:sp>
        <p:nvSpPr>
          <p:cNvPr id="5017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8DFD899E-49A9-448D-A28E-50405878455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67491B7-06E5-4F63-951D-CAD98BBA8615}" type="slidenum">
              <a:rPr lang="en-US"/>
              <a:pPr>
                <a:defRPr/>
              </a:pPr>
              <a:t>6</a:t>
            </a:fld>
            <a:endParaRPr lang="en-US"/>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9FFC2A9B-2473-4650-9B47-B8F35989816A}" type="slidenum">
              <a:rPr lang="en-US"/>
              <a:pPr>
                <a:defRPr/>
              </a:pPr>
              <a:t>7</a:t>
            </a:fld>
            <a:endParaRPr lang="en-US"/>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97DA7DD-F26B-4C97-AC3F-108CEDCCFB47}" type="slidenum">
              <a:rPr lang="en-US"/>
              <a:pPr>
                <a:defRPr/>
              </a:pPr>
              <a:t>8</a:t>
            </a:fld>
            <a:endParaRPr lang="en-US"/>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obrazu slajdu 1"/>
          <p:cNvSpPr>
            <a:spLocks noGrp="1" noRot="1" noChangeAspect="1" noTextEdit="1"/>
          </p:cNvSpPr>
          <p:nvPr>
            <p:ph type="sldImg"/>
          </p:nvPr>
        </p:nvSpPr>
        <p:spPr>
          <a:ln/>
        </p:spPr>
      </p:sp>
      <p:sp>
        <p:nvSpPr>
          <p:cNvPr id="54275"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7EFD2D6B-383F-4DAF-A149-E316673767B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sp>
        <p:nvSpPr>
          <p:cNvPr id="4" name="Symbol zastępczy daty 3"/>
          <p:cNvSpPr>
            <a:spLocks noGrp="1"/>
          </p:cNvSpPr>
          <p:nvPr>
            <p:ph type="dt" sz="half" idx="10"/>
          </p:nvPr>
        </p:nvSpPr>
        <p:spPr>
          <a:xfrm>
            <a:off x="457200" y="6356350"/>
            <a:ext cx="2133600" cy="365125"/>
          </a:xfrm>
          <a:prstGeom prst="rect">
            <a:avLst/>
          </a:prstGeom>
        </p:spPr>
        <p:txBody>
          <a:bodyPr/>
          <a:lstStyle>
            <a:lvl1pPr>
              <a:defRPr>
                <a:latin typeface="    Times New Roman CE" charset="0"/>
              </a:defRPr>
            </a:lvl1pPr>
          </a:lstStyle>
          <a:p>
            <a:pPr>
              <a:defRPr/>
            </a:pPr>
            <a:fld id="{035CE0B8-9B39-4DDD-91D8-75D224429BDF}" type="datetimeFigureOut">
              <a:rPr lang="pl-PL"/>
              <a:pPr>
                <a:defRPr/>
              </a:pPr>
              <a:t>2011-05-17</a:t>
            </a:fld>
            <a:endParaRPr lang="pl-PL"/>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lvl1pPr>
              <a:defRPr>
                <a:latin typeface="    Times New Roman CE" charset="0"/>
              </a:defRPr>
            </a:lvl1pPr>
          </a:lstStyle>
          <a:p>
            <a:pPr>
              <a:defRPr/>
            </a:pPr>
            <a:endParaRPr lang="pl-PL"/>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lvl1pPr>
              <a:defRPr>
                <a:latin typeface="    Times New Roman CE" charset="0"/>
              </a:defRPr>
            </a:lvl1pPr>
          </a:lstStyle>
          <a:p>
            <a:pPr>
              <a:defRPr/>
            </a:pPr>
            <a:fld id="{AE34EE10-E334-4629-AC11-85373AF526DB}" type="slidenum">
              <a:rPr lang="pl-PL"/>
              <a:pPr>
                <a:defRPr/>
              </a:pPr>
              <a:t>‹#›</a:t>
            </a:fld>
            <a:endParaRPr lang="pl-PL"/>
          </a:p>
        </p:txBody>
      </p:sp>
    </p:spTree>
    <p:extLst>
      <p:ext uri="{BB962C8B-B14F-4D97-AF65-F5344CB8AC3E}">
        <p14:creationId xmlns:p14="http://schemas.microsoft.com/office/powerpoint/2010/main" val="39975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39784"/>
          </a:xfrm>
        </p:spPr>
        <p:txBody>
          <a:bodyPr/>
          <a:lstStyle/>
          <a:p>
            <a:r>
              <a:rPr lang="pl-PL" dirty="0" smtClean="0"/>
              <a:t>Kliknij, aby edytować styl</a:t>
            </a:r>
            <a:endParaRPr lang="pl-PL" dirty="0"/>
          </a:p>
        </p:txBody>
      </p:sp>
      <p:sp>
        <p:nvSpPr>
          <p:cNvPr id="3" name="Symbol zastępczy zawartości 2"/>
          <p:cNvSpPr>
            <a:spLocks noGrp="1"/>
          </p:cNvSpPr>
          <p:nvPr>
            <p:ph idx="1"/>
          </p:nvPr>
        </p:nvSpPr>
        <p:spPr>
          <a:xfrm>
            <a:off x="457200" y="1357299"/>
            <a:ext cx="8229600" cy="3143272"/>
          </a:xfrm>
        </p:spPr>
        <p:txBody>
          <a:bodyPr/>
          <a:lstStyle>
            <a:lvl1pPr>
              <a:defRPr baseline="0"/>
            </a:lvl1pPr>
            <a:lvl2pPr>
              <a:defRPr baseline="0"/>
            </a:lvl2pPr>
            <a:lvl3pPr>
              <a:defRPr baseline="0"/>
            </a:lvl3pPr>
            <a:lvl4pPr>
              <a:defRPr baseline="0"/>
            </a:lvl4pPr>
            <a:lvl5pPr>
              <a:defRPr baseline="0"/>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3641755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5800"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937125"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123201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408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9CB86E"/>
            </a:gs>
            <a:gs pos="999">
              <a:srgbClr val="336600"/>
            </a:gs>
            <a:gs pos="99001">
              <a:srgbClr val="156B13"/>
            </a:gs>
            <a:gs pos="100000">
              <a:srgbClr val="156B13"/>
            </a:gs>
          </a:gsLst>
          <a:lin ang="5400000"/>
        </a:gra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28" name="Symbol zastępczy tekstu 2"/>
          <p:cNvSpPr txBox="1">
            <a:spLocks/>
          </p:cNvSpPr>
          <p:nvPr userDrawn="1"/>
        </p:nvSpPr>
        <p:spPr bwMode="auto">
          <a:xfrm>
            <a:off x="428625" y="3857625"/>
            <a:ext cx="82296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    Times New Roman CE" charset="0"/>
              </a:defRPr>
            </a:lvl1pPr>
            <a:lvl2pPr marL="742950" indent="-285750" eaLnBrk="0" hangingPunct="0">
              <a:defRPr sz="2000">
                <a:solidFill>
                  <a:schemeClr val="tx1"/>
                </a:solidFill>
                <a:latin typeface="    Times New Roman CE" charset="0"/>
              </a:defRPr>
            </a:lvl2pPr>
            <a:lvl3pPr marL="1143000" indent="-228600" eaLnBrk="0" hangingPunct="0">
              <a:defRPr sz="2000">
                <a:solidFill>
                  <a:schemeClr val="tx1"/>
                </a:solidFill>
                <a:latin typeface="    Times New Roman CE" charset="0"/>
              </a:defRPr>
            </a:lvl3pPr>
            <a:lvl4pPr marL="1600200" indent="-228600" eaLnBrk="0" hangingPunct="0">
              <a:defRPr sz="2000">
                <a:solidFill>
                  <a:schemeClr val="tx1"/>
                </a:solidFill>
                <a:latin typeface="    Times New Roman CE" charset="0"/>
              </a:defRPr>
            </a:lvl4pPr>
            <a:lvl5pPr marL="2057400" indent="-228600" eaLnBrk="0" hangingPunct="0">
              <a:defRPr sz="2000">
                <a:solidFill>
                  <a:schemeClr val="tx1"/>
                </a:solidFill>
                <a:latin typeface="    Times New Roman CE"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9pPr>
          </a:lstStyle>
          <a:p>
            <a:pPr algn="l" eaLnBrk="1" hangingPunct="1">
              <a:spcBef>
                <a:spcPct val="20000"/>
              </a:spcBef>
              <a:buClrTx/>
              <a:buSzTx/>
              <a:buFont typeface="Arial" pitchFamily="34" charset="0"/>
              <a:buNone/>
              <a:defRPr/>
            </a:pPr>
            <a:endParaRPr lang="pl-PL" sz="1800" smtClean="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912" r:id="rId1"/>
    <p:sldLayoutId id="2147483910" r:id="rId2"/>
    <p:sldLayoutId id="2147483913" r:id="rId3"/>
    <p:sldLayoutId id="2147483911" r:id="rId4"/>
  </p:sldLayoutIdLst>
  <p:txStyles>
    <p:titleStyle>
      <a:lvl1pPr algn="ctr" rtl="0" eaLnBrk="0" fontAlgn="base" hangingPunct="0">
        <a:spcBef>
          <a:spcPct val="0"/>
        </a:spcBef>
        <a:spcAft>
          <a:spcPct val="0"/>
        </a:spcAft>
        <a:defRPr sz="4000" kern="1200">
          <a:solidFill>
            <a:srgbClr val="FFC000"/>
          </a:solidFill>
          <a:latin typeface="+mj-lt"/>
          <a:ea typeface="+mj-ea"/>
          <a:cs typeface="+mj-cs"/>
        </a:defRPr>
      </a:lvl1pPr>
      <a:lvl2pPr algn="ctr" rtl="0" eaLnBrk="0" fontAlgn="base" hangingPunct="0">
        <a:spcBef>
          <a:spcPct val="0"/>
        </a:spcBef>
        <a:spcAft>
          <a:spcPct val="0"/>
        </a:spcAft>
        <a:defRPr sz="4000">
          <a:solidFill>
            <a:srgbClr val="FFC000"/>
          </a:solidFill>
          <a:latin typeface="Calibri" pitchFamily="34" charset="0"/>
        </a:defRPr>
      </a:lvl2pPr>
      <a:lvl3pPr algn="ctr" rtl="0" eaLnBrk="0" fontAlgn="base" hangingPunct="0">
        <a:spcBef>
          <a:spcPct val="0"/>
        </a:spcBef>
        <a:spcAft>
          <a:spcPct val="0"/>
        </a:spcAft>
        <a:defRPr sz="4000">
          <a:solidFill>
            <a:srgbClr val="FFC000"/>
          </a:solidFill>
          <a:latin typeface="Calibri" pitchFamily="34" charset="0"/>
        </a:defRPr>
      </a:lvl3pPr>
      <a:lvl4pPr algn="ctr" rtl="0" eaLnBrk="0" fontAlgn="base" hangingPunct="0">
        <a:spcBef>
          <a:spcPct val="0"/>
        </a:spcBef>
        <a:spcAft>
          <a:spcPct val="0"/>
        </a:spcAft>
        <a:defRPr sz="4000">
          <a:solidFill>
            <a:srgbClr val="FFC000"/>
          </a:solidFill>
          <a:latin typeface="Calibri" pitchFamily="34" charset="0"/>
        </a:defRPr>
      </a:lvl4pPr>
      <a:lvl5pPr algn="ctr" rtl="0" eaLnBrk="0" fontAlgn="base" hangingPunct="0">
        <a:spcBef>
          <a:spcPct val="0"/>
        </a:spcBef>
        <a:spcAft>
          <a:spcPct val="0"/>
        </a:spcAft>
        <a:defRPr sz="4000">
          <a:solidFill>
            <a:srgbClr val="FFC000"/>
          </a:solidFill>
          <a:latin typeface="Calibri" pitchFamily="34" charset="0"/>
        </a:defRPr>
      </a:lvl5pPr>
      <a:lvl6pPr marL="457200" algn="ctr" rtl="0" fontAlgn="base">
        <a:spcBef>
          <a:spcPct val="0"/>
        </a:spcBef>
        <a:spcAft>
          <a:spcPct val="0"/>
        </a:spcAft>
        <a:defRPr sz="4000">
          <a:solidFill>
            <a:srgbClr val="FFC000"/>
          </a:solidFill>
          <a:latin typeface="Calibri" pitchFamily="34" charset="0"/>
        </a:defRPr>
      </a:lvl6pPr>
      <a:lvl7pPr marL="914400" algn="ctr" rtl="0" fontAlgn="base">
        <a:spcBef>
          <a:spcPct val="0"/>
        </a:spcBef>
        <a:spcAft>
          <a:spcPct val="0"/>
        </a:spcAft>
        <a:defRPr sz="4000">
          <a:solidFill>
            <a:srgbClr val="FFC000"/>
          </a:solidFill>
          <a:latin typeface="Calibri" pitchFamily="34" charset="0"/>
        </a:defRPr>
      </a:lvl7pPr>
      <a:lvl8pPr marL="1371600" algn="ctr" rtl="0" fontAlgn="base">
        <a:spcBef>
          <a:spcPct val="0"/>
        </a:spcBef>
        <a:spcAft>
          <a:spcPct val="0"/>
        </a:spcAft>
        <a:defRPr sz="4000">
          <a:solidFill>
            <a:srgbClr val="FFC000"/>
          </a:solidFill>
          <a:latin typeface="Calibri" pitchFamily="34" charset="0"/>
        </a:defRPr>
      </a:lvl8pPr>
      <a:lvl9pPr marL="1828800" algn="ctr" rtl="0" fontAlgn="base">
        <a:spcBef>
          <a:spcPct val="0"/>
        </a:spcBef>
        <a:spcAft>
          <a:spcPct val="0"/>
        </a:spcAft>
        <a:defRPr sz="4000">
          <a:solidFill>
            <a:srgbClr val="FFC00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Animation_%20Receptors%20Channel.mh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9.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5.wmf"/><Relationship Id="rId4" Type="http://schemas.openxmlformats.org/officeDocument/2006/relationships/oleObject" Target="../embeddings/oleObject1.bin"/><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bcd.bbk.ac.uk/people/scientificstaff/mayada/index_html/#cv3"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autismcalciumchannelopathy.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jpe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55650" y="260350"/>
            <a:ext cx="7772400" cy="1676400"/>
          </a:xfrm>
        </p:spPr>
        <p:txBody>
          <a:bodyPr rtlCol="0">
            <a:normAutofit/>
          </a:bodyPr>
          <a:lstStyle/>
          <a:p>
            <a:pPr eaLnBrk="1" fontAlgn="auto" hangingPunct="1">
              <a:spcAft>
                <a:spcPts val="0"/>
              </a:spcAft>
              <a:defRPr/>
            </a:pPr>
            <a:r>
              <a:rPr lang="en-US" dirty="0">
                <a:effectLst>
                  <a:outerShdw blurRad="38100" dist="38100" dir="2700000" algn="tl">
                    <a:srgbClr val="000000"/>
                  </a:outerShdw>
                </a:effectLst>
              </a:rPr>
              <a:t>Attention deficits in </a:t>
            </a:r>
            <a:r>
              <a:rPr lang="pl-PL" dirty="0" smtClean="0">
                <a:effectLst>
                  <a:outerShdw blurRad="38100" dist="38100" dir="2700000" algn="tl">
                    <a:srgbClr val="000000"/>
                  </a:outerShdw>
                </a:effectLst>
              </a:rPr>
              <a:t/>
            </a:r>
            <a:br>
              <a:rPr lang="pl-PL" dirty="0" smtClean="0">
                <a:effectLst>
                  <a:outerShdw blurRad="38100" dist="38100" dir="2700000" algn="tl">
                    <a:srgbClr val="000000"/>
                  </a:outerShdw>
                </a:effectLst>
              </a:rPr>
            </a:br>
            <a:r>
              <a:rPr lang="en-US" dirty="0" smtClean="0">
                <a:effectLst>
                  <a:outerShdw blurRad="38100" dist="38100" dir="2700000" algn="tl">
                    <a:srgbClr val="000000"/>
                  </a:outerShdw>
                </a:effectLst>
              </a:rPr>
              <a:t>autism </a:t>
            </a:r>
            <a:r>
              <a:rPr lang="en-US" dirty="0">
                <a:effectLst>
                  <a:outerShdw blurRad="38100" dist="38100" dir="2700000" algn="tl">
                    <a:srgbClr val="000000"/>
                  </a:outerShdw>
                </a:effectLst>
              </a:rPr>
              <a:t>and </a:t>
            </a:r>
            <a:r>
              <a:rPr lang="en-US" dirty="0" smtClean="0">
                <a:effectLst>
                  <a:outerShdw blurRad="38100" dist="38100" dir="2700000" algn="tl">
                    <a:srgbClr val="000000"/>
                  </a:outerShdw>
                </a:effectLst>
              </a:rPr>
              <a:t>ADHD</a:t>
            </a:r>
            <a:endParaRPr lang="pl-PL" dirty="0" smtClean="0">
              <a:effectLst>
                <a:outerShdw blurRad="38100" dist="38100" dir="2700000" algn="tl">
                  <a:srgbClr val="000000"/>
                </a:outerShdw>
              </a:effectLst>
            </a:endParaRPr>
          </a:p>
        </p:txBody>
      </p:sp>
      <p:sp>
        <p:nvSpPr>
          <p:cNvPr id="4099" name="Rectangle 3"/>
          <p:cNvSpPr>
            <a:spLocks noGrp="1" noChangeArrowheads="1"/>
          </p:cNvSpPr>
          <p:nvPr>
            <p:ph type="subTitle" idx="1"/>
          </p:nvPr>
        </p:nvSpPr>
        <p:spPr>
          <a:xfrm>
            <a:off x="468313" y="2773363"/>
            <a:ext cx="8172450" cy="3895725"/>
          </a:xfrm>
        </p:spPr>
        <p:txBody>
          <a:bodyPr rtlCol="0">
            <a:noAutofit/>
          </a:bodyPr>
          <a:lstStyle/>
          <a:p>
            <a:pPr eaLnBrk="1" hangingPunct="1">
              <a:lnSpc>
                <a:spcPct val="90000"/>
              </a:lnSpc>
              <a:defRPr/>
            </a:pPr>
            <a:endParaRPr lang="en-US" dirty="0" smtClean="0">
              <a:solidFill>
                <a:schemeClr val="bg1"/>
              </a:solidFill>
            </a:endParaRPr>
          </a:p>
          <a:p>
            <a:pPr eaLnBrk="1" hangingPunct="1">
              <a:lnSpc>
                <a:spcPct val="90000"/>
              </a:lnSpc>
              <a:defRPr/>
            </a:pPr>
            <a:r>
              <a:rPr lang="en-US" sz="2800" dirty="0" smtClean="0">
                <a:solidFill>
                  <a:schemeClr val="bg1"/>
                </a:solidFill>
              </a:rPr>
              <a:t>Włodzisław Duch</a:t>
            </a:r>
            <a:br>
              <a:rPr lang="en-US" sz="2800" dirty="0" smtClean="0">
                <a:solidFill>
                  <a:schemeClr val="bg1"/>
                </a:solidFill>
              </a:rPr>
            </a:br>
            <a:endParaRPr lang="en-US" sz="1000" dirty="0" smtClean="0">
              <a:solidFill>
                <a:schemeClr val="bg1"/>
              </a:solidFill>
            </a:endParaRPr>
          </a:p>
          <a:p>
            <a:pPr eaLnBrk="1" hangingPunct="1">
              <a:lnSpc>
                <a:spcPct val="90000"/>
              </a:lnSpc>
              <a:defRPr/>
            </a:pPr>
            <a:endParaRPr lang="en-US" sz="1000" dirty="0" smtClean="0">
              <a:solidFill>
                <a:schemeClr val="bg1"/>
              </a:solidFill>
            </a:endParaRPr>
          </a:p>
          <a:p>
            <a:pPr eaLnBrk="1" hangingPunct="1">
              <a:lnSpc>
                <a:spcPct val="90000"/>
              </a:lnSpc>
              <a:defRPr/>
            </a:pPr>
            <a:r>
              <a:rPr lang="en-US" dirty="0" smtClean="0">
                <a:solidFill>
                  <a:schemeClr val="bg1"/>
                </a:solidFill>
              </a:rPr>
              <a:t>Department of Informatics, </a:t>
            </a:r>
            <a:br>
              <a:rPr lang="en-US" dirty="0" smtClean="0">
                <a:solidFill>
                  <a:schemeClr val="bg1"/>
                </a:solidFill>
              </a:rPr>
            </a:br>
            <a:r>
              <a:rPr lang="en-US" dirty="0" smtClean="0">
                <a:solidFill>
                  <a:schemeClr val="bg1"/>
                </a:solidFill>
              </a:rPr>
              <a:t>Nicolaus Copernicus University, </a:t>
            </a:r>
            <a:r>
              <a:rPr lang="en-US" dirty="0" err="1" smtClean="0">
                <a:solidFill>
                  <a:schemeClr val="bg1"/>
                </a:solidFill>
              </a:rPr>
              <a:t>Toruń</a:t>
            </a:r>
            <a:r>
              <a:rPr lang="en-US" dirty="0" smtClean="0">
                <a:solidFill>
                  <a:schemeClr val="bg1"/>
                </a:solidFill>
              </a:rPr>
              <a:t>, Poland</a:t>
            </a:r>
          </a:p>
          <a:p>
            <a:pPr eaLnBrk="1" hangingPunct="1">
              <a:lnSpc>
                <a:spcPct val="90000"/>
              </a:lnSpc>
              <a:defRPr/>
            </a:pPr>
            <a:r>
              <a:rPr lang="en-US" dirty="0" smtClean="0">
                <a:solidFill>
                  <a:schemeClr val="bg1"/>
                </a:solidFill>
              </a:rPr>
              <a:t>School of Computer Engineering, </a:t>
            </a:r>
            <a:br>
              <a:rPr lang="en-US" dirty="0" smtClean="0">
                <a:solidFill>
                  <a:schemeClr val="bg1"/>
                </a:solidFill>
              </a:rPr>
            </a:br>
            <a:r>
              <a:rPr lang="en-US" dirty="0" smtClean="0">
                <a:solidFill>
                  <a:schemeClr val="bg1"/>
                </a:solidFill>
              </a:rPr>
              <a:t>Nanyang Technological University, Singapore</a:t>
            </a:r>
          </a:p>
          <a:p>
            <a:pPr eaLnBrk="1" hangingPunct="1">
              <a:lnSpc>
                <a:spcPct val="90000"/>
              </a:lnSpc>
              <a:defRPr/>
            </a:pPr>
            <a:endParaRPr lang="en-US" sz="1000" dirty="0" smtClean="0">
              <a:solidFill>
                <a:schemeClr val="bg1"/>
              </a:solidFill>
            </a:endParaRPr>
          </a:p>
          <a:p>
            <a:pPr eaLnBrk="1" hangingPunct="1">
              <a:lnSpc>
                <a:spcPct val="90000"/>
              </a:lnSpc>
              <a:defRPr/>
            </a:pPr>
            <a:endParaRPr lang="en-US" sz="1000" dirty="0" smtClean="0">
              <a:solidFill>
                <a:schemeClr val="bg1"/>
              </a:solidFill>
            </a:endParaRPr>
          </a:p>
          <a:p>
            <a:pPr eaLnBrk="1" hangingPunct="1">
              <a:lnSpc>
                <a:spcPct val="90000"/>
              </a:lnSpc>
              <a:defRPr/>
            </a:pPr>
            <a:r>
              <a:rPr lang="en-US" dirty="0" smtClean="0">
                <a:solidFill>
                  <a:schemeClr val="bg1"/>
                </a:solidFill>
              </a:rPr>
              <a:t>Google: Duch W</a:t>
            </a:r>
            <a:br>
              <a:rPr lang="en-US" dirty="0" smtClean="0">
                <a:solidFill>
                  <a:schemeClr val="bg1"/>
                </a:solidFill>
              </a:rPr>
            </a:br>
            <a:endParaRPr lang="en-US" sz="1000" dirty="0" smtClean="0">
              <a:solidFill>
                <a:schemeClr val="bg1"/>
              </a:solidFill>
            </a:endParaRPr>
          </a:p>
          <a:p>
            <a:pPr algn="r" eaLnBrk="1" fontAlgn="auto" hangingPunct="1">
              <a:spcAft>
                <a:spcPts val="0"/>
              </a:spcAft>
              <a:defRPr/>
            </a:pPr>
            <a:r>
              <a:rPr lang="en-US" sz="1800" dirty="0">
                <a:solidFill>
                  <a:schemeClr val="bg1"/>
                </a:solidFill>
                <a:effectLst>
                  <a:outerShdw blurRad="38100" dist="38100" dir="2700000" algn="tl">
                    <a:srgbClr val="000000"/>
                  </a:outerShdw>
                </a:effectLst>
              </a:rPr>
              <a:t>Innovative Methods of </a:t>
            </a:r>
            <a:r>
              <a:rPr lang="en-US" sz="1800" dirty="0" err="1">
                <a:solidFill>
                  <a:schemeClr val="bg1"/>
                </a:solidFill>
                <a:effectLst>
                  <a:outerShdw blurRad="38100" dist="38100" dir="2700000" algn="tl">
                    <a:srgbClr val="000000"/>
                  </a:outerShdw>
                </a:effectLst>
              </a:rPr>
              <a:t>Neurorehabilitation</a:t>
            </a:r>
            <a:r>
              <a:rPr lang="en-US" sz="1800" dirty="0">
                <a:solidFill>
                  <a:schemeClr val="bg1"/>
                </a:solidFill>
                <a:effectLst>
                  <a:outerShdw blurRad="38100" dist="38100" dir="2700000" algn="tl">
                    <a:srgbClr val="000000"/>
                  </a:outerShdw>
                </a:effectLst>
              </a:rPr>
              <a:t>, </a:t>
            </a:r>
            <a:r>
              <a:rPr lang="pl-PL" sz="1800" dirty="0" smtClean="0">
                <a:solidFill>
                  <a:schemeClr val="bg1"/>
                </a:solidFill>
                <a:effectLst>
                  <a:outerShdw blurRad="38100" dist="38100" dir="2700000" algn="tl">
                    <a:srgbClr val="000000"/>
                  </a:outerShdw>
                </a:effectLst>
              </a:rPr>
              <a:t>4</a:t>
            </a:r>
            <a:r>
              <a:rPr lang="en-US" sz="1800" dirty="0" smtClean="0">
                <a:solidFill>
                  <a:schemeClr val="bg1"/>
                </a:solidFill>
                <a:effectLst>
                  <a:outerShdw blurRad="38100" dist="38100" dir="2700000" algn="tl">
                    <a:srgbClr val="000000"/>
                  </a:outerShdw>
                </a:effectLst>
              </a:rPr>
              <a:t>/201</a:t>
            </a:r>
            <a:r>
              <a:rPr lang="pl-PL" sz="1800" dirty="0" smtClean="0">
                <a:solidFill>
                  <a:schemeClr val="bg1"/>
                </a:solidFill>
                <a:effectLst>
                  <a:outerShdw blurRad="38100" dist="38100" dir="2700000" algn="tl">
                    <a:srgbClr val="000000"/>
                  </a:outerShdw>
                </a:effectLst>
              </a:rPr>
              <a:t>1</a:t>
            </a:r>
            <a:endParaRPr lang="en-US" sz="1800" dirty="0" smtClean="0">
              <a:solidFill>
                <a:schemeClr val="bg1"/>
              </a:solidFill>
              <a:effectLst>
                <a:outerShdw blurRad="38100" dist="38100" dir="2700000" algn="tl">
                  <a:srgbClr val="000000"/>
                </a:outerShdw>
              </a:effectLst>
            </a:endParaRPr>
          </a:p>
        </p:txBody>
      </p:sp>
      <p:pic>
        <p:nvPicPr>
          <p:cNvPr id="4100" name="Picture 9" descr="logo-um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916113"/>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5263" y="2043113"/>
            <a:ext cx="11430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939800"/>
          </a:xfrm>
        </p:spPr>
        <p:txBody>
          <a:bodyPr/>
          <a:lstStyle/>
          <a:p>
            <a:pPr eaLnBrk="1" hangingPunct="1"/>
            <a:r>
              <a:rPr lang="en-US" smtClean="0"/>
              <a:t>From Neurons to Behavior</a:t>
            </a:r>
          </a:p>
        </p:txBody>
      </p:sp>
      <p:sp>
        <p:nvSpPr>
          <p:cNvPr id="13315" name="TextBox 1"/>
          <p:cNvSpPr txBox="1">
            <a:spLocks noChangeArrowheads="1"/>
          </p:cNvSpPr>
          <p:nvPr/>
        </p:nvSpPr>
        <p:spPr bwMode="auto">
          <a:xfrm>
            <a:off x="325438" y="5661025"/>
            <a:ext cx="87106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algn="ctr" eaLnBrk="1" hangingPunct="1"/>
            <a:r>
              <a:rPr lang="en-US">
                <a:solidFill>
                  <a:schemeClr val="bg1"/>
                </a:solidFill>
              </a:rPr>
              <a:t>Genes =&gt; Proteins =&gt; ion channels, synapses </a:t>
            </a:r>
            <a:br>
              <a:rPr lang="en-US">
                <a:solidFill>
                  <a:schemeClr val="bg1"/>
                </a:solidFill>
              </a:rPr>
            </a:br>
            <a:r>
              <a:rPr lang="en-US">
                <a:solidFill>
                  <a:schemeClr val="bg1"/>
                </a:solidFill>
              </a:rPr>
              <a:t>=&gt; neuron properties, networks </a:t>
            </a:r>
          </a:p>
          <a:p>
            <a:pPr algn="ctr" eaLnBrk="1" hangingPunct="1"/>
            <a:r>
              <a:rPr lang="en-US" b="1">
                <a:solidFill>
                  <a:srgbClr val="FFC000"/>
                </a:solidFill>
              </a:rPr>
              <a:t>=&gt; neurodynamics</a:t>
            </a:r>
            <a:r>
              <a:rPr lang="en-US">
                <a:solidFill>
                  <a:schemeClr val="bg1"/>
                </a:solidFill>
              </a:rPr>
              <a:t> =&gt; abnormal behavior!</a:t>
            </a:r>
            <a:endParaRPr lang="pl-PL">
              <a:solidFill>
                <a:schemeClr val="bg1"/>
              </a:solidFill>
            </a:endParaRPr>
          </a:p>
        </p:txBody>
      </p:sp>
      <p:pic>
        <p:nvPicPr>
          <p:cNvPr id="1146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12776"/>
            <a:ext cx="2857500" cy="3419475"/>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469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052736"/>
            <a:ext cx="2857500" cy="2143125"/>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469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3083973"/>
            <a:ext cx="2857500" cy="2600325"/>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469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1772816"/>
            <a:ext cx="1143000" cy="2543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470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8769" y="1772816"/>
            <a:ext cx="1447800" cy="2609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939800"/>
          </a:xfrm>
        </p:spPr>
        <p:txBody>
          <a:bodyPr/>
          <a:lstStyle/>
          <a:p>
            <a:pPr eaLnBrk="1" hangingPunct="1"/>
            <a:r>
              <a:rPr lang="pl-PL" smtClean="0"/>
              <a:t>Temporo-spatial processing disorders</a:t>
            </a:r>
            <a:endParaRPr lang="en-US" smtClean="0"/>
          </a:p>
        </p:txBody>
      </p:sp>
      <p:sp>
        <p:nvSpPr>
          <p:cNvPr id="14339" name="TextBox 1"/>
          <p:cNvSpPr txBox="1">
            <a:spLocks noChangeArrowheads="1"/>
          </p:cNvSpPr>
          <p:nvPr/>
        </p:nvSpPr>
        <p:spPr bwMode="auto">
          <a:xfrm>
            <a:off x="325438" y="5949950"/>
            <a:ext cx="87106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eaLnBrk="1" hangingPunct="1"/>
            <a:r>
              <a:rPr lang="pl-PL">
                <a:solidFill>
                  <a:schemeClr val="bg1"/>
                </a:solidFill>
              </a:rPr>
              <a:t>B. Gepner, F. Feron, Autism: A world changing too fast for a mis-wired brain? Neurosci. Biobehav. Rev. (2009). </a:t>
            </a:r>
          </a:p>
        </p:txBody>
      </p:sp>
      <p:pic>
        <p:nvPicPr>
          <p:cNvPr id="101379" name="Picture 3"/>
          <p:cNvPicPr>
            <a:picLocks noChangeAspect="1" noChangeArrowheads="1"/>
          </p:cNvPicPr>
          <p:nvPr/>
        </p:nvPicPr>
        <p:blipFill>
          <a:blip r:embed="rId3"/>
          <a:srcRect/>
          <a:stretch>
            <a:fillRect/>
          </a:stretch>
        </p:blipFill>
        <p:spPr bwMode="auto">
          <a:xfrm>
            <a:off x="1258888" y="1101725"/>
            <a:ext cx="6657975" cy="4848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939800"/>
          </a:xfrm>
        </p:spPr>
        <p:txBody>
          <a:bodyPr/>
          <a:lstStyle/>
          <a:p>
            <a:pPr eaLnBrk="1" hangingPunct="1"/>
            <a:r>
              <a:rPr lang="en-US" smtClean="0"/>
              <a:t>Excitatory and inhibitory neurons</a:t>
            </a:r>
          </a:p>
        </p:txBody>
      </p:sp>
      <p:pic>
        <p:nvPicPr>
          <p:cNvPr id="153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196975"/>
            <a:ext cx="69342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06884" name="Rectangle 4"/>
          <p:cNvSpPr>
            <a:spLocks noChangeArrowheads="1"/>
          </p:cNvSpPr>
          <p:nvPr/>
        </p:nvSpPr>
        <p:spPr bwMode="auto">
          <a:xfrm>
            <a:off x="539750" y="4572000"/>
            <a:ext cx="2746375" cy="2025650"/>
          </a:xfrm>
          <a:prstGeom prst="rect">
            <a:avLst/>
          </a:prstGeom>
          <a:noFill/>
          <a:ln w="9525">
            <a:noFill/>
            <a:miter lim="800000"/>
            <a:headEnd/>
            <a:tailEnd/>
          </a:ln>
          <a:effectLst/>
        </p:spPr>
        <p:txBody>
          <a:bodyPr/>
          <a:lstStyle/>
          <a:p>
            <a:pPr algn="l">
              <a:spcBef>
                <a:spcPct val="20000"/>
              </a:spcBef>
              <a:defRPr/>
            </a:pPr>
            <a:r>
              <a:rPr lang="en-US" err="1">
                <a:solidFill>
                  <a:srgbClr val="FFFFFF"/>
                </a:solidFill>
                <a:effectLst>
                  <a:outerShdw blurRad="38100" dist="38100" dir="2700000" algn="tl">
                    <a:srgbClr val="000000">
                      <a:alpha val="43137"/>
                    </a:srgbClr>
                  </a:outerShdw>
                </a:effectLst>
                <a:latin typeface="+mn-lt"/>
              </a:rPr>
              <a:t>Glutamic</a:t>
            </a:r>
            <a:r>
              <a:rPr lang="en-US">
                <a:solidFill>
                  <a:srgbClr val="FFFFFF"/>
                </a:solidFill>
                <a:effectLst>
                  <a:outerShdw blurRad="38100" dist="38100" dir="2700000" algn="tl">
                    <a:srgbClr val="000000">
                      <a:alpha val="43137"/>
                    </a:srgbClr>
                  </a:outerShdw>
                </a:effectLst>
                <a:latin typeface="+mn-lt"/>
              </a:rPr>
              <a:t> acid/</a:t>
            </a:r>
            <a:r>
              <a:rPr lang="en-US" err="1">
                <a:solidFill>
                  <a:srgbClr val="FFFFFF"/>
                </a:solidFill>
                <a:effectLst>
                  <a:outerShdw blurRad="38100" dist="38100" dir="2700000" algn="tl">
                    <a:srgbClr val="000000">
                      <a:alpha val="43137"/>
                    </a:srgbClr>
                  </a:outerShdw>
                </a:effectLst>
                <a:latin typeface="+mn-lt"/>
              </a:rPr>
              <a:t>ACh</a:t>
            </a:r>
            <a:r>
              <a:rPr lang="en-US">
                <a:solidFill>
                  <a:srgbClr val="FFFFFF"/>
                </a:solidFill>
                <a:effectLst>
                  <a:outerShdw blurRad="38100" dist="38100" dir="2700000" algn="tl">
                    <a:srgbClr val="000000">
                      <a:alpha val="43137"/>
                    </a:srgbClr>
                  </a:outerShdw>
                </a:effectLst>
                <a:latin typeface="+mn-lt"/>
              </a:rPr>
              <a:t> </a:t>
            </a:r>
            <a:r>
              <a:rPr lang="en-US">
                <a:solidFill>
                  <a:srgbClr val="FFFFFF"/>
                </a:solidFill>
                <a:effectLst>
                  <a:outerShdw blurRad="38100" dist="38100" dir="2700000" algn="tl">
                    <a:srgbClr val="000000">
                      <a:alpha val="43137"/>
                    </a:srgbClr>
                  </a:outerShdw>
                </a:effectLst>
                <a:latin typeface="+mn-lt"/>
                <a:hlinkClick r:id="rId4" action="ppaction://hlinkfile"/>
              </a:rPr>
              <a:t>opens </a:t>
            </a:r>
            <a:r>
              <a:rPr lang="pl-PL">
                <a:solidFill>
                  <a:srgbClr val="FFFFFF"/>
                </a:solidFill>
                <a:effectLst>
                  <a:outerShdw blurRad="38100" dist="38100" dir="2700000" algn="tl">
                    <a:srgbClr val="000000">
                      <a:alpha val="43137"/>
                    </a:srgbClr>
                  </a:outerShdw>
                </a:effectLst>
                <a:latin typeface="+mn-lt"/>
                <a:hlinkClick r:id="rId4" action="ppaction://hlinkfile"/>
              </a:rPr>
              <a:t>Na</a:t>
            </a:r>
            <a:r>
              <a:rPr lang="pl-PL" baseline="30000">
                <a:solidFill>
                  <a:srgbClr val="FFFFFF"/>
                </a:solidFill>
                <a:effectLst>
                  <a:outerShdw blurRad="38100" dist="38100" dir="2700000" algn="tl">
                    <a:srgbClr val="000000">
                      <a:alpha val="43137"/>
                    </a:srgbClr>
                  </a:outerShdw>
                </a:effectLst>
                <a:latin typeface="+mn-lt"/>
                <a:hlinkClick r:id="rId4" action="ppaction://hlinkfile"/>
              </a:rPr>
              <a:t>+</a:t>
            </a:r>
            <a:r>
              <a:rPr lang="en-US">
                <a:solidFill>
                  <a:srgbClr val="FFFFFF"/>
                </a:solidFill>
                <a:effectLst>
                  <a:outerShdw blurRad="38100" dist="38100" dir="2700000" algn="tl">
                    <a:srgbClr val="000000">
                      <a:alpha val="43137"/>
                    </a:srgbClr>
                  </a:outerShdw>
                </a:effectLst>
                <a:latin typeface="+mn-lt"/>
                <a:hlinkClick r:id="rId4" action="ppaction://hlinkfile"/>
              </a:rPr>
              <a:t> excitatory</a:t>
            </a:r>
            <a:r>
              <a:rPr lang="en-US">
                <a:solidFill>
                  <a:srgbClr val="FFFFFF"/>
                </a:solidFill>
                <a:effectLst>
                  <a:outerShdw blurRad="38100" dist="38100" dir="2700000" algn="tl">
                    <a:srgbClr val="000000">
                      <a:alpha val="43137"/>
                    </a:srgbClr>
                  </a:outerShdw>
                </a:effectLst>
                <a:latin typeface="+mn-lt"/>
              </a:rPr>
              <a:t> channels. </a:t>
            </a:r>
            <a:r>
              <a:rPr lang="pl-PL">
                <a:solidFill>
                  <a:srgbClr val="FFFFFF"/>
                </a:solidFill>
                <a:effectLst>
                  <a:outerShdw blurRad="38100" dist="38100" dir="2700000" algn="tl">
                    <a:srgbClr val="000000">
                      <a:alpha val="43137"/>
                    </a:srgbClr>
                  </a:outerShdw>
                </a:effectLst>
                <a:latin typeface="+mn-lt"/>
              </a:rPr>
              <a:t> </a:t>
            </a:r>
            <a:r>
              <a:rPr lang="en-US">
                <a:solidFill>
                  <a:srgbClr val="FFFFFF"/>
                </a:solidFill>
                <a:effectLst>
                  <a:outerShdw blurRad="38100" dist="38100" dir="2700000" algn="tl">
                    <a:srgbClr val="000000">
                      <a:alpha val="43137"/>
                    </a:srgbClr>
                  </a:outerShdw>
                </a:effectLst>
                <a:latin typeface="+mn-lt"/>
              </a:rPr>
              <a:t/>
            </a:r>
            <a:br>
              <a:rPr lang="en-US">
                <a:solidFill>
                  <a:srgbClr val="FFFFFF"/>
                </a:solidFill>
                <a:effectLst>
                  <a:outerShdw blurRad="38100" dist="38100" dir="2700000" algn="tl">
                    <a:srgbClr val="000000">
                      <a:alpha val="43137"/>
                    </a:srgbClr>
                  </a:outerShdw>
                </a:effectLst>
                <a:latin typeface="+mn-lt"/>
              </a:rPr>
            </a:br>
            <a:r>
              <a:rPr lang="pl-PL" sz="800">
                <a:solidFill>
                  <a:srgbClr val="FFFFFF"/>
                </a:solidFill>
                <a:effectLst>
                  <a:outerShdw blurRad="38100" dist="38100" dir="2700000" algn="tl">
                    <a:srgbClr val="000000">
                      <a:alpha val="43137"/>
                    </a:srgbClr>
                  </a:outerShdw>
                </a:effectLst>
                <a:latin typeface="+mn-lt"/>
              </a:rPr>
              <a:t/>
            </a:r>
            <a:br>
              <a:rPr lang="pl-PL" sz="800">
                <a:solidFill>
                  <a:srgbClr val="FFFFFF"/>
                </a:solidFill>
                <a:effectLst>
                  <a:outerShdw blurRad="38100" dist="38100" dir="2700000" algn="tl">
                    <a:srgbClr val="000000">
                      <a:alpha val="43137"/>
                    </a:srgbClr>
                  </a:outerShdw>
                </a:effectLst>
                <a:latin typeface="+mn-lt"/>
              </a:rPr>
            </a:br>
            <a:r>
              <a:rPr lang="pl-PL">
                <a:solidFill>
                  <a:srgbClr val="FFFFFF"/>
                </a:solidFill>
                <a:effectLst>
                  <a:outerShdw blurRad="38100" dist="38100" dir="2700000" algn="tl">
                    <a:srgbClr val="000000">
                      <a:alpha val="43137"/>
                    </a:srgbClr>
                  </a:outerShdw>
                </a:effectLst>
                <a:latin typeface="+mn-lt"/>
              </a:rPr>
              <a:t>GABA </a:t>
            </a:r>
            <a:r>
              <a:rPr lang="en-US">
                <a:solidFill>
                  <a:srgbClr val="FFFFFF"/>
                </a:solidFill>
                <a:effectLst>
                  <a:outerShdw blurRad="38100" dist="38100" dir="2700000" algn="tl">
                    <a:srgbClr val="000000">
                      <a:alpha val="43137"/>
                    </a:srgbClr>
                  </a:outerShdw>
                </a:effectLst>
                <a:latin typeface="+mn-lt"/>
              </a:rPr>
              <a:t>inhibits neural activity working on </a:t>
            </a:r>
            <a:r>
              <a:rPr lang="pl-PL">
                <a:solidFill>
                  <a:srgbClr val="FFFFFF"/>
                </a:solidFill>
                <a:effectLst>
                  <a:outerShdw blurRad="38100" dist="38100" dir="2700000" algn="tl">
                    <a:srgbClr val="000000">
                      <a:alpha val="43137"/>
                    </a:srgbClr>
                  </a:outerShdw>
                </a:effectLst>
                <a:latin typeface="+mn-lt"/>
              </a:rPr>
              <a:t>Cl</a:t>
            </a:r>
            <a:r>
              <a:rPr lang="pl-PL" baseline="30000">
                <a:solidFill>
                  <a:srgbClr val="FFFFFF"/>
                </a:solidFill>
                <a:effectLst>
                  <a:outerShdw blurRad="38100" dist="38100" dir="2700000" algn="tl">
                    <a:srgbClr val="000000">
                      <a:alpha val="43137"/>
                    </a:srgbClr>
                  </a:outerShdw>
                </a:effectLst>
                <a:latin typeface="+mn-lt"/>
              </a:rPr>
              <a:t>-  </a:t>
            </a:r>
            <a:r>
              <a:rPr lang="en-US">
                <a:solidFill>
                  <a:srgbClr val="FFFFFF"/>
                </a:solidFill>
                <a:effectLst>
                  <a:outerShdw blurRad="38100" dist="38100" dir="2700000" algn="tl">
                    <a:srgbClr val="000000">
                      <a:alpha val="43137"/>
                    </a:srgbClr>
                  </a:outerShdw>
                </a:effectLst>
                <a:latin typeface="+mn-lt"/>
              </a:rPr>
              <a:t>channels</a:t>
            </a:r>
            <a:r>
              <a:rPr lang="pl-PL">
                <a:solidFill>
                  <a:srgbClr val="FFFFFF"/>
                </a:solidFill>
                <a:effectLst>
                  <a:outerShdw blurRad="38100" dist="38100" dir="2700000" algn="tl">
                    <a:srgbClr val="000000">
                      <a:alpha val="43137"/>
                    </a:srgbClr>
                  </a:outerShdw>
                </a:effectLst>
                <a:latin typeface="+mn-lt"/>
              </a:rPr>
              <a:t>.</a:t>
            </a:r>
          </a:p>
        </p:txBody>
      </p:sp>
      <p:pic>
        <p:nvPicPr>
          <p:cNvPr id="1536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725" y="3143250"/>
            <a:ext cx="5883275"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939800"/>
          </a:xfrm>
        </p:spPr>
        <p:txBody>
          <a:bodyPr/>
          <a:lstStyle/>
          <a:p>
            <a:pPr eaLnBrk="1" hangingPunct="1"/>
            <a:r>
              <a:rPr lang="en-US" smtClean="0"/>
              <a:t>Vision</a:t>
            </a:r>
          </a:p>
        </p:txBody>
      </p:sp>
      <p:sp>
        <p:nvSpPr>
          <p:cNvPr id="16387" name="Rectangle 3"/>
          <p:cNvSpPr>
            <a:spLocks noGrp="1" noChangeArrowheads="1"/>
          </p:cNvSpPr>
          <p:nvPr>
            <p:ph idx="1"/>
          </p:nvPr>
        </p:nvSpPr>
        <p:spPr>
          <a:xfrm>
            <a:off x="457200" y="1357313"/>
            <a:ext cx="8229600" cy="1214437"/>
          </a:xfrm>
        </p:spPr>
        <p:txBody>
          <a:bodyPr/>
          <a:lstStyle/>
          <a:p>
            <a:pPr eaLnBrk="1" hangingPunct="1"/>
            <a:r>
              <a:rPr lang="en-US" sz="2000" smtClean="0"/>
              <a:t>From retina through lateral geniculate body, LGN</a:t>
            </a:r>
            <a:r>
              <a:rPr lang="pl-PL" sz="2000" smtClean="0"/>
              <a:t> (</a:t>
            </a:r>
            <a:r>
              <a:rPr lang="en-US" sz="2000" smtClean="0"/>
              <a:t>part of thalamus</a:t>
            </a:r>
            <a:r>
              <a:rPr lang="pl-PL" sz="2000" smtClean="0"/>
              <a:t>) </a:t>
            </a:r>
            <a:r>
              <a:rPr lang="en-US" sz="2000" smtClean="0"/>
              <a:t>information passes to the primary visual cortex </a:t>
            </a:r>
            <a:r>
              <a:rPr lang="pl-PL" sz="2000" smtClean="0"/>
              <a:t>V1 </a:t>
            </a:r>
            <a:r>
              <a:rPr lang="en-US" sz="2000" smtClean="0"/>
              <a:t>and then splits into the ventral and dorsal streams</a:t>
            </a:r>
            <a:r>
              <a:rPr lang="pl-PL" sz="2000" smtClean="0"/>
              <a:t>. </a:t>
            </a: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643188"/>
            <a:ext cx="7116763"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525" y="1844675"/>
            <a:ext cx="405447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fade">
                                      <p:cBhvr>
                                        <p:cTn id="7" dur="20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50838"/>
            <a:ext cx="7772400" cy="563562"/>
          </a:xfrm>
        </p:spPr>
        <p:txBody>
          <a:bodyPr/>
          <a:lstStyle/>
          <a:p>
            <a:pPr eaLnBrk="1" hangingPunct="1"/>
            <a:r>
              <a:rPr lang="en-US" sz="3600" smtClean="0"/>
              <a:t>Simple model of </a:t>
            </a:r>
            <a:r>
              <a:rPr lang="pl-PL" sz="3600" smtClean="0"/>
              <a:t>Posner</a:t>
            </a:r>
            <a:r>
              <a:rPr lang="en-US" sz="3600" smtClean="0"/>
              <a:t> experiments</a:t>
            </a:r>
          </a:p>
        </p:txBody>
      </p:sp>
      <p:sp>
        <p:nvSpPr>
          <p:cNvPr id="17411" name="Rectangle 3"/>
          <p:cNvSpPr>
            <a:spLocks noGrp="1" noChangeArrowheads="1"/>
          </p:cNvSpPr>
          <p:nvPr>
            <p:ph type="body" sz="half" idx="1"/>
          </p:nvPr>
        </p:nvSpPr>
        <p:spPr>
          <a:xfrm>
            <a:off x="539750" y="1341438"/>
            <a:ext cx="8424863" cy="935037"/>
          </a:xfrm>
          <a:noFill/>
        </p:spPr>
        <p:txBody>
          <a:bodyPr/>
          <a:lstStyle/>
          <a:p>
            <a:pPr marL="0" indent="0" eaLnBrk="1" hangingPunct="1">
              <a:lnSpc>
                <a:spcPct val="120000"/>
              </a:lnSpc>
              <a:spcBef>
                <a:spcPct val="0"/>
              </a:spcBef>
              <a:buFontTx/>
              <a:buNone/>
            </a:pPr>
            <a:r>
              <a:rPr lang="en-US" sz="2000" smtClean="0">
                <a:solidFill>
                  <a:srgbClr val="FFFFFF"/>
                </a:solidFill>
              </a:rPr>
              <a:t>Cue (bright box) is in the same position as target (valid trial), or in another position (invalid trial), or there is no cue (neutral). </a:t>
            </a:r>
            <a:endParaRPr lang="pl-PL" sz="2000" smtClean="0">
              <a:solidFill>
                <a:srgbClr val="FFFFFF"/>
              </a:solidFill>
            </a:endParaRPr>
          </a:p>
        </p:txBody>
      </p:sp>
      <p:pic>
        <p:nvPicPr>
          <p:cNvPr id="174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763" y="2492375"/>
            <a:ext cx="5456237"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419350"/>
            <a:ext cx="53879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50838"/>
            <a:ext cx="7772400" cy="563562"/>
          </a:xfrm>
        </p:spPr>
        <p:txBody>
          <a:bodyPr/>
          <a:lstStyle/>
          <a:p>
            <a:pPr eaLnBrk="1" hangingPunct="1"/>
            <a:r>
              <a:rPr lang="en-US" sz="3600" smtClean="0"/>
              <a:t>Posner spatial attention</a:t>
            </a:r>
          </a:p>
        </p:txBody>
      </p:sp>
      <p:sp>
        <p:nvSpPr>
          <p:cNvPr id="18435" name="Rectangle 3"/>
          <p:cNvSpPr>
            <a:spLocks noGrp="1" noChangeArrowheads="1"/>
          </p:cNvSpPr>
          <p:nvPr>
            <p:ph type="body" sz="half" idx="1"/>
          </p:nvPr>
        </p:nvSpPr>
        <p:spPr>
          <a:xfrm>
            <a:off x="539750" y="1125538"/>
            <a:ext cx="8280400" cy="1295400"/>
          </a:xfrm>
          <a:noFill/>
        </p:spPr>
        <p:txBody>
          <a:bodyPr/>
          <a:lstStyle/>
          <a:p>
            <a:pPr marL="0" indent="0" eaLnBrk="1" hangingPunct="1">
              <a:lnSpc>
                <a:spcPct val="120000"/>
              </a:lnSpc>
              <a:spcBef>
                <a:spcPct val="0"/>
              </a:spcBef>
              <a:buFont typeface="Arial" pitchFamily="34" charset="0"/>
              <a:buNone/>
            </a:pPr>
            <a:r>
              <a:rPr lang="en-US" sz="2000" smtClean="0">
                <a:solidFill>
                  <a:srgbClr val="FFFFFF"/>
                </a:solidFill>
              </a:rPr>
              <a:t>Cue (bright box) is in the same position as target (valid trial), or in another position (invalid trial), or there is no cue (neutral). </a:t>
            </a:r>
            <a:endParaRPr lang="pl-PL" sz="2000" smtClean="0">
              <a:solidFill>
                <a:srgbClr val="FFFFFF"/>
              </a:solidFill>
            </a:endParaRPr>
          </a:p>
        </p:txBody>
      </p:sp>
      <p:pic>
        <p:nvPicPr>
          <p:cNvPr id="1843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165350"/>
            <a:ext cx="3810000"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3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2046288"/>
            <a:ext cx="32623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38"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2575" y="4383088"/>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939800"/>
          </a:xfrm>
        </p:spPr>
        <p:txBody>
          <a:bodyPr/>
          <a:lstStyle/>
          <a:p>
            <a:pPr eaLnBrk="1" hangingPunct="1"/>
            <a:r>
              <a:rPr lang="en-US" sz="3600" smtClean="0"/>
              <a:t>Posner spatial attention</a:t>
            </a:r>
            <a:endParaRPr lang="pl-PL" sz="3600" smtClean="0"/>
          </a:p>
        </p:txBody>
      </p:sp>
      <p:sp>
        <p:nvSpPr>
          <p:cNvPr id="19459" name="Rectangle 3"/>
          <p:cNvSpPr>
            <a:spLocks noGrp="1" noChangeArrowheads="1"/>
          </p:cNvSpPr>
          <p:nvPr>
            <p:ph idx="1"/>
          </p:nvPr>
        </p:nvSpPr>
        <p:spPr>
          <a:xfrm>
            <a:off x="457200" y="1235075"/>
            <a:ext cx="8472488" cy="3365500"/>
          </a:xfrm>
        </p:spPr>
        <p:txBody>
          <a:bodyPr/>
          <a:lstStyle/>
          <a:p>
            <a:pPr eaLnBrk="1" hangingPunct="1"/>
            <a:r>
              <a:rPr lang="en-US" sz="2000" smtClean="0"/>
              <a:t>Spatial attention shifts in Posner experiments as a function of leak channel conductance.</a:t>
            </a:r>
          </a:p>
          <a:p>
            <a:pPr eaLnBrk="1" hangingPunct="1"/>
            <a:r>
              <a:rPr lang="en-US" sz="2000" smtClean="0"/>
              <a:t>Cue pulsating with different frequencies: resonances? </a:t>
            </a:r>
          </a:p>
          <a:p>
            <a:pPr eaLnBrk="1" hangingPunct="1"/>
            <a:r>
              <a:rPr lang="en-US" sz="2000" smtClean="0"/>
              <a:t>Compensation effects: what changes in the network will lead to faster attention shifts? </a:t>
            </a:r>
          </a:p>
          <a:p>
            <a:pPr eaLnBrk="1" hangingPunct="1"/>
            <a:r>
              <a:rPr lang="en-US" sz="2000" smtClean="0"/>
              <a:t>Broadening of attractor basins</a:t>
            </a:r>
          </a:p>
          <a:p>
            <a:pPr eaLnBrk="1" hangingPunct="1"/>
            <a:r>
              <a:rPr lang="en-US" sz="2000" smtClean="0"/>
              <a:t>Diagnostics? </a:t>
            </a:r>
          </a:p>
          <a:p>
            <a:pPr eaLnBrk="1" hangingPunct="1"/>
            <a:r>
              <a:rPr lang="en-US" sz="2000" smtClean="0"/>
              <a:t>Fever?</a:t>
            </a:r>
          </a:p>
          <a:p>
            <a:pPr eaLnBrk="1" hangingPunct="1"/>
            <a:r>
              <a:rPr lang="en-US" sz="2000" smtClean="0"/>
              <a:t>Pharmacotherapy?</a:t>
            </a:r>
          </a:p>
        </p:txBody>
      </p:sp>
      <p:pic>
        <p:nvPicPr>
          <p:cNvPr id="136194" name="Picture 2"/>
          <p:cNvPicPr>
            <a:picLocks noChangeAspect="1" noChangeArrowheads="1"/>
          </p:cNvPicPr>
          <p:nvPr/>
        </p:nvPicPr>
        <p:blipFill>
          <a:blip r:embed="rId3"/>
          <a:srcRect/>
          <a:stretch>
            <a:fillRect/>
          </a:stretch>
        </p:blipFill>
        <p:spPr bwMode="auto">
          <a:xfrm>
            <a:off x="3074988" y="3675063"/>
            <a:ext cx="5848350" cy="3152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939800"/>
          </a:xfrm>
        </p:spPr>
        <p:txBody>
          <a:bodyPr/>
          <a:lstStyle/>
          <a:p>
            <a:pPr eaLnBrk="1" hangingPunct="1"/>
            <a:r>
              <a:rPr lang="en-US" smtClean="0"/>
              <a:t>Recognition of many objects</a:t>
            </a:r>
          </a:p>
        </p:txBody>
      </p:sp>
      <p:sp>
        <p:nvSpPr>
          <p:cNvPr id="20483" name="Rectangle 3"/>
          <p:cNvSpPr>
            <a:spLocks noGrp="1" noChangeArrowheads="1"/>
          </p:cNvSpPr>
          <p:nvPr>
            <p:ph idx="1"/>
          </p:nvPr>
        </p:nvSpPr>
        <p:spPr>
          <a:xfrm>
            <a:off x="428625" y="1285875"/>
            <a:ext cx="5757863" cy="928688"/>
          </a:xfrm>
        </p:spPr>
        <p:txBody>
          <a:bodyPr/>
          <a:lstStyle/>
          <a:p>
            <a:pPr eaLnBrk="1" hangingPunct="1"/>
            <a:r>
              <a:rPr lang="en-US" sz="2000" smtClean="0"/>
              <a:t>Vision model including </a:t>
            </a:r>
            <a:r>
              <a:rPr lang="pl-PL" sz="2000" smtClean="0"/>
              <a:t>LGN, V1, V2, V4/IT, V5/MT</a:t>
            </a:r>
            <a:endParaRPr lang="en-US" sz="2000" smtClean="0"/>
          </a:p>
          <a:p>
            <a:pPr eaLnBrk="1" hangingPunct="1">
              <a:buFont typeface="Arial" pitchFamily="34" charset="0"/>
              <a:buNone/>
            </a:pPr>
            <a:r>
              <a:rPr lang="en-US" sz="2000" smtClean="0"/>
              <a:t>Two objects are presented.</a:t>
            </a:r>
            <a:endParaRPr lang="pl-PL" sz="2000" smtClean="0"/>
          </a:p>
        </p:txBody>
      </p:sp>
      <p:sp>
        <p:nvSpPr>
          <p:cNvPr id="732169" name="Rectangle 9"/>
          <p:cNvSpPr>
            <a:spLocks noChangeArrowheads="1"/>
          </p:cNvSpPr>
          <p:nvPr/>
        </p:nvSpPr>
        <p:spPr bwMode="auto">
          <a:xfrm>
            <a:off x="539750" y="2214563"/>
            <a:ext cx="3317875" cy="4500562"/>
          </a:xfrm>
          <a:prstGeom prst="rect">
            <a:avLst/>
          </a:prstGeom>
          <a:noFill/>
          <a:ln w="9525">
            <a:noFill/>
            <a:miter lim="800000"/>
            <a:headEnd/>
            <a:tailEnd/>
          </a:ln>
          <a:effectLst/>
        </p:spPr>
        <p:txBody>
          <a:bodyPr/>
          <a:lstStyle/>
          <a:p>
            <a:pPr algn="l">
              <a:lnSpc>
                <a:spcPct val="120000"/>
              </a:lnSpc>
              <a:defRPr/>
            </a:pPr>
            <a:r>
              <a:rPr lang="en-US">
                <a:solidFill>
                  <a:srgbClr val="FFFFFF"/>
                </a:solidFill>
                <a:effectLst>
                  <a:outerShdw blurRad="38100" dist="38100" dir="2700000" algn="tl">
                    <a:srgbClr val="000000">
                      <a:alpha val="43137"/>
                    </a:srgbClr>
                  </a:outerShdw>
                </a:effectLst>
                <a:latin typeface="+mn-lt"/>
              </a:rPr>
              <a:t>Connectivity of  these layers: </a:t>
            </a:r>
            <a:r>
              <a:rPr lang="pl-PL">
                <a:solidFill>
                  <a:srgbClr val="FFFFFF"/>
                </a:solidFill>
                <a:effectLst>
                  <a:outerShdw blurRad="38100" dist="38100" dir="2700000" algn="tl">
                    <a:srgbClr val="000000">
                      <a:alpha val="43137"/>
                    </a:srgbClr>
                  </a:outerShdw>
                </a:effectLst>
                <a:latin typeface="+mn-lt"/>
              </a:rPr>
              <a:t> </a:t>
            </a:r>
            <a:r>
              <a:rPr lang="en-US">
                <a:solidFill>
                  <a:srgbClr val="FFFFFF"/>
                </a:solidFill>
                <a:effectLst>
                  <a:outerShdw blurRad="38100" dist="38100" dir="2700000" algn="tl">
                    <a:srgbClr val="000000">
                      <a:alpha val="43137"/>
                    </a:srgbClr>
                  </a:outerShdw>
                </a:effectLst>
                <a:latin typeface="+mn-lt"/>
              </a:rPr>
              <a:t/>
            </a:r>
            <a:br>
              <a:rPr lang="en-US">
                <a:solidFill>
                  <a:srgbClr val="FFFFFF"/>
                </a:solidFill>
                <a:effectLst>
                  <a:outerShdw blurRad="38100" dist="38100" dir="2700000" algn="tl">
                    <a:srgbClr val="000000">
                      <a:alpha val="43137"/>
                    </a:srgbClr>
                  </a:outerShdw>
                </a:effectLst>
                <a:latin typeface="+mn-lt"/>
              </a:rPr>
            </a:br>
            <a:r>
              <a:rPr lang="pl-PL" sz="1400">
                <a:solidFill>
                  <a:srgbClr val="FFFFFF"/>
                </a:solidFill>
                <a:effectLst>
                  <a:outerShdw blurRad="38100" dist="38100" dir="2700000" algn="tl">
                    <a:srgbClr val="000000">
                      <a:alpha val="43137"/>
                    </a:srgbClr>
                  </a:outerShdw>
                </a:effectLst>
                <a:latin typeface="+mn-lt"/>
              </a:rPr>
              <a:t/>
            </a:r>
            <a:br>
              <a:rPr lang="pl-PL" sz="1400">
                <a:solidFill>
                  <a:srgbClr val="FFFFFF"/>
                </a:solidFill>
                <a:effectLst>
                  <a:outerShdw blurRad="38100" dist="38100" dir="2700000" algn="tl">
                    <a:srgbClr val="000000">
                      <a:alpha val="43137"/>
                    </a:srgbClr>
                  </a:outerShdw>
                </a:effectLst>
                <a:latin typeface="+mn-lt"/>
              </a:rPr>
            </a:br>
            <a:r>
              <a:rPr lang="pl-PL">
                <a:solidFill>
                  <a:srgbClr val="FFFFFF"/>
                </a:solidFill>
                <a:effectLst>
                  <a:outerShdw blurRad="38100" dist="38100" dir="2700000" algn="tl">
                    <a:srgbClr val="000000">
                      <a:alpha val="43137"/>
                    </a:srgbClr>
                  </a:outerShdw>
                </a:effectLst>
                <a:latin typeface="Calibri"/>
              </a:rPr>
              <a:t>Spat1 </a:t>
            </a:r>
            <a:r>
              <a:rPr lang="en-US">
                <a:solidFill>
                  <a:srgbClr val="FFFFFF"/>
                </a:solidFill>
                <a:effectLst>
                  <a:outerShdw blurRad="38100" dist="38100" dir="2700000" algn="tl">
                    <a:srgbClr val="000000">
                      <a:alpha val="43137"/>
                    </a:srgbClr>
                  </a:outerShdw>
                </a:effectLst>
                <a:latin typeface="Calibri"/>
                <a:sym typeface="Wingdings" pitchFamily="2" charset="2"/>
              </a:rPr>
              <a:t></a:t>
            </a:r>
            <a:r>
              <a:rPr lang="pl-PL">
                <a:solidFill>
                  <a:srgbClr val="FFFFFF"/>
                </a:solidFill>
                <a:effectLst>
                  <a:outerShdw blurRad="38100" dist="38100" dir="2700000" algn="tl">
                    <a:srgbClr val="000000">
                      <a:alpha val="43137"/>
                    </a:srgbClr>
                  </a:outerShdw>
                </a:effectLst>
                <a:latin typeface="Calibri"/>
              </a:rPr>
              <a:t> V</a:t>
            </a:r>
            <a:r>
              <a:rPr lang="en-US">
                <a:solidFill>
                  <a:srgbClr val="FFFFFF"/>
                </a:solidFill>
                <a:effectLst>
                  <a:outerShdw blurRad="38100" dist="38100" dir="2700000" algn="tl">
                    <a:srgbClr val="000000">
                      <a:alpha val="43137"/>
                    </a:srgbClr>
                  </a:outerShdw>
                </a:effectLst>
                <a:latin typeface="Calibri"/>
              </a:rPr>
              <a:t>2, Spat 2</a:t>
            </a:r>
            <a:br>
              <a:rPr lang="en-US">
                <a:solidFill>
                  <a:srgbClr val="FFFFFF"/>
                </a:solidFill>
                <a:effectLst>
                  <a:outerShdw blurRad="38100" dist="38100" dir="2700000" algn="tl">
                    <a:srgbClr val="000000">
                      <a:alpha val="43137"/>
                    </a:srgbClr>
                  </a:outerShdw>
                </a:effectLst>
                <a:latin typeface="Calibri"/>
              </a:rPr>
            </a:br>
            <a:r>
              <a:rPr lang="pl-PL">
                <a:solidFill>
                  <a:srgbClr val="FFFFFF"/>
                </a:solidFill>
                <a:effectLst>
                  <a:outerShdw blurRad="38100" dist="38100" dir="2700000" algn="tl">
                    <a:srgbClr val="000000">
                      <a:alpha val="43137"/>
                    </a:srgbClr>
                  </a:outerShdw>
                </a:effectLst>
                <a:latin typeface="+mn-lt"/>
              </a:rPr>
              <a:t>Spat1 </a:t>
            </a:r>
            <a:r>
              <a:rPr lang="en-US">
                <a:solidFill>
                  <a:srgbClr val="FFFFFF"/>
                </a:solidFill>
                <a:effectLst>
                  <a:outerShdw blurRad="38100" dist="38100" dir="2700000" algn="tl">
                    <a:srgbClr val="000000">
                      <a:alpha val="43137"/>
                    </a:srgbClr>
                  </a:outerShdw>
                </a:effectLst>
                <a:latin typeface="+mn-lt"/>
                <a:sym typeface="Wingdings" pitchFamily="2" charset="2"/>
              </a:rPr>
              <a:t></a:t>
            </a:r>
            <a:r>
              <a:rPr lang="pl-PL">
                <a:solidFill>
                  <a:srgbClr val="FFFFFF"/>
                </a:solidFill>
                <a:effectLst>
                  <a:outerShdw blurRad="38100" dist="38100" dir="2700000" algn="tl">
                    <a:srgbClr val="000000">
                      <a:alpha val="43137"/>
                    </a:srgbClr>
                  </a:outerShdw>
                </a:effectLst>
                <a:latin typeface="+mn-lt"/>
              </a:rPr>
              <a:t> V</a:t>
            </a:r>
            <a:r>
              <a:rPr lang="en-US">
                <a:solidFill>
                  <a:srgbClr val="FFFFFF"/>
                </a:solidFill>
                <a:effectLst>
                  <a:outerShdw blurRad="38100" dist="38100" dir="2700000" algn="tl">
                    <a:srgbClr val="000000">
                      <a:alpha val="43137"/>
                    </a:srgbClr>
                  </a:outerShdw>
                </a:effectLst>
                <a:latin typeface="+mn-lt"/>
              </a:rPr>
              <a:t>2, Spat 2</a:t>
            </a:r>
            <a:br>
              <a:rPr lang="en-US">
                <a:solidFill>
                  <a:srgbClr val="FFFFFF"/>
                </a:solidFill>
                <a:effectLst>
                  <a:outerShdw blurRad="38100" dist="38100" dir="2700000" algn="tl">
                    <a:srgbClr val="000000">
                      <a:alpha val="43137"/>
                    </a:srgbClr>
                  </a:outerShdw>
                </a:effectLst>
                <a:latin typeface="+mn-lt"/>
              </a:rPr>
            </a:br>
            <a:r>
              <a:rPr lang="pl-PL">
                <a:solidFill>
                  <a:srgbClr val="FFFFFF"/>
                </a:solidFill>
                <a:effectLst>
                  <a:outerShdw blurRad="38100" dist="38100" dir="2700000" algn="tl">
                    <a:srgbClr val="000000">
                      <a:alpha val="43137"/>
                    </a:srgbClr>
                  </a:outerShdw>
                </a:effectLst>
                <a:latin typeface="+mn-lt"/>
              </a:rPr>
              <a:t>Spat2 </a:t>
            </a:r>
            <a:r>
              <a:rPr lang="en-US">
                <a:solidFill>
                  <a:srgbClr val="FFFFFF"/>
                </a:solidFill>
                <a:effectLst>
                  <a:outerShdw blurRad="38100" dist="38100" dir="2700000" algn="tl">
                    <a:srgbClr val="000000">
                      <a:alpha val="43137"/>
                    </a:srgbClr>
                  </a:outerShdw>
                </a:effectLst>
                <a:latin typeface="+mn-lt"/>
                <a:sym typeface="Wingdings" pitchFamily="2" charset="2"/>
              </a:rPr>
              <a:t> </a:t>
            </a:r>
            <a:r>
              <a:rPr lang="pl-PL">
                <a:solidFill>
                  <a:srgbClr val="FFFFFF"/>
                </a:solidFill>
                <a:effectLst>
                  <a:outerShdw blurRad="38100" dist="38100" dir="2700000" algn="tl">
                    <a:srgbClr val="000000">
                      <a:alpha val="43137"/>
                    </a:srgbClr>
                  </a:outerShdw>
                </a:effectLst>
                <a:latin typeface="+mn-lt"/>
              </a:rPr>
              <a:t>V2.</a:t>
            </a:r>
          </a:p>
          <a:p>
            <a:pPr algn="l">
              <a:lnSpc>
                <a:spcPct val="120000"/>
              </a:lnSpc>
              <a:defRPr/>
            </a:pPr>
            <a:r>
              <a:rPr lang="pl-PL">
                <a:solidFill>
                  <a:srgbClr val="FFFFFF"/>
                </a:solidFill>
                <a:effectLst>
                  <a:outerShdw blurRad="38100" dist="38100" dir="2700000" algn="tl">
                    <a:srgbClr val="000000">
                      <a:alpha val="43137"/>
                    </a:srgbClr>
                  </a:outerShdw>
                </a:effectLst>
                <a:latin typeface="+mn-lt"/>
              </a:rPr>
              <a:t>Spat1 </a:t>
            </a:r>
            <a:r>
              <a:rPr lang="en-US">
                <a:solidFill>
                  <a:srgbClr val="FFFFFF"/>
                </a:solidFill>
                <a:effectLst>
                  <a:outerShdw blurRad="38100" dist="38100" dir="2700000" algn="tl">
                    <a:srgbClr val="000000">
                      <a:alpha val="43137"/>
                    </a:srgbClr>
                  </a:outerShdw>
                </a:effectLst>
                <a:latin typeface="+mn-lt"/>
              </a:rPr>
              <a:t>has recurrent activations and inhibition, focusing on a single object</a:t>
            </a:r>
            <a:r>
              <a:rPr lang="pl-PL">
                <a:solidFill>
                  <a:srgbClr val="FFFFFF"/>
                </a:solidFill>
                <a:effectLst>
                  <a:outerShdw blurRad="38100" dist="38100" dir="2700000" algn="tl">
                    <a:srgbClr val="000000">
                      <a:alpha val="43137"/>
                    </a:srgbClr>
                  </a:outerShdw>
                </a:effectLst>
                <a:latin typeface="+mn-lt"/>
              </a:rPr>
              <a:t>. </a:t>
            </a:r>
            <a:br>
              <a:rPr lang="pl-PL">
                <a:solidFill>
                  <a:srgbClr val="FFFFFF"/>
                </a:solidFill>
                <a:effectLst>
                  <a:outerShdw blurRad="38100" dist="38100" dir="2700000" algn="tl">
                    <a:srgbClr val="000000">
                      <a:alpha val="43137"/>
                    </a:srgbClr>
                  </a:outerShdw>
                </a:effectLst>
                <a:latin typeface="+mn-lt"/>
              </a:rPr>
            </a:br>
            <a:endParaRPr lang="pl-PL" sz="1000">
              <a:solidFill>
                <a:srgbClr val="FFFFFF"/>
              </a:solidFill>
              <a:effectLst>
                <a:outerShdw blurRad="38100" dist="38100" dir="2700000" algn="tl">
                  <a:srgbClr val="000000">
                    <a:alpha val="43137"/>
                  </a:srgbClr>
                </a:outerShdw>
              </a:effectLst>
              <a:latin typeface="+mn-lt"/>
            </a:endParaRPr>
          </a:p>
          <a:p>
            <a:pPr algn="l">
              <a:lnSpc>
                <a:spcPct val="120000"/>
              </a:lnSpc>
              <a:defRPr/>
            </a:pPr>
            <a:r>
              <a:rPr lang="en-US">
                <a:solidFill>
                  <a:srgbClr val="FFFFFF"/>
                </a:solidFill>
                <a:effectLst>
                  <a:outerShdw blurRad="38100" dist="38100" dir="2700000" algn="tl">
                    <a:srgbClr val="000000">
                      <a:alpha val="43137"/>
                    </a:srgbClr>
                  </a:outerShdw>
                </a:effectLst>
                <a:latin typeface="+mn-lt"/>
              </a:rPr>
              <a:t>In normal situations neurons desynchronize and synchronize on the second object = attention shift. </a:t>
            </a:r>
            <a:endParaRPr lang="pl-PL">
              <a:solidFill>
                <a:srgbClr val="FFFFFF"/>
              </a:solidFill>
              <a:effectLst>
                <a:outerShdw blurRad="38100" dist="38100" dir="2700000" algn="tl">
                  <a:srgbClr val="000000">
                    <a:alpha val="43137"/>
                  </a:srgbClr>
                </a:outerShdw>
              </a:effectLst>
              <a:latin typeface="+mn-lt"/>
            </a:endParaRPr>
          </a:p>
        </p:txBody>
      </p:sp>
      <p:pic>
        <p:nvPicPr>
          <p:cNvPr id="204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1785938"/>
            <a:ext cx="48958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50838"/>
            <a:ext cx="7772400" cy="563562"/>
          </a:xfrm>
        </p:spPr>
        <p:txBody>
          <a:bodyPr/>
          <a:lstStyle/>
          <a:p>
            <a:pPr eaLnBrk="1" hangingPunct="1"/>
            <a:r>
              <a:rPr lang="pl-PL" smtClean="0"/>
              <a:t>Model </a:t>
            </a:r>
            <a:r>
              <a:rPr lang="en-US" smtClean="0"/>
              <a:t>of reading</a:t>
            </a:r>
          </a:p>
        </p:txBody>
      </p:sp>
      <p:sp>
        <p:nvSpPr>
          <p:cNvPr id="21507" name="Rectangle 3"/>
          <p:cNvSpPr>
            <a:spLocks noGrp="1" noChangeArrowheads="1"/>
          </p:cNvSpPr>
          <p:nvPr>
            <p:ph type="body" sz="half" idx="1"/>
          </p:nvPr>
        </p:nvSpPr>
        <p:spPr>
          <a:xfrm>
            <a:off x="642938" y="5214938"/>
            <a:ext cx="8250237" cy="1454150"/>
          </a:xfrm>
          <a:noFill/>
        </p:spPr>
        <p:txBody>
          <a:bodyPr/>
          <a:lstStyle/>
          <a:p>
            <a:pPr marL="0" indent="0">
              <a:lnSpc>
                <a:spcPct val="120000"/>
              </a:lnSpc>
              <a:buFontTx/>
              <a:buNone/>
            </a:pPr>
            <a:r>
              <a:rPr lang="en-US" sz="2000" smtClean="0">
                <a:solidFill>
                  <a:srgbClr val="FFFFFF"/>
                </a:solidFill>
              </a:rPr>
              <a:t>Learning: mapping one of the </a:t>
            </a:r>
            <a:r>
              <a:rPr lang="pl-PL" sz="2000" smtClean="0">
                <a:solidFill>
                  <a:srgbClr val="FFFFFF"/>
                </a:solidFill>
              </a:rPr>
              <a:t>3 </a:t>
            </a:r>
            <a:r>
              <a:rPr lang="en-US" sz="2000" smtClean="0">
                <a:solidFill>
                  <a:srgbClr val="FFFFFF"/>
                </a:solidFill>
              </a:rPr>
              <a:t>layers to the other two.</a:t>
            </a:r>
          </a:p>
          <a:p>
            <a:pPr marL="0" indent="0">
              <a:lnSpc>
                <a:spcPct val="120000"/>
              </a:lnSpc>
              <a:buFontTx/>
              <a:buNone/>
            </a:pPr>
            <a:r>
              <a:rPr lang="en-US" sz="2000" smtClean="0">
                <a:solidFill>
                  <a:srgbClr val="FFFFFF"/>
                </a:solidFill>
              </a:rPr>
              <a:t>Fluctuations around final configuration = attractors representing concepts.</a:t>
            </a:r>
          </a:p>
          <a:p>
            <a:pPr marL="0" indent="0">
              <a:lnSpc>
                <a:spcPct val="120000"/>
              </a:lnSpc>
              <a:buFontTx/>
              <a:buNone/>
            </a:pPr>
            <a:r>
              <a:rPr lang="en-US" sz="2000" smtClean="0">
                <a:solidFill>
                  <a:srgbClr val="FFFFFF"/>
                </a:solidFill>
              </a:rPr>
              <a:t>How to see properties of their basins, their relations?</a:t>
            </a:r>
          </a:p>
        </p:txBody>
      </p:sp>
      <p:sp>
        <p:nvSpPr>
          <p:cNvPr id="21508" name="Rectangle 7"/>
          <p:cNvSpPr>
            <a:spLocks noChangeArrowheads="1"/>
          </p:cNvSpPr>
          <p:nvPr/>
        </p:nvSpPr>
        <p:spPr bwMode="auto">
          <a:xfrm>
            <a:off x="611188" y="1196975"/>
            <a:ext cx="403225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r>
              <a:rPr lang="en-US">
                <a:solidFill>
                  <a:srgbClr val="FFFFFF"/>
                </a:solidFill>
                <a:latin typeface="Calibri" pitchFamily="34" charset="0"/>
              </a:rPr>
              <a:t>Emergent neural simulator:</a:t>
            </a:r>
          </a:p>
          <a:p>
            <a:pPr algn="l">
              <a:lnSpc>
                <a:spcPct val="120000"/>
              </a:lnSpc>
            </a:pPr>
            <a:r>
              <a:rPr lang="en-US">
                <a:solidFill>
                  <a:srgbClr val="FFFFFF"/>
                </a:solidFill>
                <a:latin typeface="Calibri" pitchFamily="34" charset="0"/>
              </a:rPr>
              <a:t>Aisa, B., Mingus, B., and O'Reilly, R. The emergent neural modeling system. Neural Networks, </a:t>
            </a:r>
            <a:br>
              <a:rPr lang="en-US">
                <a:solidFill>
                  <a:srgbClr val="FFFFFF"/>
                </a:solidFill>
                <a:latin typeface="Calibri" pitchFamily="34" charset="0"/>
              </a:rPr>
            </a:br>
            <a:r>
              <a:rPr lang="en-US">
                <a:solidFill>
                  <a:srgbClr val="FFFFFF"/>
                </a:solidFill>
                <a:latin typeface="Calibri" pitchFamily="34" charset="0"/>
              </a:rPr>
              <a:t>	21, 1045-1212, 2008. </a:t>
            </a:r>
          </a:p>
          <a:p>
            <a:pPr algn="l">
              <a:lnSpc>
                <a:spcPct val="120000"/>
              </a:lnSpc>
            </a:pPr>
            <a:endParaRPr lang="en-US" sz="1000">
              <a:solidFill>
                <a:srgbClr val="FFFFFF"/>
              </a:solidFill>
              <a:latin typeface="Calibri" pitchFamily="34" charset="0"/>
            </a:endParaRPr>
          </a:p>
          <a:p>
            <a:pPr algn="l">
              <a:lnSpc>
                <a:spcPct val="120000"/>
              </a:lnSpc>
            </a:pPr>
            <a:r>
              <a:rPr lang="en-US">
                <a:solidFill>
                  <a:srgbClr val="FFFFFF"/>
                </a:solidFill>
                <a:latin typeface="Calibri" pitchFamily="34" charset="0"/>
              </a:rPr>
              <a:t>3-layer model of reading: </a:t>
            </a:r>
          </a:p>
          <a:p>
            <a:pPr algn="l">
              <a:lnSpc>
                <a:spcPct val="120000"/>
              </a:lnSpc>
            </a:pPr>
            <a:r>
              <a:rPr lang="en-US">
                <a:solidFill>
                  <a:srgbClr val="FFFFFF"/>
                </a:solidFill>
                <a:latin typeface="Calibri" pitchFamily="34" charset="0"/>
              </a:rPr>
              <a:t>orthography, phonology, semantics, or distribution of activity over 140 microfeatures of concepts. </a:t>
            </a:r>
          </a:p>
          <a:p>
            <a:pPr algn="l">
              <a:lnSpc>
                <a:spcPct val="120000"/>
              </a:lnSpc>
            </a:pPr>
            <a:r>
              <a:rPr lang="en-US">
                <a:solidFill>
                  <a:srgbClr val="FFFFFF"/>
                </a:solidFill>
                <a:latin typeface="Calibri" pitchFamily="34" charset="0"/>
              </a:rPr>
              <a:t>Hidden layers in between. </a:t>
            </a:r>
          </a:p>
        </p:txBody>
      </p:sp>
      <p:pic>
        <p:nvPicPr>
          <p:cNvPr id="2150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1357313"/>
            <a:ext cx="3948112"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83724"/>
            <a:ext cx="1143000" cy="114300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939800"/>
          </a:xfrm>
        </p:spPr>
        <p:txBody>
          <a:bodyPr/>
          <a:lstStyle/>
          <a:p>
            <a:pPr eaLnBrk="1" hangingPunct="1"/>
            <a:r>
              <a:rPr lang="en-US" smtClean="0"/>
              <a:t>Fuzzy Symbolic Dynamics (FSD)</a:t>
            </a:r>
          </a:p>
        </p:txBody>
      </p:sp>
      <p:sp>
        <p:nvSpPr>
          <p:cNvPr id="22531" name="Rectangle 3"/>
          <p:cNvSpPr>
            <a:spLocks noGrp="1" noChangeArrowheads="1"/>
          </p:cNvSpPr>
          <p:nvPr>
            <p:ph type="body" idx="1"/>
          </p:nvPr>
        </p:nvSpPr>
        <p:spPr>
          <a:xfrm>
            <a:off x="457200" y="1268413"/>
            <a:ext cx="8229600" cy="1214437"/>
          </a:xfrm>
        </p:spPr>
        <p:txBody>
          <a:bodyPr/>
          <a:lstStyle/>
          <a:p>
            <a:pPr eaLnBrk="1" hangingPunct="1">
              <a:buFont typeface="Wingdings" pitchFamily="2" charset="2"/>
              <a:buNone/>
            </a:pPr>
            <a:r>
              <a:rPr lang="en-US" sz="2000" smtClean="0"/>
              <a:t>Trajectory of dynamical </a:t>
            </a:r>
            <a:r>
              <a:rPr lang="pl-PL" sz="2000" smtClean="0"/>
              <a:t>system</a:t>
            </a:r>
            <a:r>
              <a:rPr lang="en-US" sz="2000" smtClean="0"/>
              <a:t> (neural activities), using recurrent plots (RP):</a:t>
            </a:r>
          </a:p>
        </p:txBody>
      </p:sp>
      <p:sp>
        <p:nvSpPr>
          <p:cNvPr id="29708" name="Rectangle 12"/>
          <p:cNvSpPr>
            <a:spLocks noChangeArrowheads="1"/>
          </p:cNvSpPr>
          <p:nvPr/>
        </p:nvSpPr>
        <p:spPr bwMode="auto">
          <a:xfrm>
            <a:off x="463550" y="2492375"/>
            <a:ext cx="8389938" cy="1563688"/>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None/>
              <a:defRPr/>
            </a:pPr>
            <a:r>
              <a:rPr lang="en-US" dirty="0">
                <a:solidFill>
                  <a:srgbClr val="F8F8F8"/>
                </a:solidFill>
                <a:latin typeface="+mn-lt"/>
              </a:rPr>
              <a:t>RP plots </a:t>
            </a:r>
            <a:r>
              <a:rPr lang="en-US" i="1" dirty="0">
                <a:solidFill>
                  <a:srgbClr val="FFFF00"/>
                </a:solidFill>
                <a:latin typeface="+mn-lt"/>
              </a:rPr>
              <a:t>S</a:t>
            </a:r>
            <a:r>
              <a:rPr lang="en-US" dirty="0">
                <a:solidFill>
                  <a:srgbClr val="FFFF00"/>
                </a:solidFill>
                <a:latin typeface="+mn-lt"/>
              </a:rPr>
              <a:t>(</a:t>
            </a:r>
            <a:r>
              <a:rPr lang="en-US" i="1" dirty="0">
                <a:solidFill>
                  <a:srgbClr val="FFFF00"/>
                </a:solidFill>
                <a:latin typeface="+mn-lt"/>
              </a:rPr>
              <a:t>t</a:t>
            </a:r>
            <a:r>
              <a:rPr lang="en-US" dirty="0">
                <a:solidFill>
                  <a:srgbClr val="FFFF00"/>
                </a:solidFill>
                <a:latin typeface="+mn-lt"/>
              </a:rPr>
              <a:t>,</a:t>
            </a:r>
            <a:r>
              <a:rPr lang="en-US" i="1" dirty="0">
                <a:solidFill>
                  <a:srgbClr val="FFFF00"/>
                </a:solidFill>
                <a:latin typeface="+mn-lt"/>
              </a:rPr>
              <a:t>t</a:t>
            </a:r>
            <a:r>
              <a:rPr lang="en-US" baseline="-25000" dirty="0">
                <a:solidFill>
                  <a:srgbClr val="FFFF00"/>
                </a:solidFill>
                <a:latin typeface="+mn-lt"/>
              </a:rPr>
              <a:t>0</a:t>
            </a:r>
            <a:r>
              <a:rPr lang="en-US" dirty="0">
                <a:solidFill>
                  <a:srgbClr val="FFFF00"/>
                </a:solidFill>
                <a:latin typeface="+mn-lt"/>
              </a:rPr>
              <a:t>)</a:t>
            </a:r>
            <a:r>
              <a:rPr lang="en-US" dirty="0">
                <a:solidFill>
                  <a:srgbClr val="F8F8F8"/>
                </a:solidFill>
                <a:latin typeface="+mn-lt"/>
              </a:rPr>
              <a:t> values as a matrix; FSD </a:t>
            </a:r>
          </a:p>
          <a:p>
            <a:pPr marL="342900" indent="-342900">
              <a:spcBef>
                <a:spcPct val="20000"/>
              </a:spcBef>
              <a:buClr>
                <a:schemeClr val="hlink"/>
              </a:buClr>
              <a:buSzPct val="80000"/>
              <a:buFont typeface="Wingdings" pitchFamily="2" charset="2"/>
              <a:buNone/>
              <a:defRPr/>
            </a:pPr>
            <a:r>
              <a:rPr lang="en-US" dirty="0">
                <a:solidFill>
                  <a:srgbClr val="F8F8F8"/>
                </a:solidFill>
                <a:latin typeface="+mn-lt"/>
              </a:rPr>
              <a:t>1. Standardize data.</a:t>
            </a:r>
          </a:p>
          <a:p>
            <a:pPr marL="342900" indent="-342900">
              <a:spcBef>
                <a:spcPct val="20000"/>
              </a:spcBef>
              <a:buClr>
                <a:schemeClr val="hlink"/>
              </a:buClr>
              <a:buSzPct val="80000"/>
              <a:buFont typeface="Wingdings" pitchFamily="2" charset="2"/>
              <a:buNone/>
              <a:defRPr/>
            </a:pPr>
            <a:r>
              <a:rPr lang="en-US" dirty="0">
                <a:solidFill>
                  <a:srgbClr val="F8F8F8"/>
                </a:solidFill>
                <a:latin typeface="+mn-lt"/>
              </a:rPr>
              <a:t>2. Find cluster centers (e.g. by k-means algorithm): </a:t>
            </a:r>
            <a:r>
              <a:rPr lang="en-US" i="1" dirty="0">
                <a:solidFill>
                  <a:srgbClr val="FFFF00"/>
                </a:solidFill>
                <a:latin typeface="Symbol" pitchFamily="18" charset="2"/>
              </a:rPr>
              <a:t>m</a:t>
            </a:r>
            <a:r>
              <a:rPr lang="en-US" baseline="-25000" dirty="0">
                <a:solidFill>
                  <a:srgbClr val="FFFF00"/>
                </a:solidFill>
                <a:latin typeface="+mn-lt"/>
              </a:rPr>
              <a:t>1</a:t>
            </a:r>
            <a:r>
              <a:rPr lang="en-US" dirty="0">
                <a:solidFill>
                  <a:srgbClr val="FFFF00"/>
                </a:solidFill>
                <a:latin typeface="+mn-lt"/>
              </a:rPr>
              <a:t>, </a:t>
            </a:r>
            <a:r>
              <a:rPr lang="en-US" i="1" dirty="0">
                <a:solidFill>
                  <a:srgbClr val="FFFF00"/>
                </a:solidFill>
                <a:latin typeface="Symbol" pitchFamily="18" charset="2"/>
              </a:rPr>
              <a:t>m</a:t>
            </a:r>
            <a:r>
              <a:rPr lang="en-US" baseline="-25000" dirty="0">
                <a:solidFill>
                  <a:srgbClr val="FFFF00"/>
                </a:solidFill>
                <a:latin typeface="+mn-lt"/>
              </a:rPr>
              <a:t>2 </a:t>
            </a:r>
            <a:r>
              <a:rPr lang="en-US" dirty="0">
                <a:solidFill>
                  <a:srgbClr val="F8F8F8"/>
                </a:solidFill>
                <a:latin typeface="+mn-lt"/>
              </a:rPr>
              <a:t>...</a:t>
            </a:r>
          </a:p>
          <a:p>
            <a:pPr marL="342900" indent="-342900">
              <a:spcBef>
                <a:spcPct val="20000"/>
              </a:spcBef>
              <a:buClr>
                <a:schemeClr val="hlink"/>
              </a:buClr>
              <a:buSzPct val="80000"/>
              <a:buFont typeface="Wingdings" pitchFamily="2" charset="2"/>
              <a:buNone/>
              <a:defRPr/>
            </a:pPr>
            <a:r>
              <a:rPr lang="en-US" dirty="0">
                <a:solidFill>
                  <a:srgbClr val="F8F8F8"/>
                </a:solidFill>
                <a:latin typeface="+mn-lt"/>
              </a:rPr>
              <a:t>3. Use non-linear mapping to reduce dimensionality:</a:t>
            </a:r>
          </a:p>
        </p:txBody>
      </p:sp>
      <p:graphicFrame>
        <p:nvGraphicFramePr>
          <p:cNvPr id="22533" name="Object 13"/>
          <p:cNvGraphicFramePr>
            <a:graphicFrameLocks noChangeAspect="1"/>
          </p:cNvGraphicFramePr>
          <p:nvPr/>
        </p:nvGraphicFramePr>
        <p:xfrm>
          <a:off x="592138" y="3924300"/>
          <a:ext cx="7248525" cy="800100"/>
        </p:xfrm>
        <a:graphic>
          <a:graphicData uri="http://schemas.openxmlformats.org/presentationml/2006/ole">
            <mc:AlternateContent xmlns:mc="http://schemas.openxmlformats.org/markup-compatibility/2006">
              <mc:Choice xmlns:v="urn:schemas-microsoft-com:vml" Requires="v">
                <p:oleObj spid="_x0000_s22538" name="Equation" r:id="rId4" imgW="3022600" imgH="355600" progId="Equation.DSMT4">
                  <p:embed/>
                </p:oleObj>
              </mc:Choice>
              <mc:Fallback>
                <p:oleObj name="Equation" r:id="rId4" imgW="3022600" imgH="355600" progId="Equation.DSMT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38" y="3924300"/>
                        <a:ext cx="72485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12"/>
          <p:cNvSpPr>
            <a:spLocks noChangeArrowheads="1"/>
          </p:cNvSpPr>
          <p:nvPr/>
        </p:nvSpPr>
        <p:spPr bwMode="auto">
          <a:xfrm>
            <a:off x="571500" y="4714875"/>
            <a:ext cx="8175625" cy="1714500"/>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None/>
              <a:defRPr/>
            </a:pPr>
            <a:r>
              <a:rPr lang="en-US" dirty="0">
                <a:solidFill>
                  <a:srgbClr val="F8F8F8"/>
                </a:solidFill>
                <a:latin typeface="+mn-lt"/>
              </a:rPr>
              <a:t>Localized membership functions </a:t>
            </a:r>
            <a:r>
              <a:rPr lang="en-US" i="1" dirty="0" err="1">
                <a:solidFill>
                  <a:srgbClr val="FFFF00"/>
                </a:solidFill>
              </a:rPr>
              <a:t>y</a:t>
            </a:r>
            <a:r>
              <a:rPr lang="en-US" i="1" baseline="-25000" dirty="0" err="1">
                <a:solidFill>
                  <a:srgbClr val="FFFF00"/>
                </a:solidFill>
              </a:rPr>
              <a:t>k</a:t>
            </a:r>
            <a:r>
              <a:rPr lang="en-US" dirty="0">
                <a:solidFill>
                  <a:srgbClr val="FFFF00"/>
                </a:solidFill>
              </a:rPr>
              <a:t>(</a:t>
            </a:r>
            <a:r>
              <a:rPr lang="en-US" i="1" dirty="0" err="1">
                <a:solidFill>
                  <a:srgbClr val="FFFF00"/>
                </a:solidFill>
              </a:rPr>
              <a:t>t;W</a:t>
            </a:r>
            <a:r>
              <a:rPr lang="en-US" dirty="0">
                <a:solidFill>
                  <a:srgbClr val="FFFF00"/>
                </a:solidFill>
              </a:rPr>
              <a:t>)</a:t>
            </a:r>
            <a:r>
              <a:rPr lang="en-US" dirty="0">
                <a:solidFill>
                  <a:srgbClr val="F8F8F8"/>
                </a:solidFill>
                <a:latin typeface="+mn-lt"/>
              </a:rPr>
              <a:t>: </a:t>
            </a:r>
          </a:p>
          <a:p>
            <a:pPr marL="342900" indent="-342900" algn="l">
              <a:spcBef>
                <a:spcPct val="20000"/>
              </a:spcBef>
              <a:buClr>
                <a:schemeClr val="hlink"/>
              </a:buClr>
              <a:buSzPct val="80000"/>
              <a:buFont typeface="Wingdings" pitchFamily="2" charset="2"/>
              <a:buNone/>
              <a:defRPr/>
            </a:pPr>
            <a:r>
              <a:rPr lang="en-US" dirty="0">
                <a:solidFill>
                  <a:srgbClr val="F8F8F8"/>
                </a:solidFill>
                <a:latin typeface="+mn-lt"/>
              </a:rPr>
              <a:t>sharp indicator functions =&gt; symbolic dynamics; </a:t>
            </a:r>
            <a:r>
              <a:rPr lang="en-US" i="1" dirty="0">
                <a:solidFill>
                  <a:srgbClr val="FFFF00"/>
                </a:solidFill>
              </a:rPr>
              <a:t>x</a:t>
            </a:r>
            <a:r>
              <a:rPr lang="en-US" dirty="0">
                <a:solidFill>
                  <a:srgbClr val="FFFF00"/>
                </a:solidFill>
              </a:rPr>
              <a:t>(</a:t>
            </a:r>
            <a:r>
              <a:rPr lang="en-US" i="1" dirty="0">
                <a:solidFill>
                  <a:srgbClr val="FFFF00"/>
                </a:solidFill>
              </a:rPr>
              <a:t>t</a:t>
            </a:r>
            <a:r>
              <a:rPr lang="en-US" dirty="0">
                <a:solidFill>
                  <a:srgbClr val="FFFF00"/>
                </a:solidFill>
              </a:rPr>
              <a:t>) =&gt; </a:t>
            </a:r>
            <a:r>
              <a:rPr lang="en-US" dirty="0">
                <a:solidFill>
                  <a:srgbClr val="F8F8F8"/>
                </a:solidFill>
                <a:latin typeface="+mn-lt"/>
              </a:rPr>
              <a:t>strings of symbols;</a:t>
            </a:r>
          </a:p>
          <a:p>
            <a:pPr algn="l">
              <a:spcBef>
                <a:spcPct val="20000"/>
              </a:spcBef>
              <a:buClr>
                <a:schemeClr val="hlink"/>
              </a:buClr>
              <a:buSzPct val="80000"/>
              <a:buFont typeface="Wingdings" pitchFamily="2" charset="2"/>
              <a:buNone/>
              <a:defRPr/>
            </a:pPr>
            <a:r>
              <a:rPr lang="en-US" dirty="0">
                <a:solidFill>
                  <a:srgbClr val="F8F8F8"/>
                </a:solidFill>
                <a:latin typeface="+mn-lt"/>
              </a:rPr>
              <a:t>soft membership functions =&gt; fuzzy symbolic dynamics, dimensionality reduction </a:t>
            </a:r>
            <a:r>
              <a:rPr lang="en-US" dirty="0">
                <a:solidFill>
                  <a:srgbClr val="FFFF00"/>
                </a:solidFill>
                <a:latin typeface="+mn-lt"/>
              </a:rPr>
              <a:t>Y(</a:t>
            </a:r>
            <a:r>
              <a:rPr lang="en-US" i="1" dirty="0">
                <a:solidFill>
                  <a:srgbClr val="FFFF00"/>
                </a:solidFill>
                <a:latin typeface="+mn-lt"/>
              </a:rPr>
              <a:t>t</a:t>
            </a:r>
            <a:r>
              <a:rPr lang="en-US" dirty="0">
                <a:solidFill>
                  <a:srgbClr val="FFFF00"/>
                </a:solidFill>
                <a:latin typeface="+mn-lt"/>
              </a:rPr>
              <a:t>)=(</a:t>
            </a:r>
            <a:r>
              <a:rPr lang="en-US" i="1" dirty="0">
                <a:solidFill>
                  <a:srgbClr val="FFFF00"/>
                </a:solidFill>
              </a:rPr>
              <a:t>y</a:t>
            </a:r>
            <a:r>
              <a:rPr lang="en-US" baseline="-25000" dirty="0">
                <a:solidFill>
                  <a:srgbClr val="FFFF00"/>
                </a:solidFill>
              </a:rPr>
              <a:t>1</a:t>
            </a:r>
            <a:r>
              <a:rPr lang="en-US" dirty="0">
                <a:solidFill>
                  <a:srgbClr val="FFFF00"/>
                </a:solidFill>
              </a:rPr>
              <a:t>(</a:t>
            </a:r>
            <a:r>
              <a:rPr lang="en-US" i="1" dirty="0" err="1">
                <a:solidFill>
                  <a:srgbClr val="FFFF00"/>
                </a:solidFill>
              </a:rPr>
              <a:t>t;W</a:t>
            </a:r>
            <a:r>
              <a:rPr lang="en-US" dirty="0">
                <a:solidFill>
                  <a:srgbClr val="FFFF00"/>
                </a:solidFill>
              </a:rPr>
              <a:t>),</a:t>
            </a:r>
            <a:r>
              <a:rPr lang="en-US" i="1" dirty="0">
                <a:solidFill>
                  <a:srgbClr val="FFFF00"/>
                </a:solidFill>
              </a:rPr>
              <a:t> y</a:t>
            </a:r>
            <a:r>
              <a:rPr lang="en-US" baseline="-25000" dirty="0">
                <a:solidFill>
                  <a:srgbClr val="FFFF00"/>
                </a:solidFill>
              </a:rPr>
              <a:t>2</a:t>
            </a:r>
            <a:r>
              <a:rPr lang="en-US" dirty="0">
                <a:solidFill>
                  <a:srgbClr val="FFFF00"/>
                </a:solidFill>
              </a:rPr>
              <a:t>(</a:t>
            </a:r>
            <a:r>
              <a:rPr lang="en-US" i="1" dirty="0" err="1">
                <a:solidFill>
                  <a:srgbClr val="FFFF00"/>
                </a:solidFill>
              </a:rPr>
              <a:t>t;W</a:t>
            </a:r>
            <a:r>
              <a:rPr lang="en-US" dirty="0">
                <a:solidFill>
                  <a:srgbClr val="FFFF00"/>
                </a:solidFill>
              </a:rPr>
              <a:t>))</a:t>
            </a:r>
            <a:r>
              <a:rPr lang="en-US" dirty="0">
                <a:solidFill>
                  <a:srgbClr val="F8F8F8"/>
                </a:solidFill>
                <a:latin typeface="+mn-lt"/>
              </a:rPr>
              <a:t>  =&gt; visualization of high-dim data.</a:t>
            </a:r>
            <a:endParaRPr lang="pl-PL" dirty="0">
              <a:solidFill>
                <a:srgbClr val="F8F8F8"/>
              </a:solidFill>
              <a:latin typeface="+mn-lt"/>
            </a:endParaRPr>
          </a:p>
          <a:p>
            <a:pPr algn="l">
              <a:spcBef>
                <a:spcPct val="20000"/>
              </a:spcBef>
              <a:buClr>
                <a:schemeClr val="hlink"/>
              </a:buClr>
              <a:buSzPct val="80000"/>
              <a:buFont typeface="Wingdings" pitchFamily="2" charset="2"/>
              <a:buNone/>
              <a:defRPr/>
            </a:pPr>
            <a:r>
              <a:rPr lang="en-US" dirty="0">
                <a:solidFill>
                  <a:srgbClr val="F8F8F8"/>
                </a:solidFill>
                <a:latin typeface="+mn-lt"/>
              </a:rPr>
              <a:t>Dobosz K, Duch W. (2010) Understanding Neurodynamical Systems via Fuzzy Symbolic Dynamics. </a:t>
            </a:r>
            <a:r>
              <a:rPr lang="pl-PL" dirty="0">
                <a:solidFill>
                  <a:srgbClr val="F8F8F8"/>
                </a:solidFill>
                <a:latin typeface="+mn-lt"/>
              </a:rPr>
              <a:t> </a:t>
            </a:r>
            <a:r>
              <a:rPr lang="en-US" dirty="0">
                <a:solidFill>
                  <a:srgbClr val="F8F8F8"/>
                </a:solidFill>
                <a:latin typeface="+mn-lt"/>
              </a:rPr>
              <a:t>Neural Networks Vol. 23 (2010) 487-496</a:t>
            </a:r>
          </a:p>
        </p:txBody>
      </p:sp>
      <p:graphicFrame>
        <p:nvGraphicFramePr>
          <p:cNvPr id="22535" name="Object 4"/>
          <p:cNvGraphicFramePr>
            <a:graphicFrameLocks noChangeAspect="1"/>
          </p:cNvGraphicFramePr>
          <p:nvPr/>
        </p:nvGraphicFramePr>
        <p:xfrm>
          <a:off x="684213" y="1744663"/>
          <a:ext cx="7920037" cy="781050"/>
        </p:xfrm>
        <a:graphic>
          <a:graphicData uri="http://schemas.openxmlformats.org/presentationml/2006/ole">
            <mc:AlternateContent xmlns:mc="http://schemas.openxmlformats.org/markup-compatibility/2006">
              <mc:Choice xmlns:v="urn:schemas-microsoft-com:vml" Requires="v">
                <p:oleObj spid="_x0000_s22539" name="Equation" r:id="rId6" imgW="3365500" imgH="304800" progId="Equation.DSMT4">
                  <p:embed/>
                </p:oleObj>
              </mc:Choice>
              <mc:Fallback>
                <p:oleObj name="Equation" r:id="rId6" imgW="3365500" imgH="3048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1744663"/>
                        <a:ext cx="79200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3"/>
          <p:cNvPicPr>
            <a:picLocks noChangeAspect="1" noChangeArrowheads="1"/>
          </p:cNvPicPr>
          <p:nvPr/>
        </p:nvPicPr>
        <p:blipFill>
          <a:blip r:embed="rId8"/>
          <a:srcRect/>
          <a:stretch>
            <a:fillRect/>
          </a:stretch>
        </p:blipFill>
        <p:spPr bwMode="auto">
          <a:xfrm>
            <a:off x="19050" y="31750"/>
            <a:ext cx="3810000" cy="325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5575" y="20638"/>
            <a:ext cx="5176838"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939800"/>
          </a:xfrm>
        </p:spPr>
        <p:txBody>
          <a:bodyPr/>
          <a:lstStyle/>
          <a:p>
            <a:pPr eaLnBrk="1" hangingPunct="1"/>
            <a:r>
              <a:rPr lang="en-US" smtClean="0"/>
              <a:t>Plan:</a:t>
            </a:r>
          </a:p>
        </p:txBody>
      </p:sp>
      <p:sp>
        <p:nvSpPr>
          <p:cNvPr id="5123" name="Rectangle 3"/>
          <p:cNvSpPr>
            <a:spLocks noGrp="1" noChangeArrowheads="1"/>
          </p:cNvSpPr>
          <p:nvPr>
            <p:ph idx="1"/>
          </p:nvPr>
        </p:nvSpPr>
        <p:spPr>
          <a:xfrm>
            <a:off x="642938" y="1357313"/>
            <a:ext cx="6450012" cy="1423987"/>
          </a:xfrm>
        </p:spPr>
        <p:txBody>
          <a:bodyPr/>
          <a:lstStyle/>
          <a:p>
            <a:pPr eaLnBrk="1" hangingPunct="1"/>
            <a:r>
              <a:rPr lang="en-US" smtClean="0"/>
              <a:t>How can we understand such disease as autism/ADHD?</a:t>
            </a:r>
            <a:r>
              <a:rPr lang="pl-PL" smtClean="0"/>
              <a:t/>
            </a:r>
            <a:br>
              <a:rPr lang="pl-PL" smtClean="0"/>
            </a:br>
            <a:r>
              <a:rPr lang="en-US" smtClean="0"/>
              <a:t>And who is in the best position to do it</a:t>
            </a:r>
            <a:r>
              <a:rPr lang="pl-PL" smtClean="0"/>
              <a:t>? </a:t>
            </a:r>
          </a:p>
        </p:txBody>
      </p:sp>
      <p:sp>
        <p:nvSpPr>
          <p:cNvPr id="487430" name="Rectangle 6"/>
          <p:cNvSpPr>
            <a:spLocks noChangeArrowheads="1"/>
          </p:cNvSpPr>
          <p:nvPr/>
        </p:nvSpPr>
        <p:spPr bwMode="auto">
          <a:xfrm>
            <a:off x="642938" y="2349500"/>
            <a:ext cx="8072437" cy="4103688"/>
          </a:xfrm>
          <a:prstGeom prst="rect">
            <a:avLst/>
          </a:prstGeom>
          <a:noFill/>
          <a:ln w="9525">
            <a:noFill/>
            <a:miter lim="800000"/>
            <a:headEnd/>
            <a:tailEnd/>
          </a:ln>
          <a:effectLst/>
        </p:spPr>
        <p:txBody>
          <a:bodyPr lIns="92075" tIns="46038" rIns="92075" bIns="46038"/>
          <a:lstStyle/>
          <a:p>
            <a:pPr indent="384175" algn="l">
              <a:spcBef>
                <a:spcPct val="20000"/>
              </a:spcBef>
              <a:buClr>
                <a:schemeClr val="bg1"/>
              </a:buClr>
              <a:buSzPct val="100000"/>
              <a:buFontTx/>
              <a:buChar char="•"/>
              <a:defRPr/>
            </a:pPr>
            <a:endParaRPr lang="en-US" sz="2400" dirty="0">
              <a:solidFill>
                <a:schemeClr val="bg1"/>
              </a:solidFill>
            </a:endParaRPr>
          </a:p>
          <a:p>
            <a:pPr indent="384175" algn="l">
              <a:spcBef>
                <a:spcPct val="20000"/>
              </a:spcBef>
              <a:buClr>
                <a:schemeClr val="bg1"/>
              </a:buClr>
              <a:buSzPct val="100000"/>
              <a:buFontTx/>
              <a:buChar char="•"/>
              <a:defRPr/>
            </a:pPr>
            <a:r>
              <a:rPr lang="en-US" sz="2400" dirty="0">
                <a:solidFill>
                  <a:schemeClr val="bg1"/>
                </a:solidFill>
              </a:rPr>
              <a:t>Theories, mistaking symptoms for causes.</a:t>
            </a:r>
          </a:p>
          <a:p>
            <a:pPr indent="384175" algn="l">
              <a:spcBef>
                <a:spcPct val="20000"/>
              </a:spcBef>
              <a:buClr>
                <a:schemeClr val="bg1"/>
              </a:buClr>
              <a:buSzPct val="100000"/>
              <a:buFontTx/>
              <a:buChar char="•"/>
              <a:defRPr/>
            </a:pPr>
            <a:r>
              <a:rPr lang="en-US" sz="2400" dirty="0">
                <a:solidFill>
                  <a:schemeClr val="bg1"/>
                </a:solidFill>
              </a:rPr>
              <a:t>What we hope to do?</a:t>
            </a:r>
          </a:p>
          <a:p>
            <a:pPr indent="384175" algn="l">
              <a:spcBef>
                <a:spcPct val="20000"/>
              </a:spcBef>
              <a:buClr>
                <a:schemeClr val="bg1"/>
              </a:buClr>
              <a:buSzPct val="100000"/>
              <a:buFontTx/>
              <a:buChar char="•"/>
              <a:defRPr/>
            </a:pPr>
            <a:r>
              <a:rPr lang="en-US" sz="2400" dirty="0">
                <a:solidFill>
                  <a:schemeClr val="bg1"/>
                </a:solidFill>
              </a:rPr>
              <a:t>Computational experiments.</a:t>
            </a:r>
          </a:p>
          <a:p>
            <a:pPr indent="384175" algn="l">
              <a:spcBef>
                <a:spcPct val="20000"/>
              </a:spcBef>
              <a:buClr>
                <a:schemeClr val="bg1"/>
              </a:buClr>
              <a:buSzPct val="100000"/>
              <a:buFontTx/>
              <a:buChar char="•"/>
              <a:defRPr/>
            </a:pPr>
            <a:r>
              <a:rPr lang="en-US" sz="2400" dirty="0">
                <a:solidFill>
                  <a:schemeClr val="bg1"/>
                </a:solidFill>
              </a:rPr>
              <a:t>Experimental evidence, g</a:t>
            </a:r>
            <a:r>
              <a:rPr lang="pl-PL" sz="2400" dirty="0" err="1">
                <a:solidFill>
                  <a:schemeClr val="bg1"/>
                </a:solidFill>
              </a:rPr>
              <a:t>enetics</a:t>
            </a:r>
            <a:endParaRPr lang="en-US" sz="2400" dirty="0">
              <a:solidFill>
                <a:schemeClr val="bg1"/>
              </a:solidFill>
            </a:endParaRPr>
          </a:p>
          <a:p>
            <a:pPr indent="384175" algn="l">
              <a:spcBef>
                <a:spcPct val="20000"/>
              </a:spcBef>
              <a:buClr>
                <a:schemeClr val="bg1"/>
              </a:buClr>
              <a:buSzPct val="100000"/>
              <a:buFontTx/>
              <a:buChar char="•"/>
              <a:defRPr/>
            </a:pPr>
            <a:r>
              <a:rPr lang="en-US" sz="2400" dirty="0">
                <a:solidFill>
                  <a:schemeClr val="bg1"/>
                </a:solidFill>
              </a:rPr>
              <a:t>Some ideas for </a:t>
            </a:r>
            <a:r>
              <a:rPr lang="en-US" sz="2400" dirty="0" err="1">
                <a:solidFill>
                  <a:schemeClr val="bg1"/>
                </a:solidFill>
              </a:rPr>
              <a:t>neurorehabilitation</a:t>
            </a:r>
            <a:r>
              <a:rPr lang="en-US" sz="2400" dirty="0">
                <a:solidFill>
                  <a:schemeClr val="bg1"/>
                </a:solidFill>
              </a:rPr>
              <a:t> &amp; ICNT.</a:t>
            </a:r>
          </a:p>
          <a:p>
            <a:pPr indent="384175" algn="l">
              <a:spcBef>
                <a:spcPct val="20000"/>
              </a:spcBef>
              <a:buClr>
                <a:schemeClr val="bg1"/>
              </a:buClr>
              <a:buSzPct val="100000"/>
              <a:buFontTx/>
              <a:buChar char="•"/>
              <a:defRPr/>
            </a:pPr>
            <a:endParaRPr lang="pl-PL" sz="1000" dirty="0">
              <a:solidFill>
                <a:schemeClr val="bg1"/>
              </a:solidFill>
              <a:latin typeface="+mn-lt"/>
            </a:endParaRPr>
          </a:p>
          <a:p>
            <a:pPr algn="l">
              <a:spcBef>
                <a:spcPct val="20000"/>
              </a:spcBef>
              <a:buClr>
                <a:schemeClr val="bg1"/>
              </a:buClr>
              <a:buSzPct val="100000"/>
              <a:defRPr/>
            </a:pPr>
            <a:endParaRPr lang="en-US" sz="2400" dirty="0">
              <a:solidFill>
                <a:schemeClr val="bg1"/>
              </a:solidFill>
              <a:latin typeface="+mn-lt"/>
            </a:endParaRPr>
          </a:p>
          <a:p>
            <a:pPr algn="l">
              <a:spcBef>
                <a:spcPct val="20000"/>
              </a:spcBef>
              <a:buClr>
                <a:schemeClr val="bg1"/>
              </a:buClr>
              <a:buSzPct val="100000"/>
              <a:defRPr/>
            </a:pPr>
            <a:r>
              <a:rPr lang="en-US" sz="2400" dirty="0">
                <a:solidFill>
                  <a:schemeClr val="bg1"/>
                </a:solidFill>
                <a:latin typeface="+mn-lt"/>
              </a:rPr>
              <a:t>April is celebrated as the </a:t>
            </a:r>
            <a:r>
              <a:rPr lang="pl-PL" sz="2400" dirty="0">
                <a:solidFill>
                  <a:schemeClr val="bg1"/>
                </a:solidFill>
                <a:latin typeface="+mn-lt"/>
              </a:rPr>
              <a:t>autism awareness month</a:t>
            </a:r>
            <a:r>
              <a:rPr lang="en-US" sz="2400" dirty="0">
                <a:solidFill>
                  <a:schemeClr val="bg1"/>
                </a:solidFill>
                <a:latin typeface="+mn-lt"/>
              </a:rPr>
              <a:t> since </a:t>
            </a:r>
            <a:r>
              <a:rPr lang="pl-PL" sz="2400" dirty="0">
                <a:solidFill>
                  <a:schemeClr val="bg1"/>
                </a:solidFill>
                <a:latin typeface="+mn-lt"/>
              </a:rPr>
              <a:t>1970.</a:t>
            </a:r>
          </a:p>
        </p:txBody>
      </p:sp>
      <p:pic>
        <p:nvPicPr>
          <p:cNvPr id="5125" name="Picture 5" descr="C:\Documents and Settings\HP_Owner\My Documents\My Pictures\baby aut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200" y="188913"/>
            <a:ext cx="19558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3356992"/>
            <a:ext cx="1143000" cy="180975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939800"/>
          </a:xfrm>
        </p:spPr>
        <p:txBody>
          <a:bodyPr/>
          <a:lstStyle/>
          <a:p>
            <a:pPr eaLnBrk="1" hangingPunct="1"/>
            <a:r>
              <a:rPr lang="en-US" smtClean="0"/>
              <a:t>Neurodynamics</a:t>
            </a:r>
          </a:p>
        </p:txBody>
      </p:sp>
      <p:sp>
        <p:nvSpPr>
          <p:cNvPr id="34819" name="Rectangle 3"/>
          <p:cNvSpPr>
            <a:spLocks noGrp="1" noChangeArrowheads="1"/>
          </p:cNvSpPr>
          <p:nvPr>
            <p:ph idx="1"/>
          </p:nvPr>
        </p:nvSpPr>
        <p:spPr>
          <a:xfrm>
            <a:off x="428625" y="1285875"/>
            <a:ext cx="8501063" cy="4071938"/>
          </a:xfrm>
        </p:spPr>
        <p:txBody>
          <a:bodyPr/>
          <a:lstStyle/>
          <a:p>
            <a:pPr eaLnBrk="1" hangingPunct="1">
              <a:buFont typeface="Arial" pitchFamily="34" charset="0"/>
              <a:buNone/>
              <a:defRPr/>
            </a:pPr>
            <a:r>
              <a:rPr lang="en-US" sz="2000" smtClean="0"/>
              <a:t>Attention results from: </a:t>
            </a:r>
          </a:p>
          <a:p>
            <a:pPr eaLnBrk="1" hangingPunct="1">
              <a:defRPr/>
            </a:pPr>
            <a:r>
              <a:rPr lang="en-US" sz="2000" smtClean="0"/>
              <a:t>inhibitory competition, </a:t>
            </a:r>
          </a:p>
          <a:p>
            <a:pPr eaLnBrk="1" hangingPunct="1">
              <a:defRPr/>
            </a:pPr>
            <a:r>
              <a:rPr lang="en-US" sz="2000" smtClean="0"/>
              <a:t>bidirectional interactive processing, </a:t>
            </a:r>
          </a:p>
          <a:p>
            <a:pPr eaLnBrk="1" hangingPunct="1">
              <a:defRPr/>
            </a:pPr>
            <a:r>
              <a:rPr lang="en-US" sz="2000" smtClean="0"/>
              <a:t>multiple constraint satisfaction. </a:t>
            </a:r>
            <a:br>
              <a:rPr lang="en-US" sz="2000" smtClean="0"/>
            </a:br>
            <a:endParaRPr lang="en-US" sz="2000" smtClean="0"/>
          </a:p>
          <a:p>
            <a:pPr eaLnBrk="1" hangingPunct="1">
              <a:buFont typeface="Arial" pitchFamily="34" charset="0"/>
              <a:buNone/>
              <a:defRPr/>
            </a:pPr>
            <a:r>
              <a:rPr lang="en-US" sz="2000" smtClean="0"/>
              <a:t>Basins of attractors: input activations {LGN(X)}=&gt; object recognition</a:t>
            </a:r>
            <a:br>
              <a:rPr lang="en-US" sz="2000" smtClean="0"/>
            </a:br>
            <a:endParaRPr lang="en-US" sz="2000" smtClean="0"/>
          </a:p>
          <a:p>
            <a:pPr marL="457200" indent="-457200" eaLnBrk="1" hangingPunct="1">
              <a:defRPr/>
            </a:pPr>
            <a:r>
              <a:rPr lang="en-US" sz="2000" smtClean="0"/>
              <a:t>Normal case: relatively large, easy associations, moving from one basin of attraction to another, exploring the activation space.</a:t>
            </a:r>
          </a:p>
          <a:p>
            <a:pPr marL="457200" indent="-457200" eaLnBrk="1" hangingPunct="1">
              <a:defRPr/>
            </a:pPr>
            <a:r>
              <a:rPr lang="en-US" sz="2000" smtClean="0"/>
              <a:t>Without accommodation (voltage-dependent K</a:t>
            </a:r>
            <a:r>
              <a:rPr lang="en-US" sz="2000" baseline="30000" smtClean="0"/>
              <a:t>+</a:t>
            </a:r>
            <a:r>
              <a:rPr lang="en-US" sz="2000" smtClean="0"/>
              <a:t> channels): deep, narrow basins, hard to move out of the basin, associations are weak. </a:t>
            </a:r>
            <a:endParaRPr lang="pl-PL" sz="2000" smtClean="0"/>
          </a:p>
        </p:txBody>
      </p:sp>
      <p:sp>
        <p:nvSpPr>
          <p:cNvPr id="732169" name="Rectangle 9"/>
          <p:cNvSpPr>
            <a:spLocks noChangeArrowheads="1"/>
          </p:cNvSpPr>
          <p:nvPr/>
        </p:nvSpPr>
        <p:spPr bwMode="auto">
          <a:xfrm>
            <a:off x="539750" y="5254625"/>
            <a:ext cx="8389938" cy="1214438"/>
          </a:xfrm>
          <a:prstGeom prst="rect">
            <a:avLst/>
          </a:prstGeom>
          <a:noFill/>
          <a:ln w="9525">
            <a:noFill/>
            <a:miter lim="800000"/>
            <a:headEnd/>
            <a:tailEnd/>
          </a:ln>
          <a:effectLst/>
        </p:spPr>
        <p:txBody>
          <a:bodyPr/>
          <a:lstStyle/>
          <a:p>
            <a:pPr algn="l">
              <a:lnSpc>
                <a:spcPct val="120000"/>
              </a:lnSpc>
              <a:defRPr/>
            </a:pPr>
            <a:r>
              <a:rPr lang="en-US">
                <a:solidFill>
                  <a:srgbClr val="FFFFFF"/>
                </a:solidFill>
                <a:latin typeface="+mn-lt"/>
              </a:rPr>
              <a:t>Accommodation: basins of attractors shrink and vanish because neurons desynchronize due to the fatigue. This allows other neurons to synchronize, guided by Spat =&gt; V2 =&gt; V1 feedback. </a:t>
            </a:r>
          </a:p>
        </p:txBody>
      </p:sp>
      <p:pic>
        <p:nvPicPr>
          <p:cNvPr id="2355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9075" y="571500"/>
            <a:ext cx="13049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939800"/>
          </a:xfrm>
        </p:spPr>
        <p:txBody>
          <a:bodyPr/>
          <a:lstStyle/>
          <a:p>
            <a:pPr eaLnBrk="1" hangingPunct="1"/>
            <a:r>
              <a:rPr lang="en-US" smtClean="0"/>
              <a:t>Attractors for words</a:t>
            </a:r>
          </a:p>
        </p:txBody>
      </p:sp>
      <p:sp>
        <p:nvSpPr>
          <p:cNvPr id="24579" name="Rectangle 3"/>
          <p:cNvSpPr>
            <a:spLocks noGrp="1" noChangeArrowheads="1"/>
          </p:cNvSpPr>
          <p:nvPr>
            <p:ph idx="1"/>
          </p:nvPr>
        </p:nvSpPr>
        <p:spPr>
          <a:xfrm>
            <a:off x="428625" y="1285875"/>
            <a:ext cx="4214813" cy="3857625"/>
          </a:xfrm>
        </p:spPr>
        <p:txBody>
          <a:bodyPr/>
          <a:lstStyle/>
          <a:p>
            <a:pPr marL="0" indent="0" eaLnBrk="1" hangingPunct="1">
              <a:buFont typeface="Arial" pitchFamily="34" charset="0"/>
              <a:buNone/>
            </a:pPr>
            <a:r>
              <a:rPr lang="en-US" sz="2000" smtClean="0"/>
              <a:t>Model for reading includes phonological, orthographic and semantic layers with hidden layers in between. </a:t>
            </a:r>
          </a:p>
          <a:p>
            <a:pPr marL="0" indent="0" eaLnBrk="1" hangingPunct="1">
              <a:buFont typeface="Arial" pitchFamily="34" charset="0"/>
              <a:buNone/>
            </a:pPr>
            <a:r>
              <a:rPr lang="en-US" sz="2000" smtClean="0"/>
              <a:t>Non-linear visualization of activity of the semantic layer with 140 units. </a:t>
            </a:r>
            <a:br>
              <a:rPr lang="en-US" sz="2000" smtClean="0"/>
            </a:br>
            <a:endParaRPr lang="en-US" sz="1000" smtClean="0"/>
          </a:p>
          <a:p>
            <a:pPr marL="0" indent="0" eaLnBrk="1" hangingPunct="1">
              <a:buFont typeface="Arial" pitchFamily="34" charset="0"/>
              <a:buNone/>
            </a:pPr>
            <a:r>
              <a:rPr lang="en-US" sz="2000" i="1" smtClean="0"/>
              <a:t>Cost </a:t>
            </a:r>
            <a:r>
              <a:rPr lang="en-US" sz="2000" smtClean="0"/>
              <a:t>and </a:t>
            </a:r>
            <a:r>
              <a:rPr lang="en-US" sz="2000" i="1" smtClean="0"/>
              <a:t>rent </a:t>
            </a:r>
            <a:r>
              <a:rPr lang="en-US" sz="2000" smtClean="0"/>
              <a:t>have semantic associations, attractors are close to each other, but without accommodation transitions between basins of attractions are hard.  </a:t>
            </a:r>
          </a:p>
        </p:txBody>
      </p:sp>
      <p:sp>
        <p:nvSpPr>
          <p:cNvPr id="732169" name="Rectangle 9"/>
          <p:cNvSpPr>
            <a:spLocks noChangeArrowheads="1"/>
          </p:cNvSpPr>
          <p:nvPr/>
        </p:nvSpPr>
        <p:spPr bwMode="auto">
          <a:xfrm>
            <a:off x="441325" y="5143500"/>
            <a:ext cx="8389938" cy="1500188"/>
          </a:xfrm>
          <a:prstGeom prst="rect">
            <a:avLst/>
          </a:prstGeom>
          <a:noFill/>
          <a:ln w="9525">
            <a:noFill/>
            <a:miter lim="800000"/>
            <a:headEnd/>
            <a:tailEnd/>
          </a:ln>
          <a:effectLst/>
        </p:spPr>
        <p:txBody>
          <a:bodyPr/>
          <a:lstStyle/>
          <a:p>
            <a:pPr algn="l">
              <a:spcBef>
                <a:spcPct val="20000"/>
              </a:spcBef>
              <a:buClrTx/>
              <a:buSzTx/>
              <a:defRPr/>
            </a:pPr>
            <a:r>
              <a:rPr lang="en-US">
                <a:solidFill>
                  <a:prstClr val="white"/>
                </a:solidFill>
                <a:latin typeface="+mn-lt"/>
              </a:rPr>
              <a:t>Will it manifest in verbal priming tests? Free associations? </a:t>
            </a:r>
          </a:p>
          <a:p>
            <a:pPr algn="l">
              <a:spcBef>
                <a:spcPct val="20000"/>
              </a:spcBef>
              <a:buClrTx/>
              <a:buSzTx/>
              <a:defRPr/>
            </a:pPr>
            <a:r>
              <a:rPr lang="en-US">
                <a:solidFill>
                  <a:prstClr val="white"/>
                </a:solidFill>
                <a:latin typeface="+mn-lt"/>
              </a:rPr>
              <a:t>Will broadening of phonological/written form representations help? </a:t>
            </a:r>
            <a:endParaRPr lang="en-US">
              <a:solidFill>
                <a:srgbClr val="FFFFFF"/>
              </a:solidFill>
              <a:latin typeface="+mn-lt"/>
            </a:endParaRPr>
          </a:p>
          <a:p>
            <a:pPr algn="l">
              <a:lnSpc>
                <a:spcPct val="120000"/>
              </a:lnSpc>
              <a:defRPr/>
            </a:pPr>
            <a:r>
              <a:rPr lang="en-US">
                <a:solidFill>
                  <a:srgbClr val="FFFFFF"/>
                </a:solidFill>
                <a:latin typeface="+mn-lt"/>
              </a:rPr>
              <a:t>For example, training ASD children with characters that vary in many ways (shapes, colors, size, rotations).  </a:t>
            </a:r>
          </a:p>
        </p:txBody>
      </p:sp>
      <p:pic>
        <p:nvPicPr>
          <p:cNvPr id="245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1071563"/>
            <a:ext cx="3948112"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071563"/>
            <a:ext cx="44577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939800"/>
          </a:xfrm>
        </p:spPr>
        <p:txBody>
          <a:bodyPr/>
          <a:lstStyle/>
          <a:p>
            <a:pPr eaLnBrk="1" hangingPunct="1"/>
            <a:r>
              <a:rPr lang="en-US" smtClean="0"/>
              <a:t>Depth of attractor basins</a:t>
            </a: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2643188"/>
            <a:ext cx="53435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Symbol zastępczy zawartości 6"/>
          <p:cNvSpPr>
            <a:spLocks noGrp="1"/>
          </p:cNvSpPr>
          <p:nvPr>
            <p:ph idx="1"/>
          </p:nvPr>
        </p:nvSpPr>
        <p:spPr>
          <a:xfrm>
            <a:off x="500063" y="1143000"/>
            <a:ext cx="8229600" cy="1285875"/>
          </a:xfrm>
        </p:spPr>
        <p:txBody>
          <a:bodyPr/>
          <a:lstStyle/>
          <a:p>
            <a:pPr marL="0" indent="0">
              <a:buFont typeface="Arial" pitchFamily="34" charset="0"/>
              <a:buNone/>
            </a:pPr>
            <a:r>
              <a:rPr lang="en-US" sz="2000" smtClean="0"/>
              <a:t>Variance around the center of a cluster grows with synaptic noise; for narrow and deep attractors it will grow slowly, but for wide basins it will grow fast. </a:t>
            </a:r>
          </a:p>
          <a:p>
            <a:pPr marL="0" indent="0">
              <a:buFont typeface="Arial" pitchFamily="34" charset="0"/>
              <a:buNone/>
            </a:pPr>
            <a:r>
              <a:rPr lang="en-US" sz="2000" smtClean="0"/>
              <a:t>Jumping out of the attractor basin reduces the variance due to inhibition of desynchronized neurons. </a:t>
            </a:r>
          </a:p>
        </p:txBody>
      </p:sp>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939800"/>
          </a:xfrm>
        </p:spPr>
        <p:txBody>
          <a:bodyPr/>
          <a:lstStyle/>
          <a:p>
            <a:pPr eaLnBrk="1" hangingPunct="1"/>
            <a:r>
              <a:rPr lang="pl-PL" smtClean="0"/>
              <a:t>Normal-ADHD</a:t>
            </a:r>
            <a:endParaRPr lang="en-US" smtClean="0"/>
          </a:p>
        </p:txBody>
      </p:sp>
      <p:sp>
        <p:nvSpPr>
          <p:cNvPr id="26627" name="Symbol zastępczy zawartości 6"/>
          <p:cNvSpPr txBox="1">
            <a:spLocks/>
          </p:cNvSpPr>
          <p:nvPr/>
        </p:nvSpPr>
        <p:spPr bwMode="auto">
          <a:xfrm>
            <a:off x="803275" y="4868863"/>
            <a:ext cx="81788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algn="l">
              <a:spcBef>
                <a:spcPct val="20000"/>
              </a:spcBef>
              <a:buClrTx/>
              <a:buSzTx/>
              <a:buFont typeface="Arial" pitchFamily="34" charset="0"/>
              <a:buNone/>
            </a:pPr>
            <a:r>
              <a:rPr lang="en-US">
                <a:solidFill>
                  <a:srgbClr val="FFFFFF"/>
                </a:solidFill>
                <a:latin typeface="Calibri" pitchFamily="34" charset="0"/>
              </a:rPr>
              <a:t>All plots for the flag word</a:t>
            </a:r>
            <a:r>
              <a:rPr lang="pl-PL">
                <a:solidFill>
                  <a:srgbClr val="FFFFFF"/>
                </a:solidFill>
                <a:latin typeface="Calibri" pitchFamily="34" charset="0"/>
              </a:rPr>
              <a:t>,</a:t>
            </a:r>
            <a:r>
              <a:rPr lang="en-US">
                <a:solidFill>
                  <a:srgbClr val="FFFFFF"/>
                </a:solidFill>
                <a:latin typeface="Calibri" pitchFamily="34" charset="0"/>
              </a:rPr>
              <a:t> different values of b_inc_dt parameter in the accommodation mechanism.</a:t>
            </a:r>
            <a:r>
              <a:rPr lang="pl-PL">
                <a:solidFill>
                  <a:srgbClr val="FFFFFF"/>
                </a:solidFill>
                <a:latin typeface="Calibri" pitchFamily="34" charset="0"/>
              </a:rPr>
              <a:t> b_inc_dt = 0.01 &amp; b_inc_dt = 0.02</a:t>
            </a:r>
            <a:endParaRPr lang="en-US">
              <a:solidFill>
                <a:srgbClr val="FFFFFF"/>
              </a:solidFill>
              <a:latin typeface="Calibri" pitchFamily="34" charset="0"/>
            </a:endParaRPr>
          </a:p>
          <a:p>
            <a:pPr algn="l">
              <a:spcBef>
                <a:spcPct val="20000"/>
              </a:spcBef>
              <a:buClrTx/>
              <a:buSzTx/>
              <a:buFont typeface="Arial" pitchFamily="34" charset="0"/>
              <a:buNone/>
            </a:pPr>
            <a:r>
              <a:rPr lang="en-US">
                <a:solidFill>
                  <a:srgbClr val="FFFFFF"/>
                </a:solidFill>
                <a:latin typeface="Calibri" pitchFamily="34" charset="0"/>
              </a:rPr>
              <a:t>b_inc_dt = time constant for increases in intracellular calcium which builds up slowly as </a:t>
            </a:r>
            <a:r>
              <a:rPr lang="pl-PL">
                <a:solidFill>
                  <a:srgbClr val="FFFFFF"/>
                </a:solidFill>
                <a:latin typeface="Calibri" pitchFamily="34" charset="0"/>
              </a:rPr>
              <a:t>a </a:t>
            </a:r>
            <a:r>
              <a:rPr lang="en-US">
                <a:solidFill>
                  <a:srgbClr val="FFFFFF"/>
                </a:solidFill>
                <a:latin typeface="Calibri" pitchFamily="34" charset="0"/>
              </a:rPr>
              <a:t>function of activation</a:t>
            </a:r>
            <a:r>
              <a:rPr lang="pl-PL">
                <a:solidFill>
                  <a:srgbClr val="FFFFFF"/>
                </a:solidFill>
                <a:latin typeface="Calibri" pitchFamily="34" charset="0"/>
              </a:rPr>
              <a:t>. </a:t>
            </a:r>
          </a:p>
          <a:p>
            <a:pPr algn="l">
              <a:spcBef>
                <a:spcPct val="20000"/>
              </a:spcBef>
              <a:buClrTx/>
              <a:buSzTx/>
              <a:buFont typeface="Arial" pitchFamily="34" charset="0"/>
              <a:buNone/>
            </a:pPr>
            <a:r>
              <a:rPr lang="en-US">
                <a:solidFill>
                  <a:srgbClr val="FFFFFF"/>
                </a:solidFill>
                <a:latin typeface="Calibri" pitchFamily="34" charset="0"/>
              </a:rPr>
              <a:t>http://kdobosz.wikidot.com/dyslexia-accommodation-parameters</a:t>
            </a:r>
            <a:r>
              <a:rPr lang="pl-PL">
                <a:solidFill>
                  <a:srgbClr val="FFFFFF"/>
                </a:solidFill>
                <a:latin typeface="Calibri" pitchFamily="34" charset="0"/>
              </a:rPr>
              <a:t> </a:t>
            </a:r>
            <a:endParaRPr lang="en-US">
              <a:solidFill>
                <a:srgbClr val="FFFFFF"/>
              </a:solidFill>
              <a:latin typeface="Calibri" pitchFamily="34" charset="0"/>
            </a:endParaRPr>
          </a:p>
        </p:txBody>
      </p:sp>
      <p:pic>
        <p:nvPicPr>
          <p:cNvPr id="126978" name="Picture 2"/>
          <p:cNvPicPr>
            <a:picLocks noChangeAspect="1" noChangeArrowheads="1"/>
          </p:cNvPicPr>
          <p:nvPr/>
        </p:nvPicPr>
        <p:blipFill>
          <a:blip r:embed="rId3"/>
          <a:srcRect/>
          <a:stretch>
            <a:fillRect/>
          </a:stretch>
        </p:blipFill>
        <p:spPr bwMode="auto">
          <a:xfrm>
            <a:off x="803275" y="1412875"/>
            <a:ext cx="3741738" cy="3198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26979" name="Picture 3"/>
          <p:cNvPicPr>
            <a:picLocks noChangeAspect="1" noChangeArrowheads="1"/>
          </p:cNvPicPr>
          <p:nvPr/>
        </p:nvPicPr>
        <p:blipFill>
          <a:blip r:embed="rId4"/>
          <a:srcRect/>
          <a:stretch>
            <a:fillRect/>
          </a:stretch>
        </p:blipFill>
        <p:spPr bwMode="auto">
          <a:xfrm>
            <a:off x="4792663" y="1412875"/>
            <a:ext cx="3840162" cy="3240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939800"/>
          </a:xfrm>
        </p:spPr>
        <p:txBody>
          <a:bodyPr/>
          <a:lstStyle/>
          <a:p>
            <a:pPr eaLnBrk="1" hangingPunct="1"/>
            <a:r>
              <a:rPr lang="pl-PL" smtClean="0"/>
              <a:t>Normal-Autism</a:t>
            </a:r>
            <a:endParaRPr lang="en-US" smtClean="0"/>
          </a:p>
        </p:txBody>
      </p:sp>
      <p:sp>
        <p:nvSpPr>
          <p:cNvPr id="27651" name="Symbol zastępczy zawartości 6"/>
          <p:cNvSpPr txBox="1">
            <a:spLocks/>
          </p:cNvSpPr>
          <p:nvPr/>
        </p:nvSpPr>
        <p:spPr bwMode="auto">
          <a:xfrm>
            <a:off x="803275" y="4868863"/>
            <a:ext cx="81788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algn="l">
              <a:spcBef>
                <a:spcPct val="20000"/>
              </a:spcBef>
              <a:buClrTx/>
              <a:buSzTx/>
              <a:buFont typeface="Arial" pitchFamily="34" charset="0"/>
              <a:buNone/>
            </a:pPr>
            <a:r>
              <a:rPr lang="en-US">
                <a:solidFill>
                  <a:srgbClr val="FFFFFF"/>
                </a:solidFill>
                <a:latin typeface="Calibri" pitchFamily="34" charset="0"/>
              </a:rPr>
              <a:t>All plots for the flag word</a:t>
            </a:r>
            <a:r>
              <a:rPr lang="pl-PL">
                <a:solidFill>
                  <a:srgbClr val="FFFFFF"/>
                </a:solidFill>
                <a:latin typeface="Calibri" pitchFamily="34" charset="0"/>
              </a:rPr>
              <a:t>,</a:t>
            </a:r>
            <a:r>
              <a:rPr lang="en-US">
                <a:solidFill>
                  <a:srgbClr val="FFFFFF"/>
                </a:solidFill>
                <a:latin typeface="Calibri" pitchFamily="34" charset="0"/>
              </a:rPr>
              <a:t> different values of b_inc_dt parameter in the accommodation mechanism.</a:t>
            </a:r>
            <a:r>
              <a:rPr lang="pl-PL">
                <a:solidFill>
                  <a:srgbClr val="FFFFFF"/>
                </a:solidFill>
                <a:latin typeface="Calibri" pitchFamily="34" charset="0"/>
              </a:rPr>
              <a:t> b_inc_dt = 0.01 &amp; b_inc_dt = 0.005</a:t>
            </a:r>
            <a:endParaRPr lang="en-US">
              <a:solidFill>
                <a:srgbClr val="FFFFFF"/>
              </a:solidFill>
              <a:latin typeface="Calibri" pitchFamily="34" charset="0"/>
            </a:endParaRPr>
          </a:p>
          <a:p>
            <a:pPr algn="l">
              <a:spcBef>
                <a:spcPct val="20000"/>
              </a:spcBef>
              <a:buClrTx/>
              <a:buSzTx/>
              <a:buFont typeface="Arial" pitchFamily="34" charset="0"/>
              <a:buNone/>
            </a:pPr>
            <a:r>
              <a:rPr lang="en-US">
                <a:solidFill>
                  <a:srgbClr val="FFFFFF"/>
                </a:solidFill>
                <a:latin typeface="Calibri" pitchFamily="34" charset="0"/>
              </a:rPr>
              <a:t>b_inc_dt = time constant for increases in intracellular calcium which builds up slowly as </a:t>
            </a:r>
            <a:r>
              <a:rPr lang="pl-PL">
                <a:solidFill>
                  <a:srgbClr val="FFFFFF"/>
                </a:solidFill>
                <a:latin typeface="Calibri" pitchFamily="34" charset="0"/>
              </a:rPr>
              <a:t>a </a:t>
            </a:r>
            <a:r>
              <a:rPr lang="en-US">
                <a:solidFill>
                  <a:srgbClr val="FFFFFF"/>
                </a:solidFill>
                <a:latin typeface="Calibri" pitchFamily="34" charset="0"/>
              </a:rPr>
              <a:t>function of activation</a:t>
            </a:r>
            <a:r>
              <a:rPr lang="pl-PL">
                <a:solidFill>
                  <a:srgbClr val="FFFFFF"/>
                </a:solidFill>
                <a:latin typeface="Calibri" pitchFamily="34" charset="0"/>
              </a:rPr>
              <a:t>. </a:t>
            </a:r>
          </a:p>
          <a:p>
            <a:pPr algn="l">
              <a:spcBef>
                <a:spcPct val="20000"/>
              </a:spcBef>
              <a:buClrTx/>
              <a:buSzTx/>
              <a:buFont typeface="Arial" pitchFamily="34" charset="0"/>
              <a:buNone/>
            </a:pPr>
            <a:r>
              <a:rPr lang="en-US">
                <a:solidFill>
                  <a:srgbClr val="FFFFFF"/>
                </a:solidFill>
                <a:latin typeface="Calibri" pitchFamily="34" charset="0"/>
              </a:rPr>
              <a:t>http://kdobosz.wikidot.com/dyslexia-accommodation-parameters</a:t>
            </a:r>
            <a:r>
              <a:rPr lang="pl-PL">
                <a:solidFill>
                  <a:srgbClr val="FFFFFF"/>
                </a:solidFill>
                <a:latin typeface="Calibri" pitchFamily="34" charset="0"/>
              </a:rPr>
              <a:t> </a:t>
            </a:r>
            <a:endParaRPr lang="en-US">
              <a:solidFill>
                <a:srgbClr val="FFFFFF"/>
              </a:solidFill>
              <a:latin typeface="Calibri" pitchFamily="34" charset="0"/>
            </a:endParaRPr>
          </a:p>
        </p:txBody>
      </p:sp>
      <p:pic>
        <p:nvPicPr>
          <p:cNvPr id="126978" name="Picture 2"/>
          <p:cNvPicPr>
            <a:picLocks noChangeAspect="1" noChangeArrowheads="1"/>
          </p:cNvPicPr>
          <p:nvPr/>
        </p:nvPicPr>
        <p:blipFill>
          <a:blip r:embed="rId3"/>
          <a:srcRect/>
          <a:stretch>
            <a:fillRect/>
          </a:stretch>
        </p:blipFill>
        <p:spPr bwMode="auto">
          <a:xfrm>
            <a:off x="792163" y="1412875"/>
            <a:ext cx="3741737" cy="3198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28002" name="Picture 2"/>
          <p:cNvPicPr>
            <a:picLocks noChangeAspect="1" noChangeArrowheads="1"/>
          </p:cNvPicPr>
          <p:nvPr/>
        </p:nvPicPr>
        <p:blipFill>
          <a:blip r:embed="rId4"/>
          <a:srcRect/>
          <a:stretch>
            <a:fillRect/>
          </a:stretch>
        </p:blipFill>
        <p:spPr bwMode="auto">
          <a:xfrm>
            <a:off x="4787900" y="1400175"/>
            <a:ext cx="3840163" cy="3240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939800"/>
          </a:xfrm>
        </p:spPr>
        <p:txBody>
          <a:bodyPr/>
          <a:lstStyle/>
          <a:p>
            <a:pPr eaLnBrk="1" hangingPunct="1"/>
            <a:r>
              <a:rPr lang="en-US" smtClean="0"/>
              <a:t>Inhibition</a:t>
            </a:r>
          </a:p>
        </p:txBody>
      </p:sp>
      <p:sp>
        <p:nvSpPr>
          <p:cNvPr id="28675" name="Symbol zastępczy zawartości 6"/>
          <p:cNvSpPr>
            <a:spLocks noGrp="1"/>
          </p:cNvSpPr>
          <p:nvPr>
            <p:ph idx="1"/>
          </p:nvPr>
        </p:nvSpPr>
        <p:spPr>
          <a:xfrm>
            <a:off x="428625" y="4071938"/>
            <a:ext cx="2198688" cy="2381250"/>
          </a:xfrm>
        </p:spPr>
        <p:txBody>
          <a:bodyPr/>
          <a:lstStyle/>
          <a:p>
            <a:pPr marL="0" indent="0">
              <a:buFont typeface="Arial" pitchFamily="34" charset="0"/>
              <a:buNone/>
            </a:pPr>
            <a:r>
              <a:rPr lang="en-US" sz="2000" smtClean="0"/>
              <a:t>Increasing </a:t>
            </a:r>
            <a:br>
              <a:rPr lang="en-US" sz="2000" smtClean="0"/>
            </a:br>
            <a:r>
              <a:rPr lang="en-US" sz="2000" smtClean="0"/>
              <a:t>g</a:t>
            </a:r>
            <a:r>
              <a:rPr lang="en-US" sz="2000" baseline="-25000" smtClean="0"/>
              <a:t>i</a:t>
            </a:r>
            <a:r>
              <a:rPr lang="en-US" sz="2000" smtClean="0"/>
              <a:t> from  0.9 to 1.1 reduces the attractor basin sizes and </a:t>
            </a:r>
            <a:br>
              <a:rPr lang="en-US" sz="2000" smtClean="0"/>
            </a:br>
            <a:r>
              <a:rPr lang="en-US" sz="2000" smtClean="0"/>
              <a:t>simplifies trajectories.</a:t>
            </a:r>
          </a:p>
        </p:txBody>
      </p:sp>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3789363"/>
            <a:ext cx="3451225"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000125"/>
            <a:ext cx="3451225"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4938" y="1000125"/>
            <a:ext cx="3451225"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Symbol zastępczy zawartości 6"/>
          <p:cNvSpPr txBox="1">
            <a:spLocks/>
          </p:cNvSpPr>
          <p:nvPr/>
        </p:nvSpPr>
        <p:spPr bwMode="auto">
          <a:xfrm>
            <a:off x="6516688" y="4076700"/>
            <a:ext cx="23034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algn="l">
              <a:spcBef>
                <a:spcPct val="20000"/>
              </a:spcBef>
              <a:buFont typeface="Arial" pitchFamily="34" charset="0"/>
              <a:buNone/>
            </a:pPr>
            <a:r>
              <a:rPr lang="en-US">
                <a:solidFill>
                  <a:schemeClr val="bg1"/>
                </a:solidFill>
                <a:latin typeface="Calibri" pitchFamily="34" charset="0"/>
              </a:rPr>
              <a:t>Strong inhibition, </a:t>
            </a:r>
          </a:p>
          <a:p>
            <a:pPr algn="l">
              <a:spcBef>
                <a:spcPct val="20000"/>
              </a:spcBef>
              <a:buFont typeface="Arial" pitchFamily="34" charset="0"/>
              <a:buNone/>
            </a:pPr>
            <a:r>
              <a:rPr lang="en-US">
                <a:solidFill>
                  <a:schemeClr val="bg1"/>
                </a:solidFill>
                <a:latin typeface="Calibri" pitchFamily="34" charset="0"/>
              </a:rPr>
              <a:t>empty head … </a:t>
            </a:r>
          </a:p>
        </p:txBody>
      </p:sp>
      <p:pic>
        <p:nvPicPr>
          <p:cNvPr id="4506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4797152"/>
            <a:ext cx="3023857" cy="191264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fade">
                                      <p:cBhvr>
                                        <p:cTn id="7"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939800"/>
          </a:xfrm>
        </p:spPr>
        <p:txBody>
          <a:bodyPr/>
          <a:lstStyle/>
          <a:p>
            <a:pPr eaLnBrk="1" hangingPunct="1"/>
            <a:r>
              <a:rPr lang="en-US" smtClean="0"/>
              <a:t>Connectivity</a:t>
            </a:r>
          </a:p>
        </p:txBody>
      </p:sp>
      <p:sp>
        <p:nvSpPr>
          <p:cNvPr id="29699" name="Symbol zastępczy zawartości 6"/>
          <p:cNvSpPr>
            <a:spLocks noGrp="1"/>
          </p:cNvSpPr>
          <p:nvPr>
            <p:ph idx="1"/>
          </p:nvPr>
        </p:nvSpPr>
        <p:spPr>
          <a:xfrm>
            <a:off x="5214938" y="4643438"/>
            <a:ext cx="3786187" cy="2000250"/>
          </a:xfrm>
        </p:spPr>
        <p:txBody>
          <a:bodyPr/>
          <a:lstStyle/>
          <a:p>
            <a:pPr marL="0" indent="0">
              <a:buFont typeface="Arial" pitchFamily="34" charset="0"/>
              <a:buNone/>
            </a:pPr>
            <a:r>
              <a:rPr lang="en-US" sz="2000" smtClean="0"/>
              <a:t>Same situation</a:t>
            </a:r>
            <a:r>
              <a:rPr lang="pl-PL" sz="2000" smtClean="0"/>
              <a:t>,</a:t>
            </a:r>
            <a:r>
              <a:rPr lang="en-US" sz="2000" smtClean="0"/>
              <a:t> </a:t>
            </a:r>
            <a:r>
              <a:rPr lang="pl-PL" sz="2000" smtClean="0"/>
              <a:t>with stronger </a:t>
            </a:r>
            <a:r>
              <a:rPr lang="en-US" sz="2000" smtClean="0"/>
              <a:t>recurrent connections within layers</a:t>
            </a:r>
            <a:r>
              <a:rPr lang="pl-PL" sz="2000" smtClean="0"/>
              <a:t>;</a:t>
            </a:r>
            <a:r>
              <a:rPr lang="en-US" sz="2000" smtClean="0"/>
              <a:t> fewer but larger attractor</a:t>
            </a:r>
            <a:r>
              <a:rPr lang="pl-PL" sz="2000" smtClean="0"/>
              <a:t> basin</a:t>
            </a:r>
            <a:r>
              <a:rPr lang="en-US" sz="2000" smtClean="0"/>
              <a:t>s are </a:t>
            </a:r>
            <a:r>
              <a:rPr lang="pl-PL" sz="2000" smtClean="0"/>
              <a:t>created</a:t>
            </a:r>
            <a:r>
              <a:rPr lang="en-US" sz="2000" smtClean="0"/>
              <a:t>, </a:t>
            </a:r>
            <a:r>
              <a:rPr lang="pl-PL" sz="2000" smtClean="0"/>
              <a:t>and </a:t>
            </a:r>
            <a:r>
              <a:rPr lang="en-US" sz="2000" smtClean="0"/>
              <a:t>more time is spent in each </a:t>
            </a:r>
            <a:r>
              <a:rPr lang="pl-PL" sz="2000" smtClean="0"/>
              <a:t>basin</a:t>
            </a:r>
            <a:r>
              <a:rPr lang="en-US" sz="2000" smtClean="0"/>
              <a:t>. </a:t>
            </a:r>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263" y="1214438"/>
            <a:ext cx="38100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ymbol zastępczy zawartości 6"/>
          <p:cNvSpPr txBox="1">
            <a:spLocks/>
          </p:cNvSpPr>
          <p:nvPr/>
        </p:nvSpPr>
        <p:spPr bwMode="auto">
          <a:xfrm>
            <a:off x="785813" y="4643438"/>
            <a:ext cx="3857625" cy="1857375"/>
          </a:xfrm>
          <a:prstGeom prst="rect">
            <a:avLst/>
          </a:prstGeom>
          <a:noFill/>
          <a:ln w="9525">
            <a:noFill/>
            <a:miter lim="800000"/>
            <a:headEnd/>
            <a:tailEnd/>
          </a:ln>
        </p:spPr>
        <p:txBody>
          <a:bodyPr/>
          <a:lstStyle/>
          <a:p>
            <a:pPr algn="l" eaLnBrk="0" hangingPunct="0">
              <a:spcBef>
                <a:spcPct val="20000"/>
              </a:spcBef>
              <a:buClrTx/>
              <a:buSzTx/>
              <a:buFont typeface="Arial" pitchFamily="34" charset="0"/>
              <a:buNone/>
              <a:defRPr/>
            </a:pPr>
            <a:r>
              <a:rPr lang="en-US">
                <a:solidFill>
                  <a:schemeClr val="bg1"/>
                </a:solidFill>
                <a:latin typeface="+mn-lt"/>
              </a:rPr>
              <a:t>With small synaptic noise (</a:t>
            </a:r>
            <a:r>
              <a:rPr lang="en-US" err="1">
                <a:solidFill>
                  <a:schemeClr val="bg1"/>
                </a:solidFill>
                <a:latin typeface="+mn-lt"/>
              </a:rPr>
              <a:t>var</a:t>
            </a:r>
            <a:r>
              <a:rPr lang="en-US">
                <a:solidFill>
                  <a:schemeClr val="bg1"/>
                </a:solidFill>
                <a:latin typeface="+mn-lt"/>
              </a:rPr>
              <a:t>=0.02) the network starts from reaching an attractor and moves to another one</a:t>
            </a:r>
            <a:r>
              <a:rPr lang="pl-PL">
                <a:solidFill>
                  <a:schemeClr val="bg1"/>
                </a:solidFill>
                <a:latin typeface="+mn-lt"/>
              </a:rPr>
              <a:t> (frequently quite distant)</a:t>
            </a:r>
            <a:r>
              <a:rPr lang="en-US">
                <a:solidFill>
                  <a:schemeClr val="bg1"/>
                </a:solidFill>
                <a:latin typeface="+mn-lt"/>
              </a:rPr>
              <a:t>, creating </a:t>
            </a:r>
            <a:r>
              <a:rPr lang="pl-PL">
                <a:solidFill>
                  <a:schemeClr val="bg1"/>
                </a:solidFill>
                <a:latin typeface="+mn-lt"/>
              </a:rPr>
              <a:t>a </a:t>
            </a:r>
            <a:r>
              <a:rPr lang="en-US">
                <a:solidFill>
                  <a:schemeClr val="bg1"/>
                </a:solidFill>
                <a:latin typeface="+mn-lt"/>
              </a:rPr>
              <a:t>“chain of thoughts”.</a:t>
            </a:r>
          </a:p>
        </p:txBody>
      </p:sp>
      <p:pic>
        <p:nvPicPr>
          <p:cNvPr id="2970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1214438"/>
            <a:ext cx="38100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939800"/>
          </a:xfrm>
        </p:spPr>
        <p:txBody>
          <a:bodyPr/>
          <a:lstStyle/>
          <a:p>
            <a:pPr eaLnBrk="1" hangingPunct="1"/>
            <a:r>
              <a:rPr lang="en-US" smtClean="0"/>
              <a:t>Recurrence plots</a:t>
            </a:r>
          </a:p>
        </p:txBody>
      </p:sp>
      <p:sp>
        <p:nvSpPr>
          <p:cNvPr id="30723" name="Symbol zastępczy zawartości 6"/>
          <p:cNvSpPr>
            <a:spLocks noGrp="1"/>
          </p:cNvSpPr>
          <p:nvPr>
            <p:ph idx="1"/>
          </p:nvPr>
        </p:nvSpPr>
        <p:spPr>
          <a:xfrm>
            <a:off x="5214938" y="4643438"/>
            <a:ext cx="3786187" cy="2000250"/>
          </a:xfrm>
        </p:spPr>
        <p:txBody>
          <a:bodyPr/>
          <a:lstStyle/>
          <a:p>
            <a:pPr marL="0" indent="0">
              <a:buFont typeface="Arial" pitchFamily="34" charset="0"/>
              <a:buNone/>
            </a:pPr>
            <a:r>
              <a:rPr lang="en-US" sz="2000" smtClean="0"/>
              <a:t>Same trajectories displayed with recurrence plots, showing roughly 5 larger basins of attractors and some transient points. </a:t>
            </a:r>
          </a:p>
        </p:txBody>
      </p:sp>
      <p:sp>
        <p:nvSpPr>
          <p:cNvPr id="8" name="Symbol zastępczy zawartości 6"/>
          <p:cNvSpPr txBox="1">
            <a:spLocks/>
          </p:cNvSpPr>
          <p:nvPr/>
        </p:nvSpPr>
        <p:spPr bwMode="auto">
          <a:xfrm>
            <a:off x="785813" y="4643438"/>
            <a:ext cx="3857625" cy="1857375"/>
          </a:xfrm>
          <a:prstGeom prst="rect">
            <a:avLst/>
          </a:prstGeom>
          <a:noFill/>
          <a:ln w="9525">
            <a:noFill/>
            <a:miter lim="800000"/>
            <a:headEnd/>
            <a:tailEnd/>
          </a:ln>
        </p:spPr>
        <p:txBody>
          <a:bodyPr/>
          <a:lstStyle/>
          <a:p>
            <a:pPr algn="l" eaLnBrk="0" hangingPunct="0">
              <a:spcBef>
                <a:spcPct val="20000"/>
              </a:spcBef>
              <a:buClrTx/>
              <a:buSzTx/>
              <a:buFont typeface="Arial" pitchFamily="34" charset="0"/>
              <a:buNone/>
              <a:defRPr/>
            </a:pPr>
            <a:r>
              <a:rPr lang="en-US">
                <a:solidFill>
                  <a:schemeClr val="bg1"/>
                </a:solidFill>
                <a:latin typeface="+mn-lt"/>
              </a:rPr>
              <a:t>Starting from the word “flag”, with small synaptic noise (</a:t>
            </a:r>
            <a:r>
              <a:rPr lang="en-US" err="1">
                <a:solidFill>
                  <a:schemeClr val="bg1"/>
                </a:solidFill>
                <a:latin typeface="+mn-lt"/>
              </a:rPr>
              <a:t>var</a:t>
            </a:r>
            <a:r>
              <a:rPr lang="en-US">
                <a:solidFill>
                  <a:schemeClr val="bg1"/>
                </a:solidFill>
                <a:latin typeface="+mn-lt"/>
              </a:rPr>
              <a:t>=0.02), the network starts from reaching an attractor and moves to another one</a:t>
            </a:r>
            <a:r>
              <a:rPr lang="pl-PL">
                <a:solidFill>
                  <a:schemeClr val="bg1"/>
                </a:solidFill>
                <a:latin typeface="+mn-lt"/>
              </a:rPr>
              <a:t> (frequently quite distant)</a:t>
            </a:r>
            <a:r>
              <a:rPr lang="en-US">
                <a:solidFill>
                  <a:schemeClr val="bg1"/>
                </a:solidFill>
                <a:latin typeface="+mn-lt"/>
              </a:rPr>
              <a:t>, creating </a:t>
            </a:r>
            <a:r>
              <a:rPr lang="pl-PL">
                <a:solidFill>
                  <a:schemeClr val="bg1"/>
                </a:solidFill>
                <a:latin typeface="+mn-lt"/>
              </a:rPr>
              <a:t>a </a:t>
            </a:r>
            <a:r>
              <a:rPr lang="en-US">
                <a:solidFill>
                  <a:schemeClr val="bg1"/>
                </a:solidFill>
                <a:latin typeface="+mn-lt"/>
              </a:rPr>
              <a:t>“chain of thoughts”.</a:t>
            </a:r>
          </a:p>
        </p:txBody>
      </p:sp>
      <p:pic>
        <p:nvPicPr>
          <p:cNvPr id="111618" name="Picture 2"/>
          <p:cNvPicPr>
            <a:picLocks noChangeAspect="1" noChangeArrowheads="1"/>
          </p:cNvPicPr>
          <p:nvPr/>
        </p:nvPicPr>
        <p:blipFill>
          <a:blip r:embed="rId3"/>
          <a:srcRect/>
          <a:stretch>
            <a:fillRect/>
          </a:stretch>
        </p:blipFill>
        <p:spPr bwMode="auto">
          <a:xfrm>
            <a:off x="809625" y="1268413"/>
            <a:ext cx="3810000" cy="325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1619" name="Picture 3"/>
          <p:cNvPicPr>
            <a:picLocks noChangeAspect="1" noChangeArrowheads="1"/>
          </p:cNvPicPr>
          <p:nvPr/>
        </p:nvPicPr>
        <p:blipFill>
          <a:blip r:embed="rId4"/>
          <a:srcRect/>
          <a:stretch>
            <a:fillRect/>
          </a:stretch>
        </p:blipFill>
        <p:spPr bwMode="auto">
          <a:xfrm>
            <a:off x="5003800" y="1268413"/>
            <a:ext cx="3810000" cy="325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9" name="Picture 2"/>
          <p:cNvPicPr>
            <a:picLocks noChangeAspect="1" noChangeArrowheads="1"/>
          </p:cNvPicPr>
          <p:nvPr/>
        </p:nvPicPr>
        <p:blipFill>
          <a:blip r:embed="rId5"/>
          <a:srcRect/>
          <a:stretch>
            <a:fillRect/>
          </a:stretch>
        </p:blipFill>
        <p:spPr bwMode="auto">
          <a:xfrm>
            <a:off x="5003800" y="1268413"/>
            <a:ext cx="3810000" cy="325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939800"/>
          </a:xfrm>
        </p:spPr>
        <p:txBody>
          <a:bodyPr/>
          <a:lstStyle/>
          <a:p>
            <a:pPr eaLnBrk="1" hangingPunct="1"/>
            <a:r>
              <a:rPr lang="en-US" smtClean="0"/>
              <a:t>Probability of recurrence</a:t>
            </a:r>
          </a:p>
        </p:txBody>
      </p:sp>
      <p:sp>
        <p:nvSpPr>
          <p:cNvPr id="8" name="Symbol zastępczy zawartości 6"/>
          <p:cNvSpPr txBox="1">
            <a:spLocks/>
          </p:cNvSpPr>
          <p:nvPr/>
        </p:nvSpPr>
        <p:spPr bwMode="auto">
          <a:xfrm>
            <a:off x="785813" y="4941888"/>
            <a:ext cx="8358187" cy="1558925"/>
          </a:xfrm>
          <a:prstGeom prst="rect">
            <a:avLst/>
          </a:prstGeom>
          <a:noFill/>
          <a:ln w="9525">
            <a:noFill/>
            <a:miter lim="800000"/>
            <a:headEnd/>
            <a:tailEnd/>
          </a:ln>
        </p:spPr>
        <p:txBody>
          <a:bodyPr/>
          <a:lstStyle/>
          <a:p>
            <a:pPr algn="l" eaLnBrk="0" hangingPunct="0">
              <a:spcBef>
                <a:spcPct val="20000"/>
              </a:spcBef>
              <a:buClrTx/>
              <a:buSzTx/>
              <a:buFont typeface="Arial" pitchFamily="34" charset="0"/>
              <a:buNone/>
              <a:defRPr/>
            </a:pPr>
            <a:r>
              <a:rPr lang="en-US" dirty="0">
                <a:solidFill>
                  <a:schemeClr val="bg1"/>
                </a:solidFill>
                <a:latin typeface="+mn-lt"/>
              </a:rPr>
              <a:t>Probability of recurrence may be computed from recurrence plots, </a:t>
            </a:r>
            <a:br>
              <a:rPr lang="en-US" dirty="0">
                <a:solidFill>
                  <a:schemeClr val="bg1"/>
                </a:solidFill>
                <a:latin typeface="+mn-lt"/>
              </a:rPr>
            </a:br>
            <a:r>
              <a:rPr lang="en-US" dirty="0">
                <a:solidFill>
                  <a:schemeClr val="bg1"/>
                </a:solidFill>
                <a:latin typeface="+mn-lt"/>
              </a:rPr>
              <a:t>allowing for evaluation how strongly some basins of attractors capture neurodynamics. </a:t>
            </a:r>
          </a:p>
        </p:txBody>
      </p:sp>
      <p:pic>
        <p:nvPicPr>
          <p:cNvPr id="112643" name="Picture 3"/>
          <p:cNvPicPr>
            <a:picLocks noChangeAspect="1" noChangeArrowheads="1"/>
          </p:cNvPicPr>
          <p:nvPr/>
        </p:nvPicPr>
        <p:blipFill>
          <a:blip r:embed="rId3"/>
          <a:srcRect/>
          <a:stretch>
            <a:fillRect/>
          </a:stretch>
        </p:blipFill>
        <p:spPr bwMode="auto">
          <a:xfrm>
            <a:off x="5076825" y="1227138"/>
            <a:ext cx="3810000" cy="3400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9" name="Picture 3"/>
          <p:cNvPicPr>
            <a:picLocks noChangeAspect="1" noChangeArrowheads="1"/>
          </p:cNvPicPr>
          <p:nvPr/>
        </p:nvPicPr>
        <p:blipFill>
          <a:blip r:embed="rId4"/>
          <a:srcRect/>
          <a:stretch>
            <a:fillRect/>
          </a:stretch>
        </p:blipFill>
        <p:spPr bwMode="auto">
          <a:xfrm>
            <a:off x="833438" y="1268413"/>
            <a:ext cx="3810000" cy="325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939800"/>
          </a:xfrm>
        </p:spPr>
        <p:txBody>
          <a:bodyPr/>
          <a:lstStyle/>
          <a:p>
            <a:pPr eaLnBrk="1" hangingPunct="1"/>
            <a:r>
              <a:rPr lang="en-US" smtClean="0"/>
              <a:t>Fast transitions</a:t>
            </a:r>
          </a:p>
        </p:txBody>
      </p:sp>
      <p:sp>
        <p:nvSpPr>
          <p:cNvPr id="8" name="Symbol zastępczy zawartości 6"/>
          <p:cNvSpPr txBox="1">
            <a:spLocks/>
          </p:cNvSpPr>
          <p:nvPr/>
        </p:nvSpPr>
        <p:spPr bwMode="auto">
          <a:xfrm>
            <a:off x="785813" y="4941888"/>
            <a:ext cx="8358187" cy="1558925"/>
          </a:xfrm>
          <a:prstGeom prst="rect">
            <a:avLst/>
          </a:prstGeom>
          <a:noFill/>
          <a:ln w="9525">
            <a:noFill/>
            <a:miter lim="800000"/>
            <a:headEnd/>
            <a:tailEnd/>
          </a:ln>
        </p:spPr>
        <p:txBody>
          <a:bodyPr/>
          <a:lstStyle/>
          <a:p>
            <a:pPr algn="l" eaLnBrk="0" hangingPunct="0">
              <a:spcBef>
                <a:spcPct val="20000"/>
              </a:spcBef>
              <a:buClrTx/>
              <a:buSzTx/>
              <a:buFont typeface="Arial" pitchFamily="34" charset="0"/>
              <a:buNone/>
              <a:defRPr/>
            </a:pPr>
            <a:r>
              <a:rPr lang="en-US">
                <a:solidFill>
                  <a:schemeClr val="bg1"/>
                </a:solidFill>
                <a:latin typeface="+mn-lt"/>
              </a:rPr>
              <a:t>Attention is focused only for a brief time and than moved to the next attractor basin, some basins are visited for such a short time that no action may follow, corresponding to the feeling of confusion and not being conscious of fleeting thoughts. </a:t>
            </a:r>
          </a:p>
        </p:txBody>
      </p:sp>
      <p:pic>
        <p:nvPicPr>
          <p:cNvPr id="113666" name="Picture 2"/>
          <p:cNvPicPr>
            <a:picLocks noChangeAspect="1" noChangeArrowheads="1"/>
          </p:cNvPicPr>
          <p:nvPr/>
        </p:nvPicPr>
        <p:blipFill>
          <a:blip r:embed="rId3"/>
          <a:srcRect/>
          <a:stretch>
            <a:fillRect/>
          </a:stretch>
        </p:blipFill>
        <p:spPr bwMode="auto">
          <a:xfrm>
            <a:off x="785813" y="1412875"/>
            <a:ext cx="3810000" cy="325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3667" name="Picture 3"/>
          <p:cNvPicPr>
            <a:picLocks noChangeAspect="1" noChangeArrowheads="1"/>
          </p:cNvPicPr>
          <p:nvPr/>
        </p:nvPicPr>
        <p:blipFill>
          <a:blip r:embed="rId4"/>
          <a:srcRect/>
          <a:stretch>
            <a:fillRect/>
          </a:stretch>
        </p:blipFill>
        <p:spPr bwMode="auto">
          <a:xfrm>
            <a:off x="4787900" y="1412875"/>
            <a:ext cx="3810000" cy="325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750" y="627063"/>
            <a:ext cx="8229600" cy="939800"/>
          </a:xfrm>
        </p:spPr>
        <p:txBody>
          <a:bodyPr/>
          <a:lstStyle/>
          <a:p>
            <a:pPr eaLnBrk="1" hangingPunct="1"/>
            <a:r>
              <a:rPr lang="en-US" smtClean="0"/>
              <a:t>Interdisciplinary Center of </a:t>
            </a:r>
            <a:br>
              <a:rPr lang="en-US" smtClean="0"/>
            </a:br>
            <a:r>
              <a:rPr lang="en-US" smtClean="0"/>
              <a:t>Innovative Technologies</a:t>
            </a:r>
            <a:endParaRPr lang="pl-PL" smtClean="0"/>
          </a:p>
        </p:txBody>
      </p:sp>
      <p:sp>
        <p:nvSpPr>
          <p:cNvPr id="2" name="pole tekstowe 1"/>
          <p:cNvSpPr txBox="1"/>
          <p:nvPr/>
        </p:nvSpPr>
        <p:spPr>
          <a:xfrm>
            <a:off x="395288" y="1989138"/>
            <a:ext cx="3168650" cy="4400550"/>
          </a:xfrm>
          <a:prstGeom prst="rect">
            <a:avLst/>
          </a:prstGeom>
          <a:noFill/>
        </p:spPr>
        <p:txBody>
          <a:bodyPr>
            <a:spAutoFit/>
          </a:bodyPr>
          <a:lstStyle/>
          <a:p>
            <a:pPr algn="l">
              <a:defRPr/>
            </a:pPr>
            <a:r>
              <a:rPr lang="en-US" dirty="0">
                <a:solidFill>
                  <a:schemeClr val="bg1"/>
                </a:solidFill>
                <a:latin typeface="+mn-lt"/>
              </a:rPr>
              <a:t>Why am I interested in this? </a:t>
            </a:r>
          </a:p>
          <a:p>
            <a:pPr algn="l">
              <a:defRPr/>
            </a:pPr>
            <a:endParaRPr lang="en-US" dirty="0">
              <a:solidFill>
                <a:schemeClr val="bg1"/>
              </a:solidFill>
              <a:latin typeface="+mn-lt"/>
            </a:endParaRPr>
          </a:p>
          <a:p>
            <a:pPr algn="l">
              <a:defRPr/>
            </a:pPr>
            <a:r>
              <a:rPr lang="en-US" dirty="0">
                <a:solidFill>
                  <a:schemeClr val="bg1"/>
                </a:solidFill>
                <a:latin typeface="+mn-lt"/>
              </a:rPr>
              <a:t>ICIT in construction, </a:t>
            </a:r>
            <a:br>
              <a:rPr lang="en-US" dirty="0">
                <a:solidFill>
                  <a:schemeClr val="bg1"/>
                </a:solidFill>
                <a:latin typeface="+mn-lt"/>
              </a:rPr>
            </a:br>
            <a:r>
              <a:rPr lang="en-US" dirty="0">
                <a:solidFill>
                  <a:schemeClr val="bg1"/>
                </a:solidFill>
                <a:latin typeface="+mn-lt"/>
              </a:rPr>
              <a:t>end of 2012?</a:t>
            </a:r>
          </a:p>
          <a:p>
            <a:pPr algn="l">
              <a:defRPr/>
            </a:pPr>
            <a:endParaRPr lang="en-US" dirty="0">
              <a:solidFill>
                <a:schemeClr val="bg1"/>
              </a:solidFill>
              <a:latin typeface="+mn-lt"/>
            </a:endParaRPr>
          </a:p>
          <a:p>
            <a:pPr algn="l">
              <a:defRPr/>
            </a:pPr>
            <a:r>
              <a:rPr lang="en-US" dirty="0">
                <a:solidFill>
                  <a:schemeClr val="bg1"/>
                </a:solidFill>
                <a:latin typeface="+mn-lt"/>
              </a:rPr>
              <a:t>Neurocognitive lab, </a:t>
            </a:r>
            <a:br>
              <a:rPr lang="en-US" dirty="0">
                <a:solidFill>
                  <a:schemeClr val="bg1"/>
                </a:solidFill>
                <a:latin typeface="+mn-lt"/>
              </a:rPr>
            </a:br>
            <a:r>
              <a:rPr lang="en-US" dirty="0">
                <a:solidFill>
                  <a:schemeClr val="bg1"/>
                </a:solidFill>
                <a:latin typeface="+mn-lt"/>
              </a:rPr>
              <a:t>5 rooms, many </a:t>
            </a:r>
          </a:p>
          <a:p>
            <a:pPr algn="l">
              <a:defRPr/>
            </a:pPr>
            <a:r>
              <a:rPr lang="en-US" dirty="0">
                <a:solidFill>
                  <a:schemeClr val="bg1"/>
                </a:solidFill>
                <a:latin typeface="+mn-lt"/>
              </a:rPr>
              <a:t>projects requiring experiments. </a:t>
            </a:r>
          </a:p>
          <a:p>
            <a:pPr algn="l">
              <a:defRPr/>
            </a:pPr>
            <a:endParaRPr lang="en-US" dirty="0">
              <a:solidFill>
                <a:schemeClr val="bg1"/>
              </a:solidFill>
              <a:latin typeface="+mn-lt"/>
            </a:endParaRPr>
          </a:p>
          <a:p>
            <a:pPr algn="l">
              <a:defRPr/>
            </a:pPr>
            <a:r>
              <a:rPr lang="en-US" dirty="0">
                <a:solidFill>
                  <a:schemeClr val="bg1"/>
                </a:solidFill>
                <a:latin typeface="+mn-lt"/>
              </a:rPr>
              <a:t>Working on FP7 grant.</a:t>
            </a:r>
          </a:p>
          <a:p>
            <a:pPr algn="l">
              <a:defRPr/>
            </a:pPr>
            <a:endParaRPr lang="en-US" dirty="0">
              <a:solidFill>
                <a:schemeClr val="bg1"/>
              </a:solidFill>
              <a:latin typeface="+mn-lt"/>
            </a:endParaRPr>
          </a:p>
          <a:p>
            <a:pPr algn="l">
              <a:defRPr/>
            </a:pPr>
            <a:r>
              <a:rPr lang="en-US" dirty="0">
                <a:solidFill>
                  <a:schemeClr val="bg1"/>
                </a:solidFill>
                <a:latin typeface="+mn-lt"/>
              </a:rPr>
              <a:t>Understanding brain plasticity, mind states.</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132856"/>
            <a:ext cx="5657850" cy="352425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939800"/>
          </a:xfrm>
        </p:spPr>
        <p:txBody>
          <a:bodyPr/>
          <a:lstStyle/>
          <a:p>
            <a:pPr eaLnBrk="1" hangingPunct="1"/>
            <a:r>
              <a:rPr lang="en-US" smtClean="0"/>
              <a:t>Some speculations</a:t>
            </a:r>
            <a:endParaRPr lang="pl-PL" smtClean="0"/>
          </a:p>
        </p:txBody>
      </p:sp>
      <p:sp>
        <p:nvSpPr>
          <p:cNvPr id="28675" name="Rectangle 3"/>
          <p:cNvSpPr>
            <a:spLocks noGrp="1" noChangeArrowheads="1"/>
          </p:cNvSpPr>
          <p:nvPr>
            <p:ph idx="1"/>
          </p:nvPr>
        </p:nvSpPr>
        <p:spPr>
          <a:xfrm>
            <a:off x="457200" y="1357313"/>
            <a:ext cx="8229600" cy="5357812"/>
          </a:xfrm>
        </p:spPr>
        <p:txBody>
          <a:bodyPr/>
          <a:lstStyle/>
          <a:p>
            <a:pPr marL="0" indent="0" eaLnBrk="1" hangingPunct="1">
              <a:buFont typeface="Arial" pitchFamily="34" charset="0"/>
              <a:buNone/>
              <a:defRPr/>
            </a:pPr>
            <a:r>
              <a:rPr lang="en-US" sz="2000" dirty="0" smtClean="0"/>
              <a:t>Attention shifts may be impaired due to </a:t>
            </a:r>
            <a:r>
              <a:rPr lang="pl-PL" sz="2000" dirty="0" smtClean="0"/>
              <a:t>several factors</a:t>
            </a:r>
            <a:r>
              <a:rPr lang="en-US" sz="2000" dirty="0" smtClean="0"/>
              <a:t>: </a:t>
            </a:r>
          </a:p>
          <a:p>
            <a:pPr marL="0" indent="0" eaLnBrk="1" hangingPunct="1">
              <a:buFont typeface="Arial" pitchFamily="34" charset="0"/>
              <a:buNone/>
              <a:defRPr/>
            </a:pPr>
            <a:endParaRPr lang="en-US" sz="2000" dirty="0" smtClean="0"/>
          </a:p>
          <a:p>
            <a:pPr marL="457200" indent="-457200" eaLnBrk="1" hangingPunct="1">
              <a:buFont typeface="+mj-lt"/>
              <a:buAutoNum type="arabicPeriod"/>
              <a:defRPr/>
            </a:pPr>
            <a:r>
              <a:rPr lang="en-US" sz="2000" dirty="0" smtClean="0"/>
              <a:t>Deep and narrow attractors that entrap dynamics – leak channels?</a:t>
            </a:r>
          </a:p>
          <a:p>
            <a:pPr marL="457200" indent="-457200" eaLnBrk="1" hangingPunct="1">
              <a:buFont typeface="Arial" pitchFamily="34" charset="0"/>
              <a:buNone/>
              <a:defRPr/>
            </a:pPr>
            <a:endParaRPr lang="en-US" sz="2000" dirty="0" smtClean="0"/>
          </a:p>
          <a:p>
            <a:pPr marL="0" indent="0" eaLnBrk="1" hangingPunct="1">
              <a:buFont typeface="Arial" pitchFamily="34" charset="0"/>
              <a:buNone/>
              <a:defRPr/>
            </a:pPr>
            <a:r>
              <a:rPr lang="en-US" sz="2000" dirty="0" smtClean="0"/>
              <a:t>Explains </a:t>
            </a:r>
            <a:r>
              <a:rPr lang="en-US" sz="2000" dirty="0" err="1" smtClean="0"/>
              <a:t>overspecific</a:t>
            </a:r>
            <a:r>
              <a:rPr lang="en-US" sz="2000" dirty="0" smtClean="0"/>
              <a:t> memory in ASD, unusual attention to details, the inability to generalize visual and other stimuli</a:t>
            </a:r>
            <a:r>
              <a:rPr lang="pl-PL" sz="2000" dirty="0" smtClean="0"/>
              <a:t>, also fever effect?</a:t>
            </a:r>
            <a:endParaRPr lang="en-US" sz="2000" dirty="0" smtClean="0"/>
          </a:p>
          <a:p>
            <a:pPr marL="457200" indent="-457200" eaLnBrk="1" hangingPunct="1">
              <a:buFont typeface="Arial" pitchFamily="34" charset="0"/>
              <a:buNone/>
              <a:defRPr/>
            </a:pPr>
            <a:endParaRPr lang="en-US" sz="2000" dirty="0" smtClean="0"/>
          </a:p>
          <a:p>
            <a:pPr marL="457200" indent="-457200" eaLnBrk="1" hangingPunct="1">
              <a:buFont typeface="Arial" pitchFamily="34" charset="0"/>
              <a:buAutoNum type="arabicPeriod" startAt="2"/>
              <a:defRPr/>
            </a:pPr>
            <a:r>
              <a:rPr lang="en-US" sz="2000" dirty="0" smtClean="0"/>
              <a:t>Accommodation:  voltage-dependent K</a:t>
            </a:r>
            <a:r>
              <a:rPr lang="en-US" sz="2000" baseline="30000" dirty="0" smtClean="0"/>
              <a:t>+</a:t>
            </a:r>
            <a:r>
              <a:rPr lang="en-US" sz="2000" dirty="0" smtClean="0"/>
              <a:t> channels (~40 types) do not decrease depolarization in a normal way, attractors do not shrink.</a:t>
            </a:r>
          </a:p>
          <a:p>
            <a:pPr marL="457200" indent="-457200" eaLnBrk="1" hangingPunct="1">
              <a:buFont typeface="Arial" pitchFamily="34" charset="0"/>
              <a:buNone/>
              <a:defRPr/>
            </a:pPr>
            <a:endParaRPr lang="en-US" sz="2000" dirty="0" smtClean="0"/>
          </a:p>
          <a:p>
            <a:pPr marL="0" indent="0" eaLnBrk="1" hangingPunct="1">
              <a:buFont typeface="Arial" pitchFamily="34" charset="0"/>
              <a:buNone/>
              <a:defRPr/>
            </a:pPr>
            <a:r>
              <a:rPr lang="en-US" sz="2000" dirty="0" smtClean="0"/>
              <a:t>This effect should also slow down attention shifts and reduce jumps to unrelated thoughts or topics relatively to average person – neural fatigue will temporarily switch them off preventing activation of attractors that code significantly overlapping concepts. </a:t>
            </a:r>
          </a:p>
          <a:p>
            <a:pPr marL="0" indent="0" eaLnBrk="1" hangingPunct="1">
              <a:buFont typeface="Arial" pitchFamily="34" charset="0"/>
              <a:buNone/>
              <a:defRPr/>
            </a:pPr>
            <a:r>
              <a:rPr lang="en-US" sz="2000" dirty="0" smtClean="0"/>
              <a:t>What behavioral changes are expected? How to tests for them? </a:t>
            </a:r>
          </a:p>
        </p:txBody>
      </p:sp>
      <p:pic>
        <p:nvPicPr>
          <p:cNvPr id="4" name="Picture 4"/>
          <p:cNvPicPr>
            <a:picLocks noChangeAspect="1" noChangeArrowheads="1"/>
          </p:cNvPicPr>
          <p:nvPr/>
        </p:nvPicPr>
        <p:blipFill>
          <a:blip r:embed="rId3"/>
          <a:srcRect/>
          <a:stretch>
            <a:fillRect/>
          </a:stretch>
        </p:blipFill>
        <p:spPr bwMode="auto">
          <a:xfrm>
            <a:off x="7740650" y="188913"/>
            <a:ext cx="1238250" cy="83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939800"/>
          </a:xfrm>
        </p:spPr>
        <p:txBody>
          <a:bodyPr/>
          <a:lstStyle/>
          <a:p>
            <a:pPr eaLnBrk="1" hangingPunct="1"/>
            <a:r>
              <a:rPr lang="en-US" smtClean="0"/>
              <a:t>Research/diagnostic consequences</a:t>
            </a:r>
            <a:endParaRPr lang="pl-PL" smtClean="0"/>
          </a:p>
        </p:txBody>
      </p:sp>
      <p:sp>
        <p:nvSpPr>
          <p:cNvPr id="47107" name="Rectangle 3"/>
          <p:cNvSpPr>
            <a:spLocks noGrp="1" noChangeArrowheads="1"/>
          </p:cNvSpPr>
          <p:nvPr>
            <p:ph idx="1"/>
          </p:nvPr>
        </p:nvSpPr>
        <p:spPr>
          <a:xfrm>
            <a:off x="457200" y="1196975"/>
            <a:ext cx="8472488" cy="5545138"/>
          </a:xfrm>
        </p:spPr>
        <p:txBody>
          <a:bodyPr/>
          <a:lstStyle/>
          <a:p>
            <a:pPr marL="0" indent="0" eaLnBrk="1" hangingPunct="1">
              <a:lnSpc>
                <a:spcPct val="120000"/>
              </a:lnSpc>
              <a:spcBef>
                <a:spcPct val="0"/>
              </a:spcBef>
              <a:buFont typeface="Arial" pitchFamily="34" charset="0"/>
              <a:buNone/>
              <a:defRPr/>
            </a:pPr>
            <a:r>
              <a:rPr lang="en-US" sz="2000" smtClean="0"/>
              <a:t>Many problems at genetic/molecular level may lead to the same </a:t>
            </a:r>
            <a:br>
              <a:rPr lang="en-US" sz="2000" smtClean="0"/>
            </a:br>
            <a:r>
              <a:rPr lang="en-US" sz="2000" smtClean="0"/>
              <a:t>behavioral symptoms =&gt; problems for statistically-oriented research methods.</a:t>
            </a:r>
          </a:p>
          <a:p>
            <a:pPr marL="0" indent="0" eaLnBrk="1" hangingPunct="1">
              <a:lnSpc>
                <a:spcPct val="120000"/>
              </a:lnSpc>
              <a:spcBef>
                <a:spcPct val="0"/>
              </a:spcBef>
              <a:buFont typeface="Arial" pitchFamily="34" charset="0"/>
              <a:buNone/>
              <a:defRPr/>
            </a:pPr>
            <a:endParaRPr lang="en-US" sz="2000"/>
          </a:p>
          <a:p>
            <a:pPr eaLnBrk="1" hangingPunct="1">
              <a:lnSpc>
                <a:spcPct val="120000"/>
              </a:lnSpc>
              <a:spcBef>
                <a:spcPct val="0"/>
              </a:spcBef>
              <a:defRPr/>
            </a:pPr>
            <a:r>
              <a:rPr lang="en-US" sz="2000" smtClean="0"/>
              <a:t>Genetic mutation should give weak signals: in a given population of autistic patients only small fraction will have a given mutation.</a:t>
            </a:r>
          </a:p>
          <a:p>
            <a:pPr eaLnBrk="1" hangingPunct="1">
              <a:lnSpc>
                <a:spcPct val="120000"/>
              </a:lnSpc>
              <a:spcBef>
                <a:spcPct val="0"/>
              </a:spcBef>
              <a:defRPr/>
            </a:pPr>
            <a:r>
              <a:rPr lang="en-US" sz="2000" smtClean="0"/>
              <a:t>Inconclusive results on diet: several </a:t>
            </a:r>
            <a:r>
              <a:rPr lang="en-US" sz="2000"/>
              <a:t>studies show some </a:t>
            </a:r>
            <a:r>
              <a:rPr lang="en-US" sz="2000" smtClean="0"/>
              <a:t>improvement, other </a:t>
            </a:r>
            <a:r>
              <a:rPr lang="en-US" sz="2000"/>
              <a:t>studies show </a:t>
            </a:r>
            <a:r>
              <a:rPr lang="en-US" sz="2000" smtClean="0"/>
              <a:t>no effect</a:t>
            </a:r>
            <a:r>
              <a:rPr lang="en-US" sz="2000"/>
              <a:t>. </a:t>
            </a:r>
            <a:endParaRPr lang="en-US" sz="2000" smtClean="0"/>
          </a:p>
          <a:p>
            <a:pPr eaLnBrk="1" hangingPunct="1">
              <a:lnSpc>
                <a:spcPct val="120000"/>
              </a:lnSpc>
              <a:spcBef>
                <a:spcPct val="0"/>
              </a:spcBef>
              <a:defRPr/>
            </a:pPr>
            <a:r>
              <a:rPr lang="en-US" sz="2000" smtClean="0"/>
              <a:t>Pharmacological and other treatments will have limited success.</a:t>
            </a:r>
          </a:p>
          <a:p>
            <a:pPr eaLnBrk="1" hangingPunct="1">
              <a:lnSpc>
                <a:spcPct val="120000"/>
              </a:lnSpc>
              <a:spcBef>
                <a:spcPct val="0"/>
              </a:spcBef>
              <a:defRPr/>
            </a:pPr>
            <a:r>
              <a:rPr lang="en-US" sz="2000" smtClean="0"/>
              <a:t>Need for a better diagnostics at molecular/genetic level! </a:t>
            </a:r>
          </a:p>
          <a:p>
            <a:pPr marL="0" indent="0" eaLnBrk="1" hangingPunct="1">
              <a:lnSpc>
                <a:spcPct val="120000"/>
              </a:lnSpc>
              <a:spcBef>
                <a:spcPct val="0"/>
              </a:spcBef>
              <a:buFont typeface="Arial" pitchFamily="34" charset="0"/>
              <a:buNone/>
              <a:defRPr/>
            </a:pPr>
            <a:endParaRPr lang="en-US" sz="1000" smtClean="0"/>
          </a:p>
          <a:p>
            <a:pPr marL="0" indent="0" eaLnBrk="1" hangingPunct="1">
              <a:lnSpc>
                <a:spcPct val="120000"/>
              </a:lnSpc>
              <a:spcBef>
                <a:spcPct val="0"/>
              </a:spcBef>
              <a:buFont typeface="Arial" pitchFamily="34" charset="0"/>
              <a:buNone/>
              <a:defRPr/>
            </a:pPr>
            <a:r>
              <a:rPr lang="en-US" sz="2000" smtClean="0"/>
              <a:t>Strategy: behavior &lt;= neural properties; </a:t>
            </a:r>
          </a:p>
          <a:p>
            <a:pPr eaLnBrk="1" hangingPunct="1">
              <a:lnSpc>
                <a:spcPct val="120000"/>
              </a:lnSpc>
              <a:spcBef>
                <a:spcPct val="0"/>
              </a:spcBef>
              <a:defRPr/>
            </a:pPr>
            <a:r>
              <a:rPr lang="en-US" sz="2000" smtClean="0"/>
              <a:t>find neural parameters that affect behavior in a specific way; </a:t>
            </a:r>
          </a:p>
          <a:p>
            <a:pPr eaLnBrk="1" hangingPunct="1">
              <a:lnSpc>
                <a:spcPct val="120000"/>
              </a:lnSpc>
              <a:spcBef>
                <a:spcPct val="0"/>
              </a:spcBef>
              <a:defRPr/>
            </a:pPr>
            <a:r>
              <a:rPr lang="en-US" sz="2000" smtClean="0"/>
              <a:t>try to relate them to molecular properties in synapses, various receptors</a:t>
            </a:r>
            <a:r>
              <a:rPr lang="en-US" sz="2000"/>
              <a:t>, </a:t>
            </a:r>
            <a:r>
              <a:rPr lang="en-US" sz="2000" smtClean="0"/>
              <a:t>ion channels (pore forming proteins), membrane properties;</a:t>
            </a:r>
          </a:p>
          <a:p>
            <a:pPr eaLnBrk="1" hangingPunct="1">
              <a:lnSpc>
                <a:spcPct val="120000"/>
              </a:lnSpc>
              <a:spcBef>
                <a:spcPct val="0"/>
              </a:spcBef>
              <a:defRPr/>
            </a:pPr>
            <a:r>
              <a:rPr lang="en-US" sz="2000" smtClean="0"/>
              <a:t>try to find markers for specific abnormalities. </a:t>
            </a:r>
            <a:endParaRPr lang="en-US" sz="2000"/>
          </a:p>
          <a:p>
            <a:pPr marL="0" indent="0" eaLnBrk="1" hangingPunct="1">
              <a:lnSpc>
                <a:spcPct val="120000"/>
              </a:lnSpc>
              <a:spcBef>
                <a:spcPct val="0"/>
              </a:spcBef>
              <a:buFont typeface="Arial" pitchFamily="34" charset="0"/>
              <a:buNone/>
              <a:defRPr/>
            </a:pPr>
            <a:r>
              <a:rPr lang="en-US" sz="2000" smtClean="0"/>
              <a:t> </a:t>
            </a:r>
          </a:p>
        </p:txBody>
      </p:sp>
      <p:pic>
        <p:nvPicPr>
          <p:cNvPr id="348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3644900"/>
            <a:ext cx="11525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939800"/>
          </a:xfrm>
        </p:spPr>
        <p:txBody>
          <a:bodyPr/>
          <a:lstStyle/>
          <a:p>
            <a:pPr eaLnBrk="1" hangingPunct="1"/>
            <a:r>
              <a:rPr lang="en-US" smtClean="0"/>
              <a:t>Behavioral consequences</a:t>
            </a:r>
            <a:endParaRPr lang="pl-PL" smtClean="0"/>
          </a:p>
        </p:txBody>
      </p:sp>
      <p:sp>
        <p:nvSpPr>
          <p:cNvPr id="35843" name="Rectangle 3"/>
          <p:cNvSpPr>
            <a:spLocks noGrp="1" noChangeArrowheads="1"/>
          </p:cNvSpPr>
          <p:nvPr>
            <p:ph idx="1"/>
          </p:nvPr>
        </p:nvSpPr>
        <p:spPr>
          <a:xfrm>
            <a:off x="457200" y="1196975"/>
            <a:ext cx="8472488" cy="5545138"/>
          </a:xfrm>
        </p:spPr>
        <p:txBody>
          <a:bodyPr/>
          <a:lstStyle/>
          <a:p>
            <a:pPr eaLnBrk="1" hangingPunct="1">
              <a:lnSpc>
                <a:spcPct val="120000"/>
              </a:lnSpc>
              <a:spcBef>
                <a:spcPct val="0"/>
              </a:spcBef>
              <a:buFont typeface="Arial" pitchFamily="34" charset="0"/>
              <a:buNone/>
            </a:pPr>
            <a:r>
              <a:rPr lang="en-US" sz="2000" smtClean="0"/>
              <a:t>Deep, localized attractors are formed; what are the consequences?</a:t>
            </a:r>
          </a:p>
          <a:p>
            <a:pPr eaLnBrk="1" hangingPunct="1">
              <a:lnSpc>
                <a:spcPct val="120000"/>
              </a:lnSpc>
              <a:spcBef>
                <a:spcPct val="0"/>
              </a:spcBef>
            </a:pPr>
            <a:r>
              <a:rPr lang="en-US" sz="2000" smtClean="0"/>
              <a:t>Problems with disengagement of attention;</a:t>
            </a:r>
          </a:p>
          <a:p>
            <a:pPr eaLnBrk="1" hangingPunct="1">
              <a:lnSpc>
                <a:spcPct val="120000"/>
              </a:lnSpc>
              <a:spcBef>
                <a:spcPct val="0"/>
              </a:spcBef>
            </a:pPr>
            <a:r>
              <a:rPr lang="pl-PL" sz="2000" smtClean="0"/>
              <a:t>hyperspecific </a:t>
            </a:r>
            <a:r>
              <a:rPr lang="en-US" sz="2000" smtClean="0"/>
              <a:t>memory for images, words, numbers, facts, movements;</a:t>
            </a:r>
          </a:p>
          <a:p>
            <a:pPr eaLnBrk="1" hangingPunct="1">
              <a:lnSpc>
                <a:spcPct val="120000"/>
              </a:lnSpc>
              <a:spcBef>
                <a:spcPct val="0"/>
              </a:spcBef>
            </a:pPr>
            <a:r>
              <a:rPr lang="en-US" sz="2000" smtClean="0"/>
              <a:t>strong focus on single stimulus, absorption, easy sensory overstimulation;  </a:t>
            </a:r>
          </a:p>
          <a:p>
            <a:pPr eaLnBrk="1" hangingPunct="1">
              <a:lnSpc>
                <a:spcPct val="120000"/>
              </a:lnSpc>
              <a:spcBef>
                <a:spcPct val="0"/>
              </a:spcBef>
            </a:pPr>
            <a:r>
              <a:rPr lang="en-US" sz="2000" smtClean="0"/>
              <a:t>gaze focused on simple stimuli</a:t>
            </a:r>
            <a:r>
              <a:rPr lang="pl-PL" sz="2000" smtClean="0"/>
              <a:t>, not </a:t>
            </a:r>
            <a:r>
              <a:rPr lang="en-US" sz="2000" smtClean="0"/>
              <a:t>faces, contact is difficult;</a:t>
            </a:r>
          </a:p>
          <a:p>
            <a:pPr eaLnBrk="1" hangingPunct="1">
              <a:lnSpc>
                <a:spcPct val="120000"/>
              </a:lnSpc>
              <a:spcBef>
                <a:spcPct val="0"/>
              </a:spcBef>
            </a:pPr>
            <a:r>
              <a:rPr lang="en-US" sz="2000" smtClean="0"/>
              <a:t>echolalia, repeating words without understanding (no associations);</a:t>
            </a:r>
          </a:p>
          <a:p>
            <a:pPr eaLnBrk="1" hangingPunct="1">
              <a:lnSpc>
                <a:spcPct val="120000"/>
              </a:lnSpc>
              <a:spcBef>
                <a:spcPct val="0"/>
              </a:spcBef>
              <a:buFont typeface="Arial" pitchFamily="34" charset="0"/>
              <a:buNone/>
            </a:pPr>
            <a:r>
              <a:rPr lang="en-US" sz="2000" smtClean="0"/>
              <a:t>	nouns are acquired more readily than abstract words like verbs;</a:t>
            </a:r>
          </a:p>
          <a:p>
            <a:pPr eaLnBrk="1" hangingPunct="1">
              <a:lnSpc>
                <a:spcPct val="120000"/>
              </a:lnSpc>
              <a:spcBef>
                <a:spcPct val="0"/>
              </a:spcBef>
            </a:pPr>
            <a:r>
              <a:rPr lang="en-US" sz="2000" smtClean="0"/>
              <a:t>play is schematic, fast changes are not noticed (stable states cannot arise); </a:t>
            </a:r>
          </a:p>
          <a:p>
            <a:pPr eaLnBrk="1" hangingPunct="1">
              <a:lnSpc>
                <a:spcPct val="120000"/>
              </a:lnSpc>
              <a:spcBef>
                <a:spcPct val="0"/>
              </a:spcBef>
            </a:pPr>
            <a:r>
              <a:rPr lang="en-US" sz="2000" smtClean="0"/>
              <a:t>play with other children is avoided in favor of simple toys; </a:t>
            </a:r>
          </a:p>
          <a:p>
            <a:pPr eaLnBrk="1" hangingPunct="1">
              <a:lnSpc>
                <a:spcPct val="120000"/>
              </a:lnSpc>
              <a:spcBef>
                <a:spcPct val="0"/>
              </a:spcBef>
            </a:pPr>
            <a:r>
              <a:rPr lang="en-US" sz="2000" smtClean="0"/>
              <a:t>generalization and associations are quite poor; integration of different modalities that requires synchronization is impaired, connections are weak; </a:t>
            </a:r>
          </a:p>
          <a:p>
            <a:pPr eaLnBrk="1" hangingPunct="1">
              <a:lnSpc>
                <a:spcPct val="120000"/>
              </a:lnSpc>
              <a:spcBef>
                <a:spcPct val="0"/>
              </a:spcBef>
            </a:pPr>
            <a:r>
              <a:rPr lang="en-US" sz="2000" smtClean="0"/>
              <a:t>normal development – theory of mind, MNS, relations – is impaired.</a:t>
            </a:r>
            <a:r>
              <a:rPr lang="pl-PL" sz="2000" smtClean="0"/>
              <a:t/>
            </a:r>
            <a:br>
              <a:rPr lang="pl-PL" sz="2000" smtClean="0"/>
            </a:br>
            <a:endParaRPr lang="en-US" sz="1000" smtClean="0"/>
          </a:p>
          <a:p>
            <a:pPr eaLnBrk="1" hangingPunct="1">
              <a:lnSpc>
                <a:spcPct val="120000"/>
              </a:lnSpc>
              <a:spcBef>
                <a:spcPct val="0"/>
              </a:spcBef>
              <a:buFont typeface="Arial" pitchFamily="34" charset="0"/>
              <a:buNone/>
            </a:pPr>
            <a:r>
              <a:rPr lang="en-US" sz="2000" smtClean="0"/>
              <a:t>Simple basic deficit =&gt; host of problems, many insights from simple mechanism.</a:t>
            </a:r>
            <a:endParaRPr lang="pl-PL" sz="2000" smtClean="0"/>
          </a:p>
          <a:p>
            <a:pPr eaLnBrk="1" hangingPunct="1">
              <a:lnSpc>
                <a:spcPct val="120000"/>
              </a:lnSpc>
              <a:spcBef>
                <a:spcPct val="0"/>
              </a:spcBef>
              <a:buFont typeface="Arial" pitchFamily="34" charset="0"/>
              <a:buNone/>
            </a:pPr>
            <a:r>
              <a:rPr lang="pl-PL" sz="2000" smtClean="0"/>
              <a:t>Expect great diversity, depending on </a:t>
            </a:r>
            <a:r>
              <a:rPr lang="en-US" sz="2000" smtClean="0"/>
              <a:t>local expression</a:t>
            </a:r>
            <a:r>
              <a:rPr lang="pl-PL" sz="2000" smtClean="0"/>
              <a:t> and severity. </a:t>
            </a:r>
            <a:endParaRPr lang="en-US" sz="2000" smtClean="0"/>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15240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7972425" cy="939800"/>
          </a:xfrm>
        </p:spPr>
        <p:txBody>
          <a:bodyPr/>
          <a:lstStyle/>
          <a:p>
            <a:pPr eaLnBrk="1" hangingPunct="1"/>
            <a:r>
              <a:rPr lang="en-US" smtClean="0"/>
              <a:t>Experimental evidence: behavior</a:t>
            </a:r>
            <a:endParaRPr lang="pl-PL" smtClean="0"/>
          </a:p>
        </p:txBody>
      </p:sp>
      <p:sp>
        <p:nvSpPr>
          <p:cNvPr id="10243" name="Rectangle 3"/>
          <p:cNvSpPr>
            <a:spLocks noGrp="1" noChangeArrowheads="1"/>
          </p:cNvSpPr>
          <p:nvPr>
            <p:ph idx="1"/>
          </p:nvPr>
        </p:nvSpPr>
        <p:spPr>
          <a:xfrm>
            <a:off x="457200" y="1357313"/>
            <a:ext cx="8229600" cy="3143250"/>
          </a:xfrm>
        </p:spPr>
        <p:txBody>
          <a:bodyPr rtlCol="0">
            <a:noAutofit/>
          </a:bodyPr>
          <a:lstStyle/>
          <a:p>
            <a:pPr marL="0" indent="0" eaLnBrk="1" fontAlgn="auto" hangingPunct="1">
              <a:spcAft>
                <a:spcPts val="0"/>
              </a:spcAft>
              <a:buFont typeface="Arial" pitchFamily="34" charset="0"/>
              <a:buNone/>
              <a:defRPr/>
            </a:pPr>
            <a:r>
              <a:rPr lang="en-US" sz="2000" err="1" smtClean="0"/>
              <a:t>Kawakubo</a:t>
            </a:r>
            <a:r>
              <a:rPr lang="en-US" sz="2000" smtClean="0"/>
              <a:t> Y, et al. Electrophysiological abnormalities of spatial attention in adults with autism during the gap overlap task. Clinical Neurophysiology 118(7), 1464-1471, 2007.</a:t>
            </a:r>
          </a:p>
          <a:p>
            <a:pPr eaLnBrk="1" fontAlgn="auto" hangingPunct="1">
              <a:spcAft>
                <a:spcPts val="0"/>
              </a:spcAft>
              <a:defRPr/>
            </a:pPr>
            <a:r>
              <a:rPr lang="en-US" sz="2000" smtClean="0"/>
              <a:t>“These results demonstrate electrophysiological abnormalities of disengagement during visuospatial attention in adults with autism which cannot be attributed to their IQs.”</a:t>
            </a:r>
          </a:p>
          <a:p>
            <a:pPr eaLnBrk="1" fontAlgn="auto" hangingPunct="1">
              <a:spcAft>
                <a:spcPts val="0"/>
              </a:spcAft>
              <a:defRPr/>
            </a:pPr>
            <a:r>
              <a:rPr lang="en-US" sz="2000" smtClean="0"/>
              <a:t>“We suggest that adults with autism have deficits in attentional disengagement and the physiological substrates underlying deficits in autism and mental retardation are different.”</a:t>
            </a:r>
            <a:br>
              <a:rPr lang="en-US" sz="2000" smtClean="0"/>
            </a:br>
            <a:endParaRPr lang="en-US" sz="2000" smtClean="0"/>
          </a:p>
        </p:txBody>
      </p:sp>
      <p:sp>
        <p:nvSpPr>
          <p:cNvPr id="10244" name="Rectangle 4"/>
          <p:cNvSpPr>
            <a:spLocks noChangeArrowheads="1"/>
          </p:cNvSpPr>
          <p:nvPr/>
        </p:nvSpPr>
        <p:spPr bwMode="auto">
          <a:xfrm>
            <a:off x="357188" y="4429125"/>
            <a:ext cx="8578850" cy="2214563"/>
          </a:xfrm>
          <a:prstGeom prst="rect">
            <a:avLst/>
          </a:prstGeom>
          <a:noFill/>
          <a:ln w="9525">
            <a:noFill/>
            <a:miter lim="800000"/>
            <a:headEnd/>
            <a:tailEnd/>
          </a:ln>
        </p:spPr>
        <p:txBody>
          <a:bodyPr/>
          <a:lstStyle/>
          <a:p>
            <a:pPr>
              <a:lnSpc>
                <a:spcPct val="90000"/>
              </a:lnSpc>
              <a:spcBef>
                <a:spcPct val="20000"/>
              </a:spcBef>
              <a:defRPr/>
            </a:pPr>
            <a:r>
              <a:rPr lang="en-US">
                <a:solidFill>
                  <a:schemeClr val="bg1"/>
                </a:solidFill>
                <a:latin typeface="+mn-lt"/>
              </a:rPr>
              <a:t>Landry R, Bryson SE, Impaired disengagement of attention in young children with autism. Journal of Child Psychology and Psychiatry 45(6), 1115 - 1122, 2004</a:t>
            </a:r>
          </a:p>
          <a:p>
            <a:pPr>
              <a:lnSpc>
                <a:spcPct val="90000"/>
              </a:lnSpc>
              <a:spcBef>
                <a:spcPct val="20000"/>
              </a:spcBef>
              <a:defRPr/>
            </a:pPr>
            <a:endParaRPr lang="en-US" sz="1000">
              <a:solidFill>
                <a:schemeClr val="bg1"/>
              </a:solidFill>
              <a:latin typeface="+mn-lt"/>
            </a:endParaRPr>
          </a:p>
          <a:p>
            <a:pPr marL="346075" indent="-346075">
              <a:lnSpc>
                <a:spcPct val="90000"/>
              </a:lnSpc>
              <a:spcBef>
                <a:spcPct val="20000"/>
              </a:spcBef>
              <a:buClr>
                <a:schemeClr val="bg1"/>
              </a:buClr>
              <a:buSzPct val="100000"/>
              <a:buFont typeface="Arial" pitchFamily="34" charset="0"/>
              <a:buChar char="•"/>
              <a:defRPr/>
            </a:pPr>
            <a:r>
              <a:rPr lang="en-US">
                <a:solidFill>
                  <a:schemeClr val="bg1"/>
                </a:solidFill>
                <a:latin typeface="+mn-lt"/>
              </a:rPr>
              <a:t>“Children with autism had marked difficulty in disengaging attention. Indeed, on 20% of trials they remained fixated on the first of two competing stimuli for the entire 8-second trial duration.”</a:t>
            </a:r>
          </a:p>
          <a:p>
            <a:pPr>
              <a:lnSpc>
                <a:spcPct val="90000"/>
              </a:lnSpc>
              <a:spcBef>
                <a:spcPct val="20000"/>
              </a:spcBef>
              <a:defRPr/>
            </a:pPr>
            <a:endParaRPr lang="en-US" sz="1000">
              <a:solidFill>
                <a:schemeClr val="bg1"/>
              </a:solidFill>
              <a:latin typeface="+mn-lt"/>
            </a:endParaRPr>
          </a:p>
          <a:p>
            <a:pPr>
              <a:lnSpc>
                <a:spcPct val="90000"/>
              </a:lnSpc>
              <a:spcBef>
                <a:spcPct val="20000"/>
              </a:spcBef>
              <a:defRPr/>
            </a:pPr>
            <a:r>
              <a:rPr lang="en-US">
                <a:solidFill>
                  <a:schemeClr val="bg1"/>
                </a:solidFill>
                <a:latin typeface="+mn-lt"/>
              </a:rPr>
              <a:t>Several newer studies:  </a:t>
            </a:r>
            <a:r>
              <a:rPr lang="en-US" err="1">
                <a:solidFill>
                  <a:schemeClr val="bg1"/>
                </a:solidFill>
                <a:latin typeface="+mn-lt"/>
                <a:hlinkClick r:id="rId3"/>
              </a:rPr>
              <a:t>Mayada</a:t>
            </a:r>
            <a:r>
              <a:rPr lang="en-US">
                <a:solidFill>
                  <a:schemeClr val="bg1"/>
                </a:solidFill>
                <a:latin typeface="+mn-lt"/>
                <a:hlinkClick r:id="rId3"/>
              </a:rPr>
              <a:t> </a:t>
            </a:r>
            <a:r>
              <a:rPr lang="en-US" err="1">
                <a:solidFill>
                  <a:schemeClr val="bg1"/>
                </a:solidFill>
                <a:latin typeface="+mn-lt"/>
                <a:hlinkClick r:id="rId3"/>
              </a:rPr>
              <a:t>Elsabbagh</a:t>
            </a:r>
            <a:r>
              <a:rPr lang="en-US">
                <a:solidFill>
                  <a:schemeClr val="bg1"/>
                </a:solidFill>
                <a:latin typeface="+mn-lt"/>
              </a:rPr>
              <a:t>. </a:t>
            </a:r>
          </a:p>
        </p:txBody>
      </p:sp>
      <p:pic>
        <p:nvPicPr>
          <p:cNvPr id="368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7972425" cy="939800"/>
          </a:xfrm>
        </p:spPr>
        <p:txBody>
          <a:bodyPr/>
          <a:lstStyle/>
          <a:p>
            <a:pPr eaLnBrk="1" hangingPunct="1"/>
            <a:r>
              <a:rPr lang="en-US" smtClean="0"/>
              <a:t>Experimental evidence: behavior</a:t>
            </a:r>
            <a:endParaRPr lang="pl-PL" smtClean="0"/>
          </a:p>
        </p:txBody>
      </p:sp>
      <p:sp>
        <p:nvSpPr>
          <p:cNvPr id="37891" name="Rectangle 3"/>
          <p:cNvSpPr>
            <a:spLocks noGrp="1" noChangeArrowheads="1"/>
          </p:cNvSpPr>
          <p:nvPr>
            <p:ph idx="1"/>
          </p:nvPr>
        </p:nvSpPr>
        <p:spPr>
          <a:xfrm>
            <a:off x="468313" y="1125538"/>
            <a:ext cx="2889250" cy="4519612"/>
          </a:xfrm>
        </p:spPr>
        <p:txBody>
          <a:bodyPr/>
          <a:lstStyle/>
          <a:p>
            <a:pPr marL="0" indent="0" eaLnBrk="1" hangingPunct="1">
              <a:spcBef>
                <a:spcPts val="600"/>
              </a:spcBef>
              <a:buFont typeface="Arial" pitchFamily="34" charset="0"/>
              <a:buNone/>
            </a:pPr>
            <a:r>
              <a:rPr lang="en-US" sz="2000" smtClean="0"/>
              <a:t>D.P. Kennedy, E. Redcay, and E. Courchesne, </a:t>
            </a:r>
          </a:p>
          <a:p>
            <a:pPr marL="0" indent="0" eaLnBrk="1" hangingPunct="1">
              <a:spcBef>
                <a:spcPts val="600"/>
              </a:spcBef>
              <a:buFont typeface="Arial" pitchFamily="34" charset="0"/>
              <a:buNone/>
            </a:pPr>
            <a:r>
              <a:rPr lang="en-US" sz="2000" smtClean="0"/>
              <a:t>Failing to deactivate: Resting functional abnor- malities in autism. PNAS 103, 8275-8280, 2006. </a:t>
            </a:r>
          </a:p>
          <a:p>
            <a:pPr marL="0" indent="0" eaLnBrk="1" hangingPunct="1">
              <a:spcBef>
                <a:spcPts val="600"/>
              </a:spcBef>
              <a:buFont typeface="Arial" pitchFamily="34" charset="0"/>
              <a:buNone/>
            </a:pPr>
            <a:r>
              <a:rPr lang="en-US" sz="2000" smtClean="0"/>
              <a:t>Default network in autism group failed to deactivate brain regions, strong correlation between a clinical measure of social impairment and functio- nal activity within the ventral MPF. </a:t>
            </a:r>
          </a:p>
        </p:txBody>
      </p:sp>
      <p:pic>
        <p:nvPicPr>
          <p:cNvPr id="116738" name="Picture 2"/>
          <p:cNvPicPr>
            <a:picLocks noChangeAspect="1" noChangeArrowheads="1"/>
          </p:cNvPicPr>
          <p:nvPr/>
        </p:nvPicPr>
        <p:blipFill>
          <a:blip r:embed="rId3"/>
          <a:srcRect/>
          <a:stretch>
            <a:fillRect/>
          </a:stretch>
        </p:blipFill>
        <p:spPr bwMode="auto">
          <a:xfrm>
            <a:off x="3509963" y="1052513"/>
            <a:ext cx="5610225" cy="4686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 name="TextBox 1"/>
          <p:cNvSpPr txBox="1"/>
          <p:nvPr/>
        </p:nvSpPr>
        <p:spPr>
          <a:xfrm>
            <a:off x="468313" y="5732463"/>
            <a:ext cx="8351837" cy="1016000"/>
          </a:xfrm>
          <a:prstGeom prst="rect">
            <a:avLst/>
          </a:prstGeom>
          <a:noFill/>
        </p:spPr>
        <p:txBody>
          <a:bodyPr>
            <a:spAutoFit/>
          </a:bodyPr>
          <a:lstStyle/>
          <a:p>
            <a:pPr algn="l">
              <a:defRPr/>
            </a:pPr>
            <a:r>
              <a:rPr lang="en-US" dirty="0">
                <a:solidFill>
                  <a:srgbClr val="F8F8F8"/>
                </a:solidFill>
                <a:latin typeface="+mn-lt"/>
              </a:rPr>
              <a:t>Mistaking symptoms for real problems: </a:t>
            </a:r>
            <a:br>
              <a:rPr lang="en-US" dirty="0">
                <a:solidFill>
                  <a:srgbClr val="F8F8F8"/>
                </a:solidFill>
                <a:latin typeface="+mn-lt"/>
              </a:rPr>
            </a:br>
            <a:r>
              <a:rPr lang="en-US" dirty="0">
                <a:solidFill>
                  <a:srgbClr val="F8F8F8"/>
                </a:solidFill>
                <a:latin typeface="+mn-lt"/>
              </a:rPr>
              <a:t>We speculate that the lack of deactivation in the autism group is indicative of abnormal internally directed processes at rest. </a:t>
            </a:r>
          </a:p>
        </p:txBody>
      </p:sp>
    </p:spTree>
  </p:cSld>
  <p:clrMapOvr>
    <a:masterClrMapping/>
  </p:clrMapOvr>
  <p:transition spd="slow">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7570788" cy="939800"/>
          </a:xfrm>
        </p:spPr>
        <p:txBody>
          <a:bodyPr/>
          <a:lstStyle/>
          <a:p>
            <a:pPr eaLnBrk="1" hangingPunct="1"/>
            <a:r>
              <a:rPr lang="en-US" smtClean="0"/>
              <a:t>Mistaking symptoms for causes</a:t>
            </a:r>
            <a:endParaRPr lang="pl-PL" smtClean="0"/>
          </a:p>
        </p:txBody>
      </p:sp>
      <p:sp>
        <p:nvSpPr>
          <p:cNvPr id="38915" name="Rectangle 3"/>
          <p:cNvSpPr>
            <a:spLocks noGrp="1" noChangeArrowheads="1"/>
          </p:cNvSpPr>
          <p:nvPr>
            <p:ph idx="1"/>
          </p:nvPr>
        </p:nvSpPr>
        <p:spPr>
          <a:xfrm>
            <a:off x="457200" y="1196975"/>
            <a:ext cx="8472488" cy="5545138"/>
          </a:xfrm>
        </p:spPr>
        <p:txBody>
          <a:bodyPr/>
          <a:lstStyle/>
          <a:p>
            <a:pPr marL="0" indent="0" eaLnBrk="1" hangingPunct="1">
              <a:spcBef>
                <a:spcPts val="600"/>
              </a:spcBef>
              <a:buFont typeface="Arial" pitchFamily="34" charset="0"/>
              <a:buNone/>
            </a:pPr>
            <a:r>
              <a:rPr lang="en-US" sz="2000" smtClean="0"/>
              <a:t>Various brain subsystems develop in an abnormal way: </a:t>
            </a:r>
          </a:p>
          <a:p>
            <a:pPr marL="0" indent="0" eaLnBrk="1" hangingPunct="1">
              <a:spcBef>
                <a:spcPts val="600"/>
              </a:spcBef>
              <a:buFont typeface="Arial" pitchFamily="34" charset="0"/>
              <a:buNone/>
            </a:pPr>
            <a:r>
              <a:rPr lang="en-US" sz="2000" smtClean="0"/>
              <a:t>1. </a:t>
            </a:r>
            <a:r>
              <a:rPr lang="en-US" sz="2000" b="1" smtClean="0">
                <a:solidFill>
                  <a:srgbClr val="FFC000"/>
                </a:solidFill>
              </a:rPr>
              <a:t>Abnormal functional connectivity</a:t>
            </a:r>
            <a:r>
              <a:rPr lang="en-US" sz="2000" smtClean="0"/>
              <a:t> between extra striate and temporal cortices during attribution of mental states, and executive tasks such as memory for or attention to social information (Castelli et al., 2002 ; Just et al., 2004, 2007; Kana et al., 2007a, b; Dichter et al., 2007; Kleinhans et al., 2008).</a:t>
            </a:r>
          </a:p>
          <a:p>
            <a:pPr marL="0" indent="0" eaLnBrk="1" hangingPunct="1">
              <a:spcBef>
                <a:spcPts val="600"/>
              </a:spcBef>
              <a:buFont typeface="Arial" pitchFamily="34" charset="0"/>
              <a:buNone/>
            </a:pPr>
            <a:r>
              <a:rPr lang="en-US" sz="2000" b="1" smtClean="0"/>
              <a:t>2. </a:t>
            </a:r>
            <a:r>
              <a:rPr lang="en-US" sz="2000" b="1" smtClean="0">
                <a:solidFill>
                  <a:srgbClr val="FFC000"/>
                </a:solidFill>
              </a:rPr>
              <a:t>Underconnectivity</a:t>
            </a:r>
            <a:r>
              <a:rPr lang="en-US" sz="2000" smtClean="0"/>
              <a:t>: working memory, face processing (Just et al.,  2007; Koshino et al., 2008; Bird et al., 2006), cortico-cortical connectivity (Barnea-Goraly et al., 2004; Herbert et al., 2004; Keller et al., 2007). </a:t>
            </a:r>
          </a:p>
          <a:p>
            <a:pPr marL="0" indent="0" eaLnBrk="1" hangingPunct="1">
              <a:spcBef>
                <a:spcPts val="600"/>
              </a:spcBef>
              <a:buFont typeface="Arial" pitchFamily="34" charset="0"/>
              <a:buNone/>
            </a:pPr>
            <a:r>
              <a:rPr lang="en-US" sz="2000" smtClean="0"/>
              <a:t>3. </a:t>
            </a:r>
            <a:r>
              <a:rPr lang="en-US" sz="2000" b="1" smtClean="0">
                <a:solidFill>
                  <a:srgbClr val="FFC000"/>
                </a:solidFill>
              </a:rPr>
              <a:t>Default mode </a:t>
            </a:r>
            <a:r>
              <a:rPr lang="en-US" sz="2000" smtClean="0">
                <a:solidFill>
                  <a:srgbClr val="FFC000"/>
                </a:solidFill>
              </a:rPr>
              <a:t>network</a:t>
            </a:r>
            <a:r>
              <a:rPr lang="en-US" sz="2000" smtClean="0"/>
              <a:t>: “Results revealed that while typically developing individuals showed enhanced recall skills for negative relative to positive and neutral pictures, individuals with ASD recalled the neutral pictures as well as the emotional ones. Findings of this study thus point to reduced influence of emotion on memory processes in ASD than in typically developing individuals, possibly owing to amygdala dysfunctions.” </a:t>
            </a:r>
          </a:p>
          <a:p>
            <a:pPr marL="0" indent="0" eaLnBrk="1" hangingPunct="1">
              <a:spcBef>
                <a:spcPts val="600"/>
              </a:spcBef>
              <a:buFont typeface="Arial" pitchFamily="34" charset="0"/>
              <a:buNone/>
            </a:pPr>
            <a:r>
              <a:rPr lang="en-US" sz="2000" smtClean="0"/>
              <a:t>C. Deruelle et al., Negative emotion does not enhance recall skills in adults with autistic spectrum disorders. Autism Research 1(2), 91–96, 2008</a:t>
            </a:r>
          </a:p>
        </p:txBody>
      </p:sp>
      <p:pic>
        <p:nvPicPr>
          <p:cNvPr id="117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0"/>
            <a:ext cx="1428750" cy="158115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7758113" cy="939800"/>
          </a:xfrm>
        </p:spPr>
        <p:txBody>
          <a:bodyPr/>
          <a:lstStyle/>
          <a:p>
            <a:pPr eaLnBrk="1" hangingPunct="1"/>
            <a:r>
              <a:rPr lang="en-US" smtClean="0"/>
              <a:t>Experimental evidence: molecular</a:t>
            </a:r>
            <a:endParaRPr lang="pl-PL" smtClean="0"/>
          </a:p>
        </p:txBody>
      </p:sp>
      <p:sp>
        <p:nvSpPr>
          <p:cNvPr id="39939" name="Rectangle 3"/>
          <p:cNvSpPr>
            <a:spLocks noGrp="1" noChangeArrowheads="1"/>
          </p:cNvSpPr>
          <p:nvPr>
            <p:ph idx="1"/>
          </p:nvPr>
        </p:nvSpPr>
        <p:spPr>
          <a:xfrm>
            <a:off x="457200" y="1335088"/>
            <a:ext cx="8472488" cy="2428875"/>
          </a:xfrm>
        </p:spPr>
        <p:txBody>
          <a:bodyPr/>
          <a:lstStyle/>
          <a:p>
            <a:pPr eaLnBrk="1" hangingPunct="1">
              <a:buFont typeface="Arial" pitchFamily="34" charset="0"/>
              <a:buNone/>
            </a:pPr>
            <a:r>
              <a:rPr lang="en-US" sz="2000" smtClean="0"/>
              <a:t>What type of problems with neurons create these types of effects?</a:t>
            </a:r>
            <a:r>
              <a:rPr lang="pl-PL" sz="2000" smtClean="0"/>
              <a:t> </a:t>
            </a:r>
            <a:endParaRPr lang="en-US" sz="2000" smtClean="0"/>
          </a:p>
          <a:p>
            <a:pPr eaLnBrk="1" hangingPunct="1"/>
            <a:r>
              <a:rPr lang="en-US" sz="2000" smtClean="0"/>
              <a:t>Neural self-regulation mechanisms lead to fatigue or accommodation of neurons through leaky K</a:t>
            </a:r>
            <a:r>
              <a:rPr lang="en-US" sz="2000" baseline="30000" smtClean="0"/>
              <a:t>+</a:t>
            </a:r>
            <a:r>
              <a:rPr lang="en-US" sz="2000" smtClean="0"/>
              <a:t> channels opened by </a:t>
            </a:r>
            <a:r>
              <a:rPr lang="pl-PL" sz="2000" smtClean="0"/>
              <a:t>high </a:t>
            </a:r>
            <a:r>
              <a:rPr lang="en-US" sz="2000" smtClean="0"/>
              <a:t>Ca</a:t>
            </a:r>
            <a:r>
              <a:rPr lang="pl-PL" sz="2000" baseline="30000" smtClean="0"/>
              <a:t>++</a:t>
            </a:r>
            <a:r>
              <a:rPr lang="en-US" sz="2000" smtClean="0"/>
              <a:t> concentration,  </a:t>
            </a:r>
            <a:r>
              <a:rPr lang="pl-PL" sz="2000" smtClean="0"/>
              <a:t/>
            </a:r>
            <a:br>
              <a:rPr lang="pl-PL" sz="2000" smtClean="0"/>
            </a:br>
            <a:r>
              <a:rPr lang="en-US" sz="2000" smtClean="0"/>
              <a:t>or longer acting GABA-B inhibitory synaptic channel.  </a:t>
            </a:r>
          </a:p>
          <a:p>
            <a:pPr eaLnBrk="1" hangingPunct="1"/>
            <a:r>
              <a:rPr lang="en-US" sz="2000" smtClean="0"/>
              <a:t>This leads to inhibition of neurons that require stronger activation to fire. </a:t>
            </a:r>
          </a:p>
          <a:p>
            <a:pPr eaLnBrk="1" hangingPunct="1"/>
            <a:r>
              <a:rPr lang="en-US" sz="2000" smtClean="0"/>
              <a:t>Neurons accommodate or fatigue and become less and less active for the same amount of excitatory input. </a:t>
            </a:r>
          </a:p>
        </p:txBody>
      </p:sp>
      <p:sp>
        <p:nvSpPr>
          <p:cNvPr id="10244" name="Rectangle 4"/>
          <p:cNvSpPr>
            <a:spLocks noChangeArrowheads="1"/>
          </p:cNvSpPr>
          <p:nvPr/>
        </p:nvSpPr>
        <p:spPr bwMode="auto">
          <a:xfrm>
            <a:off x="428625" y="3786188"/>
            <a:ext cx="8507413" cy="2857500"/>
          </a:xfrm>
          <a:prstGeom prst="rect">
            <a:avLst/>
          </a:prstGeom>
          <a:noFill/>
          <a:ln w="9525">
            <a:noFill/>
            <a:miter lim="800000"/>
            <a:headEnd/>
            <a:tailEnd/>
          </a:ln>
        </p:spPr>
        <p:txBody>
          <a:bodyPr/>
          <a:lstStyle/>
          <a:p>
            <a:pPr algn="l">
              <a:buClr>
                <a:srgbClr val="775F55"/>
              </a:buClr>
              <a:defRPr/>
            </a:pPr>
            <a:r>
              <a:rPr lang="en-US">
                <a:solidFill>
                  <a:schemeClr val="bg1"/>
                </a:solidFill>
                <a:latin typeface="+mn-lt"/>
              </a:rPr>
              <a:t>Dysregulated calcium signaling, mainly through </a:t>
            </a:r>
            <a:r>
              <a:rPr lang="en-US">
                <a:solidFill>
                  <a:prstClr val="white"/>
                </a:solidFill>
                <a:latin typeface="Calibri"/>
              </a:rPr>
              <a:t>voltage-gated calcium channels (VGCC) </a:t>
            </a:r>
            <a:r>
              <a:rPr lang="en-US">
                <a:solidFill>
                  <a:schemeClr val="bg1"/>
                </a:solidFill>
                <a:latin typeface="+mn-lt"/>
              </a:rPr>
              <a:t>is the central molecular event that leads to pathologies of autism.</a:t>
            </a:r>
          </a:p>
          <a:p>
            <a:pPr algn="l">
              <a:defRPr/>
            </a:pPr>
            <a:r>
              <a:rPr lang="en-US">
                <a:solidFill>
                  <a:schemeClr val="bg1"/>
                </a:solidFill>
                <a:latin typeface="+mn-lt"/>
                <a:hlinkClick r:id="rId3"/>
              </a:rPr>
              <a:t>http://www.autismcalciumchannelopathy.com/</a:t>
            </a:r>
            <a:r>
              <a:rPr lang="en-US">
                <a:solidFill>
                  <a:schemeClr val="bg1"/>
                </a:solidFill>
                <a:latin typeface="+mn-lt"/>
              </a:rPr>
              <a:t>  </a:t>
            </a:r>
          </a:p>
          <a:p>
            <a:pPr algn="l">
              <a:defRPr/>
            </a:pPr>
            <a:r>
              <a:rPr lang="en-US">
                <a:solidFill>
                  <a:schemeClr val="bg1"/>
                </a:solidFill>
                <a:latin typeface="+mn-lt"/>
              </a:rPr>
              <a:t>Calcium homeostasis in critical stages of development may be perturbed by genetic </a:t>
            </a:r>
            <a:r>
              <a:rPr lang="en-US">
                <a:solidFill>
                  <a:prstClr val="white"/>
                </a:solidFill>
                <a:latin typeface="Calibri"/>
              </a:rPr>
              <a:t>polymorphism related to immune function and inflammatory reactions </a:t>
            </a:r>
            <a:r>
              <a:rPr lang="en-US">
                <a:solidFill>
                  <a:schemeClr val="bg1"/>
                </a:solidFill>
                <a:latin typeface="+mn-lt"/>
              </a:rPr>
              <a:t>and environmental influences (</a:t>
            </a:r>
            <a:r>
              <a:rPr lang="en-US" err="1">
                <a:solidFill>
                  <a:schemeClr val="bg1"/>
                </a:solidFill>
                <a:latin typeface="+mn-lt"/>
              </a:rPr>
              <a:t>perinatal</a:t>
            </a:r>
            <a:r>
              <a:rPr lang="en-US">
                <a:solidFill>
                  <a:schemeClr val="bg1"/>
                </a:solidFill>
                <a:latin typeface="+mn-lt"/>
              </a:rPr>
              <a:t> hypoxia, infectious agents, toxins).</a:t>
            </a:r>
          </a:p>
          <a:p>
            <a:pPr algn="l">
              <a:defRPr/>
            </a:pPr>
            <a:r>
              <a:rPr lang="en-US" sz="800">
                <a:solidFill>
                  <a:schemeClr val="bg1"/>
                </a:solidFill>
                <a:latin typeface="+mn-lt"/>
              </a:rPr>
              <a:t/>
            </a:r>
            <a:br>
              <a:rPr lang="en-US" sz="800">
                <a:solidFill>
                  <a:schemeClr val="bg1"/>
                </a:solidFill>
                <a:latin typeface="+mn-lt"/>
              </a:rPr>
            </a:br>
            <a:r>
              <a:rPr lang="en-US">
                <a:solidFill>
                  <a:schemeClr val="bg1"/>
                </a:solidFill>
                <a:latin typeface="+mn-lt"/>
              </a:rPr>
              <a:t>Genetic mutations =&gt; proteins building incorrect potassium channels</a:t>
            </a:r>
            <a:r>
              <a:rPr lang="pl-PL">
                <a:solidFill>
                  <a:schemeClr val="bg1"/>
                </a:solidFill>
                <a:latin typeface="+mn-lt"/>
              </a:rPr>
              <a:t> </a:t>
            </a:r>
            <a:r>
              <a:rPr lang="en-US">
                <a:solidFill>
                  <a:schemeClr val="bg1"/>
                </a:solidFill>
                <a:latin typeface="+mn-lt"/>
              </a:rPr>
              <a:t/>
            </a:r>
            <a:br>
              <a:rPr lang="en-US">
                <a:solidFill>
                  <a:schemeClr val="bg1"/>
                </a:solidFill>
                <a:latin typeface="+mn-lt"/>
              </a:rPr>
            </a:br>
            <a:r>
              <a:rPr lang="pl-PL">
                <a:solidFill>
                  <a:schemeClr val="bg1"/>
                </a:solidFill>
                <a:latin typeface="+mn-lt"/>
              </a:rPr>
              <a:t>(</a:t>
            </a:r>
            <a:r>
              <a:rPr lang="en-US">
                <a:solidFill>
                  <a:schemeClr val="bg1"/>
                </a:solidFill>
                <a:latin typeface="+mn-lt"/>
              </a:rPr>
              <a:t>CASPR2 gene</a:t>
            </a:r>
            <a:r>
              <a:rPr lang="pl-PL">
                <a:solidFill>
                  <a:schemeClr val="bg1"/>
                </a:solidFill>
                <a:latin typeface="+mn-lt"/>
              </a:rPr>
              <a:t>) </a:t>
            </a:r>
            <a:r>
              <a:rPr lang="en-US">
                <a:solidFill>
                  <a:schemeClr val="bg1"/>
                </a:solidFill>
                <a:latin typeface="+mn-lt"/>
              </a:rPr>
              <a:t>and sodium channels </a:t>
            </a:r>
            <a:r>
              <a:rPr lang="pl-PL">
                <a:solidFill>
                  <a:schemeClr val="bg1"/>
                </a:solidFill>
                <a:latin typeface="+mn-lt"/>
              </a:rPr>
              <a:t>(</a:t>
            </a:r>
            <a:r>
              <a:rPr lang="en-US">
                <a:solidFill>
                  <a:schemeClr val="bg1"/>
                </a:solidFill>
                <a:latin typeface="+mn-lt"/>
              </a:rPr>
              <a:t>SCN2A gene</a:t>
            </a:r>
            <a:r>
              <a:rPr lang="pl-PL">
                <a:solidFill>
                  <a:schemeClr val="bg1"/>
                </a:solidFill>
                <a:latin typeface="+mn-lt"/>
              </a:rPr>
              <a:t>)</a:t>
            </a:r>
            <a:r>
              <a:rPr lang="en-US">
                <a:solidFill>
                  <a:schemeClr val="bg1"/>
                </a:solidFill>
                <a:latin typeface="+mn-lt"/>
              </a:rPr>
              <a:t>. </a:t>
            </a:r>
          </a:p>
          <a:p>
            <a:pPr algn="l">
              <a:defRPr/>
            </a:pPr>
            <a:endParaRPr lang="en-US">
              <a:solidFill>
                <a:schemeClr val="bg1"/>
              </a:solidFill>
              <a:latin typeface="+mn-lt"/>
            </a:endParaRPr>
          </a:p>
        </p:txBody>
      </p:sp>
      <p:pic>
        <p:nvPicPr>
          <p:cNvPr id="3994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0"/>
            <a:ext cx="12700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939800"/>
          </a:xfrm>
        </p:spPr>
        <p:txBody>
          <a:bodyPr/>
          <a:lstStyle/>
          <a:p>
            <a:pPr eaLnBrk="1" hangingPunct="1"/>
            <a:r>
              <a:rPr lang="en-US" smtClean="0"/>
              <a:t>Genes &amp; functions</a:t>
            </a:r>
            <a:endParaRPr lang="pl-PL" smtClean="0"/>
          </a:p>
        </p:txBody>
      </p:sp>
      <p:sp>
        <p:nvSpPr>
          <p:cNvPr id="40963" name="Rectangle 3"/>
          <p:cNvSpPr>
            <a:spLocks noGrp="1" noChangeArrowheads="1"/>
          </p:cNvSpPr>
          <p:nvPr>
            <p:ph idx="1"/>
          </p:nvPr>
        </p:nvSpPr>
        <p:spPr>
          <a:xfrm>
            <a:off x="428625" y="1052513"/>
            <a:ext cx="8535988" cy="1296987"/>
          </a:xfrm>
        </p:spPr>
        <p:txBody>
          <a:bodyPr/>
          <a:lstStyle/>
          <a:p>
            <a:pPr marL="0" indent="0" eaLnBrk="1" hangingPunct="1">
              <a:buFont typeface="Arial" pitchFamily="34" charset="0"/>
              <a:buNone/>
            </a:pPr>
            <a:r>
              <a:rPr lang="en-US" sz="2000" smtClean="0"/>
              <a:t>http://www.sciencebasedmedicine.org/?p=5662</a:t>
            </a:r>
            <a:endParaRPr lang="pl-PL" sz="2000" smtClean="0"/>
          </a:p>
          <a:p>
            <a:pPr marL="0" indent="0" eaLnBrk="1" hangingPunct="1">
              <a:buFont typeface="Arial" pitchFamily="34" charset="0"/>
              <a:buNone/>
            </a:pPr>
            <a:r>
              <a:rPr lang="pl-PL" sz="2000" smtClean="0"/>
              <a:t>Pinto, D. + 180 coauthors ... (2010). Functional impact of global rare copy number variation in autism spectrum disorders Nature DOI: 10.1038/nature09146</a:t>
            </a:r>
          </a:p>
          <a:p>
            <a:pPr marL="0" indent="0" eaLnBrk="1" hangingPunct="1">
              <a:buFont typeface="Arial" pitchFamily="34" charset="0"/>
              <a:buNone/>
            </a:pPr>
            <a:endParaRPr lang="en-US" sz="2000" smtClean="0"/>
          </a:p>
        </p:txBody>
      </p:sp>
      <p:pic>
        <p:nvPicPr>
          <p:cNvPr id="130050" name="Picture 2"/>
          <p:cNvPicPr>
            <a:picLocks noChangeAspect="1" noChangeArrowheads="1"/>
          </p:cNvPicPr>
          <p:nvPr/>
        </p:nvPicPr>
        <p:blipFill>
          <a:blip r:embed="rId3"/>
          <a:srcRect/>
          <a:stretch>
            <a:fillRect/>
          </a:stretch>
        </p:blipFill>
        <p:spPr bwMode="auto">
          <a:xfrm>
            <a:off x="65088" y="2492375"/>
            <a:ext cx="9010650" cy="3848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939800"/>
          </a:xfrm>
        </p:spPr>
        <p:txBody>
          <a:bodyPr/>
          <a:lstStyle/>
          <a:p>
            <a:pPr eaLnBrk="1" hangingPunct="1"/>
            <a:r>
              <a:rPr lang="en-US" smtClean="0"/>
              <a:t>Questions/Ideas</a:t>
            </a:r>
            <a:endParaRPr lang="pl-PL" smtClean="0"/>
          </a:p>
        </p:txBody>
      </p:sp>
      <p:sp>
        <p:nvSpPr>
          <p:cNvPr id="38915" name="Rectangle 3"/>
          <p:cNvSpPr>
            <a:spLocks noGrp="1" noChangeArrowheads="1"/>
          </p:cNvSpPr>
          <p:nvPr>
            <p:ph idx="1"/>
          </p:nvPr>
        </p:nvSpPr>
        <p:spPr>
          <a:xfrm>
            <a:off x="457200" y="1341438"/>
            <a:ext cx="8472488" cy="5121275"/>
          </a:xfrm>
        </p:spPr>
        <p:txBody>
          <a:bodyPr/>
          <a:lstStyle/>
          <a:p>
            <a:pPr marL="0" indent="0" eaLnBrk="1" hangingPunct="1">
              <a:spcBef>
                <a:spcPts val="1200"/>
              </a:spcBef>
              <a:buFont typeface="Arial" pitchFamily="34" charset="0"/>
              <a:buNone/>
              <a:defRPr/>
            </a:pPr>
            <a:r>
              <a:rPr lang="en-US" sz="2000" dirty="0" smtClean="0"/>
              <a:t>Neurodynamics: good language to speak about mental processes.</a:t>
            </a:r>
          </a:p>
          <a:p>
            <a:pPr marL="0" indent="0" eaLnBrk="1" hangingPunct="1">
              <a:spcBef>
                <a:spcPts val="1200"/>
              </a:spcBef>
              <a:buFont typeface="Arial" pitchFamily="34" charset="0"/>
              <a:buNone/>
              <a:defRPr/>
            </a:pPr>
            <a:r>
              <a:rPr lang="en-US" sz="2000" dirty="0" smtClean="0"/>
              <a:t>There are many parameters characterizing biophysical properties of neurons and their connections within different layers.</a:t>
            </a:r>
          </a:p>
          <a:p>
            <a:pPr eaLnBrk="1" hangingPunct="1">
              <a:spcBef>
                <a:spcPts val="1200"/>
              </a:spcBef>
              <a:defRPr/>
            </a:pPr>
            <a:r>
              <a:rPr lang="en-US" sz="2000" dirty="0" smtClean="0"/>
              <a:t>How does depth/size of basins of attractors depend on these parameters? </a:t>
            </a:r>
          </a:p>
          <a:p>
            <a:pPr eaLnBrk="1" hangingPunct="1">
              <a:spcBef>
                <a:spcPts val="1200"/>
              </a:spcBef>
              <a:defRPr/>
            </a:pPr>
            <a:r>
              <a:rPr lang="en-US" sz="2000" dirty="0" smtClean="0"/>
              <a:t>How to measure and/or visualize attractors? Real effects or </a:t>
            </a:r>
            <a:r>
              <a:rPr lang="en-US" sz="2000" dirty="0" err="1" smtClean="0"/>
              <a:t>artefacts</a:t>
            </a:r>
            <a:r>
              <a:rPr lang="en-US" sz="2000" dirty="0" smtClean="0"/>
              <a:t>?</a:t>
            </a:r>
          </a:p>
          <a:p>
            <a:pPr eaLnBrk="1" hangingPunct="1">
              <a:spcBef>
                <a:spcPts val="1200"/>
              </a:spcBef>
              <a:defRPr/>
            </a:pPr>
            <a:r>
              <a:rPr lang="en-US" sz="2000" dirty="0" smtClean="0"/>
              <a:t>How do attractors depend on the dynamics of neuron accommodation? Noise? Inhibition strength, local excitations, long-distance synchronization? </a:t>
            </a:r>
          </a:p>
          <a:p>
            <a:pPr eaLnBrk="1" hangingPunct="1">
              <a:spcBef>
                <a:spcPts val="1200"/>
              </a:spcBef>
              <a:defRPr/>
            </a:pPr>
            <a:r>
              <a:rPr lang="en-US" sz="2000" dirty="0" smtClean="0"/>
              <a:t>How will symptoms differ depending on specific brain areas? </a:t>
            </a:r>
            <a:br>
              <a:rPr lang="en-US" sz="2000" dirty="0" smtClean="0"/>
            </a:br>
            <a:r>
              <a:rPr lang="en-US" sz="2000" dirty="0" smtClean="0"/>
              <a:t>For example, </a:t>
            </a:r>
            <a:r>
              <a:rPr lang="en-US" sz="2000" i="1" dirty="0" smtClean="0"/>
              <a:t>mu </a:t>
            </a:r>
            <a:r>
              <a:rPr lang="en-US" sz="2000" dirty="0" smtClean="0"/>
              <a:t>suppression may be due to deep attractors …</a:t>
            </a:r>
          </a:p>
          <a:p>
            <a:pPr eaLnBrk="1" hangingPunct="1">
              <a:spcBef>
                <a:spcPts val="1200"/>
              </a:spcBef>
              <a:defRPr/>
            </a:pPr>
            <a:r>
              <a:rPr lang="en-US" sz="2000" dirty="0" smtClean="0"/>
              <a:t>What are precise relations to ion channels and proteins that build them? </a:t>
            </a:r>
          </a:p>
          <a:p>
            <a:pPr eaLnBrk="1" hangingPunct="1">
              <a:spcBef>
                <a:spcPts val="1200"/>
              </a:spcBef>
              <a:defRPr/>
            </a:pPr>
            <a:r>
              <a:rPr lang="en-US" sz="2000" dirty="0" smtClean="0"/>
              <a:t>How can they be changed by pharmacological interventions?</a:t>
            </a:r>
            <a:br>
              <a:rPr lang="en-US" sz="2000" dirty="0" smtClean="0"/>
            </a:br>
            <a:endParaRPr lang="en-US" sz="2000" dirty="0" smtClean="0"/>
          </a:p>
        </p:txBody>
      </p:sp>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5857875"/>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0" y="214313"/>
            <a:ext cx="7540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939800"/>
          </a:xfrm>
        </p:spPr>
        <p:txBody>
          <a:bodyPr/>
          <a:lstStyle/>
          <a:p>
            <a:pPr eaLnBrk="1" hangingPunct="1"/>
            <a:r>
              <a:rPr lang="en-US" smtClean="0"/>
              <a:t>More questions/ideas</a:t>
            </a:r>
            <a:endParaRPr lang="pl-PL" smtClean="0"/>
          </a:p>
        </p:txBody>
      </p:sp>
      <p:sp>
        <p:nvSpPr>
          <p:cNvPr id="43011" name="Rectangle 3"/>
          <p:cNvSpPr>
            <a:spLocks noGrp="1" noChangeArrowheads="1"/>
          </p:cNvSpPr>
          <p:nvPr>
            <p:ph idx="1"/>
          </p:nvPr>
        </p:nvSpPr>
        <p:spPr>
          <a:xfrm>
            <a:off x="457200" y="1484313"/>
            <a:ext cx="8472488" cy="4897437"/>
          </a:xfrm>
        </p:spPr>
        <p:txBody>
          <a:bodyPr/>
          <a:lstStyle/>
          <a:p>
            <a:pPr eaLnBrk="1" hangingPunct="1">
              <a:spcBef>
                <a:spcPts val="1200"/>
              </a:spcBef>
            </a:pPr>
            <a:r>
              <a:rPr lang="en-US" sz="2000" smtClean="0"/>
              <a:t>How learning procedures may influence formation of basins of attractors?</a:t>
            </a:r>
            <a:br>
              <a:rPr lang="en-US" sz="2000" smtClean="0"/>
            </a:br>
            <a:r>
              <a:rPr lang="en-US" sz="2000" smtClean="0"/>
              <a:t>For example, learning to read may depend on the variability of fonts, handwriting may be much more difficult etc. </a:t>
            </a:r>
          </a:p>
          <a:p>
            <a:pPr eaLnBrk="1" hangingPunct="1"/>
            <a:r>
              <a:rPr lang="en-US" sz="2000" smtClean="0"/>
              <a:t>Slow broadening of attractor basins?</a:t>
            </a:r>
          </a:p>
          <a:p>
            <a:pPr eaLnBrk="1" hangingPunct="1"/>
            <a:r>
              <a:rPr lang="en-US" sz="2000" smtClean="0"/>
              <a:t>Spontaneous thoughts, local energy with low neural accommodation? </a:t>
            </a:r>
          </a:p>
          <a:p>
            <a:pPr eaLnBrk="1" hangingPunct="1">
              <a:spcBef>
                <a:spcPts val="1200"/>
              </a:spcBef>
            </a:pPr>
            <a:r>
              <a:rPr lang="en-US" sz="2000" smtClean="0"/>
              <a:t>Can one draw useful suggestions how to compensate for such deficits?</a:t>
            </a:r>
          </a:p>
          <a:p>
            <a:pPr eaLnBrk="1" hangingPunct="1"/>
            <a:r>
              <a:rPr lang="en-US" sz="2000" smtClean="0"/>
              <a:t>Spatial attention shifts in Posner experiments - resonances? </a:t>
            </a:r>
          </a:p>
          <a:p>
            <a:pPr eaLnBrk="1" hangingPunct="1"/>
            <a:r>
              <a:rPr lang="en-US" sz="2000" smtClean="0"/>
              <a:t>Precise diagnostics, what type of problems at genetic/molecular level? </a:t>
            </a:r>
          </a:p>
          <a:p>
            <a:pPr eaLnBrk="1" hangingPunct="1"/>
            <a:r>
              <a:rPr lang="en-US" sz="2000" smtClean="0"/>
              <a:t>Compensation effects: what changes in the network will lead to faster attention shifts? </a:t>
            </a:r>
          </a:p>
          <a:p>
            <a:pPr eaLnBrk="1" hangingPunct="1">
              <a:spcBef>
                <a:spcPts val="1200"/>
              </a:spcBef>
            </a:pPr>
            <a:r>
              <a:rPr lang="en-US" sz="2000" smtClean="0"/>
              <a:t>Will it help in diagnostics/therapy? We need to finish computational simulations and then to test some ideas. </a:t>
            </a:r>
          </a:p>
        </p:txBody>
      </p:sp>
      <p:pic>
        <p:nvPicPr>
          <p:cNvPr id="430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4313"/>
            <a:ext cx="7540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39800"/>
          </a:xfrm>
        </p:spPr>
        <p:txBody>
          <a:bodyPr/>
          <a:lstStyle/>
          <a:p>
            <a:pPr eaLnBrk="1" hangingPunct="1"/>
            <a:r>
              <a:rPr lang="en-US" smtClean="0"/>
              <a:t>Autism Symptoms </a:t>
            </a:r>
            <a:r>
              <a:rPr lang="pl-PL" smtClean="0"/>
              <a:t>... </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306513"/>
            <a:ext cx="521017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p:cNvSpPr txBox="1"/>
          <p:nvPr/>
        </p:nvSpPr>
        <p:spPr>
          <a:xfrm>
            <a:off x="395288" y="1557338"/>
            <a:ext cx="3168650" cy="4094162"/>
          </a:xfrm>
          <a:prstGeom prst="rect">
            <a:avLst/>
          </a:prstGeom>
          <a:noFill/>
        </p:spPr>
        <p:txBody>
          <a:bodyPr>
            <a:spAutoFit/>
          </a:bodyPr>
          <a:lstStyle/>
          <a:p>
            <a:pPr>
              <a:defRPr/>
            </a:pPr>
            <a:r>
              <a:rPr lang="en-US" dirty="0">
                <a:solidFill>
                  <a:schemeClr val="bg1"/>
                </a:solidFill>
                <a:latin typeface="+mn-lt"/>
              </a:rPr>
              <a:t>Epidemics</a:t>
            </a:r>
            <a:r>
              <a:rPr lang="en-US" dirty="0">
                <a:solidFill>
                  <a:schemeClr val="bg1"/>
                </a:solidFill>
                <a:latin typeface="+mn-lt"/>
              </a:rPr>
              <a:t>? </a:t>
            </a:r>
          </a:p>
          <a:p>
            <a:pPr>
              <a:defRPr/>
            </a:pPr>
            <a:r>
              <a:rPr lang="en-US" dirty="0">
                <a:solidFill>
                  <a:schemeClr val="bg1"/>
                </a:solidFill>
                <a:latin typeface="+mn-lt"/>
              </a:rPr>
              <a:t>Prevalence </a:t>
            </a:r>
            <a:r>
              <a:rPr lang="en-US" dirty="0">
                <a:solidFill>
                  <a:schemeClr val="bg1"/>
                </a:solidFill>
                <a:latin typeface="+mn-lt"/>
              </a:rPr>
              <a:t>~1</a:t>
            </a:r>
            <a:r>
              <a:rPr lang="en-US" dirty="0">
                <a:solidFill>
                  <a:schemeClr val="bg1"/>
                </a:solidFill>
                <a:latin typeface="+mn-lt"/>
              </a:rPr>
              <a:t>%.</a:t>
            </a:r>
          </a:p>
          <a:p>
            <a:pPr>
              <a:defRPr/>
            </a:pPr>
            <a:endParaRPr lang="en-US" dirty="0">
              <a:solidFill>
                <a:schemeClr val="bg1"/>
              </a:solidFill>
              <a:latin typeface="+mn-lt"/>
            </a:endParaRPr>
          </a:p>
          <a:p>
            <a:pPr algn="l">
              <a:defRPr/>
            </a:pPr>
            <a:r>
              <a:rPr lang="en-US" dirty="0">
                <a:solidFill>
                  <a:schemeClr val="bg1"/>
                </a:solidFill>
                <a:latin typeface="+mn-lt"/>
              </a:rPr>
              <a:t>Very diverse, perhaps not a single disease, but something like dementia.</a:t>
            </a:r>
            <a:endParaRPr lang="en-US" dirty="0">
              <a:solidFill>
                <a:schemeClr val="bg1"/>
              </a:solidFill>
              <a:latin typeface="+mn-lt"/>
            </a:endParaRPr>
          </a:p>
          <a:p>
            <a:pPr>
              <a:defRPr/>
            </a:pPr>
            <a:endParaRPr lang="en-US" dirty="0">
              <a:solidFill>
                <a:schemeClr val="bg1"/>
              </a:solidFill>
              <a:latin typeface="+mn-lt"/>
            </a:endParaRPr>
          </a:p>
          <a:p>
            <a:pPr algn="l">
              <a:defRPr/>
            </a:pPr>
            <a:r>
              <a:rPr lang="en-US" dirty="0">
                <a:solidFill>
                  <a:schemeClr val="bg1"/>
                </a:solidFill>
                <a:latin typeface="+mn-lt"/>
              </a:rPr>
              <a:t>Genetic components, </a:t>
            </a:r>
            <a:br>
              <a:rPr lang="en-US" dirty="0">
                <a:solidFill>
                  <a:schemeClr val="bg1"/>
                </a:solidFill>
                <a:latin typeface="+mn-lt"/>
              </a:rPr>
            </a:br>
            <a:r>
              <a:rPr lang="en-US" dirty="0">
                <a:solidFill>
                  <a:schemeClr val="bg1"/>
                </a:solidFill>
                <a:latin typeface="+mn-lt"/>
              </a:rPr>
              <a:t>but search for “autism genes” so far not too successful. </a:t>
            </a:r>
          </a:p>
          <a:p>
            <a:pPr>
              <a:defRPr/>
            </a:pPr>
            <a:endParaRPr lang="en-US" dirty="0">
              <a:solidFill>
                <a:schemeClr val="bg1"/>
              </a:solidFill>
              <a:latin typeface="+mn-lt"/>
            </a:endParaRPr>
          </a:p>
          <a:p>
            <a:pPr>
              <a:defRPr/>
            </a:pPr>
            <a:endParaRPr lang="pl-PL" dirty="0">
              <a:solidFill>
                <a:schemeClr val="bg1"/>
              </a:solidFill>
              <a:latin typeface="+mn-lt"/>
            </a:endParaRPr>
          </a:p>
        </p:txBody>
      </p:sp>
    </p:spTree>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59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78" y="595312"/>
            <a:ext cx="6124575" cy="1114425"/>
          </a:xfrm>
          <a:prstGeom prst="rect">
            <a:avLst/>
          </a:prstGeom>
          <a:ln/>
        </p:spPr>
        <p:style>
          <a:lnRef idx="0">
            <a:schemeClr val="accent3"/>
          </a:lnRef>
          <a:fillRef idx="3">
            <a:schemeClr val="accent3"/>
          </a:fillRef>
          <a:effectRef idx="3">
            <a:schemeClr val="accent3"/>
          </a:effectRef>
          <a:fontRef idx="minor">
            <a:schemeClr val="lt1"/>
          </a:fontRef>
        </p:style>
      </p:pic>
      <p:pic>
        <p:nvPicPr>
          <p:cNvPr id="125958" name="Picture 6"/>
          <p:cNvPicPr>
            <a:picLocks noChangeAspect="1" noChangeArrowheads="1"/>
          </p:cNvPicPr>
          <p:nvPr/>
        </p:nvPicPr>
        <p:blipFill>
          <a:blip r:embed="rId4"/>
          <a:srcRect/>
          <a:stretch>
            <a:fillRect/>
          </a:stretch>
        </p:blipFill>
        <p:spPr bwMode="auto">
          <a:xfrm>
            <a:off x="722313" y="4259263"/>
            <a:ext cx="6124575" cy="1114425"/>
          </a:xfrm>
          <a:prstGeom prst="rect">
            <a:avLst/>
          </a:prstGeom>
          <a:ln/>
        </p:spPr>
        <p:style>
          <a:lnRef idx="1">
            <a:schemeClr val="accent1"/>
          </a:lnRef>
          <a:fillRef idx="3">
            <a:schemeClr val="accent1"/>
          </a:fillRef>
          <a:effectRef idx="2">
            <a:schemeClr val="accent1"/>
          </a:effectRef>
          <a:fontRef idx="minor">
            <a:schemeClr val="lt1"/>
          </a:fontRef>
        </p:style>
      </p:pic>
      <p:pic>
        <p:nvPicPr>
          <p:cNvPr id="125959" name="Picture 7"/>
          <p:cNvPicPr>
            <a:picLocks noChangeAspect="1" noChangeArrowheads="1"/>
          </p:cNvPicPr>
          <p:nvPr/>
        </p:nvPicPr>
        <p:blipFill>
          <a:blip r:embed="rId5"/>
          <a:srcRect/>
          <a:stretch>
            <a:fillRect/>
          </a:stretch>
        </p:blipFill>
        <p:spPr bwMode="auto">
          <a:xfrm>
            <a:off x="7186613" y="1709738"/>
            <a:ext cx="1333500" cy="1800225"/>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pic>
        <p:nvPicPr>
          <p:cNvPr id="125960" name="Picture 8"/>
          <p:cNvPicPr>
            <a:picLocks noChangeAspect="1" noChangeArrowheads="1"/>
          </p:cNvPicPr>
          <p:nvPr/>
        </p:nvPicPr>
        <p:blipFill>
          <a:blip r:embed="rId6"/>
          <a:srcRect/>
          <a:stretch>
            <a:fillRect/>
          </a:stretch>
        </p:blipFill>
        <p:spPr bwMode="auto">
          <a:xfrm>
            <a:off x="722313" y="1984375"/>
            <a:ext cx="4667250" cy="2038350"/>
          </a:xfrm>
          <a:prstGeom prst="rect">
            <a:avLst/>
          </a:prstGeom>
          <a:ln/>
        </p:spPr>
        <p:style>
          <a:lnRef idx="2">
            <a:schemeClr val="accent1"/>
          </a:lnRef>
          <a:fillRef idx="1">
            <a:schemeClr val="lt1"/>
          </a:fillRef>
          <a:effectRef idx="0">
            <a:schemeClr val="accent1"/>
          </a:effectRef>
          <a:fontRef idx="minor">
            <a:schemeClr val="dk1"/>
          </a:fontRef>
        </p:style>
      </p:pic>
      <p:sp>
        <p:nvSpPr>
          <p:cNvPr id="44038" name="pole tekstowe 1"/>
          <p:cNvSpPr txBox="1">
            <a:spLocks noChangeArrowheads="1"/>
          </p:cNvSpPr>
          <p:nvPr/>
        </p:nvSpPr>
        <p:spPr bwMode="auto">
          <a:xfrm>
            <a:off x="684213" y="5732463"/>
            <a:ext cx="82978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algn="l" eaLnBrk="1" hangingPunct="1"/>
            <a:r>
              <a:rPr lang="en-US" sz="2400">
                <a:solidFill>
                  <a:schemeClr val="bg1"/>
                </a:solidFill>
                <a:latin typeface="Calibri" pitchFamily="34" charset="0"/>
                <a:cs typeface="Calibri" pitchFamily="34" charset="0"/>
              </a:rPr>
              <a:t>Brains &amp; Music </a:t>
            </a:r>
            <a:r>
              <a:rPr lang="pl-PL" sz="2400">
                <a:solidFill>
                  <a:schemeClr val="bg1"/>
                </a:solidFill>
                <a:latin typeface="Calibri" pitchFamily="34" charset="0"/>
                <a:cs typeface="Calibri" pitchFamily="34" charset="0"/>
              </a:rPr>
              <a:t>22-24.05.2011!   </a:t>
            </a:r>
            <a:r>
              <a:rPr lang="en-US" sz="2400">
                <a:solidFill>
                  <a:srgbClr val="FFC000"/>
                </a:solidFill>
                <a:latin typeface="Calibri" pitchFamily="34" charset="0"/>
                <a:cs typeface="Calibri" pitchFamily="34" charset="0"/>
              </a:rPr>
              <a:t>http://www.kognitywistyka.umk.pl/2011/</a:t>
            </a:r>
          </a:p>
        </p:txBody>
      </p:sp>
      <p:pic>
        <p:nvPicPr>
          <p:cNvPr id="44039" name="Picture 2" descr="Torun Neuroculture Mee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6613" y="3773488"/>
            <a:ext cx="1714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939800"/>
          </a:xfrm>
        </p:spPr>
        <p:txBody>
          <a:bodyPr/>
          <a:lstStyle/>
          <a:p>
            <a:pPr eaLnBrk="1" hangingPunct="1"/>
            <a:r>
              <a:rPr lang="pl-PL" smtClean="0"/>
              <a:t>ADHD</a:t>
            </a:r>
            <a:endParaRPr lang="en-US" smtClean="0"/>
          </a:p>
        </p:txBody>
      </p:sp>
      <p:sp>
        <p:nvSpPr>
          <p:cNvPr id="8195" name="Rectangle 3"/>
          <p:cNvSpPr>
            <a:spLocks noGrp="1" noChangeArrowheads="1"/>
          </p:cNvSpPr>
          <p:nvPr>
            <p:ph idx="1"/>
          </p:nvPr>
        </p:nvSpPr>
        <p:spPr>
          <a:xfrm>
            <a:off x="457200" y="1341438"/>
            <a:ext cx="8229600" cy="5183187"/>
          </a:xfrm>
        </p:spPr>
        <p:txBody>
          <a:bodyPr/>
          <a:lstStyle/>
          <a:p>
            <a:pPr eaLnBrk="1" hangingPunct="1"/>
            <a:r>
              <a:rPr lang="en-US" sz="2000" smtClean="0"/>
              <a:t>Attention Deficit Hyperactivity Disorder, 3-5% of population (also adults). </a:t>
            </a:r>
          </a:p>
          <a:p>
            <a:pPr eaLnBrk="1" hangingPunct="1"/>
            <a:r>
              <a:rPr lang="en-US" sz="2000" smtClean="0"/>
              <a:t>Problems with attention: usually impulsive-hyperactive, inattentive (ADD)</a:t>
            </a:r>
          </a:p>
          <a:p>
            <a:pPr eaLnBrk="1" hangingPunct="1"/>
            <a:r>
              <a:rPr lang="en-US" sz="2000" smtClean="0"/>
              <a:t>Lack of impulse control, are easily distracted, </a:t>
            </a:r>
            <a:br>
              <a:rPr lang="en-US" sz="2000" smtClean="0"/>
            </a:br>
            <a:r>
              <a:rPr lang="en-US" sz="2000" smtClean="0"/>
              <a:t>miss details, forget things, frequently switch </a:t>
            </a:r>
            <a:br>
              <a:rPr lang="en-US" sz="2000" smtClean="0"/>
            </a:br>
            <a:r>
              <a:rPr lang="en-US" sz="2000" smtClean="0"/>
              <a:t>between activity, can’t focusing on one thing …</a:t>
            </a:r>
          </a:p>
          <a:p>
            <a:pPr eaLnBrk="1" hangingPunct="1"/>
            <a:r>
              <a:rPr lang="en-US" sz="2000" smtClean="0"/>
              <a:t>Motor restlessness, run non-stop, losing things, </a:t>
            </a:r>
            <a:br>
              <a:rPr lang="en-US" sz="2000" smtClean="0"/>
            </a:br>
            <a:r>
              <a:rPr lang="en-US" sz="2000" smtClean="0"/>
              <a:t>be very impatient, display strong emotions, </a:t>
            </a:r>
            <a:br>
              <a:rPr lang="en-US" sz="2000" smtClean="0"/>
            </a:br>
            <a:r>
              <a:rPr lang="en-US" sz="2000" smtClean="0"/>
              <a:t>act without thinking about consequences.</a:t>
            </a:r>
          </a:p>
          <a:p>
            <a:pPr eaLnBrk="1" hangingPunct="1"/>
            <a:r>
              <a:rPr lang="en-US" sz="2000" smtClean="0"/>
              <a:t>Bored quickly, have difficulty learning something </a:t>
            </a:r>
            <a:br>
              <a:rPr lang="en-US" sz="2000" smtClean="0"/>
            </a:br>
            <a:r>
              <a:rPr lang="en-US" sz="2000" smtClean="0"/>
              <a:t>new, completing homework. </a:t>
            </a:r>
          </a:p>
          <a:p>
            <a:pPr eaLnBrk="1" hangingPunct="1"/>
            <a:r>
              <a:rPr lang="en-US" sz="2000" smtClean="0"/>
              <a:t>Tendency to daydream. </a:t>
            </a:r>
          </a:p>
          <a:p>
            <a:pPr eaLnBrk="1" hangingPunct="1"/>
            <a:r>
              <a:rPr lang="en-US" sz="2000" smtClean="0"/>
              <a:t>ADHD involves functional disconnections between frontal and occipital cortex (A. Mazaheri, Biological Psychiatry, in print); </a:t>
            </a:r>
            <a:br>
              <a:rPr lang="en-US" sz="2000" smtClean="0"/>
            </a:br>
            <a:r>
              <a:rPr lang="en-US" sz="2000" smtClean="0"/>
              <a:t>psychologist talk about deficit in "top-down" attention control.</a:t>
            </a:r>
          </a:p>
          <a:p>
            <a:pPr eaLnBrk="1" hangingPunct="1"/>
            <a:r>
              <a:rPr lang="en-US" sz="2000" smtClean="0"/>
              <a:t>In many respects it is the opposite of ASD.</a:t>
            </a:r>
          </a:p>
        </p:txBody>
      </p:sp>
      <p:sp>
        <p:nvSpPr>
          <p:cNvPr id="505860" name="Rectangle 4"/>
          <p:cNvSpPr>
            <a:spLocks noChangeArrowheads="1"/>
          </p:cNvSpPr>
          <p:nvPr/>
        </p:nvSpPr>
        <p:spPr bwMode="auto">
          <a:xfrm>
            <a:off x="457200" y="5013325"/>
            <a:ext cx="8458200" cy="1558925"/>
          </a:xfrm>
          <a:prstGeom prst="rect">
            <a:avLst/>
          </a:prstGeom>
          <a:noFill/>
          <a:ln w="9525">
            <a:noFill/>
            <a:miter lim="800000"/>
            <a:headEnd/>
            <a:tailEnd/>
          </a:ln>
          <a:effectLst/>
        </p:spPr>
        <p:txBody>
          <a:bodyPr lIns="92075" tIns="46038" rIns="92075" bIns="46038"/>
          <a:lstStyle/>
          <a:p>
            <a:pPr>
              <a:lnSpc>
                <a:spcPct val="150000"/>
              </a:lnSpc>
              <a:buClr>
                <a:schemeClr val="folHlink"/>
              </a:buClr>
              <a:buSzTx/>
              <a:defRPr/>
            </a:pPr>
            <a:endParaRPr lang="en-US">
              <a:solidFill>
                <a:schemeClr val="bg1"/>
              </a:solidFill>
              <a:latin typeface="+mn-lt"/>
            </a:endParaRPr>
          </a:p>
        </p:txBody>
      </p:sp>
      <p:pic>
        <p:nvPicPr>
          <p:cNvPr id="109570" name="Picture 2"/>
          <p:cNvPicPr>
            <a:picLocks noChangeAspect="1" noChangeArrowheads="1"/>
          </p:cNvPicPr>
          <p:nvPr/>
        </p:nvPicPr>
        <p:blipFill>
          <a:blip r:embed="rId3"/>
          <a:srcRect/>
          <a:stretch>
            <a:fillRect/>
          </a:stretch>
        </p:blipFill>
        <p:spPr bwMode="auto">
          <a:xfrm>
            <a:off x="6084888" y="2205038"/>
            <a:ext cx="3000375" cy="212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095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16632"/>
            <a:ext cx="952500" cy="121920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939800"/>
          </a:xfrm>
        </p:spPr>
        <p:txBody>
          <a:bodyPr/>
          <a:lstStyle/>
          <a:p>
            <a:pPr eaLnBrk="1" hangingPunct="1"/>
            <a:r>
              <a:rPr lang="en-US" smtClean="0"/>
              <a:t>Theories, theories </a:t>
            </a:r>
            <a:endParaRPr lang="pl-PL" smtClean="0"/>
          </a:p>
        </p:txBody>
      </p:sp>
      <p:sp>
        <p:nvSpPr>
          <p:cNvPr id="10243" name="Rectangle 3"/>
          <p:cNvSpPr>
            <a:spLocks noGrp="1" noChangeArrowheads="1"/>
          </p:cNvSpPr>
          <p:nvPr>
            <p:ph idx="1"/>
          </p:nvPr>
        </p:nvSpPr>
        <p:spPr>
          <a:xfrm>
            <a:off x="457200" y="1357313"/>
            <a:ext cx="8229600" cy="5000625"/>
          </a:xfrm>
        </p:spPr>
        <p:txBody>
          <a:bodyPr rtlCol="0">
            <a:normAutofit fontScale="85000" lnSpcReduction="20000"/>
          </a:bodyPr>
          <a:lstStyle/>
          <a:p>
            <a:pPr eaLnBrk="1" fontAlgn="auto" hangingPunct="1">
              <a:spcAft>
                <a:spcPts val="0"/>
              </a:spcAft>
              <a:buFont typeface="Arial" pitchFamily="34" charset="0"/>
              <a:buNone/>
              <a:defRPr/>
            </a:pPr>
            <a:r>
              <a:rPr lang="en-US" smtClean="0"/>
              <a:t>Best book so far: </a:t>
            </a:r>
          </a:p>
          <a:p>
            <a:pPr eaLnBrk="1" fontAlgn="auto" hangingPunct="1">
              <a:spcAft>
                <a:spcPts val="0"/>
              </a:spcAft>
              <a:buFont typeface="Arial" pitchFamily="34" charset="0"/>
              <a:buNone/>
              <a:defRPr/>
            </a:pPr>
            <a:endParaRPr lang="en-US" smtClean="0"/>
          </a:p>
          <a:p>
            <a:pPr eaLnBrk="1" fontAlgn="auto" hangingPunct="1">
              <a:lnSpc>
                <a:spcPct val="120000"/>
              </a:lnSpc>
              <a:spcAft>
                <a:spcPts val="0"/>
              </a:spcAft>
              <a:defRPr/>
            </a:pPr>
            <a:r>
              <a:rPr lang="en-US" smtClean="0"/>
              <a:t>Zimmerman Andrew W. (Ed.)  </a:t>
            </a:r>
            <a:br>
              <a:rPr lang="en-US" smtClean="0"/>
            </a:br>
            <a:r>
              <a:rPr lang="en-US" smtClean="0"/>
              <a:t>Autism; current theories and evidence. </a:t>
            </a:r>
            <a:br>
              <a:rPr lang="en-US" smtClean="0"/>
            </a:br>
            <a:r>
              <a:rPr lang="en-US" smtClean="0"/>
              <a:t>Humana Press 2008.</a:t>
            </a:r>
          </a:p>
          <a:p>
            <a:pPr eaLnBrk="1" fontAlgn="auto" hangingPunct="1">
              <a:spcAft>
                <a:spcPts val="0"/>
              </a:spcAft>
              <a:defRPr/>
            </a:pPr>
            <a:endParaRPr lang="en-US" smtClean="0"/>
          </a:p>
          <a:p>
            <a:pPr eaLnBrk="1" fontAlgn="auto" hangingPunct="1">
              <a:spcAft>
                <a:spcPts val="0"/>
              </a:spcAft>
              <a:defRPr/>
            </a:pPr>
            <a:r>
              <a:rPr lang="en-US" smtClean="0"/>
              <a:t>20 chapters divided into six sections:</a:t>
            </a:r>
          </a:p>
          <a:p>
            <a:pPr eaLnBrk="1" fontAlgn="auto" hangingPunct="1">
              <a:spcAft>
                <a:spcPts val="0"/>
              </a:spcAft>
              <a:defRPr/>
            </a:pPr>
            <a:endParaRPr lang="en-US" sz="1600" smtClean="0"/>
          </a:p>
          <a:p>
            <a:pPr eaLnBrk="1" fontAlgn="auto" hangingPunct="1">
              <a:spcBef>
                <a:spcPts val="1200"/>
              </a:spcBef>
              <a:spcAft>
                <a:spcPts val="0"/>
              </a:spcAft>
              <a:defRPr/>
            </a:pPr>
            <a:r>
              <a:rPr lang="en-US" smtClean="0"/>
              <a:t>Molecular and Clinical Genetics (4 chapters);</a:t>
            </a:r>
          </a:p>
          <a:p>
            <a:pPr eaLnBrk="1" fontAlgn="auto" hangingPunct="1">
              <a:spcBef>
                <a:spcPts val="1200"/>
              </a:spcBef>
              <a:spcAft>
                <a:spcPts val="0"/>
              </a:spcAft>
              <a:defRPr/>
            </a:pPr>
            <a:r>
              <a:rPr lang="en-US" smtClean="0"/>
              <a:t>Neurotransmitters and Cell Signaling (3 chapters); </a:t>
            </a:r>
          </a:p>
          <a:p>
            <a:pPr eaLnBrk="1" fontAlgn="auto" hangingPunct="1">
              <a:spcBef>
                <a:spcPts val="1200"/>
              </a:spcBef>
              <a:spcAft>
                <a:spcPts val="0"/>
              </a:spcAft>
              <a:defRPr/>
            </a:pPr>
            <a:r>
              <a:rPr lang="en-US" smtClean="0"/>
              <a:t>Endocrinology, Growth, and Metabolism (4 chapters); </a:t>
            </a:r>
          </a:p>
          <a:p>
            <a:pPr eaLnBrk="1" fontAlgn="auto" hangingPunct="1">
              <a:spcBef>
                <a:spcPts val="1200"/>
              </a:spcBef>
              <a:spcAft>
                <a:spcPts val="0"/>
              </a:spcAft>
              <a:defRPr/>
            </a:pPr>
            <a:r>
              <a:rPr lang="en-US" smtClean="0"/>
              <a:t>Immunology, Maternal-Fetal Effects, and </a:t>
            </a:r>
            <a:r>
              <a:rPr lang="en-US" err="1" smtClean="0"/>
              <a:t>Neuroinflammation</a:t>
            </a:r>
            <a:r>
              <a:rPr lang="en-US" smtClean="0"/>
              <a:t> (4 chapters); </a:t>
            </a:r>
          </a:p>
          <a:p>
            <a:pPr eaLnBrk="1" fontAlgn="auto" hangingPunct="1">
              <a:spcBef>
                <a:spcPts val="1200"/>
              </a:spcBef>
              <a:spcAft>
                <a:spcPts val="0"/>
              </a:spcAft>
              <a:defRPr/>
            </a:pPr>
            <a:r>
              <a:rPr lang="en-US" err="1" smtClean="0"/>
              <a:t>Neuroanatomy</a:t>
            </a:r>
            <a:r>
              <a:rPr lang="en-US" smtClean="0"/>
              <a:t>,  Imaging, and Neural networks (3 chapters); </a:t>
            </a:r>
          </a:p>
          <a:p>
            <a:pPr eaLnBrk="1" fontAlgn="auto" hangingPunct="1">
              <a:spcBef>
                <a:spcPts val="1200"/>
              </a:spcBef>
              <a:spcAft>
                <a:spcPts val="0"/>
              </a:spcAft>
              <a:defRPr/>
            </a:pPr>
            <a:r>
              <a:rPr lang="en-US" smtClean="0"/>
              <a:t>Environmental Mechanisms and Models (2 chapters).</a:t>
            </a: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571500"/>
            <a:ext cx="2400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939800"/>
          </a:xfrm>
        </p:spPr>
        <p:txBody>
          <a:bodyPr/>
          <a:lstStyle/>
          <a:p>
            <a:pPr eaLnBrk="1" hangingPunct="1"/>
            <a:r>
              <a:rPr lang="en-US" smtClean="0"/>
              <a:t>Mirror Neuron System</a:t>
            </a:r>
            <a:endParaRPr lang="pl-PL" smtClean="0"/>
          </a:p>
        </p:txBody>
      </p:sp>
      <p:sp>
        <p:nvSpPr>
          <p:cNvPr id="10243" name="Rectangle 3"/>
          <p:cNvSpPr>
            <a:spLocks noGrp="1" noChangeArrowheads="1"/>
          </p:cNvSpPr>
          <p:nvPr>
            <p:ph idx="1"/>
          </p:nvPr>
        </p:nvSpPr>
        <p:spPr>
          <a:xfrm>
            <a:off x="457200" y="1357313"/>
            <a:ext cx="8401050" cy="5357812"/>
          </a:xfrm>
        </p:spPr>
        <p:txBody>
          <a:bodyPr/>
          <a:lstStyle/>
          <a:p>
            <a:pPr eaLnBrk="1" hangingPunct="1">
              <a:spcBef>
                <a:spcPts val="1200"/>
              </a:spcBef>
            </a:pPr>
            <a:r>
              <a:rPr lang="en-US" sz="2000" smtClean="0"/>
              <a:t>The mirror neuron system (MNS):  multimodal</a:t>
            </a:r>
            <a:r>
              <a:rPr lang="pl-PL" sz="2000" smtClean="0"/>
              <a:t> (mostly </a:t>
            </a:r>
            <a:r>
              <a:rPr lang="en-US" sz="2000" smtClean="0"/>
              <a:t>motor</a:t>
            </a:r>
            <a:r>
              <a:rPr lang="pl-PL" sz="2000" smtClean="0"/>
              <a:t>)</a:t>
            </a:r>
            <a:r>
              <a:rPr lang="en-US" sz="2000" smtClean="0"/>
              <a:t> neurons, react to visual observations, observing action elicits similar motor activations as if it had been performed by oneself. </a:t>
            </a:r>
          </a:p>
          <a:p>
            <a:pPr eaLnBrk="1" hangingPunct="1">
              <a:spcBef>
                <a:spcPts val="1200"/>
              </a:spcBef>
            </a:pPr>
            <a:r>
              <a:rPr lang="en-US" sz="2000" smtClean="0"/>
              <a:t>The MNS helps to understand actions of others, modeling their behavior via embodied simulation of their actions, intentions, and emotions.</a:t>
            </a:r>
          </a:p>
          <a:p>
            <a:pPr eaLnBrk="1" hangingPunct="1">
              <a:spcBef>
                <a:spcPts val="1200"/>
              </a:spcBef>
            </a:pPr>
            <a:r>
              <a:rPr lang="en-US" sz="2000" smtClean="0"/>
              <a:t>MNS theory of autism (Williams et al, 2001): distortion in the development of the MNS interferes with the ability to imitate, leads to social impairment and communication difficulties. </a:t>
            </a:r>
          </a:p>
          <a:p>
            <a:pPr eaLnBrk="1" hangingPunct="1">
              <a:spcBef>
                <a:spcPts val="1200"/>
              </a:spcBef>
            </a:pPr>
            <a:r>
              <a:rPr lang="en-US" sz="2000" smtClean="0"/>
              <a:t>Structural abnormalities in MNS regions of individuals with ASD exist, correlations between reduced MNS activity and severity of ASD.</a:t>
            </a:r>
          </a:p>
          <a:p>
            <a:pPr eaLnBrk="1" hangingPunct="1">
              <a:spcBef>
                <a:spcPts val="1200"/>
              </a:spcBef>
            </a:pPr>
            <a:r>
              <a:rPr lang="en-US" sz="2000" smtClean="0"/>
              <a:t>But … in ASD abnormal brain activation in many other circuits; performance of autistic children on various imitation tasks may be normal.</a:t>
            </a:r>
          </a:p>
          <a:p>
            <a:pPr eaLnBrk="1" hangingPunct="1">
              <a:spcBef>
                <a:spcPts val="1200"/>
              </a:spcBef>
            </a:pPr>
            <a:r>
              <a:rPr lang="en-US" sz="2000" smtClean="0"/>
              <a:t>MNS is not really a special system … the idea is used to explain almost everything in social neuroscience.</a:t>
            </a:r>
          </a:p>
        </p:txBody>
      </p:sp>
      <p:pic>
        <p:nvPicPr>
          <p:cNvPr id="102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525" y="142875"/>
            <a:ext cx="1133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7615238" cy="939800"/>
          </a:xfrm>
        </p:spPr>
        <p:txBody>
          <a:bodyPr/>
          <a:lstStyle/>
          <a:p>
            <a:pPr eaLnBrk="1" hangingPunct="1"/>
            <a:r>
              <a:rPr lang="en-US" smtClean="0"/>
              <a:t>Reduced functional connectivity</a:t>
            </a:r>
            <a:endParaRPr lang="pl-PL" smtClean="0"/>
          </a:p>
        </p:txBody>
      </p:sp>
      <p:sp>
        <p:nvSpPr>
          <p:cNvPr id="10243" name="Rectangle 3"/>
          <p:cNvSpPr>
            <a:spLocks noGrp="1" noChangeArrowheads="1"/>
          </p:cNvSpPr>
          <p:nvPr>
            <p:ph idx="1"/>
          </p:nvPr>
        </p:nvSpPr>
        <p:spPr>
          <a:xfrm>
            <a:off x="457200" y="1357313"/>
            <a:ext cx="8229600" cy="5143500"/>
          </a:xfrm>
        </p:spPr>
        <p:txBody>
          <a:bodyPr rtlCol="0">
            <a:normAutofit lnSpcReduction="10000"/>
          </a:bodyPr>
          <a:lstStyle/>
          <a:p>
            <a:pPr eaLnBrk="1" fontAlgn="auto" hangingPunct="1">
              <a:spcAft>
                <a:spcPts val="0"/>
              </a:spcAft>
              <a:buFont typeface="Arial" pitchFamily="34" charset="0"/>
              <a:buNone/>
              <a:defRPr/>
            </a:pPr>
            <a:r>
              <a:rPr lang="en-US" sz="2000" smtClean="0"/>
              <a:t>The </a:t>
            </a:r>
            <a:r>
              <a:rPr lang="en-US" sz="2000" err="1" smtClean="0"/>
              <a:t>underconnectivity</a:t>
            </a:r>
            <a:r>
              <a:rPr lang="en-US" sz="2000" smtClean="0"/>
              <a:t> theory of autism is based on the following: </a:t>
            </a:r>
          </a:p>
          <a:p>
            <a:pPr eaLnBrk="1" fontAlgn="auto" hangingPunct="1">
              <a:spcAft>
                <a:spcPts val="0"/>
              </a:spcAft>
              <a:defRPr/>
            </a:pPr>
            <a:r>
              <a:rPr lang="en-US" sz="2000" smtClean="0"/>
              <a:t>Excess of low-level (sensory) processes. </a:t>
            </a:r>
          </a:p>
          <a:p>
            <a:pPr eaLnBrk="1" fontAlgn="auto" hangingPunct="1">
              <a:spcAft>
                <a:spcPts val="0"/>
              </a:spcAft>
              <a:defRPr/>
            </a:pPr>
            <a:r>
              <a:rPr lang="en-US" sz="2000" err="1" smtClean="0"/>
              <a:t>Underfunctioning</a:t>
            </a:r>
            <a:r>
              <a:rPr lang="en-US" sz="2000" smtClean="0"/>
              <a:t> of high-level neural connections and synchronization, </a:t>
            </a:r>
          </a:p>
          <a:p>
            <a:pPr eaLnBrk="1" fontAlgn="auto" hangingPunct="1">
              <a:spcAft>
                <a:spcPts val="0"/>
              </a:spcAft>
              <a:defRPr/>
            </a:pPr>
            <a:r>
              <a:rPr lang="en-US" sz="2000" smtClean="0"/>
              <a:t>fMRI and EEG study suggests that adults with ASD have local overconnectivity in the cortex and weak functional connections between the frontal lobe and the rest of the cortex.</a:t>
            </a:r>
          </a:p>
          <a:p>
            <a:pPr eaLnBrk="1" fontAlgn="auto" hangingPunct="1">
              <a:spcAft>
                <a:spcPts val="0"/>
              </a:spcAft>
              <a:defRPr/>
            </a:pPr>
            <a:r>
              <a:rPr lang="en-US" sz="2000" err="1" smtClean="0"/>
              <a:t>Underconnectivity</a:t>
            </a:r>
            <a:r>
              <a:rPr lang="en-US" sz="2000" smtClean="0"/>
              <a:t> is mainly within each hemisphere of the cortex and that autism is a disorder of the association cortex. </a:t>
            </a:r>
            <a:endParaRPr lang="pl-PL" sz="2000" smtClean="0"/>
          </a:p>
          <a:p>
            <a:pPr eaLnBrk="1" fontAlgn="auto" hangingPunct="1">
              <a:spcAft>
                <a:spcPts val="0"/>
              </a:spcAft>
              <a:defRPr/>
            </a:pPr>
            <a:r>
              <a:rPr lang="en-US" sz="2000" smtClean="0"/>
              <a:t>Patterns of low function and aberrant activation in the brain differ depending on whether the brain is doing social or nonsocial tasks.</a:t>
            </a:r>
          </a:p>
          <a:p>
            <a:pPr eaLnBrk="1" fontAlgn="auto" hangingPunct="1">
              <a:spcAft>
                <a:spcPts val="0"/>
              </a:spcAft>
              <a:defRPr/>
            </a:pPr>
            <a:r>
              <a:rPr lang="en-US" sz="2000" smtClean="0"/>
              <a:t>“Default brain network” involves a large-scale brain network (cingulate cortex, </a:t>
            </a:r>
            <a:r>
              <a:rPr lang="en-US" sz="2000" err="1" smtClean="0"/>
              <a:t>mPFC</a:t>
            </a:r>
            <a:r>
              <a:rPr lang="en-US" sz="2000" smtClean="0"/>
              <a:t>, lateral PC), shows low activity for goal-related actions; it is active in social and emotional processing, mindwandering, daydreaming. </a:t>
            </a:r>
          </a:p>
          <a:p>
            <a:pPr eaLnBrk="1" fontAlgn="auto" hangingPunct="1">
              <a:spcAft>
                <a:spcPts val="0"/>
              </a:spcAft>
              <a:defRPr/>
            </a:pPr>
            <a:r>
              <a:rPr lang="en-US" sz="2000" smtClean="0"/>
              <a:t>Activity of the default network is negatively correlated with the “action network” (conscious goal-directed thinking), but this is not the case in autism – perhaps disturbance of self-referential thought? </a:t>
            </a: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1524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75" y="0"/>
            <a:ext cx="412432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939800"/>
          </a:xfrm>
        </p:spPr>
        <p:txBody>
          <a:bodyPr/>
          <a:lstStyle/>
          <a:p>
            <a:pPr eaLnBrk="1" hangingPunct="1"/>
            <a:r>
              <a:rPr lang="en-US" smtClean="0"/>
              <a:t>From Genes to Neurons</a:t>
            </a:r>
          </a:p>
        </p:txBody>
      </p:sp>
      <p:sp>
        <p:nvSpPr>
          <p:cNvPr id="12291" name="TextBox 1"/>
          <p:cNvSpPr txBox="1">
            <a:spLocks noChangeArrowheads="1"/>
          </p:cNvSpPr>
          <p:nvPr/>
        </p:nvSpPr>
        <p:spPr bwMode="auto">
          <a:xfrm>
            <a:off x="325438" y="5661025"/>
            <a:ext cx="87106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algn="ctr" eaLnBrk="1" hangingPunct="1"/>
            <a:r>
              <a:rPr lang="en-US">
                <a:solidFill>
                  <a:schemeClr val="bg1"/>
                </a:solidFill>
              </a:rPr>
              <a:t>Genes =&gt; Proteins =&gt; ion channels, synapses </a:t>
            </a:r>
            <a:br>
              <a:rPr lang="en-US">
                <a:solidFill>
                  <a:schemeClr val="bg1"/>
                </a:solidFill>
              </a:rPr>
            </a:br>
            <a:r>
              <a:rPr lang="en-US">
                <a:solidFill>
                  <a:schemeClr val="bg1"/>
                </a:solidFill>
              </a:rPr>
              <a:t>=&gt; neuron properties, networks </a:t>
            </a:r>
          </a:p>
          <a:p>
            <a:pPr algn="ctr" eaLnBrk="1" hangingPunct="1"/>
            <a:r>
              <a:rPr lang="en-US" b="1">
                <a:solidFill>
                  <a:srgbClr val="FFC000"/>
                </a:solidFill>
              </a:rPr>
              <a:t>=&gt; neurodynamics</a:t>
            </a:r>
            <a:r>
              <a:rPr lang="en-US">
                <a:solidFill>
                  <a:schemeClr val="bg1"/>
                </a:solidFill>
              </a:rPr>
              <a:t> =&gt; abnormal behavior!</a:t>
            </a:r>
            <a:endParaRPr lang="pl-PL">
              <a:solidFill>
                <a:schemeClr val="bg1"/>
              </a:solidFill>
            </a:endParaRPr>
          </a:p>
        </p:txBody>
      </p:sp>
      <p:pic>
        <p:nvPicPr>
          <p:cNvPr id="1146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772816"/>
            <a:ext cx="2857500" cy="337185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46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1556792"/>
            <a:ext cx="2857500" cy="3800475"/>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46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132856"/>
            <a:ext cx="3362325" cy="2486025"/>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Zielony gradient">
  <a:themeElements>
    <a:clrScheme name="Zielony gradient">
      <a:dk1>
        <a:sysClr val="windowText" lastClr="000000"/>
      </a:dk1>
      <a:lt1>
        <a:sysClr val="window" lastClr="FFFFFF"/>
      </a:lt1>
      <a:dk2>
        <a:srgbClr val="775F55"/>
      </a:dk2>
      <a:lt2>
        <a:srgbClr val="EBDDC3"/>
      </a:lt2>
      <a:accent1>
        <a:srgbClr val="94B6D2"/>
      </a:accent1>
      <a:accent2>
        <a:srgbClr val="DD8047"/>
      </a:accent2>
      <a:accent3>
        <a:srgbClr val="A5AB81"/>
      </a:accent3>
      <a:accent4>
        <a:srgbClr val="F7B615"/>
      </a:accent4>
      <a:accent5>
        <a:srgbClr val="7BA79D"/>
      </a:accent5>
      <a:accent6>
        <a:srgbClr val="968C8C"/>
      </a:accent6>
      <a:hlink>
        <a:srgbClr val="F7B615"/>
      </a:hlink>
      <a:folHlink>
        <a:srgbClr val="FFFF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8727</TotalTime>
  <Words>2645</Words>
  <Application>Microsoft Office PowerPoint</Application>
  <PresentationFormat>Pokaz na ekranie (4:3)</PresentationFormat>
  <Paragraphs>327</Paragraphs>
  <Slides>40</Slides>
  <Notes>40</Notes>
  <HiddenSlides>0</HiddenSlides>
  <MMClips>0</MMClips>
  <ScaleCrop>false</ScaleCrop>
  <HeadingPairs>
    <vt:vector size="8" baseType="variant">
      <vt:variant>
        <vt:lpstr>Używane czcionki</vt:lpstr>
      </vt:variant>
      <vt:variant>
        <vt:i4>6</vt:i4>
      </vt:variant>
      <vt:variant>
        <vt:lpstr>Motyw</vt:lpstr>
      </vt:variant>
      <vt:variant>
        <vt:i4>1</vt:i4>
      </vt:variant>
      <vt:variant>
        <vt:lpstr>Osadzone serwery OLE</vt:lpstr>
      </vt:variant>
      <vt:variant>
        <vt:i4>1</vt:i4>
      </vt:variant>
      <vt:variant>
        <vt:lpstr>Tytuły slajdów</vt:lpstr>
      </vt:variant>
      <vt:variant>
        <vt:i4>40</vt:i4>
      </vt:variant>
    </vt:vector>
  </HeadingPairs>
  <TitlesOfParts>
    <vt:vector size="48" baseType="lpstr">
      <vt:lpstr>    Times New Roman CE</vt:lpstr>
      <vt:lpstr>Arial</vt:lpstr>
      <vt:lpstr>Calibri</vt:lpstr>
      <vt:lpstr>Times New Roman</vt:lpstr>
      <vt:lpstr>Wingdings</vt:lpstr>
      <vt:lpstr>Symbol</vt:lpstr>
      <vt:lpstr>Zielony gradient</vt:lpstr>
      <vt:lpstr>MathType 5.0 Equation</vt:lpstr>
      <vt:lpstr>Attention deficits in  autism and ADHD</vt:lpstr>
      <vt:lpstr>Plan:</vt:lpstr>
      <vt:lpstr>Interdisciplinary Center of  Innovative Technologies</vt:lpstr>
      <vt:lpstr>Autism Symptoms ... </vt:lpstr>
      <vt:lpstr>ADHD</vt:lpstr>
      <vt:lpstr>Theories, theories </vt:lpstr>
      <vt:lpstr>Mirror Neuron System</vt:lpstr>
      <vt:lpstr>Reduced functional connectivity</vt:lpstr>
      <vt:lpstr>From Genes to Neurons</vt:lpstr>
      <vt:lpstr>From Neurons to Behavior</vt:lpstr>
      <vt:lpstr>Temporo-spatial processing disorders</vt:lpstr>
      <vt:lpstr>Excitatory and inhibitory neurons</vt:lpstr>
      <vt:lpstr>Vision</vt:lpstr>
      <vt:lpstr>Simple model of Posner experiments</vt:lpstr>
      <vt:lpstr>Posner spatial attention</vt:lpstr>
      <vt:lpstr>Posner spatial attention</vt:lpstr>
      <vt:lpstr>Recognition of many objects</vt:lpstr>
      <vt:lpstr>Model of reading</vt:lpstr>
      <vt:lpstr>Fuzzy Symbolic Dynamics (FSD)</vt:lpstr>
      <vt:lpstr>Neurodynamics</vt:lpstr>
      <vt:lpstr>Attractors for words</vt:lpstr>
      <vt:lpstr>Depth of attractor basins</vt:lpstr>
      <vt:lpstr>Normal-ADHD</vt:lpstr>
      <vt:lpstr>Normal-Autism</vt:lpstr>
      <vt:lpstr>Inhibition</vt:lpstr>
      <vt:lpstr>Connectivity</vt:lpstr>
      <vt:lpstr>Recurrence plots</vt:lpstr>
      <vt:lpstr>Probability of recurrence</vt:lpstr>
      <vt:lpstr>Fast transitions</vt:lpstr>
      <vt:lpstr>Some speculations</vt:lpstr>
      <vt:lpstr>Research/diagnostic consequences</vt:lpstr>
      <vt:lpstr>Behavioral consequences</vt:lpstr>
      <vt:lpstr>Experimental evidence: behavior</vt:lpstr>
      <vt:lpstr>Experimental evidence: behavior</vt:lpstr>
      <vt:lpstr>Mistaking symptoms for causes</vt:lpstr>
      <vt:lpstr>Experimental evidence: molecular</vt:lpstr>
      <vt:lpstr>Genes &amp; functions</vt:lpstr>
      <vt:lpstr>Questions/Ideas</vt:lpstr>
      <vt:lpstr>More questions/ideas</vt:lpstr>
      <vt:lpstr>Prezentacja programu PowerPoint</vt:lpstr>
    </vt:vector>
  </TitlesOfParts>
  <Company>Nicolaus Coprenicus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autism to ADHD: computational simulations</dc:title>
  <dc:subject>Autism, ADHD, computational simulations</dc:subject>
  <dc:creator>Włodzisław Duch (Google W. Duch)</dc:creator>
  <cp:lastModifiedBy>W Duch</cp:lastModifiedBy>
  <cp:revision>321</cp:revision>
  <cp:lastPrinted>1999-08-21T07:27:07Z</cp:lastPrinted>
  <dcterms:created xsi:type="dcterms:W3CDTF">2008-09-26T02:37:54Z</dcterms:created>
  <dcterms:modified xsi:type="dcterms:W3CDTF">2011-05-17T09:08:17Z</dcterms:modified>
</cp:coreProperties>
</file>