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9"/>
  </p:notesMasterIdLst>
  <p:handoutMasterIdLst>
    <p:handoutMasterId r:id="rId60"/>
  </p:handoutMasterIdLst>
  <p:sldIdLst>
    <p:sldId id="360" r:id="rId2"/>
    <p:sldId id="393" r:id="rId3"/>
    <p:sldId id="395" r:id="rId4"/>
    <p:sldId id="449" r:id="rId5"/>
    <p:sldId id="451" r:id="rId6"/>
    <p:sldId id="494" r:id="rId7"/>
    <p:sldId id="450" r:id="rId8"/>
    <p:sldId id="453" r:id="rId9"/>
    <p:sldId id="497" r:id="rId10"/>
    <p:sldId id="413" r:id="rId11"/>
    <p:sldId id="454" r:id="rId12"/>
    <p:sldId id="496" r:id="rId13"/>
    <p:sldId id="498" r:id="rId14"/>
    <p:sldId id="503" r:id="rId15"/>
    <p:sldId id="455" r:id="rId16"/>
    <p:sldId id="456" r:id="rId17"/>
    <p:sldId id="396" r:id="rId18"/>
    <p:sldId id="397" r:id="rId19"/>
    <p:sldId id="499" r:id="rId20"/>
    <p:sldId id="398" r:id="rId21"/>
    <p:sldId id="469" r:id="rId22"/>
    <p:sldId id="402" r:id="rId23"/>
    <p:sldId id="400" r:id="rId24"/>
    <p:sldId id="470" r:id="rId25"/>
    <p:sldId id="399" r:id="rId26"/>
    <p:sldId id="405" r:id="rId27"/>
    <p:sldId id="403" r:id="rId28"/>
    <p:sldId id="404" r:id="rId29"/>
    <p:sldId id="504" r:id="rId30"/>
    <p:sldId id="491" r:id="rId31"/>
    <p:sldId id="505" r:id="rId32"/>
    <p:sldId id="493" r:id="rId33"/>
    <p:sldId id="407" r:id="rId34"/>
    <p:sldId id="500" r:id="rId35"/>
    <p:sldId id="502" r:id="rId36"/>
    <p:sldId id="501" r:id="rId37"/>
    <p:sldId id="408" r:id="rId38"/>
    <p:sldId id="409" r:id="rId39"/>
    <p:sldId id="410" r:id="rId40"/>
    <p:sldId id="411" r:id="rId41"/>
    <p:sldId id="412" r:id="rId42"/>
    <p:sldId id="476" r:id="rId43"/>
    <p:sldId id="477" r:id="rId44"/>
    <p:sldId id="467" r:id="rId45"/>
    <p:sldId id="466" r:id="rId46"/>
    <p:sldId id="416" r:id="rId47"/>
    <p:sldId id="417" r:id="rId48"/>
    <p:sldId id="418" r:id="rId49"/>
    <p:sldId id="419" r:id="rId50"/>
    <p:sldId id="420" r:id="rId51"/>
    <p:sldId id="421" r:id="rId52"/>
    <p:sldId id="422" r:id="rId53"/>
    <p:sldId id="423" r:id="rId54"/>
    <p:sldId id="506" r:id="rId55"/>
    <p:sldId id="509" r:id="rId56"/>
    <p:sldId id="507" r:id="rId57"/>
    <p:sldId id="424" r:id="rId58"/>
  </p:sldIdLst>
  <p:sldSz cx="9144000" cy="6858000" type="screen4x3"/>
  <p:notesSz cx="6883400" cy="9906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006600"/>
    <a:srgbClr val="33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60" autoAdjust="0"/>
  </p:normalViewPr>
  <p:slideViewPr>
    <p:cSldViewPr>
      <p:cViewPr varScale="1">
        <p:scale>
          <a:sx n="94" d="100"/>
          <a:sy n="94" d="100"/>
        </p:scale>
        <p:origin x="-21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70" y="-108"/>
      </p:cViewPr>
      <p:guideLst>
        <p:guide orient="horz" pos="3119"/>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5"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6"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r>
              <a:rPr lang="en-US" dirty="0">
                <a:latin typeface="Calibri" pitchFamily="34" charset="0"/>
              </a:rPr>
              <a:t>(c) 1999. </a:t>
            </a:r>
            <a:r>
              <a:rPr lang="en-US" dirty="0" err="1">
                <a:latin typeface="Calibri" pitchFamily="34" charset="0"/>
              </a:rPr>
              <a:t>Tralvex</a:t>
            </a:r>
            <a:r>
              <a:rPr lang="en-US" dirty="0">
                <a:latin typeface="Calibri" pitchFamily="34" charset="0"/>
              </a:rPr>
              <a:t> </a:t>
            </a:r>
            <a:r>
              <a:rPr lang="en-US" dirty="0" err="1">
                <a:latin typeface="Calibri" pitchFamily="34" charset="0"/>
              </a:rPr>
              <a:t>Yeap</a:t>
            </a:r>
            <a:r>
              <a:rPr lang="en-US" dirty="0">
                <a:latin typeface="Calibri" pitchFamily="34" charset="0"/>
              </a:rPr>
              <a:t>. All Rights Reserved</a:t>
            </a:r>
          </a:p>
        </p:txBody>
      </p:sp>
      <p:sp>
        <p:nvSpPr>
          <p:cNvPr id="8197" name="Rectangle 5"/>
          <p:cNvSpPr>
            <a:spLocks noGrp="1" noChangeArrowheads="1"/>
          </p:cNvSpPr>
          <p:nvPr>
            <p:ph type="sldNum" sz="quarter" idx="3"/>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fld id="{6E738B78-C70B-4EE8-B217-88CCC4886CBD}"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224692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6147"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966788" y="742950"/>
            <a:ext cx="4951412"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5988" y="4703763"/>
            <a:ext cx="5051425" cy="4459287"/>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r>
              <a:rPr lang="en-US" dirty="0" smtClean="0"/>
              <a:t>(c) 1999. </a:t>
            </a:r>
            <a:r>
              <a:rPr lang="en-US" dirty="0" err="1" smtClean="0"/>
              <a:t>Tralvex</a:t>
            </a:r>
            <a:r>
              <a:rPr lang="en-US" dirty="0" smtClean="0"/>
              <a:t> </a:t>
            </a:r>
            <a:r>
              <a:rPr lang="en-US" dirty="0" err="1" smtClean="0"/>
              <a:t>Yeap</a:t>
            </a:r>
            <a:r>
              <a:rPr lang="en-US" dirty="0" smtClean="0"/>
              <a:t>. All Rights Reserved</a:t>
            </a:r>
            <a:endParaRPr lang="en-US" dirty="0"/>
          </a:p>
        </p:txBody>
      </p:sp>
      <p:sp>
        <p:nvSpPr>
          <p:cNvPr id="6151"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fld id="{D1D595E2-A7B7-4601-A5C6-C15DED3B7754}" type="slidenum">
              <a:rPr lang="en-US" smtClean="0"/>
              <a:pPr>
                <a:defRPr/>
              </a:pPr>
              <a:t>‹#›</a:t>
            </a:fld>
            <a:endParaRPr lang="en-US" dirty="0"/>
          </a:p>
        </p:txBody>
      </p:sp>
    </p:spTree>
    <p:extLst>
      <p:ext uri="{BB962C8B-B14F-4D97-AF65-F5344CB8AC3E}">
        <p14:creationId xmlns:p14="http://schemas.microsoft.com/office/powerpoint/2010/main" val="4952894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dirty="0">
                <a:solidFill>
                  <a:prstClr val="black"/>
                </a:solidFill>
              </a:rPr>
              <a:t>(c) 1999. </a:t>
            </a:r>
            <a:r>
              <a:rPr lang="en-US" dirty="0" err="1">
                <a:solidFill>
                  <a:prstClr val="black"/>
                </a:solidFill>
              </a:rPr>
              <a:t>Tralvex</a:t>
            </a:r>
            <a:r>
              <a:rPr lang="en-US">
                <a:solidFill>
                  <a:prstClr val="black"/>
                </a:solidFill>
              </a:rPr>
              <a:t> Yeap. All Rights Reserved</a:t>
            </a:r>
          </a:p>
        </p:txBody>
      </p:sp>
      <p:sp>
        <p:nvSpPr>
          <p:cNvPr id="6" name="Rectangle 7"/>
          <p:cNvSpPr>
            <a:spLocks noGrp="1" noChangeArrowheads="1"/>
          </p:cNvSpPr>
          <p:nvPr>
            <p:ph type="sldNum" sz="quarter" idx="5"/>
          </p:nvPr>
        </p:nvSpPr>
        <p:spPr/>
        <p:txBody>
          <a:bodyPr/>
          <a:lstStyle/>
          <a:p>
            <a:pPr>
              <a:defRPr/>
            </a:pPr>
            <a:fld id="{085DCA3F-1727-424D-A1CA-70661B3042D6}" type="slidenum">
              <a:rPr lang="en-US">
                <a:solidFill>
                  <a:prstClr val="black"/>
                </a:solidFill>
              </a:rPr>
              <a:pPr>
                <a:defRPr/>
              </a:pPr>
              <a:t>1</a:t>
            </a:fld>
            <a:endParaRPr lang="en-US">
              <a:solidFill>
                <a:prstClr val="black"/>
              </a:solidFill>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buClr>
                <a:srgbClr val="1F497D"/>
              </a:buClr>
              <a:defRPr/>
            </a:pPr>
            <a:fld id="{7F235878-250D-426B-8897-0AAE04CC8DD8}" type="slidenum">
              <a:rPr lang="en-US">
                <a:solidFill>
                  <a:prstClr val="white"/>
                </a:solidFill>
              </a:rPr>
              <a:pPr>
                <a:buClr>
                  <a:srgbClr val="1F497D"/>
                </a:buClr>
                <a:defRPr/>
              </a:pPr>
              <a:t>11</a:t>
            </a:fld>
            <a:endParaRPr lang="en-US">
              <a:solidFill>
                <a:prstClr val="white"/>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701" indent="-291808" eaLnBrk="0" hangingPunct="0">
              <a:defRPr>
                <a:solidFill>
                  <a:schemeClr val="tx1"/>
                </a:solidFill>
                <a:latin typeface="Arial" pitchFamily="34" charset="0"/>
              </a:defRPr>
            </a:lvl2pPr>
            <a:lvl3pPr marL="1167232" indent="-233446" eaLnBrk="0" hangingPunct="0">
              <a:defRPr>
                <a:solidFill>
                  <a:schemeClr val="tx1"/>
                </a:solidFill>
                <a:latin typeface="Arial" pitchFamily="34" charset="0"/>
              </a:defRPr>
            </a:lvl3pPr>
            <a:lvl4pPr marL="1634124" indent="-233446" eaLnBrk="0" hangingPunct="0">
              <a:defRPr>
                <a:solidFill>
                  <a:schemeClr val="tx1"/>
                </a:solidFill>
                <a:latin typeface="Arial" pitchFamily="34" charset="0"/>
              </a:defRPr>
            </a:lvl4pPr>
            <a:lvl5pPr marL="2101017" indent="-233446" eaLnBrk="0" hangingPunct="0">
              <a:defRPr>
                <a:solidFill>
                  <a:schemeClr val="tx1"/>
                </a:solidFill>
                <a:latin typeface="Arial" pitchFamily="34" charset="0"/>
              </a:defRPr>
            </a:lvl5pPr>
            <a:lvl6pPr marL="2567910" indent="-233446" eaLnBrk="0" fontAlgn="base" hangingPunct="0">
              <a:spcBef>
                <a:spcPct val="0"/>
              </a:spcBef>
              <a:spcAft>
                <a:spcPct val="0"/>
              </a:spcAft>
              <a:defRPr>
                <a:solidFill>
                  <a:schemeClr val="tx1"/>
                </a:solidFill>
                <a:latin typeface="Arial" pitchFamily="34" charset="0"/>
              </a:defRPr>
            </a:lvl6pPr>
            <a:lvl7pPr marL="3034802" indent="-233446" eaLnBrk="0" fontAlgn="base" hangingPunct="0">
              <a:spcBef>
                <a:spcPct val="0"/>
              </a:spcBef>
              <a:spcAft>
                <a:spcPct val="0"/>
              </a:spcAft>
              <a:defRPr>
                <a:solidFill>
                  <a:schemeClr val="tx1"/>
                </a:solidFill>
                <a:latin typeface="Arial" pitchFamily="34" charset="0"/>
              </a:defRPr>
            </a:lvl7pPr>
            <a:lvl8pPr marL="3501695" indent="-233446" eaLnBrk="0" fontAlgn="base" hangingPunct="0">
              <a:spcBef>
                <a:spcPct val="0"/>
              </a:spcBef>
              <a:spcAft>
                <a:spcPct val="0"/>
              </a:spcAft>
              <a:defRPr>
                <a:solidFill>
                  <a:schemeClr val="tx1"/>
                </a:solidFill>
                <a:latin typeface="Arial" pitchFamily="34" charset="0"/>
              </a:defRPr>
            </a:lvl8pPr>
            <a:lvl9pPr marL="3968587" indent="-233446" eaLnBrk="0" fontAlgn="base" hangingPunct="0">
              <a:spcBef>
                <a:spcPct val="0"/>
              </a:spcBef>
              <a:spcAft>
                <a:spcPct val="0"/>
              </a:spcAft>
              <a:defRPr>
                <a:solidFill>
                  <a:schemeClr val="tx1"/>
                </a:solidFill>
                <a:latin typeface="Arial" pitchFamily="34" charset="0"/>
              </a:defRPr>
            </a:lvl9pPr>
          </a:lstStyle>
          <a:p>
            <a:pPr eaLnBrk="1" hangingPunct="1">
              <a:defRPr/>
            </a:pPr>
            <a:fld id="{28BABE1F-6D09-4E48-A7BD-F17FD7E3839C}" type="slidenum">
              <a:rPr lang="en-US" smtClean="0">
                <a:latin typeface="Times New Roman" pitchFamily="18" charset="0"/>
              </a:rPr>
              <a:pPr eaLnBrk="1" hangingPunct="1">
                <a:defRPr/>
              </a:pPr>
              <a:t>14</a:t>
            </a:fld>
            <a:endParaRPr lang="en-US"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lide Number Placeholder 3"/>
          <p:cNvSpPr>
            <a:spLocks noGrp="1"/>
          </p:cNvSpPr>
          <p:nvPr>
            <p:ph type="sldNum" sz="quarter" idx="5"/>
          </p:nvPr>
        </p:nvSpPr>
        <p:spPr/>
        <p:txBody>
          <a:bodyPr/>
          <a:lstStyle/>
          <a:p>
            <a:pPr>
              <a:defRPr/>
            </a:pPr>
            <a:fld id="{87F18F75-2360-4327-97B3-54F06762F44E}"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68375" y="742950"/>
            <a:ext cx="4951413" cy="3713163"/>
          </a:xfrm>
          <a:ln/>
        </p:spPr>
      </p:sp>
      <p:sp>
        <p:nvSpPr>
          <p:cNvPr id="80899" name="Rectangle 3"/>
          <p:cNvSpPr>
            <a:spLocks noGrp="1" noChangeArrowheads="1"/>
          </p:cNvSpPr>
          <p:nvPr>
            <p:ph type="body" idx="1"/>
          </p:nvPr>
        </p:nvSpPr>
        <p:spPr>
          <a:xfrm>
            <a:off x="916271" y="4706120"/>
            <a:ext cx="5050859" cy="4456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837EBD6-15D2-4512-8745-2F290E9CF157}" type="slidenum">
              <a:rPr lang="en-US"/>
              <a:pPr>
                <a:defRPr/>
              </a:pPr>
              <a:t>17</a:t>
            </a:fld>
            <a:endParaRPr lang="en-US"/>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B75AC2-15D1-42D9-A1B4-B6B63ED06F9B}" type="slidenum">
              <a:rPr lang="en-US"/>
              <a:pPr>
                <a:defRPr/>
              </a:pPr>
              <a:t>18</a:t>
            </a:fld>
            <a:endParaRPr lang="en-US"/>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B75AC2-15D1-42D9-A1B4-B6B63ED06F9B}" type="slidenum">
              <a:rPr lang="en-US"/>
              <a:pPr>
                <a:defRPr/>
              </a:pPr>
              <a:t>19</a:t>
            </a:fld>
            <a:endParaRPr lang="en-US"/>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453FAF5-D34C-4A18-8F63-72A383107833}" type="slidenum">
              <a:rPr lang="en-US"/>
              <a:pPr>
                <a:defRPr/>
              </a:pPr>
              <a:t>20</a:t>
            </a:fld>
            <a:endParaRPr lang="en-US"/>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FAC77FB-535D-4F78-8FA5-8D3A139E49AA}" type="slidenum">
              <a:rPr lang="en-US"/>
              <a:pPr>
                <a:defRPr/>
              </a:pPr>
              <a:t>3</a:t>
            </a:fld>
            <a:endParaRPr lang="en-US"/>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buClr>
                <a:srgbClr val="1F497D"/>
              </a:buClr>
              <a:defRPr/>
            </a:pPr>
            <a:fld id="{71594EAE-90C2-41CC-AF05-17C22852DA79}" type="slidenum">
              <a:rPr lang="en-US">
                <a:solidFill>
                  <a:prstClr val="white"/>
                </a:solidFill>
              </a:rPr>
              <a:pPr>
                <a:buClr>
                  <a:srgbClr val="1F497D"/>
                </a:buClr>
                <a:defRPr/>
              </a:pPr>
              <a:t>21</a:t>
            </a:fld>
            <a:endParaRPr lang="en-US">
              <a:solidFill>
                <a:prstClr val="white"/>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BBBB1B3-E654-48A4-8D63-835105594AC0}" type="slidenum">
              <a:rPr lang="en-US"/>
              <a:pPr>
                <a:defRPr/>
              </a:pPr>
              <a:t>22</a:t>
            </a:fld>
            <a:endParaRPr lang="en-US"/>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235949A2-F901-4A32-8D9E-8A5022B8828E}" type="slidenum">
              <a:rPr lang="en-US"/>
              <a:pPr>
                <a:defRPr/>
              </a:pPr>
              <a:t>23</a:t>
            </a:fld>
            <a:endParaRPr lang="en-US"/>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DE8E1A1-65A3-4BB0-B83A-2BBDB7974728}" type="slidenum">
              <a:rPr lang="en-US"/>
              <a:pPr>
                <a:defRPr/>
              </a:pPr>
              <a:t>24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52BA466E-6FE2-4708-9289-5267D2B92250}" type="slidenum">
              <a:rPr lang="en-US"/>
              <a:pPr>
                <a:defRPr/>
              </a:pPr>
              <a:t>25</a:t>
            </a:fld>
            <a:endParaRPr lang="en-US"/>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83D3D1D8-E050-4CA4-8808-33BC0ED219C2}" type="slidenum">
              <a:rPr lang="en-US"/>
              <a:pPr>
                <a:defRPr/>
              </a:pPr>
              <a:t>26</a:t>
            </a:fld>
            <a:endParaRPr lang="en-US"/>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D42929B-6E07-4590-93F4-A7EB3265C97A}" type="slidenum">
              <a:rPr lang="en-US"/>
              <a:pPr>
                <a:defRPr/>
              </a:pPr>
              <a:t>27</a:t>
            </a:fld>
            <a:endParaRPr lang="en-US"/>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A7FB3DB-67DF-40D6-9534-66252DBB397C}" type="slidenum">
              <a:rPr lang="en-US"/>
              <a:pPr>
                <a:defRPr/>
              </a:pPr>
              <a:t>28</a:t>
            </a:fld>
            <a:endParaRPr lang="en-US"/>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701" indent="-291808" eaLnBrk="0" hangingPunct="0">
              <a:defRPr>
                <a:solidFill>
                  <a:schemeClr val="tx1"/>
                </a:solidFill>
                <a:latin typeface="Arial" pitchFamily="34" charset="0"/>
              </a:defRPr>
            </a:lvl2pPr>
            <a:lvl3pPr marL="1167232" indent="-233446" eaLnBrk="0" hangingPunct="0">
              <a:defRPr>
                <a:solidFill>
                  <a:schemeClr val="tx1"/>
                </a:solidFill>
                <a:latin typeface="Arial" pitchFamily="34" charset="0"/>
              </a:defRPr>
            </a:lvl3pPr>
            <a:lvl4pPr marL="1634124" indent="-233446" eaLnBrk="0" hangingPunct="0">
              <a:defRPr>
                <a:solidFill>
                  <a:schemeClr val="tx1"/>
                </a:solidFill>
                <a:latin typeface="Arial" pitchFamily="34" charset="0"/>
              </a:defRPr>
            </a:lvl4pPr>
            <a:lvl5pPr marL="2101017" indent="-233446" eaLnBrk="0" hangingPunct="0">
              <a:defRPr>
                <a:solidFill>
                  <a:schemeClr val="tx1"/>
                </a:solidFill>
                <a:latin typeface="Arial" pitchFamily="34" charset="0"/>
              </a:defRPr>
            </a:lvl5pPr>
            <a:lvl6pPr marL="2567910" indent="-233446" eaLnBrk="0" fontAlgn="base" hangingPunct="0">
              <a:spcBef>
                <a:spcPct val="0"/>
              </a:spcBef>
              <a:spcAft>
                <a:spcPct val="0"/>
              </a:spcAft>
              <a:defRPr>
                <a:solidFill>
                  <a:schemeClr val="tx1"/>
                </a:solidFill>
                <a:latin typeface="Arial" pitchFamily="34" charset="0"/>
              </a:defRPr>
            </a:lvl6pPr>
            <a:lvl7pPr marL="3034802" indent="-233446" eaLnBrk="0" fontAlgn="base" hangingPunct="0">
              <a:spcBef>
                <a:spcPct val="0"/>
              </a:spcBef>
              <a:spcAft>
                <a:spcPct val="0"/>
              </a:spcAft>
              <a:defRPr>
                <a:solidFill>
                  <a:schemeClr val="tx1"/>
                </a:solidFill>
                <a:latin typeface="Arial" pitchFamily="34" charset="0"/>
              </a:defRPr>
            </a:lvl7pPr>
            <a:lvl8pPr marL="3501695" indent="-233446" eaLnBrk="0" fontAlgn="base" hangingPunct="0">
              <a:spcBef>
                <a:spcPct val="0"/>
              </a:spcBef>
              <a:spcAft>
                <a:spcPct val="0"/>
              </a:spcAft>
              <a:defRPr>
                <a:solidFill>
                  <a:schemeClr val="tx1"/>
                </a:solidFill>
                <a:latin typeface="Arial" pitchFamily="34" charset="0"/>
              </a:defRPr>
            </a:lvl8pPr>
            <a:lvl9pPr marL="3968587" indent="-233446" eaLnBrk="0" fontAlgn="base" hangingPunct="0">
              <a:spcBef>
                <a:spcPct val="0"/>
              </a:spcBef>
              <a:spcAft>
                <a:spcPct val="0"/>
              </a:spcAft>
              <a:defRPr>
                <a:solidFill>
                  <a:schemeClr val="tx1"/>
                </a:solidFill>
                <a:latin typeface="Arial" pitchFamily="34" charset="0"/>
              </a:defRPr>
            </a:lvl9pPr>
          </a:lstStyle>
          <a:p>
            <a:pPr eaLnBrk="1" hangingPunct="1">
              <a:defRPr/>
            </a:pPr>
            <a:fld id="{28BABE1F-6D09-4E48-A7BD-F17FD7E3839C}" type="slidenum">
              <a:rPr lang="en-US" smtClean="0">
                <a:latin typeface="Times New Roman" pitchFamily="18" charset="0"/>
              </a:rPr>
              <a:pPr eaLnBrk="1" hangingPunct="1">
                <a:defRPr/>
              </a:pPr>
              <a:t>29</a:t>
            </a:fld>
            <a:endParaRPr lang="en-US"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701" indent="-291808" eaLnBrk="0" hangingPunct="0">
              <a:defRPr>
                <a:solidFill>
                  <a:schemeClr val="tx1"/>
                </a:solidFill>
                <a:latin typeface="Arial" pitchFamily="34" charset="0"/>
              </a:defRPr>
            </a:lvl2pPr>
            <a:lvl3pPr marL="1167232" indent="-233446" eaLnBrk="0" hangingPunct="0">
              <a:defRPr>
                <a:solidFill>
                  <a:schemeClr val="tx1"/>
                </a:solidFill>
                <a:latin typeface="Arial" pitchFamily="34" charset="0"/>
              </a:defRPr>
            </a:lvl3pPr>
            <a:lvl4pPr marL="1634124" indent="-233446" eaLnBrk="0" hangingPunct="0">
              <a:defRPr>
                <a:solidFill>
                  <a:schemeClr val="tx1"/>
                </a:solidFill>
                <a:latin typeface="Arial" pitchFamily="34" charset="0"/>
              </a:defRPr>
            </a:lvl4pPr>
            <a:lvl5pPr marL="2101017" indent="-233446" eaLnBrk="0" hangingPunct="0">
              <a:defRPr>
                <a:solidFill>
                  <a:schemeClr val="tx1"/>
                </a:solidFill>
                <a:latin typeface="Arial" pitchFamily="34" charset="0"/>
              </a:defRPr>
            </a:lvl5pPr>
            <a:lvl6pPr marL="2567910" indent="-233446" eaLnBrk="0" fontAlgn="base" hangingPunct="0">
              <a:spcBef>
                <a:spcPct val="0"/>
              </a:spcBef>
              <a:spcAft>
                <a:spcPct val="0"/>
              </a:spcAft>
              <a:defRPr>
                <a:solidFill>
                  <a:schemeClr val="tx1"/>
                </a:solidFill>
                <a:latin typeface="Arial" pitchFamily="34" charset="0"/>
              </a:defRPr>
            </a:lvl6pPr>
            <a:lvl7pPr marL="3034802" indent="-233446" eaLnBrk="0" fontAlgn="base" hangingPunct="0">
              <a:spcBef>
                <a:spcPct val="0"/>
              </a:spcBef>
              <a:spcAft>
                <a:spcPct val="0"/>
              </a:spcAft>
              <a:defRPr>
                <a:solidFill>
                  <a:schemeClr val="tx1"/>
                </a:solidFill>
                <a:latin typeface="Arial" pitchFamily="34" charset="0"/>
              </a:defRPr>
            </a:lvl7pPr>
            <a:lvl8pPr marL="3501695" indent="-233446" eaLnBrk="0" fontAlgn="base" hangingPunct="0">
              <a:spcBef>
                <a:spcPct val="0"/>
              </a:spcBef>
              <a:spcAft>
                <a:spcPct val="0"/>
              </a:spcAft>
              <a:defRPr>
                <a:solidFill>
                  <a:schemeClr val="tx1"/>
                </a:solidFill>
                <a:latin typeface="Arial" pitchFamily="34" charset="0"/>
              </a:defRPr>
            </a:lvl8pPr>
            <a:lvl9pPr marL="3968587" indent="-233446" eaLnBrk="0" fontAlgn="base" hangingPunct="0">
              <a:spcBef>
                <a:spcPct val="0"/>
              </a:spcBef>
              <a:spcAft>
                <a:spcPct val="0"/>
              </a:spcAft>
              <a:defRPr>
                <a:solidFill>
                  <a:schemeClr val="tx1"/>
                </a:solidFill>
                <a:latin typeface="Arial" pitchFamily="34" charset="0"/>
              </a:defRPr>
            </a:lvl9pPr>
          </a:lstStyle>
          <a:p>
            <a:pPr eaLnBrk="1" hangingPunct="1">
              <a:defRPr/>
            </a:pPr>
            <a:fld id="{28BABE1F-6D09-4E48-A7BD-F17FD7E3839C}" type="slidenum">
              <a:rPr lang="en-US" smtClean="0">
                <a:latin typeface="Times New Roman" pitchFamily="18" charset="0"/>
              </a:rPr>
              <a:pPr eaLnBrk="1" hangingPunct="1">
                <a:defRPr/>
              </a:pPr>
              <a:t>30</a:t>
            </a:fld>
            <a:endParaRPr lang="en-US"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lide Number Placeholder 3"/>
          <p:cNvSpPr>
            <a:spLocks noGrp="1"/>
          </p:cNvSpPr>
          <p:nvPr>
            <p:ph type="sldNum" sz="quarter" idx="5"/>
          </p:nvPr>
        </p:nvSpPr>
        <p:spPr/>
        <p:txBody>
          <a:bodyPr/>
          <a:lstStyle/>
          <a:p>
            <a:pPr>
              <a:defRPr/>
            </a:pPr>
            <a:fld id="{2733683A-BF96-48B5-886F-42101EEDD361}"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701" indent="-291808" eaLnBrk="0" hangingPunct="0">
              <a:defRPr>
                <a:solidFill>
                  <a:schemeClr val="tx1"/>
                </a:solidFill>
                <a:latin typeface="Arial" pitchFamily="34" charset="0"/>
              </a:defRPr>
            </a:lvl2pPr>
            <a:lvl3pPr marL="1167232" indent="-233446" eaLnBrk="0" hangingPunct="0">
              <a:defRPr>
                <a:solidFill>
                  <a:schemeClr val="tx1"/>
                </a:solidFill>
                <a:latin typeface="Arial" pitchFamily="34" charset="0"/>
              </a:defRPr>
            </a:lvl3pPr>
            <a:lvl4pPr marL="1634124" indent="-233446" eaLnBrk="0" hangingPunct="0">
              <a:defRPr>
                <a:solidFill>
                  <a:schemeClr val="tx1"/>
                </a:solidFill>
                <a:latin typeface="Arial" pitchFamily="34" charset="0"/>
              </a:defRPr>
            </a:lvl4pPr>
            <a:lvl5pPr marL="2101017" indent="-233446" eaLnBrk="0" hangingPunct="0">
              <a:defRPr>
                <a:solidFill>
                  <a:schemeClr val="tx1"/>
                </a:solidFill>
                <a:latin typeface="Arial" pitchFamily="34" charset="0"/>
              </a:defRPr>
            </a:lvl5pPr>
            <a:lvl6pPr marL="2567910" indent="-233446" eaLnBrk="0" fontAlgn="base" hangingPunct="0">
              <a:spcBef>
                <a:spcPct val="0"/>
              </a:spcBef>
              <a:spcAft>
                <a:spcPct val="0"/>
              </a:spcAft>
              <a:defRPr>
                <a:solidFill>
                  <a:schemeClr val="tx1"/>
                </a:solidFill>
                <a:latin typeface="Arial" pitchFamily="34" charset="0"/>
              </a:defRPr>
            </a:lvl6pPr>
            <a:lvl7pPr marL="3034802" indent="-233446" eaLnBrk="0" fontAlgn="base" hangingPunct="0">
              <a:spcBef>
                <a:spcPct val="0"/>
              </a:spcBef>
              <a:spcAft>
                <a:spcPct val="0"/>
              </a:spcAft>
              <a:defRPr>
                <a:solidFill>
                  <a:schemeClr val="tx1"/>
                </a:solidFill>
                <a:latin typeface="Arial" pitchFamily="34" charset="0"/>
              </a:defRPr>
            </a:lvl7pPr>
            <a:lvl8pPr marL="3501695" indent="-233446" eaLnBrk="0" fontAlgn="base" hangingPunct="0">
              <a:spcBef>
                <a:spcPct val="0"/>
              </a:spcBef>
              <a:spcAft>
                <a:spcPct val="0"/>
              </a:spcAft>
              <a:defRPr>
                <a:solidFill>
                  <a:schemeClr val="tx1"/>
                </a:solidFill>
                <a:latin typeface="Arial" pitchFamily="34" charset="0"/>
              </a:defRPr>
            </a:lvl8pPr>
            <a:lvl9pPr marL="3968587" indent="-233446" eaLnBrk="0" fontAlgn="base" hangingPunct="0">
              <a:spcBef>
                <a:spcPct val="0"/>
              </a:spcBef>
              <a:spcAft>
                <a:spcPct val="0"/>
              </a:spcAft>
              <a:defRPr>
                <a:solidFill>
                  <a:schemeClr val="tx1"/>
                </a:solidFill>
                <a:latin typeface="Arial" pitchFamily="34" charset="0"/>
              </a:defRPr>
            </a:lvl9pPr>
          </a:lstStyle>
          <a:p>
            <a:pPr eaLnBrk="1" hangingPunct="1">
              <a:defRPr/>
            </a:pPr>
            <a:fld id="{28BABE1F-6D09-4E48-A7BD-F17FD7E3839C}" type="slidenum">
              <a:rPr lang="en-US" smtClean="0">
                <a:latin typeface="Times New Roman" pitchFamily="18" charset="0"/>
              </a:rPr>
              <a:pPr eaLnBrk="1" hangingPunct="1">
                <a:defRPr/>
              </a:pPr>
              <a:t>31</a:t>
            </a:fld>
            <a:endParaRPr lang="en-US"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D39641C-85EE-4830-9E83-155E1E0C4529}" type="slidenum">
              <a:rPr lang="en-US"/>
              <a:pPr>
                <a:defRPr/>
              </a:pPr>
              <a:t>32</a:t>
            </a:fld>
            <a:endParaRPr lang="en-US"/>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4CC9046-9166-436E-B49C-AD90E96C842D}" type="slidenum">
              <a:rPr lang="en-US"/>
              <a:pPr>
                <a:defRPr/>
              </a:pPr>
              <a:t>33</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4CC9046-9166-436E-B49C-AD90E96C842D}" type="slidenum">
              <a:rPr lang="en-US"/>
              <a:pPr>
                <a:defRPr/>
              </a:pPr>
              <a:t>34</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4CC9046-9166-436E-B49C-AD90E96C842D}" type="slidenum">
              <a:rPr lang="en-US"/>
              <a:pPr>
                <a:defRPr/>
              </a:pPr>
              <a:t>35</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4CC9046-9166-436E-B49C-AD90E96C842D}" type="slidenum">
              <a:rPr lang="en-US"/>
              <a:pPr>
                <a:defRPr/>
              </a:pPr>
              <a:t>36</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89BE4057-0DA9-4E9C-AC94-3CDFBB5B5019}" type="slidenum">
              <a:rPr lang="en-US"/>
              <a:pPr>
                <a:defRPr/>
              </a:pPr>
              <a:t>37</a:t>
            </a:fld>
            <a:endParaRPr lang="en-US"/>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83D82E5-1DE2-403C-95FA-2A342CB1647F}" type="slidenum">
              <a:rPr lang="en-US"/>
              <a:pPr>
                <a:defRPr/>
              </a:pPr>
              <a:t>38</a:t>
            </a:fld>
            <a:endParaRPr 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5361F917-28C7-46A8-B3DE-63E417C690E9}" type="slidenum">
              <a:rPr lang="en-US"/>
              <a:pPr>
                <a:defRPr/>
              </a:pPr>
              <a:t>39</a:t>
            </a:fld>
            <a:endParaRPr lang="en-US"/>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AC3080A-047D-48F9-8AAF-796E4E61B4FF}" type="slidenum">
              <a:rPr lang="en-US"/>
              <a:pPr>
                <a:defRPr/>
              </a:pPr>
              <a:t>40</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2D6E531-1D60-4897-BB84-05AE2A4CAB82}" type="slidenum">
              <a:rPr lang="en-US"/>
              <a:pPr>
                <a:defRPr/>
              </a:pPr>
              <a:t>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40226525-2217-421D-8A9C-CD632E10E7CF}" type="slidenum">
              <a:rPr lang="en-US"/>
              <a:pPr>
                <a:defRPr/>
              </a:pPr>
              <a:t>41</a:t>
            </a:fld>
            <a:endParaRPr lang="en-US"/>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033533D-36AD-4004-BB2B-F563F6FD21BB}" type="slidenum">
              <a:rPr lang="en-US"/>
              <a:pPr>
                <a:defRPr/>
              </a:pPr>
              <a:t>42</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3A64BBD-F603-4946-A50C-5E139AE09714}" type="slidenum">
              <a:rPr lang="en-US"/>
              <a:pPr>
                <a:defRPr/>
              </a:pPr>
              <a:t>43</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35318A6-0617-4E85-9609-80F1F3C7CCC6}" type="slidenum">
              <a:rPr lang="en-US"/>
              <a:pPr>
                <a:defRPr/>
              </a:pPr>
              <a:t>44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10631F3F-3902-4BD0-A667-CC639C4EE5F2}" type="slidenum">
              <a:rPr lang="en-US"/>
              <a:pPr>
                <a:defRPr/>
              </a:pPr>
              <a:t>45</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ACF681CC-6115-430A-BF8D-96D835EDBA11}" type="slidenum">
              <a:rPr lang="en-US"/>
              <a:pPr>
                <a:defRPr/>
              </a:pPr>
              <a:t>46</a:t>
            </a:fld>
            <a:endParaRPr lang="en-US"/>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6F6FCB4-F758-4C7F-BF99-85B2C51B3EB8}" type="slidenum">
              <a:rPr lang="en-US"/>
              <a:pPr>
                <a:defRPr/>
              </a:pPr>
              <a:t>47</a:t>
            </a:fld>
            <a:endParaRPr lang="en-US"/>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393440E-120F-4FCF-A9E7-F2989993471D}" type="slidenum">
              <a:rPr lang="en-US"/>
              <a:pPr>
                <a:defRPr/>
              </a:pPr>
              <a:t>48</a:t>
            </a:fld>
            <a:endParaRPr lang="en-US"/>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601355CA-9E1B-4417-8570-5F58FC0AE274}" type="slidenum">
              <a:rPr lang="en-US"/>
              <a:pPr>
                <a:defRPr/>
              </a:pPr>
              <a:t>49</a:t>
            </a:fld>
            <a:endParaRPr lang="en-US"/>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5BB2272A-2683-4855-84B6-A46BDB31AE89}" type="slidenum">
              <a:rPr lang="en-US"/>
              <a:pPr>
                <a:defRPr/>
              </a:pPr>
              <a:t>50</a:t>
            </a:fld>
            <a:endParaRPr lang="en-US"/>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2D6E531-1D60-4897-BB84-05AE2A4CAB82}" type="slidenum">
              <a:rPr lang="en-US"/>
              <a:pPr>
                <a:defRPr/>
              </a:pPr>
              <a:t>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8C23C76-3715-430F-A921-7E5AB02F574A}" type="slidenum">
              <a:rPr lang="en-US"/>
              <a:pPr>
                <a:defRPr/>
              </a:pPr>
              <a:t>51</a:t>
            </a:fld>
            <a:endParaRPr lang="en-US"/>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45426FD3-82E9-4998-B153-A5B53C668484}" type="slidenum">
              <a:rPr lang="en-US"/>
              <a:pPr>
                <a:defRPr/>
              </a:pPr>
              <a:t>52</a:t>
            </a:fld>
            <a:endParaRPr lang="en-US"/>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4FCE73C6-A5B3-4161-B9E0-C399C6134C56}" type="slidenum">
              <a:rPr lang="en-US"/>
              <a:pPr>
                <a:defRPr/>
              </a:pPr>
              <a:t>53</a:t>
            </a:fld>
            <a:endParaRPr lang="en-US"/>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D236F3E3-AB4C-4B9F-902D-6D0DFEB72958}" type="slidenum">
              <a:rPr lang="en-US"/>
              <a:pPr>
                <a:defRPr/>
              </a:pPr>
              <a:t>54</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D236F3E3-AB4C-4B9F-902D-6D0DFEB72958}" type="slidenum">
              <a:rPr lang="en-US"/>
              <a:pPr>
                <a:defRPr/>
              </a:pPr>
              <a:t>55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4014CF92-0699-4C4E-9C54-DA00F7C5132C}" type="slidenum">
              <a:rPr lang="en-US"/>
              <a:pPr>
                <a:defRPr/>
              </a:pPr>
              <a:t>56</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F8E32E0-896C-4E6F-B2A9-ECCF026E7CA2}" type="slidenum">
              <a:rPr lang="en-US"/>
              <a:pPr>
                <a:defRPr/>
              </a:pPr>
              <a:t>57</a:t>
            </a:fld>
            <a:endParaRPr lang="en-US"/>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68375" y="742950"/>
            <a:ext cx="4951413" cy="3713163"/>
          </a:xfrm>
          <a:ln/>
        </p:spPr>
      </p:sp>
      <p:sp>
        <p:nvSpPr>
          <p:cNvPr id="74755" name="Rectangle 3"/>
          <p:cNvSpPr>
            <a:spLocks noGrp="1" noChangeArrowheads="1"/>
          </p:cNvSpPr>
          <p:nvPr>
            <p:ph type="body" idx="1"/>
          </p:nvPr>
        </p:nvSpPr>
        <p:spPr>
          <a:xfrm>
            <a:off x="916271" y="4706120"/>
            <a:ext cx="5050859" cy="4456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7BD56BEA-8E16-481C-8A3F-EC0A69BE423E}" type="slidenum">
              <a:rPr lang="en-US"/>
              <a:pPr>
                <a:defRPr/>
              </a:pPr>
              <a:t>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latin typeface="Arial Unicode MS" pitchFamily="34" charset="-128"/>
              </a:rPr>
              <a:t>(c) 1999. Tralvex Yeap. All Rights Reserved</a:t>
            </a:r>
          </a:p>
        </p:txBody>
      </p:sp>
      <p:sp>
        <p:nvSpPr>
          <p:cNvPr id="6" name="Rectangle 7"/>
          <p:cNvSpPr>
            <a:spLocks noGrp="1" noChangeArrowheads="1"/>
          </p:cNvSpPr>
          <p:nvPr>
            <p:ph type="sldNum" sz="quarter" idx="5"/>
          </p:nvPr>
        </p:nvSpPr>
        <p:spPr/>
        <p:txBody>
          <a:bodyPr/>
          <a:lstStyle/>
          <a:p>
            <a:pPr>
              <a:defRPr/>
            </a:pPr>
            <a:fld id="{71ECA40F-C89E-4C1A-9A4F-BA0B209F8181}" type="slidenum">
              <a:rPr lang="en-US">
                <a:solidFill>
                  <a:prstClr val="white"/>
                </a:solidFill>
                <a:latin typeface="Arial Unicode MS" pitchFamily="34" charset="-128"/>
              </a:rPr>
              <a:pPr>
                <a:defRPr/>
              </a:pPr>
              <a:t>9</a:t>
            </a:fld>
            <a:endParaRPr lang="en-US">
              <a:solidFill>
                <a:prstClr val="white"/>
              </a:solidFill>
              <a:latin typeface="Arial Unicode MS" pitchFamily="34" charset="-128"/>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B51A310-8BFB-491F-9DDA-6ED21EB6F480}" type="slidenum">
              <a:rPr lang="en-US"/>
              <a:pPr>
                <a:defRPr/>
              </a:pPr>
              <a:t>10</a:t>
            </a:fld>
            <a:endParaRPr lang="en-US"/>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400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spcAft>
                <a:spcPts val="1200"/>
              </a:spcAft>
              <a:buClr>
                <a:schemeClr val="tx2"/>
              </a:buClr>
              <a:buSzPct val="115000"/>
            </a:pPr>
            <a:r>
              <a:rPr lang="pl-PL" sz="2800" dirty="0" smtClean="0">
                <a:solidFill>
                  <a:schemeClr val="tx2"/>
                </a:solidFill>
              </a:rPr>
              <a:t>Włodzisław Duch</a:t>
            </a:r>
            <a:endParaRPr lang="en-US" sz="2800" dirty="0" smtClean="0">
              <a:solidFill>
                <a:schemeClr val="tx2"/>
              </a:solidFill>
            </a:endParaRPr>
          </a:p>
          <a:p>
            <a:pPr eaLnBrk="1" hangingPunct="1">
              <a:lnSpc>
                <a:spcPct val="90000"/>
              </a:lnSpc>
              <a:spcAft>
                <a:spcPts val="1200"/>
              </a:spcAft>
              <a:buClr>
                <a:schemeClr val="tx2"/>
              </a:buClr>
              <a:buSzPct val="115000"/>
            </a:pPr>
            <a:r>
              <a:rPr lang="pl-PL" sz="2800" dirty="0" smtClean="0">
                <a:solidFill>
                  <a:schemeClr val="tx2"/>
                </a:solidFill>
              </a:rPr>
              <a:t>UMK Toruń</a:t>
            </a:r>
            <a:r>
              <a:rPr lang="en-US" sz="2800" dirty="0" smtClean="0">
                <a:solidFill>
                  <a:schemeClr val="tx2"/>
                </a:solidFill>
              </a:rPr>
              <a:t>, Poland/NTU Singapore</a:t>
            </a:r>
          </a:p>
          <a:p>
            <a:pPr eaLnBrk="1" hangingPunct="1">
              <a:lnSpc>
                <a:spcPct val="90000"/>
              </a:lnSpc>
              <a:spcAft>
                <a:spcPts val="1200"/>
              </a:spcAft>
              <a:buClr>
                <a:schemeClr val="tx2"/>
              </a:buClr>
              <a:buSzPct val="115000"/>
            </a:pPr>
            <a:r>
              <a:rPr lang="pl-PL" sz="2800" dirty="0" smtClean="0">
                <a:solidFill>
                  <a:schemeClr val="tx2"/>
                </a:solidFill>
                <a:hlinkClick r:id="rId2"/>
              </a:rPr>
              <a:t>Google: </a:t>
            </a:r>
            <a:r>
              <a:rPr lang="en-US" sz="2800" dirty="0" smtClean="0">
                <a:solidFill>
                  <a:schemeClr val="tx2"/>
                </a:solidFill>
                <a:hlinkClick r:id="rId2"/>
              </a:rPr>
              <a:t>W. </a:t>
            </a:r>
            <a:r>
              <a:rPr lang="pl-PL" sz="2800" dirty="0" smtClean="0">
                <a:solidFill>
                  <a:schemeClr val="tx2"/>
                </a:solidFill>
                <a:hlinkClick r:id="rId2"/>
              </a:rPr>
              <a:t>Duch</a:t>
            </a:r>
            <a:endParaRPr lang="en-US" sz="2800" dirty="0">
              <a:solidFill>
                <a:schemeClr val="tx2"/>
              </a:solidFill>
            </a:endParaRPr>
          </a:p>
        </p:txBody>
      </p:sp>
    </p:spTree>
    <p:extLst>
      <p:ext uri="{BB962C8B-B14F-4D97-AF65-F5344CB8AC3E}">
        <p14:creationId xmlns:p14="http://schemas.microsoft.com/office/powerpoint/2010/main" val="540317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8136830" cy="2952452"/>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5673182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951748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aseline="0">
                <a:latin typeface="Calibri" pitchFamily="34" charset="0"/>
              </a:defRPr>
            </a:lvl1pPr>
          </a:lstStyle>
          <a:p>
            <a:r>
              <a:rPr lang="pl-PL" dirty="0" smtClean="0"/>
              <a:t>Kliknij, aby edytować styl</a:t>
            </a:r>
            <a:endParaRPr lang="en-US" dirty="0"/>
          </a:p>
        </p:txBody>
      </p:sp>
    </p:spTree>
    <p:extLst>
      <p:ext uri="{BB962C8B-B14F-4D97-AF65-F5344CB8AC3E}">
        <p14:creationId xmlns:p14="http://schemas.microsoft.com/office/powerpoint/2010/main" val="33036717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031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72024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350838"/>
            <a:ext cx="7772400" cy="1143000"/>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684213" y="1700213"/>
            <a:ext cx="381000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6613" y="1700213"/>
            <a:ext cx="381000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417426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hyperlink" Target="http://iqmatrix.com/" TargetMode="External"/><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Archive-papers/Rysunki/Varia/Mind%20Maps" TargetMode="External"/><Relationship Id="rId4" Type="http://schemas.openxmlformats.org/officeDocument/2006/relationships/hyperlink" Target="http://www.thebrain.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Broca_are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en.wikipedia.org/wiki/Wernicke's_are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nternational_Phonetic_Alphabe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catnews.net/"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1.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Ghoti"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hyperlink" Target="http://www.is.umk.pl/projects/cre.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3648"/>
            <a:ext cx="7772400" cy="1656184"/>
          </a:xfrm>
        </p:spPr>
        <p:txBody>
          <a:bodyPr/>
          <a:lstStyle/>
          <a:p>
            <a:pPr eaLnBrk="1" hangingPunct="1">
              <a:defRPr/>
            </a:pPr>
            <a:r>
              <a:rPr lang="en-US" sz="3200" dirty="0" smtClean="0">
                <a:effectLst/>
              </a:rPr>
              <a:t>Advanced </a:t>
            </a:r>
            <a:r>
              <a:rPr lang="en-US" sz="3200" dirty="0">
                <a:effectLst/>
              </a:rPr>
              <a:t>Topic in Cognitive </a:t>
            </a:r>
            <a:r>
              <a:rPr lang="en-US" sz="3200" dirty="0" smtClean="0">
                <a:effectLst/>
              </a:rPr>
              <a:t/>
            </a:r>
            <a:br>
              <a:rPr lang="en-US" sz="3200" dirty="0" smtClean="0">
                <a:effectLst/>
              </a:rPr>
            </a:br>
            <a:r>
              <a:rPr lang="en-US" sz="3200" dirty="0" smtClean="0">
                <a:effectLst/>
              </a:rPr>
              <a:t>Neuroscience and </a:t>
            </a:r>
            <a:r>
              <a:rPr lang="en-US" sz="3200" dirty="0">
                <a:effectLst/>
              </a:rPr>
              <a:t>Embodied </a:t>
            </a:r>
            <a:r>
              <a:rPr lang="en-US" sz="3200" dirty="0" smtClean="0">
                <a:effectLst/>
              </a:rPr>
              <a:t>Intelligence</a:t>
            </a:r>
            <a:endParaRPr lang="en-US" sz="4000" dirty="0"/>
          </a:p>
        </p:txBody>
      </p:sp>
      <p:sp>
        <p:nvSpPr>
          <p:cNvPr id="2051" name="Rectangle 3"/>
          <p:cNvSpPr>
            <a:spLocks noGrp="1" noChangeArrowheads="1"/>
          </p:cNvSpPr>
          <p:nvPr>
            <p:ph type="subTitle" idx="1"/>
          </p:nvPr>
        </p:nvSpPr>
        <p:spPr>
          <a:xfrm>
            <a:off x="755576" y="2420888"/>
            <a:ext cx="4536504" cy="2628081"/>
          </a:xfrm>
          <a:noFill/>
        </p:spPr>
        <p:txBody>
          <a:bodyPr/>
          <a:lstStyle/>
          <a:p>
            <a:pPr eaLnBrk="1" hangingPunct="1">
              <a:lnSpc>
                <a:spcPct val="90000"/>
              </a:lnSpc>
            </a:pPr>
            <a:r>
              <a:rPr lang="en-US" sz="3600" dirty="0" smtClean="0">
                <a:solidFill>
                  <a:schemeClr val="tx2"/>
                </a:solidFill>
                <a:latin typeface="Calibri" pitchFamily="34" charset="0"/>
                <a:cs typeface="Calibri" pitchFamily="34" charset="0"/>
              </a:rPr>
              <a:t>Week </a:t>
            </a:r>
            <a:r>
              <a:rPr lang="pl-PL" sz="3600" dirty="0" smtClean="0">
                <a:solidFill>
                  <a:schemeClr val="tx2"/>
                </a:solidFill>
                <a:latin typeface="Calibri" pitchFamily="34" charset="0"/>
                <a:cs typeface="Calibri" pitchFamily="34" charset="0"/>
              </a:rPr>
              <a:t>8</a:t>
            </a:r>
            <a:r>
              <a:rPr lang="en-US" sz="3600" dirty="0" smtClean="0">
                <a:solidFill>
                  <a:schemeClr val="tx2"/>
                </a:solidFill>
                <a:latin typeface="Calibri" pitchFamily="34" charset="0"/>
                <a:cs typeface="Calibri" pitchFamily="34" charset="0"/>
              </a:rPr>
              <a:t/>
            </a:r>
            <a:br>
              <a:rPr lang="en-US" sz="3600" dirty="0" smtClean="0">
                <a:solidFill>
                  <a:schemeClr val="tx2"/>
                </a:solidFill>
                <a:latin typeface="Calibri" pitchFamily="34" charset="0"/>
                <a:cs typeface="Calibri" pitchFamily="34" charset="0"/>
              </a:rPr>
            </a:br>
            <a:r>
              <a:rPr lang="en-US" sz="1000" dirty="0" smtClean="0">
                <a:solidFill>
                  <a:schemeClr val="tx2"/>
                </a:solidFill>
                <a:latin typeface="Calibri" pitchFamily="34" charset="0"/>
                <a:cs typeface="Calibri" pitchFamily="34" charset="0"/>
              </a:rPr>
              <a:t/>
            </a:r>
            <a:br>
              <a:rPr lang="en-US" sz="1000" dirty="0" smtClean="0">
                <a:solidFill>
                  <a:schemeClr val="tx2"/>
                </a:solidFill>
                <a:latin typeface="Calibri" pitchFamily="34" charset="0"/>
                <a:cs typeface="Calibri" pitchFamily="34" charset="0"/>
              </a:rPr>
            </a:br>
            <a:r>
              <a:rPr lang="pl-PL" sz="3600" dirty="0" smtClean="0">
                <a:solidFill>
                  <a:schemeClr val="tx2"/>
                </a:solidFill>
              </a:rPr>
              <a:t>Language</a:t>
            </a:r>
            <a:endParaRPr lang="en-US" sz="3600" dirty="0" smtClean="0"/>
          </a:p>
        </p:txBody>
      </p:sp>
      <p:sp>
        <p:nvSpPr>
          <p:cNvPr id="2054" name="pole tekstowe 1"/>
          <p:cNvSpPr txBox="1">
            <a:spLocks noChangeArrowheads="1"/>
          </p:cNvSpPr>
          <p:nvPr/>
        </p:nvSpPr>
        <p:spPr bwMode="auto">
          <a:xfrm>
            <a:off x="6721288" y="6317969"/>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dirty="0">
                <a:solidFill>
                  <a:srgbClr val="FFC000"/>
                </a:solidFill>
                <a:latin typeface="Calibri" pitchFamily="34" charset="0"/>
              </a:rPr>
              <a:t>CE7427</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76872"/>
            <a:ext cx="30480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629156"/>
      </p:ext>
    </p:extLst>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Word semantics</a:t>
            </a:r>
          </a:p>
        </p:txBody>
      </p:sp>
      <p:sp>
        <p:nvSpPr>
          <p:cNvPr id="22531" name="Rectangle 3"/>
          <p:cNvSpPr>
            <a:spLocks noGrp="1" noChangeArrowheads="1"/>
          </p:cNvSpPr>
          <p:nvPr>
            <p:ph type="body" sz="half" idx="1"/>
          </p:nvPr>
        </p:nvSpPr>
        <p:spPr>
          <a:xfrm>
            <a:off x="539750" y="1268413"/>
            <a:ext cx="3960813" cy="5400675"/>
          </a:xfrm>
          <a:noFill/>
        </p:spPr>
        <p:txBody>
          <a:bodyPr/>
          <a:lstStyle/>
          <a:p>
            <a:pPr marL="0" indent="0" eaLnBrk="1" hangingPunct="1">
              <a:lnSpc>
                <a:spcPct val="120000"/>
              </a:lnSpc>
              <a:spcBef>
                <a:spcPct val="0"/>
              </a:spcBef>
              <a:buClrTx/>
              <a:buSzTx/>
              <a:buFontTx/>
              <a:buNone/>
            </a:pPr>
            <a:r>
              <a:rPr lang="en-US" sz="2000" dirty="0" smtClean="0">
                <a:solidFill>
                  <a:srgbClr val="FFFFFF"/>
                </a:solidFill>
              </a:rPr>
              <a:t>The meaning of concepts is a result of correlated, distributed activations of many brain areas. </a:t>
            </a:r>
          </a:p>
          <a:p>
            <a:pPr marL="0" indent="0" eaLnBrk="1" hangingPunct="1">
              <a:lnSpc>
                <a:spcPct val="120000"/>
              </a:lnSpc>
              <a:spcBef>
                <a:spcPct val="0"/>
              </a:spcBef>
              <a:buClrTx/>
              <a:buSzTx/>
              <a:buFontTx/>
              <a:buNone/>
            </a:pPr>
            <a:r>
              <a:rPr lang="en-US" sz="2000" dirty="0" smtClean="0">
                <a:solidFill>
                  <a:srgbClr val="FFFFFF"/>
                </a:solidFill>
              </a:rPr>
              <a:t>Simplest model: strong </a:t>
            </a:r>
            <a:r>
              <a:rPr lang="en-US" sz="2000" dirty="0" err="1" smtClean="0">
                <a:solidFill>
                  <a:srgbClr val="FFFFFF"/>
                </a:solidFill>
              </a:rPr>
              <a:t>Hebbian</a:t>
            </a:r>
            <a:r>
              <a:rPr lang="en-US" sz="2000" dirty="0" smtClean="0">
                <a:solidFill>
                  <a:srgbClr val="FFFFFF"/>
                </a:solidFill>
              </a:rPr>
              <a:t> correlations between words</a:t>
            </a:r>
            <a:r>
              <a:rPr lang="pl-PL" sz="2000" dirty="0" smtClean="0">
                <a:solidFill>
                  <a:srgbClr val="FFFFFF"/>
                </a:solidFill>
              </a:rPr>
              <a:t>, </a:t>
            </a:r>
            <a:r>
              <a:rPr lang="en-US" sz="2000" dirty="0" smtClean="0">
                <a:solidFill>
                  <a:srgbClr val="FFFFFF"/>
                </a:solidFill>
              </a:rPr>
              <a:t>similar to strong correlations between elements of images or phonemes. </a:t>
            </a:r>
            <a:endParaRPr lang="pl-PL" sz="1000" dirty="0" smtClean="0">
              <a:solidFill>
                <a:srgbClr val="FFFFFF"/>
              </a:solidFill>
            </a:endParaRPr>
          </a:p>
          <a:p>
            <a:pPr marL="0" indent="0" eaLnBrk="1" hangingPunct="1">
              <a:lnSpc>
                <a:spcPct val="120000"/>
              </a:lnSpc>
              <a:spcBef>
                <a:spcPct val="0"/>
              </a:spcBef>
              <a:buClrTx/>
              <a:buSzTx/>
              <a:buFontTx/>
              <a:buNone/>
            </a:pPr>
            <a:r>
              <a:rPr lang="pl-PL" sz="2000" dirty="0" err="1" smtClean="0">
                <a:solidFill>
                  <a:srgbClr val="FFFFFF"/>
                </a:solidFill>
              </a:rPr>
              <a:t>Latent</a:t>
            </a:r>
            <a:r>
              <a:rPr lang="pl-PL" sz="2000" dirty="0" smtClean="0">
                <a:solidFill>
                  <a:srgbClr val="FFFFFF"/>
                </a:solidFill>
              </a:rPr>
              <a:t> </a:t>
            </a:r>
            <a:r>
              <a:rPr lang="pl-PL" sz="2000" dirty="0" err="1" smtClean="0">
                <a:solidFill>
                  <a:srgbClr val="FFFFFF"/>
                </a:solidFill>
              </a:rPr>
              <a:t>Semantic</a:t>
            </a:r>
            <a:r>
              <a:rPr lang="pl-PL" sz="2000" dirty="0" smtClean="0">
                <a:solidFill>
                  <a:srgbClr val="FFFFFF"/>
                </a:solidFill>
              </a:rPr>
              <a:t> Analysis (LSA) </a:t>
            </a:r>
            <a:r>
              <a:rPr lang="en-US" sz="2000" dirty="0" smtClean="0">
                <a:solidFill>
                  <a:srgbClr val="FFFFFF"/>
                </a:solidFill>
              </a:rPr>
              <a:t>is in fact </a:t>
            </a:r>
            <a:r>
              <a:rPr lang="pl-PL" sz="2000" dirty="0" smtClean="0">
                <a:solidFill>
                  <a:srgbClr val="FFFFFF"/>
                </a:solidFill>
              </a:rPr>
              <a:t>PCA</a:t>
            </a:r>
            <a:r>
              <a:rPr lang="en-US" sz="2000" dirty="0" smtClean="0">
                <a:solidFill>
                  <a:srgbClr val="FFFFFF"/>
                </a:solidFill>
              </a:rPr>
              <a:t> approach to text documents</a:t>
            </a:r>
            <a:r>
              <a:rPr lang="pl-PL" sz="2000" dirty="0" smtClean="0">
                <a:solidFill>
                  <a:srgbClr val="FFFFFF"/>
                </a:solidFill>
              </a:rPr>
              <a:t>, </a:t>
            </a:r>
            <a:r>
              <a:rPr lang="en-US" sz="2000" dirty="0" smtClean="0">
                <a:solidFill>
                  <a:srgbClr val="FFFFFF"/>
                </a:solidFill>
              </a:rPr>
              <a:t>showing most common combination of words in different categories of documents; this can be modeled using </a:t>
            </a:r>
            <a:r>
              <a:rPr lang="en-US" sz="2000" dirty="0" err="1" smtClean="0">
                <a:solidFill>
                  <a:srgbClr val="FFFFFF"/>
                </a:solidFill>
              </a:rPr>
              <a:t>Hebbian</a:t>
            </a:r>
            <a:r>
              <a:rPr lang="en-US" sz="2000" dirty="0" smtClean="0">
                <a:solidFill>
                  <a:srgbClr val="FFFFFF"/>
                </a:solidFill>
              </a:rPr>
              <a:t> learning with conditional PCA</a:t>
            </a:r>
            <a:r>
              <a:rPr lang="pl-PL" sz="2000" dirty="0" smtClean="0">
                <a:solidFill>
                  <a:srgbClr val="FFFFFF"/>
                </a:solidFill>
              </a:rPr>
              <a:t>.</a:t>
            </a: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1628775"/>
            <a:ext cx="455612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17656326"/>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611188" y="723900"/>
            <a:ext cx="3168650" cy="587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buClr>
                <a:srgbClr val="775F55"/>
              </a:buClr>
              <a:buSzPct val="115000"/>
              <a:defRPr/>
            </a:pPr>
            <a:r>
              <a:rPr lang="en-US" sz="2000" dirty="0" smtClean="0">
                <a:solidFill>
                  <a:srgbClr val="FFFFFF"/>
                </a:solidFill>
                <a:latin typeface="Calibri" pitchFamily="34" charset="0"/>
              </a:rPr>
              <a:t>Nicole </a:t>
            </a:r>
            <a:r>
              <a:rPr lang="en-US" sz="2000" dirty="0" err="1" smtClean="0">
                <a:solidFill>
                  <a:srgbClr val="FFFFFF"/>
                </a:solidFill>
                <a:latin typeface="Calibri" pitchFamily="34" charset="0"/>
              </a:rPr>
              <a:t>Speer</a:t>
            </a:r>
            <a:r>
              <a:rPr lang="en-US" sz="2000" dirty="0" smtClean="0">
                <a:solidFill>
                  <a:srgbClr val="FFFFFF"/>
                </a:solidFill>
                <a:latin typeface="Calibri" pitchFamily="34" charset="0"/>
              </a:rPr>
              <a:t> et al. </a:t>
            </a:r>
          </a:p>
          <a:p>
            <a:pPr algn="l">
              <a:spcAft>
                <a:spcPts val="1200"/>
              </a:spcAft>
              <a:buClr>
                <a:srgbClr val="775F55"/>
              </a:buClr>
              <a:buSzPct val="115000"/>
              <a:defRPr/>
            </a:pPr>
            <a:r>
              <a:rPr lang="en-US" sz="2000" dirty="0" smtClean="0">
                <a:solidFill>
                  <a:srgbClr val="FFFFFF"/>
                </a:solidFill>
                <a:latin typeface="Calibri" pitchFamily="34" charset="0"/>
              </a:rPr>
              <a:t>Reading Stories Activates Neural Representations of Visual and Motor Experiences. </a:t>
            </a:r>
          </a:p>
          <a:p>
            <a:pPr algn="l">
              <a:spcAft>
                <a:spcPts val="1200"/>
              </a:spcAft>
              <a:buClr>
                <a:srgbClr val="775F55"/>
              </a:buClr>
              <a:buSzPct val="115000"/>
              <a:defRPr/>
            </a:pPr>
            <a:r>
              <a:rPr lang="en-US" sz="2000" i="1" dirty="0" smtClean="0">
                <a:solidFill>
                  <a:srgbClr val="FFFFFF"/>
                </a:solidFill>
                <a:latin typeface="Calibri" pitchFamily="34" charset="0"/>
              </a:rPr>
              <a:t>Psychological Science</a:t>
            </a:r>
            <a:r>
              <a:rPr lang="en-US" sz="2000" dirty="0" smtClean="0">
                <a:solidFill>
                  <a:srgbClr val="FFFFFF"/>
                </a:solidFill>
                <a:latin typeface="Calibri" pitchFamily="34" charset="0"/>
              </a:rPr>
              <a:t> </a:t>
            </a:r>
            <a:br>
              <a:rPr lang="en-US" sz="2000" dirty="0" smtClean="0">
                <a:solidFill>
                  <a:srgbClr val="FFFFFF"/>
                </a:solidFill>
                <a:latin typeface="Calibri" pitchFamily="34" charset="0"/>
              </a:rPr>
            </a:br>
            <a:r>
              <a:rPr lang="en-US" sz="2000" dirty="0" smtClean="0">
                <a:solidFill>
                  <a:srgbClr val="FFFFFF"/>
                </a:solidFill>
                <a:latin typeface="Calibri" pitchFamily="34" charset="0"/>
              </a:rPr>
              <a:t>20(8), 989-999, 2009</a:t>
            </a:r>
          </a:p>
          <a:p>
            <a:pPr algn="l">
              <a:spcAft>
                <a:spcPts val="1200"/>
              </a:spcAft>
              <a:buClr>
                <a:srgbClr val="775F55"/>
              </a:buClr>
              <a:buSzPct val="115000"/>
              <a:defRPr/>
            </a:pPr>
            <a:r>
              <a:rPr lang="en-US" sz="2000" dirty="0" smtClean="0">
                <a:solidFill>
                  <a:srgbClr val="FFFFFF"/>
                </a:solidFill>
                <a:latin typeface="Calibri" pitchFamily="34" charset="0"/>
              </a:rPr>
              <a:t>Meaning of concepts is  always slightly different, depending on the context, but still may be clustered into relatively small number of distinct meanings.</a:t>
            </a:r>
          </a:p>
          <a:p>
            <a:pPr algn="l">
              <a:spcAft>
                <a:spcPts val="1200"/>
              </a:spcAft>
              <a:buClr>
                <a:srgbClr val="775F55"/>
              </a:buClr>
              <a:buSzPct val="115000"/>
              <a:defRPr/>
            </a:pPr>
            <a:r>
              <a:rPr lang="en-US" sz="2000" dirty="0" smtClean="0">
                <a:solidFill>
                  <a:srgbClr val="FFFFFF"/>
                </a:solidFill>
                <a:latin typeface="Calibri" pitchFamily="34" charset="0"/>
              </a:rPr>
              <a:t>Meaning = distribution of brain activity, predisposing the brain to make associations and actions.</a:t>
            </a:r>
            <a:endParaRPr lang="en-US" sz="2000" dirty="0">
              <a:solidFill>
                <a:srgbClr val="FFFFFF"/>
              </a:solidFill>
              <a:latin typeface="Calibri" pitchFamily="34" charset="0"/>
            </a:endParaRPr>
          </a:p>
        </p:txBody>
      </p:sp>
      <p:pic>
        <p:nvPicPr>
          <p:cNvPr id="113666" name="Picture 2"/>
          <p:cNvPicPr>
            <a:picLocks noChangeAspect="1" noChangeArrowheads="1"/>
          </p:cNvPicPr>
          <p:nvPr/>
        </p:nvPicPr>
        <p:blipFill>
          <a:blip r:embed="rId3"/>
          <a:srcRect/>
          <a:stretch>
            <a:fillRect/>
          </a:stretch>
        </p:blipFill>
        <p:spPr bwMode="auto">
          <a:xfrm>
            <a:off x="3851275" y="260350"/>
            <a:ext cx="5143500" cy="643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45133030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en-US" dirty="0" smtClean="0"/>
              <a:t>Segmenting experience</a:t>
            </a:r>
            <a:endParaRPr lang="pl-PL" dirty="0" smtClean="0"/>
          </a:p>
        </p:txBody>
      </p:sp>
      <p:sp>
        <p:nvSpPr>
          <p:cNvPr id="34819" name="Rectangle 3"/>
          <p:cNvSpPr>
            <a:spLocks noChangeArrowheads="1"/>
          </p:cNvSpPr>
          <p:nvPr/>
        </p:nvSpPr>
        <p:spPr bwMode="auto">
          <a:xfrm>
            <a:off x="493712" y="1197469"/>
            <a:ext cx="8326759" cy="11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300"/>
              </a:spcAft>
              <a:buClr>
                <a:srgbClr val="FFC000"/>
              </a:buClr>
              <a:defRPr/>
            </a:pPr>
            <a:r>
              <a:rPr lang="en-US" sz="2000" dirty="0" smtClean="0">
                <a:latin typeface="Calibri" pitchFamily="34" charset="0"/>
                <a:cs typeface="Calibri" pitchFamily="34" charset="0"/>
              </a:rPr>
              <a:t>Our experience is a sequence of rapid synchronization of the brain, transition states are fast. J.M. </a:t>
            </a:r>
            <a:r>
              <a:rPr lang="en-US" sz="2000" dirty="0" err="1" smtClean="0">
                <a:latin typeface="Calibri" pitchFamily="34" charset="0"/>
                <a:cs typeface="Calibri" pitchFamily="34" charset="0"/>
              </a:rPr>
              <a:t>Zacks</a:t>
            </a:r>
            <a:r>
              <a:rPr lang="en-US" sz="2000" dirty="0" smtClean="0">
                <a:latin typeface="Calibri" pitchFamily="34" charset="0"/>
                <a:cs typeface="Calibri" pitchFamily="34" charset="0"/>
              </a:rPr>
              <a:t>, N.K. </a:t>
            </a:r>
            <a:r>
              <a:rPr lang="en-US" sz="2000" dirty="0" err="1" smtClean="0">
                <a:latin typeface="Calibri" pitchFamily="34" charset="0"/>
                <a:cs typeface="Calibri" pitchFamily="34" charset="0"/>
              </a:rPr>
              <a:t>Speer</a:t>
            </a:r>
            <a:r>
              <a:rPr lang="en-US" sz="2000" dirty="0" smtClean="0">
                <a:latin typeface="Calibri" pitchFamily="34" charset="0"/>
                <a:cs typeface="Calibri" pitchFamily="34" charset="0"/>
              </a:rPr>
              <a:t> et al. The brain’s cutting-room floor: segmentation of narrative cinema. Frontiers in human neuroscience, 2010.</a:t>
            </a:r>
            <a:endParaRPr lang="en-US" sz="2000" dirty="0">
              <a:latin typeface="Calibri" pitchFamily="34" charset="0"/>
              <a:cs typeface="Calibri" pitchFamily="34" charset="0"/>
            </a:endParaRPr>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052" y="2492896"/>
            <a:ext cx="53625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493712" y="2492896"/>
            <a:ext cx="3142185"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buClr>
                <a:srgbClr val="FFC000"/>
              </a:buClr>
              <a:defRPr/>
            </a:pPr>
            <a:r>
              <a:rPr lang="en-US" sz="2000" dirty="0" smtClean="0">
                <a:latin typeface="Calibri" pitchFamily="34" charset="0"/>
                <a:cs typeface="Calibri" pitchFamily="34" charset="0"/>
              </a:rPr>
              <a:t>Automatic segmentation of experience is the basis of perception</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facilitates planning</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memory</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association of information</a:t>
            </a:r>
            <a:r>
              <a:rPr lang="pl-PL" sz="2000" dirty="0" smtClean="0">
                <a:latin typeface="Calibri" pitchFamily="34" charset="0"/>
                <a:cs typeface="Calibri" pitchFamily="34" charset="0"/>
              </a:rPr>
              <a:t>. </a:t>
            </a:r>
            <a:endParaRPr lang="pl-PL" sz="2000" dirty="0">
              <a:latin typeface="Calibri" pitchFamily="34" charset="0"/>
              <a:cs typeface="Calibri" pitchFamily="34" charset="0"/>
            </a:endParaRPr>
          </a:p>
          <a:p>
            <a:pPr algn="l">
              <a:spcAft>
                <a:spcPts val="1200"/>
              </a:spcAft>
              <a:buClr>
                <a:srgbClr val="FFC000"/>
              </a:buClr>
              <a:defRPr/>
            </a:pPr>
            <a:r>
              <a:rPr lang="en-US" sz="2000" dirty="0" smtClean="0">
                <a:latin typeface="Calibri" pitchFamily="34" charset="0"/>
                <a:cs typeface="Calibri" pitchFamily="34" charset="0"/>
              </a:rPr>
              <a:t>Transitions between segments result from important observations in the current episode</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entering new objects</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places, goals, interactions, like in a movie</a:t>
            </a:r>
            <a:r>
              <a:rPr lang="pl-PL" sz="2000" dirty="0" smtClean="0">
                <a:latin typeface="Calibri" pitchFamily="34" charset="0"/>
                <a:cs typeface="Calibri" pitchFamily="34" charset="0"/>
              </a:rPr>
              <a:t>. </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824884992"/>
      </p:ext>
    </p:extLst>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en-US" dirty="0" smtClean="0"/>
              <a:t>RP display of segmentation</a:t>
            </a:r>
            <a:endParaRPr lang="pl-PL" dirty="0" smtClean="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0728"/>
            <a:ext cx="67722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7308304" y="1298912"/>
            <a:ext cx="1584176" cy="4708981"/>
          </a:xfrm>
          <a:prstGeom prst="rect">
            <a:avLst/>
          </a:prstGeom>
          <a:noFill/>
        </p:spPr>
        <p:txBody>
          <a:bodyPr wrap="square" rtlCol="0">
            <a:spAutoFit/>
          </a:bodyPr>
          <a:lstStyle/>
          <a:p>
            <a:pPr algn="l"/>
            <a:r>
              <a:rPr lang="en-US" sz="2000" dirty="0" smtClean="0">
                <a:latin typeface="+mn-lt"/>
              </a:rPr>
              <a:t>Color = distance scale, blue areas similar activations, lasting for brief periods and changing, but coming back to similar but a bit different brain states many times.</a:t>
            </a:r>
            <a:endParaRPr lang="en-US" sz="2000" dirty="0">
              <a:latin typeface="+mn-lt"/>
            </a:endParaRPr>
          </a:p>
        </p:txBody>
      </p:sp>
    </p:spTree>
    <p:extLst>
      <p:ext uri="{BB962C8B-B14F-4D97-AF65-F5344CB8AC3E}">
        <p14:creationId xmlns:p14="http://schemas.microsoft.com/office/powerpoint/2010/main" val="4091349784"/>
      </p:ext>
    </p:extLst>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39800"/>
          </a:xfrm>
        </p:spPr>
        <p:txBody>
          <a:bodyPr/>
          <a:lstStyle/>
          <a:p>
            <a:pPr eaLnBrk="1" hangingPunct="1"/>
            <a:r>
              <a:rPr lang="en-US" dirty="0" smtClean="0"/>
              <a:t>Recurrence Plots</a:t>
            </a:r>
          </a:p>
        </p:txBody>
      </p:sp>
      <p:sp>
        <p:nvSpPr>
          <p:cNvPr id="22531" name="Rectangle 3"/>
          <p:cNvSpPr>
            <a:spLocks noGrp="1" noChangeArrowheads="1"/>
          </p:cNvSpPr>
          <p:nvPr>
            <p:ph type="body" idx="1"/>
          </p:nvPr>
        </p:nvSpPr>
        <p:spPr>
          <a:xfrm>
            <a:off x="457200" y="1215661"/>
            <a:ext cx="8428856" cy="1368499"/>
          </a:xfrm>
        </p:spPr>
        <p:txBody>
          <a:bodyPr/>
          <a:lstStyle/>
          <a:p>
            <a:pPr marL="0" indent="0" eaLnBrk="1" hangingPunct="1">
              <a:buFont typeface="Wingdings" pitchFamily="2" charset="2"/>
              <a:buNone/>
            </a:pPr>
            <a:r>
              <a:rPr lang="en-US" sz="2000" dirty="0" smtClean="0"/>
              <a:t>Trajectory of dynamical system (in our case neural activities) may be “seen” using recurrence plots (RP), plotting rescaled similarities between vectors at two moments of time, either black/white after thresholding, or using a color scale for similarity; diagonal points are always at 0 distance:</a:t>
            </a:r>
          </a:p>
        </p:txBody>
      </p:sp>
      <p:graphicFrame>
        <p:nvGraphicFramePr>
          <p:cNvPr id="22535" name="Object 4"/>
          <p:cNvGraphicFramePr>
            <a:graphicFrameLocks noChangeAspect="1"/>
          </p:cNvGraphicFramePr>
          <p:nvPr>
            <p:extLst>
              <p:ext uri="{D42A27DB-BD31-4B8C-83A1-F6EECF244321}">
                <p14:modId xmlns:p14="http://schemas.microsoft.com/office/powerpoint/2010/main" val="797273791"/>
              </p:ext>
            </p:extLst>
          </p:nvPr>
        </p:nvGraphicFramePr>
        <p:xfrm>
          <a:off x="683568" y="2601744"/>
          <a:ext cx="7939088" cy="638175"/>
        </p:xfrm>
        <a:graphic>
          <a:graphicData uri="http://schemas.openxmlformats.org/presentationml/2006/ole">
            <mc:AlternateContent xmlns:mc="http://schemas.openxmlformats.org/markup-compatibility/2006">
              <mc:Choice xmlns:v="urn:schemas-microsoft-com:vml" Requires="v">
                <p:oleObj spid="_x0000_s17429" name="Equation" r:id="rId4" imgW="4127400" imgH="304560" progId="Equation.DSMT4">
                  <p:embed/>
                </p:oleObj>
              </mc:Choice>
              <mc:Fallback>
                <p:oleObj name="Equation" r:id="rId4" imgW="4127400" imgH="304560" progId="Equation.DSMT4">
                  <p:embed/>
                  <p:pic>
                    <p:nvPicPr>
                      <p:cNvPr id="0" name=""/>
                      <p:cNvPicPr>
                        <a:picLocks noChangeAspect="1" noChangeArrowheads="1"/>
                      </p:cNvPicPr>
                      <p:nvPr/>
                    </p:nvPicPr>
                    <p:blipFill>
                      <a:blip r:embed="rId5"/>
                      <a:srcRect/>
                      <a:stretch>
                        <a:fillRect/>
                      </a:stretch>
                    </p:blipFill>
                    <p:spPr bwMode="auto">
                      <a:xfrm>
                        <a:off x="683568" y="2601744"/>
                        <a:ext cx="7939088" cy="638175"/>
                      </a:xfrm>
                      <a:prstGeom prst="rect">
                        <a:avLst/>
                      </a:prstGeom>
                      <a:noFill/>
                      <a:ln>
                        <a:noFill/>
                      </a:ln>
                      <a:extLst/>
                    </p:spPr>
                  </p:pic>
                </p:oleObj>
              </mc:Fallback>
            </mc:AlternateContent>
          </a:graphicData>
        </a:graphic>
      </p:graphicFrame>
      <p:pic>
        <p:nvPicPr>
          <p:cNvPr id="174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363018"/>
            <a:ext cx="32385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3315394"/>
            <a:ext cx="38100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587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350839"/>
            <a:ext cx="7772400" cy="557882"/>
          </a:xfrm>
        </p:spPr>
        <p:txBody>
          <a:bodyPr/>
          <a:lstStyle/>
          <a:p>
            <a:pPr>
              <a:defRPr/>
            </a:pPr>
            <a:r>
              <a:rPr lang="en-US" dirty="0" smtClean="0"/>
              <a:t>Mind maps</a:t>
            </a:r>
            <a:endParaRPr lang="en-US" dirty="0"/>
          </a:p>
        </p:txBody>
      </p:sp>
      <p:sp>
        <p:nvSpPr>
          <p:cNvPr id="3" name="Symbol zastępczy zawartości 2"/>
          <p:cNvSpPr>
            <a:spLocks noGrp="1"/>
          </p:cNvSpPr>
          <p:nvPr>
            <p:ph idx="1"/>
          </p:nvPr>
        </p:nvSpPr>
        <p:spPr>
          <a:xfrm>
            <a:off x="685800" y="1125538"/>
            <a:ext cx="4171950" cy="3167558"/>
          </a:xfrm>
        </p:spPr>
        <p:txBody>
          <a:bodyPr/>
          <a:lstStyle/>
          <a:p>
            <a:pPr marL="0" indent="0">
              <a:buFontTx/>
              <a:buNone/>
              <a:defRPr/>
            </a:pPr>
            <a:r>
              <a:rPr lang="en-US" dirty="0" smtClean="0">
                <a:latin typeface="Calibri" pitchFamily="34" charset="0"/>
                <a:cs typeface="Calibri" pitchFamily="34" charset="0"/>
              </a:rPr>
              <a:t>Popular idea: show organization of information as a graph linking concepts, inspired by brain processes.</a:t>
            </a:r>
          </a:p>
          <a:p>
            <a:pPr marL="185738" indent="-185738">
              <a:defRPr/>
            </a:pPr>
            <a:r>
              <a:rPr lang="en-US" dirty="0" smtClean="0">
                <a:latin typeface="Calibri" pitchFamily="34" charset="0"/>
                <a:cs typeface="Calibri" pitchFamily="34" charset="0"/>
              </a:rPr>
              <a:t>Many books and software packages to create such maps, great examples of maps are at </a:t>
            </a:r>
            <a:r>
              <a:rPr lang="en-US" dirty="0" smtClean="0">
                <a:latin typeface="Calibri" pitchFamily="34" charset="0"/>
                <a:cs typeface="Calibri" pitchFamily="34" charset="0"/>
                <a:hlinkClick r:id="rId3"/>
              </a:rPr>
              <a:t>IQmatrix.com</a:t>
            </a:r>
            <a:r>
              <a:rPr lang="en-US" dirty="0" smtClean="0">
                <a:latin typeface="Calibri" pitchFamily="34" charset="0"/>
                <a:cs typeface="Calibri" pitchFamily="34" charset="0"/>
              </a:rPr>
              <a:t>. </a:t>
            </a:r>
          </a:p>
          <a:p>
            <a:pPr marL="185738" indent="-185738">
              <a:defRPr/>
            </a:pPr>
            <a:r>
              <a:rPr lang="en-US" dirty="0" err="1" smtClean="0">
                <a:latin typeface="Calibri" pitchFamily="34" charset="0"/>
                <a:cs typeface="Calibri" pitchFamily="34" charset="0"/>
              </a:rPr>
              <a:t>TheBrain</a:t>
            </a:r>
            <a:r>
              <a:rPr lang="en-US" dirty="0" smtClean="0">
                <a:latin typeface="Calibri" pitchFamily="34" charset="0"/>
                <a:cs typeface="Calibri" pitchFamily="34" charset="0"/>
              </a:rPr>
              <a:t> (</a:t>
            </a:r>
            <a:r>
              <a:rPr lang="en-US" dirty="0" smtClean="0">
                <a:latin typeface="Calibri" pitchFamily="34" charset="0"/>
                <a:cs typeface="Calibri" pitchFamily="34" charset="0"/>
                <a:hlinkClick r:id="rId4"/>
              </a:rPr>
              <a:t>www.thebrain.com</a:t>
            </a:r>
            <a:r>
              <a:rPr lang="en-US" dirty="0" smtClean="0">
                <a:latin typeface="Calibri" pitchFamily="34" charset="0"/>
                <a:cs typeface="Calibri" pitchFamily="34" charset="0"/>
              </a:rPr>
              <a:t>) interface making hierarchical maps of Internet links.</a:t>
            </a:r>
          </a:p>
        </p:txBody>
      </p:sp>
      <p:pic>
        <p:nvPicPr>
          <p:cNvPr id="19460" name="Picture 3">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1320033"/>
            <a:ext cx="426720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a:hlinkClick r:id="rId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4360095"/>
            <a:ext cx="719455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486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11188" y="188913"/>
            <a:ext cx="7772400" cy="990600"/>
          </a:xfrm>
        </p:spPr>
        <p:txBody>
          <a:bodyPr/>
          <a:lstStyle/>
          <a:p>
            <a:pPr eaLnBrk="1" hangingPunct="1">
              <a:defRPr/>
            </a:pPr>
            <a:r>
              <a:rPr lang="en-US" dirty="0" smtClean="0"/>
              <a:t>Where is the meaning? </a:t>
            </a:r>
            <a:endParaRPr lang="pl-PL" sz="1400" dirty="0" smtClean="0"/>
          </a:p>
        </p:txBody>
      </p:sp>
      <p:sp>
        <p:nvSpPr>
          <p:cNvPr id="20483" name="Rectangle 3"/>
          <p:cNvSpPr>
            <a:spLocks noChangeArrowheads="1"/>
          </p:cNvSpPr>
          <p:nvPr/>
        </p:nvSpPr>
        <p:spPr bwMode="auto">
          <a:xfrm>
            <a:off x="611188" y="3860800"/>
            <a:ext cx="84248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4175" indent="-384175">
              <a:lnSpc>
                <a:spcPct val="90000"/>
              </a:lnSpc>
              <a:spcBef>
                <a:spcPct val="20000"/>
              </a:spcBef>
              <a:buClr>
                <a:srgbClr val="FFCC66"/>
              </a:buClr>
              <a:buSzPct val="115000"/>
            </a:pPr>
            <a:endParaRPr lang="pl-PL" dirty="0">
              <a:solidFill>
                <a:srgbClr val="FFCC66"/>
              </a:solidFill>
              <a:latin typeface="Calibri" pitchFamily="34" charset="0"/>
            </a:endParaRPr>
          </a:p>
        </p:txBody>
      </p:sp>
      <p:sp>
        <p:nvSpPr>
          <p:cNvPr id="20484" name="Rectangle 4"/>
          <p:cNvSpPr>
            <a:spLocks noGrp="1" noChangeArrowheads="1"/>
          </p:cNvSpPr>
          <p:nvPr>
            <p:ph type="body" sz="half" idx="1"/>
          </p:nvPr>
        </p:nvSpPr>
        <p:spPr>
          <a:xfrm>
            <a:off x="500063" y="1214438"/>
            <a:ext cx="7744345" cy="1206450"/>
          </a:xfrm>
        </p:spPr>
        <p:txBody>
          <a:bodyPr/>
          <a:lstStyle/>
          <a:p>
            <a:pPr marL="358775" indent="-358775">
              <a:spcAft>
                <a:spcPts val="600"/>
              </a:spcAft>
              <a:buClr>
                <a:srgbClr val="FFCC66"/>
              </a:buClr>
              <a:buFontTx/>
              <a:buNone/>
            </a:pPr>
            <a:r>
              <a:rPr lang="en-US" dirty="0" smtClean="0">
                <a:latin typeface="Calibri" pitchFamily="34" charset="0"/>
              </a:rPr>
              <a:t>How should the meaning of concepts be represented in models? </a:t>
            </a:r>
          </a:p>
          <a:p>
            <a:pPr marL="358775" indent="-358775">
              <a:spcAft>
                <a:spcPts val="600"/>
              </a:spcAft>
              <a:buClr>
                <a:srgbClr val="FFCC66"/>
              </a:buClr>
            </a:pPr>
            <a:r>
              <a:rPr lang="en-US" dirty="0" smtClean="0">
                <a:latin typeface="Calibri" pitchFamily="34" charset="0"/>
              </a:rPr>
              <a:t>No representations, only </a:t>
            </a:r>
            <a:r>
              <a:rPr lang="en-US" dirty="0" err="1" smtClean="0">
                <a:latin typeface="Calibri" pitchFamily="34" charset="0"/>
              </a:rPr>
              <a:t>senso</a:t>
            </a:r>
            <a:r>
              <a:rPr lang="en-US" dirty="0" smtClean="0">
                <a:latin typeface="Calibri" pitchFamily="34" charset="0"/>
              </a:rPr>
              <a:t>-motoric embodiment (robotics). </a:t>
            </a:r>
          </a:p>
          <a:p>
            <a:pPr marL="358775" indent="-358775">
              <a:spcAft>
                <a:spcPts val="600"/>
              </a:spcAft>
              <a:buClr>
                <a:srgbClr val="FFCC66"/>
              </a:buClr>
            </a:pPr>
            <a:r>
              <a:rPr lang="en-US" dirty="0" smtClean="0">
                <a:latin typeface="Calibri" pitchFamily="34" charset="0"/>
              </a:rPr>
              <a:t>Only some concepts have shared meaning through embodiment. </a:t>
            </a:r>
          </a:p>
        </p:txBody>
      </p:sp>
      <p:grpSp>
        <p:nvGrpSpPr>
          <p:cNvPr id="2" name="Grupa 6"/>
          <p:cNvGrpSpPr>
            <a:grpSpLocks/>
          </p:cNvGrpSpPr>
          <p:nvPr/>
        </p:nvGrpSpPr>
        <p:grpSpPr bwMode="auto">
          <a:xfrm>
            <a:off x="506942" y="2465739"/>
            <a:ext cx="8501062" cy="4214812"/>
            <a:chOff x="500063" y="2357438"/>
            <a:chExt cx="8501093" cy="4214812"/>
          </a:xfrm>
        </p:grpSpPr>
        <p:sp>
          <p:nvSpPr>
            <p:cNvPr id="20486" name="Rectangle 11"/>
            <p:cNvSpPr>
              <a:spLocks noChangeArrowheads="1"/>
            </p:cNvSpPr>
            <p:nvPr/>
          </p:nvSpPr>
          <p:spPr bwMode="auto">
            <a:xfrm>
              <a:off x="500063" y="5357813"/>
              <a:ext cx="850109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spcBef>
                  <a:spcPct val="20000"/>
                </a:spcBef>
                <a:buClr>
                  <a:srgbClr val="FFCC66"/>
                </a:buClr>
                <a:buSzPct val="115000"/>
              </a:pPr>
              <a:r>
                <a:rPr lang="pl-PL" sz="2000" dirty="0">
                  <a:solidFill>
                    <a:srgbClr val="FFFFFF"/>
                  </a:solidFill>
                  <a:latin typeface="Calibri" pitchFamily="34" charset="0"/>
                </a:rPr>
                <a:t>Aaron </a:t>
              </a:r>
              <a:r>
                <a:rPr lang="pl-PL" sz="2000" dirty="0" err="1">
                  <a:solidFill>
                    <a:srgbClr val="FFFFFF"/>
                  </a:solidFill>
                  <a:latin typeface="Calibri" pitchFamily="34" charset="0"/>
                </a:rPr>
                <a:t>Sloman</a:t>
              </a:r>
              <a:r>
                <a:rPr lang="pl-PL" sz="2000" dirty="0">
                  <a:solidFill>
                    <a:srgbClr val="FFFFFF"/>
                  </a:solidFill>
                  <a:latin typeface="Calibri" pitchFamily="34" charset="0"/>
                </a:rPr>
                <a:t> (2007): </a:t>
              </a:r>
              <a:r>
                <a:rPr lang="en-US" sz="2000" dirty="0">
                  <a:solidFill>
                    <a:srgbClr val="FFFFFF"/>
                  </a:solidFill>
                  <a:latin typeface="Calibri" pitchFamily="34" charset="0"/>
                </a:rPr>
                <a:t>only simple concepts come from our “being in the world</a:t>
              </a:r>
              <a:r>
                <a:rPr lang="en-US" sz="2000" dirty="0" smtClean="0">
                  <a:solidFill>
                    <a:srgbClr val="FFFFFF"/>
                  </a:solidFill>
                  <a:latin typeface="Calibri" pitchFamily="34" charset="0"/>
                </a:rPr>
                <a:t>” experience</a:t>
              </a:r>
              <a:r>
                <a:rPr lang="pl-PL" sz="2000" dirty="0">
                  <a:solidFill>
                    <a:srgbClr val="FFFFFF"/>
                  </a:solidFill>
                  <a:latin typeface="Calibri" pitchFamily="34" charset="0"/>
                </a:rPr>
                <a:t>, </a:t>
              </a:r>
              <a:r>
                <a:rPr lang="en-US" sz="2000" dirty="0">
                  <a:solidFill>
                    <a:srgbClr val="FFFFFF"/>
                  </a:solidFill>
                  <a:latin typeface="Calibri" pitchFamily="34" charset="0"/>
                </a:rPr>
                <a:t>others are compounds, abstract</a:t>
              </a:r>
              <a:r>
                <a:rPr lang="pl-PL" sz="2000" dirty="0">
                  <a:solidFill>
                    <a:srgbClr val="FFFFFF"/>
                  </a:solidFill>
                  <a:latin typeface="Calibri" pitchFamily="34" charset="0"/>
                </a:rPr>
                <a:t>.</a:t>
              </a:r>
              <a:br>
                <a:rPr lang="pl-PL" sz="2000" dirty="0">
                  <a:solidFill>
                    <a:srgbClr val="FFFFFF"/>
                  </a:solidFill>
                  <a:latin typeface="Calibri" pitchFamily="34" charset="0"/>
                </a:rPr>
              </a:br>
              <a:r>
                <a:rPr lang="pl-PL" sz="2000" dirty="0">
                  <a:solidFill>
                    <a:srgbClr val="FFFFFF"/>
                  </a:solidFill>
                  <a:latin typeface="Calibri" pitchFamily="34" charset="0"/>
                </a:rPr>
                <a:t>David Hume </a:t>
              </a:r>
              <a:r>
                <a:rPr lang="en-US" sz="2000" dirty="0" smtClean="0">
                  <a:solidFill>
                    <a:srgbClr val="FFFFFF"/>
                  </a:solidFill>
                  <a:latin typeface="Calibri" pitchFamily="34" charset="0"/>
                </a:rPr>
                <a:t>gave </a:t>
              </a:r>
              <a:r>
                <a:rPr lang="en-US" sz="2000" dirty="0">
                  <a:solidFill>
                    <a:srgbClr val="FFFFFF"/>
                  </a:solidFill>
                  <a:latin typeface="Calibri" pitchFamily="34" charset="0"/>
                </a:rPr>
                <a:t>good example</a:t>
              </a:r>
              <a:r>
                <a:rPr lang="pl-PL" sz="2000" dirty="0">
                  <a:solidFill>
                    <a:srgbClr val="FFFFFF"/>
                  </a:solidFill>
                  <a:latin typeface="Calibri" pitchFamily="34" charset="0"/>
                </a:rPr>
                <a:t>: “</a:t>
              </a:r>
              <a:r>
                <a:rPr lang="en-US" sz="2000" dirty="0">
                  <a:solidFill>
                    <a:srgbClr val="FFFFFF"/>
                  </a:solidFill>
                  <a:latin typeface="Calibri" pitchFamily="34" charset="0"/>
                </a:rPr>
                <a:t>golden mountain</a:t>
              </a:r>
              <a:r>
                <a:rPr lang="pl-PL" sz="2000" dirty="0">
                  <a:solidFill>
                    <a:srgbClr val="FFFFFF"/>
                  </a:solidFill>
                  <a:latin typeface="Calibri" pitchFamily="34" charset="0"/>
                </a:rPr>
                <a:t>”. </a:t>
              </a:r>
            </a:p>
            <a:p>
              <a:pPr algn="l">
                <a:lnSpc>
                  <a:spcPct val="90000"/>
                </a:lnSpc>
                <a:spcBef>
                  <a:spcPct val="20000"/>
                </a:spcBef>
                <a:buClr>
                  <a:srgbClr val="FFCC66"/>
                </a:buClr>
                <a:buSzPct val="115000"/>
              </a:pPr>
              <a:r>
                <a:rPr lang="en-US" sz="2000" dirty="0">
                  <a:solidFill>
                    <a:srgbClr val="FFFFFF"/>
                  </a:solidFill>
                  <a:latin typeface="Calibri" pitchFamily="34" charset="0"/>
                </a:rPr>
                <a:t>Not symbol grounding but symbol tethering, meaning from mutual interactions</a:t>
              </a:r>
              <a:r>
                <a:rPr lang="pl-PL" sz="2000" dirty="0">
                  <a:solidFill>
                    <a:srgbClr val="FFFFFF"/>
                  </a:solidFill>
                  <a:latin typeface="Calibri" pitchFamily="34" charset="0"/>
                </a:rPr>
                <a:t>. </a:t>
              </a:r>
            </a:p>
          </p:txBody>
        </p:sp>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2357438"/>
              <a:ext cx="5508625"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718112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Speech basics</a:t>
            </a:r>
          </a:p>
        </p:txBody>
      </p:sp>
      <p:sp>
        <p:nvSpPr>
          <p:cNvPr id="5123" name="Rectangle 4"/>
          <p:cNvSpPr>
            <a:spLocks noChangeArrowheads="1"/>
          </p:cNvSpPr>
          <p:nvPr/>
        </p:nvSpPr>
        <p:spPr bwMode="auto">
          <a:xfrm>
            <a:off x="468313" y="4797152"/>
            <a:ext cx="8567737" cy="194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600"/>
              </a:spcAft>
            </a:pPr>
            <a:r>
              <a:rPr lang="en-US" sz="2000" dirty="0" smtClean="0">
                <a:solidFill>
                  <a:srgbClr val="FFFFFF"/>
                </a:solidFill>
                <a:latin typeface="Calibri" pitchFamily="34" charset="0"/>
              </a:rPr>
              <a:t>Control of vocal apparatus is responsible for correct pronunciation of phonemes</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This is mainly a function of </a:t>
            </a:r>
            <a:r>
              <a:rPr lang="en-US" sz="2000" dirty="0" err="1" smtClean="0">
                <a:solidFill>
                  <a:srgbClr val="FFFFFF"/>
                </a:solidFill>
                <a:latin typeface="Calibri" pitchFamily="34" charset="0"/>
              </a:rPr>
              <a:t>Borca’s</a:t>
            </a:r>
            <a:r>
              <a:rPr lang="en-US" sz="2000" dirty="0" smtClean="0">
                <a:solidFill>
                  <a:srgbClr val="FFFFFF"/>
                </a:solidFill>
                <a:latin typeface="Calibri" pitchFamily="34" charset="0"/>
              </a:rPr>
              <a:t> area in the frontal lobe, while deeper analysis of the grammar is a function of superior temporal cortex</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Simplification: </a:t>
            </a:r>
            <a:endParaRPr lang="pl-PL" sz="2000" dirty="0">
              <a:solidFill>
                <a:srgbClr val="FFFFFF"/>
              </a:solidFill>
              <a:latin typeface="Calibri" pitchFamily="34" charset="0"/>
            </a:endParaRPr>
          </a:p>
          <a:p>
            <a:pPr marL="342900" indent="-342900" algn="l">
              <a:spcAft>
                <a:spcPts val="600"/>
              </a:spcAft>
              <a:buFont typeface="Arial" pitchFamily="34" charset="0"/>
              <a:buChar char="•"/>
            </a:pPr>
            <a:r>
              <a:rPr lang="en-US" sz="2000" dirty="0" err="1" smtClean="0">
                <a:solidFill>
                  <a:srgbClr val="FFFFFF"/>
                </a:solidFill>
                <a:latin typeface="Calibri" pitchFamily="34" charset="0"/>
                <a:hlinkClick r:id="rId3"/>
              </a:rPr>
              <a:t>Broca’s</a:t>
            </a:r>
            <a:r>
              <a:rPr lang="en-US" sz="2000" dirty="0" smtClean="0">
                <a:solidFill>
                  <a:srgbClr val="FFFFFF"/>
                </a:solidFill>
                <a:latin typeface="Calibri" pitchFamily="34" charset="0"/>
                <a:hlinkClick r:id="rId3"/>
              </a:rPr>
              <a:t> area</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surface lexical representation</a:t>
            </a:r>
            <a:r>
              <a:rPr lang="pl-PL" sz="2000" dirty="0" smtClean="0">
                <a:solidFill>
                  <a:srgbClr val="FFFFFF"/>
                </a:solidFill>
                <a:latin typeface="Calibri" pitchFamily="34" charset="0"/>
              </a:rPr>
              <a:t>, </a:t>
            </a:r>
            <a:endParaRPr lang="en-US" sz="2000" dirty="0" smtClean="0">
              <a:solidFill>
                <a:srgbClr val="FFFFFF"/>
              </a:solidFill>
              <a:latin typeface="Calibri" pitchFamily="34" charset="0"/>
            </a:endParaRPr>
          </a:p>
          <a:p>
            <a:pPr marL="342900" indent="-342900" algn="l">
              <a:spcAft>
                <a:spcPts val="600"/>
              </a:spcAft>
              <a:buFont typeface="Arial" pitchFamily="34" charset="0"/>
              <a:buChar char="•"/>
            </a:pPr>
            <a:r>
              <a:rPr lang="en-US" sz="2000" dirty="0" smtClean="0">
                <a:solidFill>
                  <a:srgbClr val="FFFFFF"/>
                </a:solidFill>
                <a:latin typeface="Calibri" pitchFamily="34" charset="0"/>
                <a:hlinkClick r:id="rId4"/>
              </a:rPr>
              <a:t>Wernicke’s area</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deep lexical representation</a:t>
            </a:r>
            <a:r>
              <a:rPr lang="pl-PL" sz="2000" dirty="0" smtClean="0">
                <a:solidFill>
                  <a:srgbClr val="FFFFFF"/>
                </a:solidFill>
                <a:latin typeface="Calibri" pitchFamily="34" charset="0"/>
              </a:rPr>
              <a:t>.  </a:t>
            </a:r>
            <a:endParaRPr lang="pl-PL" sz="2000" dirty="0">
              <a:solidFill>
                <a:srgbClr val="FFFFFF"/>
              </a:solidFill>
              <a:latin typeface="Calibri" pitchFamily="34" charset="0"/>
            </a:endParaRPr>
          </a:p>
        </p:txBody>
      </p:sp>
      <p:pic>
        <p:nvPicPr>
          <p:cNvPr id="512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052736"/>
            <a:ext cx="46482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920" y="1262285"/>
            <a:ext cx="3635375"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90096681"/>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Phonological organization</a:t>
            </a:r>
          </a:p>
        </p:txBody>
      </p:sp>
      <p:sp>
        <p:nvSpPr>
          <p:cNvPr id="6151" name="Rectangle 8"/>
          <p:cNvSpPr>
            <a:spLocks noChangeArrowheads="1"/>
          </p:cNvSpPr>
          <p:nvPr/>
        </p:nvSpPr>
        <p:spPr bwMode="auto">
          <a:xfrm>
            <a:off x="395288" y="5229225"/>
            <a:ext cx="8353176"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600"/>
              </a:spcAft>
            </a:pPr>
            <a:r>
              <a:rPr lang="en-US" sz="2000" dirty="0">
                <a:solidFill>
                  <a:srgbClr val="FFFFFF"/>
                </a:solidFill>
                <a:latin typeface="Calibri" pitchFamily="34" charset="0"/>
                <a:hlinkClick r:id="rId3"/>
              </a:rPr>
              <a:t>International </a:t>
            </a:r>
            <a:r>
              <a:rPr lang="en-US" sz="2000" dirty="0" smtClean="0">
                <a:solidFill>
                  <a:srgbClr val="FFFFFF"/>
                </a:solidFill>
                <a:latin typeface="Calibri" pitchFamily="34" charset="0"/>
                <a:hlinkClick r:id="rId3"/>
              </a:rPr>
              <a:t>Phonetic </a:t>
            </a:r>
            <a:r>
              <a:rPr lang="en-US" sz="2000" dirty="0">
                <a:solidFill>
                  <a:srgbClr val="FFFFFF"/>
                </a:solidFill>
                <a:latin typeface="Calibri" pitchFamily="34" charset="0"/>
                <a:hlinkClick r:id="rId3"/>
              </a:rPr>
              <a:t>Alphabet</a:t>
            </a:r>
            <a:r>
              <a:rPr lang="en-US" sz="2000" dirty="0">
                <a:solidFill>
                  <a:srgbClr val="FFFFFF"/>
                </a:solidFill>
                <a:latin typeface="Calibri" pitchFamily="34" charset="0"/>
              </a:rPr>
              <a:t> (IPA) for </a:t>
            </a:r>
            <a:r>
              <a:rPr lang="en-US" sz="2000" dirty="0" smtClean="0">
                <a:solidFill>
                  <a:srgbClr val="FFFFFF"/>
                </a:solidFill>
                <a:latin typeface="Calibri" pitchFamily="34" charset="0"/>
              </a:rPr>
              <a:t>vowels is organized as </a:t>
            </a:r>
            <a:r>
              <a:rPr lang="en-US" sz="2000" dirty="0">
                <a:solidFill>
                  <a:srgbClr val="FFFFFF"/>
                </a:solidFill>
                <a:latin typeface="Calibri" pitchFamily="34" charset="0"/>
              </a:rPr>
              <a:t>a function of </a:t>
            </a:r>
            <a:r>
              <a:rPr lang="en-US" sz="2000" dirty="0" smtClean="0">
                <a:solidFill>
                  <a:srgbClr val="FFFFFF"/>
                </a:solidFill>
                <a:latin typeface="Calibri" pitchFamily="34" charset="0"/>
              </a:rPr>
              <a:t>two variables: tongue positions </a:t>
            </a:r>
            <a:r>
              <a:rPr lang="en-US" sz="2000" dirty="0">
                <a:solidFill>
                  <a:srgbClr val="FFFFFF"/>
                </a:solidFill>
                <a:latin typeface="Calibri" pitchFamily="34" charset="0"/>
              </a:rPr>
              <a:t>(front vs. back, </a:t>
            </a:r>
            <a:r>
              <a:rPr lang="en-US" sz="2000" dirty="0" smtClean="0">
                <a:solidFill>
                  <a:srgbClr val="FFFFFF"/>
                </a:solidFill>
                <a:latin typeface="Calibri" pitchFamily="34" charset="0"/>
              </a:rPr>
              <a:t>horizontal direction in </a:t>
            </a:r>
            <a:r>
              <a:rPr lang="en-US" sz="2000" dirty="0">
                <a:solidFill>
                  <a:srgbClr val="FFFFFF"/>
                </a:solidFill>
                <a:latin typeface="Calibri" pitchFamily="34" charset="0"/>
              </a:rPr>
              <a:t>figure), and </a:t>
            </a:r>
            <a:r>
              <a:rPr lang="en-US" sz="2000" dirty="0" smtClean="0">
                <a:solidFill>
                  <a:srgbClr val="FFFFFF"/>
                </a:solidFill>
                <a:latin typeface="Calibri" pitchFamily="34" charset="0"/>
              </a:rPr>
              <a:t>lips shape (vertical axis); the </a:t>
            </a:r>
            <a:r>
              <a:rPr lang="en-US" sz="2000" dirty="0">
                <a:solidFill>
                  <a:srgbClr val="FFFFFF"/>
                </a:solidFill>
                <a:latin typeface="Calibri" pitchFamily="34" charset="0"/>
              </a:rPr>
              <a:t>space of </a:t>
            </a:r>
            <a:r>
              <a:rPr lang="en-US" sz="2000" dirty="0" smtClean="0">
                <a:solidFill>
                  <a:srgbClr val="FFFFFF"/>
                </a:solidFill>
                <a:latin typeface="Calibri" pitchFamily="34" charset="0"/>
              </a:rPr>
              <a:t>consonant sounds is much more complex, a small part is shown to the right.</a:t>
            </a:r>
            <a:endParaRPr lang="pl-PL" sz="2000" dirty="0">
              <a:solidFill>
                <a:srgbClr val="FFFFFF"/>
              </a:solidFill>
              <a:latin typeface="Calibri" pitchFamily="34" charset="0"/>
            </a:endParaRP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2776"/>
            <a:ext cx="42100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131788"/>
            <a:ext cx="40290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983105"/>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Phonological representation</a:t>
            </a:r>
          </a:p>
        </p:txBody>
      </p:sp>
      <p:sp>
        <p:nvSpPr>
          <p:cNvPr id="6148" name="Rectangle 4"/>
          <p:cNvSpPr>
            <a:spLocks noChangeArrowheads="1"/>
          </p:cNvSpPr>
          <p:nvPr/>
        </p:nvSpPr>
        <p:spPr bwMode="auto">
          <a:xfrm>
            <a:off x="5580112" y="3861048"/>
            <a:ext cx="338455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en-US" sz="2000" dirty="0" smtClean="0">
                <a:solidFill>
                  <a:srgbClr val="FFFFFF"/>
                </a:solidFill>
                <a:latin typeface="Calibri" pitchFamily="34" charset="0"/>
              </a:rPr>
              <a:t>Vowels need </a:t>
            </a:r>
            <a:r>
              <a:rPr lang="pl-PL" sz="2000" dirty="0" smtClean="0">
                <a:solidFill>
                  <a:srgbClr val="FFFFFF"/>
                </a:solidFill>
                <a:latin typeface="Calibri" pitchFamily="34" charset="0"/>
              </a:rPr>
              <a:t>4 </a:t>
            </a:r>
            <a:r>
              <a:rPr lang="en-US" sz="2000" dirty="0" smtClean="0">
                <a:solidFill>
                  <a:srgbClr val="FFFFFF"/>
                </a:solidFill>
                <a:latin typeface="Calibri" pitchFamily="34" charset="0"/>
              </a:rPr>
              <a:t>dimensions:</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
            </a:r>
            <a:br>
              <a:rPr lang="en-US" sz="2000" dirty="0" smtClean="0">
                <a:solidFill>
                  <a:srgbClr val="FFFFFF"/>
                </a:solidFill>
                <a:latin typeface="Calibri" pitchFamily="34" charset="0"/>
              </a:rPr>
            </a:br>
            <a:r>
              <a:rPr lang="en-US" sz="2000" dirty="0" smtClean="0">
                <a:solidFill>
                  <a:srgbClr val="FFFFFF"/>
                </a:solidFill>
                <a:latin typeface="Calibri" pitchFamily="34" charset="0"/>
              </a:rPr>
              <a:t>tong positions - front/back (7 values) and up/down (6 values), lip shape (rounded, flat) and length of vowel (short, long).</a:t>
            </a:r>
            <a:endParaRPr lang="pl-PL" sz="2000" dirty="0">
              <a:solidFill>
                <a:srgbClr val="FFFFFF"/>
              </a:solidFill>
              <a:latin typeface="Calibri" pitchFamily="34" charset="0"/>
            </a:endParaRPr>
          </a:p>
        </p:txBody>
      </p:sp>
      <p:pic>
        <p:nvPicPr>
          <p:cNvPr id="61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71758"/>
            <a:ext cx="50593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51" name="Rectangle 8"/>
          <p:cNvSpPr>
            <a:spLocks noChangeArrowheads="1"/>
          </p:cNvSpPr>
          <p:nvPr/>
        </p:nvSpPr>
        <p:spPr bwMode="auto">
          <a:xfrm>
            <a:off x="573088" y="1056512"/>
            <a:ext cx="44640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smtClean="0">
                <a:solidFill>
                  <a:srgbClr val="FFFFFF"/>
                </a:solidFill>
                <a:latin typeface="Calibri" pitchFamily="34" charset="0"/>
              </a:rPr>
              <a:t>Consonants</a:t>
            </a:r>
            <a:r>
              <a:rPr lang="pl-PL" sz="2000" dirty="0" smtClean="0">
                <a:solidFill>
                  <a:srgbClr val="FFFFFF"/>
                </a:solidFill>
                <a:latin typeface="Calibri" pitchFamily="34" charset="0"/>
              </a:rPr>
              <a:t>: </a:t>
            </a:r>
            <a:r>
              <a:rPr lang="pl-PL" sz="2000" dirty="0">
                <a:solidFill>
                  <a:srgbClr val="FFFFFF"/>
                </a:solidFill>
                <a:latin typeface="Calibri" pitchFamily="34" charset="0"/>
              </a:rPr>
              <a:t>3 </a:t>
            </a:r>
            <a:r>
              <a:rPr lang="en-US" sz="2000" dirty="0" smtClean="0">
                <a:solidFill>
                  <a:srgbClr val="FFFFFF"/>
                </a:solidFill>
                <a:latin typeface="Calibri" pitchFamily="34" charset="0"/>
              </a:rPr>
              <a:t>dimensions</a:t>
            </a:r>
            <a:r>
              <a:rPr lang="pl-PL" sz="2000" dirty="0" smtClean="0">
                <a:solidFill>
                  <a:srgbClr val="FFFFFF"/>
                </a:solidFill>
                <a:latin typeface="Calibri" pitchFamily="34" charset="0"/>
              </a:rPr>
              <a:t>, </a:t>
            </a:r>
            <a:r>
              <a:rPr lang="pl-PL" sz="2000" dirty="0" err="1">
                <a:solidFill>
                  <a:srgbClr val="FFFFFF"/>
                </a:solidFill>
                <a:latin typeface="Calibri" pitchFamily="34" charset="0"/>
              </a:rPr>
              <a:t>Loc</a:t>
            </a:r>
            <a:r>
              <a:rPr lang="pl-PL" sz="2000" dirty="0">
                <a:solidFill>
                  <a:srgbClr val="FFFFFF"/>
                </a:solidFill>
                <a:latin typeface="Calibri" pitchFamily="34" charset="0"/>
              </a:rPr>
              <a:t>, </a:t>
            </a:r>
            <a:r>
              <a:rPr lang="pl-PL" sz="2000" dirty="0" err="1">
                <a:solidFill>
                  <a:srgbClr val="FFFFFF"/>
                </a:solidFill>
                <a:latin typeface="Calibri" pitchFamily="34" charset="0"/>
              </a:rPr>
              <a:t>Mnr</a:t>
            </a:r>
            <a:r>
              <a:rPr lang="pl-PL" sz="2000" dirty="0">
                <a:solidFill>
                  <a:srgbClr val="FFFFFF"/>
                </a:solidFill>
                <a:latin typeface="Calibri" pitchFamily="34" charset="0"/>
              </a:rPr>
              <a:t>, </a:t>
            </a:r>
            <a:r>
              <a:rPr lang="pl-PL" sz="2000" dirty="0" err="1">
                <a:solidFill>
                  <a:srgbClr val="FFFFFF"/>
                </a:solidFill>
                <a:latin typeface="Calibri" pitchFamily="34" charset="0"/>
              </a:rPr>
              <a:t>Vce</a:t>
            </a:r>
            <a:r>
              <a:rPr lang="pl-PL" sz="2000" dirty="0">
                <a:solidFill>
                  <a:srgbClr val="FFFFFF"/>
                </a:solidFill>
                <a:latin typeface="Calibri" pitchFamily="34" charset="0"/>
              </a:rPr>
              <a:t>.</a:t>
            </a:r>
          </a:p>
          <a:p>
            <a:pPr algn="l"/>
            <a:r>
              <a:rPr lang="en-US" sz="2000" dirty="0" smtClean="0">
                <a:solidFill>
                  <a:srgbClr val="FFFFFF"/>
                </a:solidFill>
                <a:latin typeface="Calibri" pitchFamily="34" charset="0"/>
              </a:rPr>
              <a:t>Coding</a:t>
            </a:r>
            <a:r>
              <a:rPr lang="pl-PL" sz="2000" dirty="0" smtClean="0">
                <a:solidFill>
                  <a:srgbClr val="FFFFFF"/>
                </a:solidFill>
                <a:latin typeface="Calibri" pitchFamily="34" charset="0"/>
              </a:rPr>
              <a:t>: </a:t>
            </a:r>
            <a:r>
              <a:rPr lang="pl-PL" sz="2000" dirty="0">
                <a:solidFill>
                  <a:srgbClr val="FFFFFF"/>
                </a:solidFill>
                <a:latin typeface="Calibri" pitchFamily="34" charset="0"/>
              </a:rPr>
              <a:t>7 </a:t>
            </a:r>
            <a:r>
              <a:rPr lang="en-US" sz="2000" dirty="0" smtClean="0">
                <a:solidFill>
                  <a:srgbClr val="FFFFFF"/>
                </a:solidFill>
                <a:latin typeface="Calibri" pitchFamily="34" charset="0"/>
              </a:rPr>
              <a:t>location positions</a:t>
            </a:r>
            <a:r>
              <a:rPr lang="pl-PL" sz="2000" dirty="0" smtClean="0">
                <a:solidFill>
                  <a:srgbClr val="FFFFFF"/>
                </a:solidFill>
                <a:latin typeface="Calibri" pitchFamily="34" charset="0"/>
              </a:rPr>
              <a:t> </a:t>
            </a:r>
            <a:r>
              <a:rPr lang="pl-PL" sz="2000" dirty="0">
                <a:solidFill>
                  <a:srgbClr val="FFFFFF"/>
                </a:solidFill>
                <a:latin typeface="Calibri" pitchFamily="34" charset="0"/>
              </a:rPr>
              <a:t>(</a:t>
            </a:r>
            <a:r>
              <a:rPr lang="pl-PL" sz="2000" dirty="0" err="1" smtClean="0">
                <a:solidFill>
                  <a:srgbClr val="FFFFFF"/>
                </a:solidFill>
                <a:latin typeface="Calibri" pitchFamily="34" charset="0"/>
              </a:rPr>
              <a:t>loc</a:t>
            </a:r>
            <a:r>
              <a:rPr lang="en-US" sz="2000" dirty="0" smtClean="0">
                <a:solidFill>
                  <a:srgbClr val="FFFFFF"/>
                </a:solidFill>
                <a:latin typeface="Calibri" pitchFamily="34" charset="0"/>
              </a:rPr>
              <a:t>, </a:t>
            </a:r>
            <a:r>
              <a:rPr lang="en-US" sz="2000" dirty="0" err="1" smtClean="0">
                <a:solidFill>
                  <a:srgbClr val="FFFFFF"/>
                </a:solidFill>
                <a:latin typeface="Calibri" pitchFamily="34" charset="0"/>
              </a:rPr>
              <a:t>lb</a:t>
            </a:r>
            <a:r>
              <a:rPr lang="en-US" sz="2000" dirty="0" smtClean="0">
                <a:solidFill>
                  <a:srgbClr val="FFFFFF"/>
                </a:solidFill>
                <a:latin typeface="Calibri" pitchFamily="34" charset="0"/>
              </a:rPr>
              <a:t>=labial</a:t>
            </a:r>
            <a:r>
              <a:rPr lang="pl-PL" sz="2000" dirty="0" smtClean="0">
                <a:solidFill>
                  <a:srgbClr val="FFFFFF"/>
                </a:solidFill>
                <a:latin typeface="Calibri" pitchFamily="34" charset="0"/>
              </a:rPr>
              <a:t>), </a:t>
            </a:r>
            <a:r>
              <a:rPr lang="pl-PL" sz="2000" dirty="0">
                <a:solidFill>
                  <a:srgbClr val="FFFFFF"/>
                </a:solidFill>
                <a:latin typeface="Calibri" pitchFamily="34" charset="0"/>
              </a:rPr>
              <a:t>5 </a:t>
            </a:r>
            <a:r>
              <a:rPr lang="en-US" sz="2000" dirty="0" smtClean="0">
                <a:solidFill>
                  <a:srgbClr val="FFFFFF"/>
                </a:solidFill>
                <a:latin typeface="Calibri" pitchFamily="34" charset="0"/>
              </a:rPr>
              <a:t>for manner </a:t>
            </a:r>
            <a:r>
              <a:rPr lang="pl-PL" sz="2000" dirty="0" smtClean="0">
                <a:solidFill>
                  <a:srgbClr val="FFFFFF"/>
                </a:solidFill>
                <a:latin typeface="Calibri" pitchFamily="34" charset="0"/>
              </a:rPr>
              <a:t>(</a:t>
            </a:r>
            <a:r>
              <a:rPr lang="pl-PL" sz="2000" dirty="0" err="1" smtClean="0">
                <a:solidFill>
                  <a:srgbClr val="FFFFFF"/>
                </a:solidFill>
                <a:latin typeface="Calibri" pitchFamily="34" charset="0"/>
              </a:rPr>
              <a:t>Mnr</a:t>
            </a:r>
            <a:r>
              <a:rPr lang="en-US" sz="2000" dirty="0" smtClean="0">
                <a:solidFill>
                  <a:srgbClr val="FFFFFF"/>
                </a:solidFill>
                <a:latin typeface="Calibri" pitchFamily="34" charset="0"/>
              </a:rPr>
              <a:t>, </a:t>
            </a:r>
            <a:r>
              <a:rPr lang="en-US" sz="2000" dirty="0" err="1" smtClean="0">
                <a:solidFill>
                  <a:srgbClr val="FFFFFF"/>
                </a:solidFill>
                <a:latin typeface="Calibri" pitchFamily="34" charset="0"/>
              </a:rPr>
              <a:t>ps</a:t>
            </a:r>
            <a:r>
              <a:rPr lang="en-US" sz="2000" dirty="0" smtClean="0">
                <a:solidFill>
                  <a:srgbClr val="FFFFFF"/>
                </a:solidFill>
                <a:latin typeface="Calibri" pitchFamily="34" charset="0"/>
              </a:rPr>
              <a:t>=plosive </a:t>
            </a:r>
            <a:r>
              <a:rPr lang="en-US" sz="2000" dirty="0" err="1" smtClean="0">
                <a:solidFill>
                  <a:srgbClr val="FFFFFF"/>
                </a:solidFill>
                <a:latin typeface="Calibri" pitchFamily="34" charset="0"/>
              </a:rPr>
              <a:t>etc</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and </a:t>
            </a:r>
            <a:r>
              <a:rPr lang="pl-PL" sz="2000" dirty="0" smtClean="0">
                <a:solidFill>
                  <a:srgbClr val="FFFFFF"/>
                </a:solidFill>
                <a:latin typeface="Calibri" pitchFamily="34" charset="0"/>
              </a:rPr>
              <a:t>2 </a:t>
            </a:r>
            <a:r>
              <a:rPr lang="en-US" sz="2000" dirty="0" smtClean="0">
                <a:solidFill>
                  <a:srgbClr val="FFFFFF"/>
                </a:solidFill>
                <a:latin typeface="Calibri" pitchFamily="34" charset="0"/>
              </a:rPr>
              <a:t>for </a:t>
            </a:r>
            <a:r>
              <a:rPr lang="en-US" sz="2000" dirty="0" err="1" smtClean="0">
                <a:solidFill>
                  <a:srgbClr val="FFFFFF"/>
                </a:solidFill>
                <a:latin typeface="Calibri" pitchFamily="34" charset="0"/>
              </a:rPr>
              <a:t>voicng</a:t>
            </a:r>
            <a:r>
              <a:rPr lang="en-US" sz="2000" dirty="0" smtClean="0">
                <a:solidFill>
                  <a:srgbClr val="FFFFFF"/>
                </a:solidFill>
                <a:latin typeface="Calibri" pitchFamily="34" charset="0"/>
              </a:rPr>
              <a:t> (</a:t>
            </a:r>
            <a:r>
              <a:rPr lang="pl-PL" sz="2000" dirty="0" err="1" smtClean="0">
                <a:solidFill>
                  <a:srgbClr val="FFFFFF"/>
                </a:solidFill>
                <a:latin typeface="Calibri" pitchFamily="34" charset="0"/>
              </a:rPr>
              <a:t>Vce</a:t>
            </a:r>
            <a:r>
              <a:rPr lang="en-US" sz="2000" dirty="0" smtClean="0">
                <a:solidFill>
                  <a:srgbClr val="FFFFFF"/>
                </a:solidFill>
                <a:latin typeface="Calibri" pitchFamily="34" charset="0"/>
              </a:rPr>
              <a:t>, yes/no</a:t>
            </a:r>
            <a:r>
              <a:rPr lang="pl-PL" sz="2000" dirty="0" smtClean="0">
                <a:solidFill>
                  <a:srgbClr val="FFFFFF"/>
                </a:solidFill>
                <a:latin typeface="Calibri" pitchFamily="34" charset="0"/>
              </a:rPr>
              <a:t>). </a:t>
            </a:r>
            <a:endParaRPr lang="pl-PL" sz="2000" dirty="0">
              <a:solidFill>
                <a:srgbClr val="FFFFFF"/>
              </a:solidFill>
              <a:latin typeface="Calibri" pitchFamily="34" charset="0"/>
            </a:endParaRPr>
          </a:p>
        </p:txBody>
      </p:sp>
      <p:pic>
        <p:nvPicPr>
          <p:cNvPr id="61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8346" y="1090119"/>
            <a:ext cx="41068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76014273"/>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smtClean="0"/>
              <a:t>How are the words and concepts represented in the brain? </a:t>
            </a:r>
          </a:p>
          <a:p>
            <a:pPr marL="457200" indent="-457200">
              <a:buFont typeface="+mj-lt"/>
              <a:buAutoNum type="arabicPeriod"/>
            </a:pPr>
            <a:r>
              <a:rPr lang="en-US" dirty="0" smtClean="0"/>
              <a:t>Model of speech and reading.</a:t>
            </a:r>
          </a:p>
          <a:p>
            <a:pPr marL="457200" indent="-457200">
              <a:buFont typeface="+mj-lt"/>
              <a:buAutoNum type="arabicPeriod"/>
            </a:pPr>
            <a:r>
              <a:rPr lang="en-US" dirty="0" smtClean="0"/>
              <a:t>Language impairments. </a:t>
            </a:r>
          </a:p>
          <a:p>
            <a:pPr marL="457200" indent="-457200">
              <a:buFont typeface="+mj-lt"/>
              <a:buAutoNum type="arabicPeriod"/>
            </a:pPr>
            <a:r>
              <a:rPr lang="en-US" dirty="0" smtClean="0"/>
              <a:t>Gestalt of sentences</a:t>
            </a:r>
          </a:p>
          <a:p>
            <a:pPr marL="457200" indent="-457200">
              <a:buFont typeface="+mj-lt"/>
              <a:buAutoNum type="arabicPeriod"/>
            </a:pPr>
            <a:r>
              <a:rPr lang="en-US" dirty="0" smtClean="0"/>
              <a:t>Advanced models of meaning.</a:t>
            </a:r>
          </a:p>
          <a:p>
            <a:pPr marL="457200" indent="-457200">
              <a:buFont typeface="+mj-lt"/>
              <a:buAutoNum type="arabicPeriod"/>
            </a:pPr>
            <a:endParaRPr lang="en-US" dirty="0" smtClean="0"/>
          </a:p>
          <a:p>
            <a:pPr marL="0" indent="0">
              <a:buNone/>
            </a:pPr>
            <a:r>
              <a:rPr lang="en-US" dirty="0" smtClean="0"/>
              <a:t>Oct. 6, </a:t>
            </a:r>
            <a:r>
              <a:rPr lang="en-US" dirty="0" smtClean="0">
                <a:hlinkClick r:id="rId2"/>
              </a:rPr>
              <a:t>most important date</a:t>
            </a:r>
            <a:r>
              <a:rPr lang="en-US" dirty="0" smtClean="0"/>
              <a:t> in the XXI century? </a:t>
            </a:r>
            <a:br>
              <a:rPr lang="en-US" dirty="0" smtClean="0"/>
            </a:br>
            <a:endParaRPr lang="en-US" dirty="0" smtClean="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197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a:xfrm>
            <a:off x="685800" y="350838"/>
            <a:ext cx="6550496" cy="563562"/>
          </a:xfrm>
        </p:spPr>
        <p:txBody>
          <a:bodyPr/>
          <a:lstStyle/>
          <a:p>
            <a:pPr eaLnBrk="1" hangingPunct="1">
              <a:defRPr/>
            </a:pPr>
            <a:r>
              <a:rPr lang="en-US" sz="3600" dirty="0" smtClean="0"/>
              <a:t>A few interesting questions</a:t>
            </a:r>
          </a:p>
        </p:txBody>
      </p:sp>
      <p:sp>
        <p:nvSpPr>
          <p:cNvPr id="7171" name="Rectangle 10"/>
          <p:cNvSpPr>
            <a:spLocks noGrp="1" noChangeArrowheads="1"/>
          </p:cNvSpPr>
          <p:nvPr>
            <p:ph type="body" sz="half" idx="1"/>
          </p:nvPr>
        </p:nvSpPr>
        <p:spPr>
          <a:xfrm>
            <a:off x="539751" y="1125538"/>
            <a:ext cx="8136706" cy="5543550"/>
          </a:xfrm>
          <a:noFill/>
        </p:spPr>
        <p:txBody>
          <a:bodyPr/>
          <a:lstStyle/>
          <a:p>
            <a:pPr marL="180975" indent="-180975" eaLnBrk="1" hangingPunct="1">
              <a:spcAft>
                <a:spcPts val="1200"/>
              </a:spcAft>
              <a:buFontTx/>
              <a:buNone/>
            </a:pPr>
            <a:r>
              <a:rPr lang="en-US" sz="2000" dirty="0" smtClean="0"/>
              <a:t>Using computer simulations a few questions about the use </a:t>
            </a:r>
            <a:br>
              <a:rPr lang="en-US" sz="2000" dirty="0" smtClean="0"/>
            </a:br>
            <a:r>
              <a:rPr lang="en-US" sz="2000" dirty="0" smtClean="0"/>
              <a:t>of language may be answered:</a:t>
            </a:r>
          </a:p>
          <a:p>
            <a:pPr marL="180975" indent="-180975" eaLnBrk="1" hangingPunct="1">
              <a:spcAft>
                <a:spcPts val="1200"/>
              </a:spcAft>
              <a:buFontTx/>
              <a:buNone/>
            </a:pPr>
            <a:endParaRPr lang="pl-PL" sz="1000" dirty="0" smtClean="0"/>
          </a:p>
          <a:p>
            <a:pPr eaLnBrk="1" hangingPunct="1">
              <a:spcAft>
                <a:spcPts val="1200"/>
              </a:spcAft>
            </a:pPr>
            <a:r>
              <a:rPr lang="en-US" dirty="0" smtClean="0"/>
              <a:t>Where is the meaning of the word coming from?</a:t>
            </a:r>
          </a:p>
          <a:p>
            <a:pPr eaLnBrk="1" hangingPunct="1">
              <a:spcAft>
                <a:spcPts val="1200"/>
              </a:spcAft>
            </a:pPr>
            <a:r>
              <a:rPr lang="en-US" dirty="0" smtClean="0"/>
              <a:t>Why children tend to invent new word-forms, over-regularize verbs saying </a:t>
            </a:r>
            <a:r>
              <a:rPr lang="pl-PL" sz="2000" dirty="0" smtClean="0"/>
              <a:t>„I </a:t>
            </a:r>
            <a:r>
              <a:rPr lang="pl-PL" sz="2000" dirty="0" err="1" smtClean="0"/>
              <a:t>goed</a:t>
            </a:r>
            <a:r>
              <a:rPr lang="pl-PL" sz="2000" dirty="0" smtClean="0"/>
              <a:t>” </a:t>
            </a:r>
            <a:r>
              <a:rPr lang="en-US" sz="2000" dirty="0" smtClean="0"/>
              <a:t>instead of </a:t>
            </a:r>
            <a:r>
              <a:rPr lang="pl-PL" sz="2000" dirty="0" smtClean="0"/>
              <a:t>„I went”?  </a:t>
            </a:r>
          </a:p>
          <a:p>
            <a:pPr eaLnBrk="1" hangingPunct="1">
              <a:spcAft>
                <a:spcPts val="1200"/>
              </a:spcAft>
            </a:pPr>
            <a:r>
              <a:rPr lang="en-US" sz="2000" dirty="0" smtClean="0"/>
              <a:t>How can the reading process be modeled und understood?</a:t>
            </a:r>
          </a:p>
          <a:p>
            <a:pPr eaLnBrk="1" hangingPunct="1">
              <a:spcAft>
                <a:spcPts val="1200"/>
              </a:spcAft>
            </a:pPr>
            <a:r>
              <a:rPr lang="en-US" dirty="0" smtClean="0"/>
              <a:t>Which processes are responsible for reading?</a:t>
            </a:r>
          </a:p>
          <a:p>
            <a:pPr eaLnBrk="1" hangingPunct="1">
              <a:spcAft>
                <a:spcPts val="1200"/>
              </a:spcAft>
            </a:pPr>
            <a:r>
              <a:rPr lang="en-US" sz="2000" dirty="0" smtClean="0"/>
              <a:t>How is phonological mapping done for well-known words (cat, yacht) and for novel words (</a:t>
            </a:r>
            <a:r>
              <a:rPr lang="en-US" sz="2000" dirty="0" err="1" smtClean="0"/>
              <a:t>nust</a:t>
            </a:r>
            <a:r>
              <a:rPr lang="en-US" sz="2000" dirty="0" smtClean="0"/>
              <a:t>) when it has to be invented? </a:t>
            </a:r>
          </a:p>
          <a:p>
            <a:pPr eaLnBrk="1" hangingPunct="1">
              <a:spcAft>
                <a:spcPts val="1200"/>
              </a:spcAft>
            </a:pPr>
            <a:r>
              <a:rPr lang="en-US" sz="2000" dirty="0" smtClean="0"/>
              <a:t>Why sometimes various form of reading problems (dyslexia) appear?</a:t>
            </a:r>
          </a:p>
          <a:p>
            <a:pPr eaLnBrk="1" hangingPunct="1">
              <a:spcAft>
                <a:spcPts val="1200"/>
              </a:spcAft>
            </a:pPr>
            <a:r>
              <a:rPr lang="en-US" dirty="0" smtClean="0"/>
              <a:t>How to go from understanding of words and concepts to sentences and question answers? </a:t>
            </a:r>
            <a:endParaRPr lang="pl-PL" sz="2000" dirty="0" smtClean="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848" y="4563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866275"/>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50838"/>
            <a:ext cx="7772400" cy="563562"/>
          </a:xfrm>
        </p:spPr>
        <p:txBody>
          <a:bodyPr/>
          <a:lstStyle/>
          <a:p>
            <a:pPr eaLnBrk="1" hangingPunct="1">
              <a:defRPr/>
            </a:pPr>
            <a:r>
              <a:rPr lang="pl-PL" sz="3600" dirty="0" smtClean="0">
                <a:effectLst>
                  <a:outerShdw blurRad="38100" dist="38100" dir="2700000" algn="tl">
                    <a:srgbClr val="000000">
                      <a:alpha val="43137"/>
                    </a:srgbClr>
                  </a:outerShdw>
                </a:effectLst>
              </a:rPr>
              <a:t>Model </a:t>
            </a:r>
            <a:r>
              <a:rPr lang="en-US" sz="3600" dirty="0" smtClean="0">
                <a:effectLst>
                  <a:outerShdw blurRad="38100" dist="38100" dir="2700000" algn="tl">
                    <a:srgbClr val="000000">
                      <a:alpha val="43137"/>
                    </a:srgbClr>
                  </a:outerShdw>
                </a:effectLst>
              </a:rPr>
              <a:t>of reading &amp; dyslexia</a:t>
            </a:r>
          </a:p>
        </p:txBody>
      </p:sp>
      <p:sp>
        <p:nvSpPr>
          <p:cNvPr id="33795" name="Rectangle 3"/>
          <p:cNvSpPr>
            <a:spLocks noGrp="1" noChangeArrowheads="1"/>
          </p:cNvSpPr>
          <p:nvPr>
            <p:ph type="body" sz="half" idx="1"/>
          </p:nvPr>
        </p:nvSpPr>
        <p:spPr>
          <a:xfrm>
            <a:off x="586244" y="5157192"/>
            <a:ext cx="8250238" cy="1598166"/>
          </a:xfrm>
        </p:spPr>
        <p:txBody>
          <a:bodyPr/>
          <a:lstStyle/>
          <a:p>
            <a:pPr marL="0" indent="0">
              <a:spcBef>
                <a:spcPct val="0"/>
              </a:spcBef>
              <a:buNone/>
            </a:pPr>
            <a:r>
              <a:rPr lang="en-US" dirty="0"/>
              <a:t>Visual </a:t>
            </a:r>
            <a:r>
              <a:rPr lang="en-US" dirty="0" smtClean="0"/>
              <a:t>input </a:t>
            </a:r>
            <a:r>
              <a:rPr lang="en-US" dirty="0"/>
              <a:t>(orthography) </a:t>
            </a:r>
            <a:r>
              <a:rPr lang="en-US" dirty="0" smtClean="0"/>
              <a:t>=&gt; speech </a:t>
            </a:r>
            <a:r>
              <a:rPr lang="en-US" dirty="0"/>
              <a:t>output </a:t>
            </a:r>
            <a:r>
              <a:rPr lang="en-US" dirty="0" smtClean="0"/>
              <a:t>directly </a:t>
            </a:r>
            <a:r>
              <a:rPr lang="en-US" dirty="0"/>
              <a:t>via projections to phonology </a:t>
            </a:r>
            <a:r>
              <a:rPr lang="en-US" dirty="0" smtClean="0"/>
              <a:t>or </a:t>
            </a:r>
            <a:r>
              <a:rPr lang="en-US" dirty="0"/>
              <a:t>indirectly via projections to semantics </a:t>
            </a:r>
            <a:r>
              <a:rPr lang="en-US" dirty="0" smtClean="0"/>
              <a:t>=&gt; phonology. </a:t>
            </a:r>
            <a:br>
              <a:rPr lang="en-US" dirty="0" smtClean="0"/>
            </a:br>
            <a:r>
              <a:rPr lang="en-US" dirty="0" smtClean="0"/>
              <a:t>Word </a:t>
            </a:r>
            <a:r>
              <a:rPr lang="en-US" dirty="0"/>
              <a:t>representations are </a:t>
            </a:r>
            <a:r>
              <a:rPr lang="en-US" dirty="0" smtClean="0"/>
              <a:t>distributed </a:t>
            </a:r>
            <a:r>
              <a:rPr lang="en-US" dirty="0"/>
              <a:t>across </a:t>
            </a:r>
            <a:r>
              <a:rPr lang="en-US" dirty="0" smtClean="0"/>
              <a:t>different </a:t>
            </a:r>
            <a:r>
              <a:rPr lang="en-US" dirty="0"/>
              <a:t>pathways. </a:t>
            </a:r>
            <a:r>
              <a:rPr lang="en-US" dirty="0" smtClean="0"/>
              <a:t/>
            </a:r>
            <a:br>
              <a:rPr lang="en-US" dirty="0" smtClean="0"/>
            </a:br>
            <a:r>
              <a:rPr lang="en-US" dirty="0" smtClean="0"/>
              <a:t>Damage </a:t>
            </a:r>
            <a:r>
              <a:rPr lang="en-US" dirty="0"/>
              <a:t>to different pathways can account for properties of acquired </a:t>
            </a:r>
            <a:r>
              <a:rPr lang="en-US" dirty="0" smtClean="0"/>
              <a:t>dyslexia. </a:t>
            </a:r>
            <a:r>
              <a:rPr lang="en-US" sz="2000" dirty="0" smtClean="0">
                <a:solidFill>
                  <a:srgbClr val="FFFFFF"/>
                </a:solidFill>
              </a:rPr>
              <a:t>Learning: mapping one of the </a:t>
            </a:r>
            <a:r>
              <a:rPr lang="pl-PL" sz="2000" dirty="0" smtClean="0">
                <a:solidFill>
                  <a:srgbClr val="FFFFFF"/>
                </a:solidFill>
              </a:rPr>
              <a:t>3 </a:t>
            </a:r>
            <a:r>
              <a:rPr lang="en-US" sz="2000" dirty="0" smtClean="0">
                <a:solidFill>
                  <a:srgbClr val="FFFFFF"/>
                </a:solidFill>
              </a:rPr>
              <a:t>layers to the other two.</a:t>
            </a:r>
          </a:p>
        </p:txBody>
      </p:sp>
      <p:sp>
        <p:nvSpPr>
          <p:cNvPr id="33796" name="Rectangle 7"/>
          <p:cNvSpPr>
            <a:spLocks noChangeArrowheads="1"/>
          </p:cNvSpPr>
          <p:nvPr/>
        </p:nvSpPr>
        <p:spPr bwMode="auto">
          <a:xfrm>
            <a:off x="599985" y="3101852"/>
            <a:ext cx="4032250" cy="212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600"/>
              </a:spcAft>
              <a:buClr>
                <a:srgbClr val="FFCC66"/>
              </a:buClr>
              <a:buSzPct val="115000"/>
            </a:pPr>
            <a:r>
              <a:rPr lang="en-US" sz="2000" dirty="0" smtClean="0">
                <a:solidFill>
                  <a:srgbClr val="FFFFFF"/>
                </a:solidFill>
                <a:latin typeface="Calibri" pitchFamily="34" charset="0"/>
              </a:rPr>
              <a:t>3-way or triangle model </a:t>
            </a:r>
            <a:r>
              <a:rPr lang="en-US" sz="2000" dirty="0">
                <a:solidFill>
                  <a:srgbClr val="FFFFFF"/>
                </a:solidFill>
                <a:latin typeface="Calibri" pitchFamily="34" charset="0"/>
              </a:rPr>
              <a:t>of reading: </a:t>
            </a:r>
          </a:p>
          <a:p>
            <a:pPr algn="l">
              <a:spcAft>
                <a:spcPts val="600"/>
              </a:spcAft>
              <a:buClr>
                <a:srgbClr val="FFCC66"/>
              </a:buClr>
              <a:buSzPct val="115000"/>
            </a:pPr>
            <a:r>
              <a:rPr lang="en-US" sz="2000" dirty="0" smtClean="0">
                <a:solidFill>
                  <a:srgbClr val="FFFFFF"/>
                </a:solidFill>
                <a:latin typeface="Calibri" pitchFamily="34" charset="0"/>
              </a:rPr>
              <a:t>orthography – visual perception, phonology – spoken (motor) output, semantics – meaning as distributed activity </a:t>
            </a:r>
            <a:r>
              <a:rPr lang="en-US" sz="2000" dirty="0">
                <a:solidFill>
                  <a:srgbClr val="FFFFFF"/>
                </a:solidFill>
                <a:latin typeface="Calibri" pitchFamily="34" charset="0"/>
              </a:rPr>
              <a:t>over 140 </a:t>
            </a:r>
            <a:r>
              <a:rPr lang="en-US" sz="2000" dirty="0" smtClean="0">
                <a:solidFill>
                  <a:srgbClr val="FFFFFF"/>
                </a:solidFill>
                <a:latin typeface="Calibri" pitchFamily="34" charset="0"/>
              </a:rPr>
              <a:t>microfeatures. </a:t>
            </a:r>
            <a:endParaRPr lang="en-US" sz="2000" dirty="0">
              <a:solidFill>
                <a:srgbClr val="FFFFFF"/>
              </a:solidFill>
              <a:latin typeface="Calibri" pitchFamily="34" charset="0"/>
            </a:endParaRPr>
          </a:p>
          <a:p>
            <a:pPr algn="l">
              <a:spcAft>
                <a:spcPts val="600"/>
              </a:spcAft>
              <a:buClr>
                <a:srgbClr val="FFCC66"/>
              </a:buClr>
              <a:buSzPct val="115000"/>
            </a:pPr>
            <a:r>
              <a:rPr lang="en-US" sz="2000" dirty="0">
                <a:solidFill>
                  <a:srgbClr val="FFFFFF"/>
                </a:solidFill>
                <a:latin typeface="Calibri" pitchFamily="34" charset="0"/>
              </a:rPr>
              <a:t>Hidden layers </a:t>
            </a:r>
            <a:r>
              <a:rPr lang="en-US" sz="2000" dirty="0" smtClean="0">
                <a:solidFill>
                  <a:srgbClr val="FFFFFF"/>
                </a:solidFill>
                <a:latin typeface="Calibri" pitchFamily="34" charset="0"/>
              </a:rPr>
              <a:t>are between each. </a:t>
            </a:r>
            <a:endParaRPr lang="en-US" sz="2000" dirty="0">
              <a:solidFill>
                <a:srgbClr val="FFFFFF"/>
              </a:solidFill>
              <a:latin typeface="Calibri" pitchFamily="34" charset="0"/>
            </a:endParaRP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1196975"/>
            <a:ext cx="3948112"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83724"/>
            <a:ext cx="1143000" cy="11430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488" y="1105915"/>
            <a:ext cx="28575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38565"/>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Simulation of dyslexia</a:t>
            </a:r>
          </a:p>
        </p:txBody>
      </p:sp>
      <p:sp>
        <p:nvSpPr>
          <p:cNvPr id="11267" name="Rectangle 3"/>
          <p:cNvSpPr>
            <a:spLocks noGrp="1" noChangeArrowheads="1"/>
          </p:cNvSpPr>
          <p:nvPr>
            <p:ph type="body" sz="half" idx="1"/>
          </p:nvPr>
        </p:nvSpPr>
        <p:spPr>
          <a:xfrm>
            <a:off x="539750" y="1196975"/>
            <a:ext cx="4532313" cy="5472113"/>
          </a:xfrm>
          <a:noFill/>
        </p:spPr>
        <p:txBody>
          <a:bodyPr/>
          <a:lstStyle/>
          <a:p>
            <a:pPr marL="0" indent="0" eaLnBrk="1" hangingPunct="1">
              <a:spcBef>
                <a:spcPct val="0"/>
              </a:spcBef>
              <a:spcAft>
                <a:spcPts val="1200"/>
              </a:spcAft>
              <a:buClrTx/>
              <a:buSzTx/>
              <a:buFontTx/>
              <a:buNone/>
            </a:pPr>
            <a:r>
              <a:rPr lang="en-US" sz="2000" dirty="0" smtClean="0">
                <a:solidFill>
                  <a:srgbClr val="FFFFFF"/>
                </a:solidFill>
              </a:rPr>
              <a:t>Dyslexia: depending on the severity of lesion and pathway various forms of dyslexia symptoms may be produced, similar to phonological, deep or surface dyslexia. Of course real dyslexia may have other form and involve other brain areas.</a:t>
            </a:r>
            <a:endParaRPr lang="en-US" sz="1000" dirty="0" smtClean="0">
              <a:solidFill>
                <a:srgbClr val="FFFFFF"/>
              </a:solidFill>
            </a:endParaRPr>
          </a:p>
          <a:p>
            <a:pPr marL="0" indent="0" eaLnBrk="1" hangingPunct="1">
              <a:spcBef>
                <a:spcPct val="0"/>
              </a:spcBef>
              <a:spcAft>
                <a:spcPts val="1200"/>
              </a:spcAft>
              <a:buClrTx/>
              <a:buSzTx/>
              <a:buFontTx/>
              <a:buNone/>
            </a:pPr>
            <a:r>
              <a:rPr lang="en-US" sz="2000" dirty="0" err="1" smtClean="0">
                <a:solidFill>
                  <a:srgbClr val="FFFFFF"/>
                </a:solidFill>
              </a:rPr>
              <a:t>LesionType</a:t>
            </a:r>
            <a:r>
              <a:rPr lang="en-US" sz="2000" dirty="0" smtClean="0">
                <a:solidFill>
                  <a:srgbClr val="FFFFFF"/>
                </a:solidFill>
              </a:rPr>
              <a:t> = Semantics (10 types)</a:t>
            </a:r>
          </a:p>
          <a:p>
            <a:pPr marL="0" indent="0" eaLnBrk="1" hangingPunct="1">
              <a:spcBef>
                <a:spcPct val="0"/>
              </a:spcBef>
              <a:spcAft>
                <a:spcPts val="1200"/>
              </a:spcAft>
              <a:buClrTx/>
              <a:buSzTx/>
              <a:buFontTx/>
              <a:buNone/>
            </a:pPr>
            <a:r>
              <a:rPr lang="en-US" sz="2000" dirty="0" smtClean="0">
                <a:solidFill>
                  <a:srgbClr val="FFFFFF"/>
                </a:solidFill>
              </a:rPr>
              <a:t>Turns of the whole layer. </a:t>
            </a:r>
            <a:endParaRPr lang="en-US" sz="1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Average results after 25 runs with lesion.  </a:t>
            </a:r>
            <a:r>
              <a:rPr lang="en-US" sz="1000" dirty="0" smtClean="0">
                <a:solidFill>
                  <a:srgbClr val="FFFFFF"/>
                </a:solidFill>
              </a:rPr>
              <a:t/>
            </a:r>
            <a:br>
              <a:rPr lang="en-US" sz="1000" dirty="0" smtClean="0">
                <a:solidFill>
                  <a:srgbClr val="FFFFFF"/>
                </a:solidFill>
              </a:rPr>
            </a:br>
            <a:r>
              <a:rPr lang="en-US" sz="2000" dirty="0" smtClean="0">
                <a:solidFill>
                  <a:srgbClr val="FFFFFF"/>
                </a:solidFill>
              </a:rPr>
              <a:t>need, loan, flow, past =&gt; coat</a:t>
            </a:r>
          </a:p>
          <a:p>
            <a:pPr marL="0" indent="0" eaLnBrk="1" hangingPunct="1">
              <a:spcBef>
                <a:spcPct val="0"/>
              </a:spcBef>
              <a:spcAft>
                <a:spcPts val="1200"/>
              </a:spcAft>
              <a:buClrTx/>
              <a:buSzTx/>
              <a:buFontTx/>
              <a:buNone/>
            </a:pPr>
            <a:r>
              <a:rPr lang="en-US" sz="2000" dirty="0" smtClean="0">
                <a:solidFill>
                  <a:srgbClr val="FFFFFF"/>
                </a:solidFill>
              </a:rPr>
              <a:t>Hire and coat are frequently mistaken. </a:t>
            </a:r>
          </a:p>
          <a:p>
            <a:pPr marL="0" indent="0" eaLnBrk="1" hangingPunct="1">
              <a:spcBef>
                <a:spcPct val="0"/>
              </a:spcBef>
              <a:spcAft>
                <a:spcPts val="1200"/>
              </a:spcAft>
              <a:buClrTx/>
              <a:buSzTx/>
              <a:buFontTx/>
              <a:buNone/>
            </a:pPr>
            <a:r>
              <a:rPr lang="en-US" sz="2000" dirty="0" smtClean="0">
                <a:solidFill>
                  <a:srgbClr val="FFFFFF"/>
                </a:solidFill>
              </a:rPr>
              <a:t>Ease =&gt; wage ??? </a:t>
            </a:r>
          </a:p>
          <a:p>
            <a:pPr marL="0" indent="0" eaLnBrk="1" hangingPunct="1">
              <a:spcBef>
                <a:spcPct val="0"/>
              </a:spcBef>
              <a:spcAft>
                <a:spcPts val="1200"/>
              </a:spcAft>
              <a:buClrTx/>
              <a:buSzTx/>
              <a:buFontTx/>
              <a:buNone/>
            </a:pPr>
            <a:r>
              <a:rPr lang="en-US" dirty="0" smtClean="0"/>
              <a:t>Phonological distance:  </a:t>
            </a:r>
            <a:br>
              <a:rPr lang="en-US" dirty="0" smtClean="0"/>
            </a:br>
            <a:r>
              <a:rPr lang="en-US" sz="2000" dirty="0" err="1" smtClean="0">
                <a:solidFill>
                  <a:srgbClr val="FFFF00"/>
                </a:solidFill>
              </a:rPr>
              <a:t>cos</a:t>
            </a:r>
            <a:r>
              <a:rPr lang="en-US" sz="2000" dirty="0" smtClean="0">
                <a:solidFill>
                  <a:srgbClr val="FFFF00"/>
                </a:solidFill>
              </a:rPr>
              <a:t>(S</a:t>
            </a:r>
            <a:r>
              <a:rPr lang="en-US" sz="2000" baseline="-25000" dirty="0" smtClean="0">
                <a:solidFill>
                  <a:srgbClr val="FFFF00"/>
                </a:solidFill>
              </a:rPr>
              <a:t>1</a:t>
            </a:r>
            <a:r>
              <a:rPr lang="en-US" sz="2000" dirty="0" smtClean="0">
                <a:solidFill>
                  <a:srgbClr val="FFFF00"/>
                </a:solidFill>
              </a:rPr>
              <a:t>,S</a:t>
            </a:r>
            <a:r>
              <a:rPr lang="en-US" sz="2000" baseline="-25000" dirty="0" smtClean="0">
                <a:solidFill>
                  <a:srgbClr val="FFFF00"/>
                </a:solidFill>
              </a:rPr>
              <a:t>2</a:t>
            </a:r>
            <a:r>
              <a:rPr lang="en-US" sz="2000" dirty="0" smtClean="0">
                <a:solidFill>
                  <a:srgbClr val="FFFF00"/>
                </a:solidFill>
              </a:rPr>
              <a:t>) = S</a:t>
            </a:r>
            <a:r>
              <a:rPr lang="en-US" sz="2000" baseline="-25000" dirty="0" smtClean="0">
                <a:solidFill>
                  <a:srgbClr val="FFFF00"/>
                </a:solidFill>
              </a:rPr>
              <a:t>1</a:t>
            </a:r>
            <a:r>
              <a:rPr lang="en-US" sz="2000" dirty="0" smtClean="0">
                <a:solidFill>
                  <a:srgbClr val="FFFF00"/>
                </a:solidFill>
              </a:rPr>
              <a:t>*S</a:t>
            </a:r>
            <a:r>
              <a:rPr lang="en-US" sz="2000" baseline="-25000" dirty="0" smtClean="0">
                <a:solidFill>
                  <a:srgbClr val="FFFF00"/>
                </a:solidFill>
              </a:rPr>
              <a:t>2</a:t>
            </a:r>
            <a:r>
              <a:rPr lang="en-US" sz="2000" dirty="0" smtClean="0">
                <a:solidFill>
                  <a:srgbClr val="FFFF00"/>
                </a:solidFill>
              </a:rPr>
              <a:t>/|S</a:t>
            </a:r>
            <a:r>
              <a:rPr lang="en-US" sz="2000" baseline="-25000" dirty="0" smtClean="0">
                <a:solidFill>
                  <a:srgbClr val="FFFF00"/>
                </a:solidFill>
              </a:rPr>
              <a:t>1</a:t>
            </a:r>
            <a:r>
              <a:rPr lang="en-US" sz="2000" dirty="0" smtClean="0">
                <a:solidFill>
                  <a:srgbClr val="FFFF00"/>
                </a:solidFill>
              </a:rPr>
              <a:t>||S</a:t>
            </a:r>
            <a:r>
              <a:rPr lang="en-US" sz="2000" baseline="-25000" dirty="0" smtClean="0">
                <a:solidFill>
                  <a:srgbClr val="FFFF00"/>
                </a:solidFill>
              </a:rPr>
              <a:t>2</a:t>
            </a:r>
            <a:r>
              <a:rPr lang="en-US" sz="2000" dirty="0" smtClean="0">
                <a:solidFill>
                  <a:srgbClr val="FFFF00"/>
                </a:solidFill>
              </a:rPr>
              <a:t>|</a:t>
            </a:r>
            <a:r>
              <a:rPr lang="en-US" sz="2000" dirty="0" smtClean="0">
                <a:solidFill>
                  <a:srgbClr val="FFFF00"/>
                </a:solidFill>
                <a:sym typeface="Symbol"/>
              </a:rPr>
              <a:t></a:t>
            </a:r>
            <a:r>
              <a:rPr lang="en-US" sz="2000" dirty="0" smtClean="0">
                <a:solidFill>
                  <a:srgbClr val="FFFF00"/>
                </a:solidFill>
              </a:rPr>
              <a:t> [0.1]</a:t>
            </a:r>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196975"/>
            <a:ext cx="34671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292600"/>
            <a:ext cx="34671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142442840"/>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Dyslexia project</a:t>
            </a:r>
          </a:p>
        </p:txBody>
      </p:sp>
      <p:sp>
        <p:nvSpPr>
          <p:cNvPr id="9219" name="Rectangle 3"/>
          <p:cNvSpPr>
            <a:spLocks noGrp="1" noChangeArrowheads="1"/>
          </p:cNvSpPr>
          <p:nvPr>
            <p:ph type="body" sz="half" idx="1"/>
          </p:nvPr>
        </p:nvSpPr>
        <p:spPr>
          <a:xfrm>
            <a:off x="619980" y="4975836"/>
            <a:ext cx="8250237" cy="1597025"/>
          </a:xfrm>
          <a:noFill/>
        </p:spPr>
        <p:txBody>
          <a:bodyPr/>
          <a:lstStyle/>
          <a:p>
            <a:pPr marL="0" indent="0" eaLnBrk="1" hangingPunct="1">
              <a:lnSpc>
                <a:spcPct val="120000"/>
              </a:lnSpc>
              <a:spcBef>
                <a:spcPct val="0"/>
              </a:spcBef>
              <a:buClrTx/>
              <a:buSzTx/>
              <a:buFontTx/>
              <a:buNone/>
            </a:pPr>
            <a:r>
              <a:rPr lang="en-US" sz="2000" dirty="0" smtClean="0">
                <a:solidFill>
                  <a:srgbClr val="FFFFFF"/>
                </a:solidFill>
              </a:rPr>
              <a:t>first is </a:t>
            </a:r>
            <a:r>
              <a:rPr lang="pl-PL" sz="2000" i="1" dirty="0" err="1" smtClean="0">
                <a:solidFill>
                  <a:srgbClr val="FFFFFF"/>
                </a:solidFill>
              </a:rPr>
              <a:t>tart</a:t>
            </a:r>
            <a:r>
              <a:rPr lang="pl-PL" sz="2000" dirty="0" smtClean="0">
                <a:solidFill>
                  <a:srgbClr val="FFFFFF"/>
                </a:solidFill>
              </a:rPr>
              <a:t> – </a:t>
            </a:r>
            <a:r>
              <a:rPr lang="en-US" sz="2000" dirty="0" smtClean="0">
                <a:solidFill>
                  <a:srgbClr val="FFFFFF"/>
                </a:solidFill>
              </a:rPr>
              <a:t>should read words using the camera and pronounce them loud</a:t>
            </a:r>
            <a:r>
              <a:rPr lang="pl-PL" sz="2000" dirty="0" smtClean="0">
                <a:solidFill>
                  <a:srgbClr val="FFFFFF"/>
                </a:solidFill>
              </a:rPr>
              <a:t> … </a:t>
            </a:r>
          </a:p>
          <a:p>
            <a:pPr marL="0" indent="0" eaLnBrk="1" hangingPunct="1">
              <a:lnSpc>
                <a:spcPct val="120000"/>
              </a:lnSpc>
              <a:spcBef>
                <a:spcPct val="0"/>
              </a:spcBef>
              <a:buClrTx/>
              <a:buSzTx/>
              <a:buFontTx/>
              <a:buNone/>
            </a:pPr>
            <a:r>
              <a:rPr lang="pl-PL" sz="2000" dirty="0" err="1" smtClean="0">
                <a:solidFill>
                  <a:srgbClr val="FFFFFF"/>
                </a:solidFill>
              </a:rPr>
              <a:t>LeabraCycleTest</a:t>
            </a:r>
            <a:r>
              <a:rPr lang="pl-PL" sz="2000" dirty="0" smtClean="0">
                <a:solidFill>
                  <a:srgbClr val="FFFFFF"/>
                </a:solidFill>
              </a:rPr>
              <a:t>: </a:t>
            </a:r>
            <a:r>
              <a:rPr lang="en-US" sz="2000" dirty="0" smtClean="0">
                <a:solidFill>
                  <a:srgbClr val="FFFFFF"/>
                </a:solidFill>
              </a:rPr>
              <a:t>step shows how the activation flows in the network</a:t>
            </a:r>
            <a:r>
              <a:rPr lang="pl-PL" sz="2000" dirty="0" smtClean="0">
                <a:solidFill>
                  <a:srgbClr val="FFFFFF"/>
                </a:solidFill>
              </a:rPr>
              <a:t>.</a:t>
            </a:r>
          </a:p>
          <a:p>
            <a:pPr marL="0" indent="0" eaLnBrk="1" hangingPunct="1">
              <a:lnSpc>
                <a:spcPct val="120000"/>
              </a:lnSpc>
              <a:spcBef>
                <a:spcPct val="0"/>
              </a:spcBef>
              <a:buClrTx/>
              <a:buSzTx/>
              <a:buFontTx/>
              <a:buNone/>
            </a:pPr>
            <a:r>
              <a:rPr lang="pl-PL" sz="2000" dirty="0" err="1" smtClean="0">
                <a:solidFill>
                  <a:srgbClr val="FFFFFF"/>
                </a:solidFill>
              </a:rPr>
              <a:t>BatchTestOutDat</a:t>
            </a:r>
            <a:r>
              <a:rPr lang="pl-PL" sz="2000" dirty="0" smtClean="0">
                <a:solidFill>
                  <a:srgbClr val="FFFFFF"/>
                </a:solidFill>
              </a:rPr>
              <a:t>: </a:t>
            </a:r>
            <a:r>
              <a:rPr lang="en-US" sz="2000" dirty="0" smtClean="0"/>
              <a:t>concrete (Con) and abstract (Abs) words.</a:t>
            </a:r>
            <a:br>
              <a:rPr lang="en-US" sz="2000" dirty="0" smtClean="0"/>
            </a:br>
            <a:r>
              <a:rPr lang="en-US" sz="2000" dirty="0" smtClean="0"/>
              <a:t>Displays </a:t>
            </a:r>
            <a:r>
              <a:rPr lang="en-US" sz="2000" dirty="0" err="1" smtClean="0"/>
              <a:t>trial_name</a:t>
            </a:r>
            <a:r>
              <a:rPr lang="en-US" sz="2000" dirty="0" smtClean="0"/>
              <a:t> </a:t>
            </a:r>
            <a:r>
              <a:rPr lang="pl-PL" sz="2000" dirty="0" smtClean="0"/>
              <a:t>= </a:t>
            </a:r>
            <a:r>
              <a:rPr lang="en-US" sz="2000" dirty="0" smtClean="0"/>
              <a:t>input, </a:t>
            </a:r>
            <a:r>
              <a:rPr lang="en-US" sz="2000" dirty="0" err="1" smtClean="0"/>
              <a:t>closest_name</a:t>
            </a:r>
            <a:r>
              <a:rPr lang="pl-PL" sz="2000" dirty="0" smtClean="0"/>
              <a:t>, </a:t>
            </a:r>
            <a:r>
              <a:rPr lang="en-US" sz="2000" dirty="0" smtClean="0"/>
              <a:t>type of error. </a:t>
            </a:r>
            <a:endParaRPr lang="pl-PL" sz="2000" dirty="0" smtClean="0">
              <a:solidFill>
                <a:srgbClr val="FFFFFF"/>
              </a:solidFill>
            </a:endParaRPr>
          </a:p>
        </p:txBody>
      </p:sp>
      <p:sp>
        <p:nvSpPr>
          <p:cNvPr id="9220" name="Rectangle 7"/>
          <p:cNvSpPr>
            <a:spLocks noChangeArrowheads="1"/>
          </p:cNvSpPr>
          <p:nvPr/>
        </p:nvSpPr>
        <p:spPr bwMode="auto">
          <a:xfrm>
            <a:off x="611188" y="1196975"/>
            <a:ext cx="403225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pPr>
            <a:r>
              <a:rPr lang="en-US" sz="2000" dirty="0" smtClean="0">
                <a:solidFill>
                  <a:srgbClr val="FFC000"/>
                </a:solidFill>
                <a:latin typeface="Calibri" pitchFamily="34" charset="0"/>
              </a:rPr>
              <a:t>Project </a:t>
            </a:r>
            <a:r>
              <a:rPr lang="en-US" sz="2000" dirty="0" err="1" smtClean="0">
                <a:solidFill>
                  <a:srgbClr val="FFC000"/>
                </a:solidFill>
                <a:latin typeface="Calibri" pitchFamily="34" charset="0"/>
              </a:rPr>
              <a:t>dyslex.proj</a:t>
            </a:r>
            <a:endParaRPr lang="en-US" sz="2000" dirty="0" smtClean="0">
              <a:solidFill>
                <a:srgbClr val="FFC000"/>
              </a:solidFill>
              <a:latin typeface="Calibri" pitchFamily="34" charset="0"/>
            </a:endParaRPr>
          </a:p>
          <a:p>
            <a:pPr algn="l">
              <a:spcAft>
                <a:spcPts val="1200"/>
              </a:spcAft>
            </a:pPr>
            <a:r>
              <a:rPr lang="en-US" sz="2000" dirty="0" smtClean="0">
                <a:solidFill>
                  <a:srgbClr val="FFFFFF"/>
                </a:solidFill>
                <a:latin typeface="Calibri" pitchFamily="34" charset="0"/>
              </a:rPr>
              <a:t>This network has been trained for 250 epochs on 40 words.</a:t>
            </a:r>
            <a:endParaRPr lang="en-US" sz="1000" dirty="0" smtClean="0">
              <a:solidFill>
                <a:srgbClr val="FFFFFF"/>
              </a:solidFill>
              <a:latin typeface="Calibri" pitchFamily="34" charset="0"/>
            </a:endParaRPr>
          </a:p>
          <a:p>
            <a:pPr algn="l">
              <a:spcAft>
                <a:spcPts val="1200"/>
              </a:spcAft>
            </a:pPr>
            <a:r>
              <a:rPr lang="en-US" sz="2000" dirty="0" smtClean="0">
                <a:solidFill>
                  <a:srgbClr val="FFFFFF"/>
                </a:solidFill>
                <a:latin typeface="Calibri" pitchFamily="34" charset="0"/>
              </a:rPr>
              <a:t>Training: randomly select one of the 3 layers (O, P, S) for input, use the remaining two layers as outputs, 1=&gt;2 mapping. </a:t>
            </a:r>
          </a:p>
          <a:p>
            <a:pPr algn="l">
              <a:spcAft>
                <a:spcPts val="1200"/>
              </a:spcAft>
            </a:pPr>
            <a:r>
              <a:rPr lang="en-US" sz="2000" dirty="0" err="1" smtClean="0">
                <a:solidFill>
                  <a:srgbClr val="FFFFFF"/>
                </a:solidFill>
                <a:latin typeface="Calibri" pitchFamily="34" charset="0"/>
              </a:rPr>
              <a:t>kWTA</a:t>
            </a:r>
            <a:r>
              <a:rPr lang="en-US" sz="2000" dirty="0" smtClean="0">
                <a:solidFill>
                  <a:srgbClr val="FFFFFF"/>
                </a:solidFill>
                <a:latin typeface="Calibri" pitchFamily="34" charset="0"/>
              </a:rPr>
              <a:t> = 25% for the hidden layers.</a:t>
            </a:r>
          </a:p>
          <a:p>
            <a:pPr algn="l">
              <a:spcAft>
                <a:spcPts val="1200"/>
              </a:spcAft>
            </a:pPr>
            <a:r>
              <a:rPr lang="en-US" sz="2000" dirty="0" smtClean="0">
                <a:solidFill>
                  <a:srgbClr val="FFFFFF"/>
                </a:solidFill>
                <a:latin typeface="Calibri" pitchFamily="34" charset="0"/>
              </a:rPr>
              <a:t>40 words for training.</a:t>
            </a:r>
            <a:r>
              <a:rPr lang="en-US" sz="2000" dirty="0">
                <a:solidFill>
                  <a:srgbClr val="FFFFFF"/>
                </a:solidFill>
                <a:latin typeface="Calibri" pitchFamily="34" charset="0"/>
              </a:rPr>
              <a:t/>
            </a:r>
            <a:br>
              <a:rPr lang="en-US" sz="2000" dirty="0">
                <a:solidFill>
                  <a:srgbClr val="FFFFFF"/>
                </a:solidFill>
                <a:latin typeface="Calibri" pitchFamily="34" charset="0"/>
              </a:rPr>
            </a:br>
            <a:r>
              <a:rPr lang="en-US" sz="2000" dirty="0">
                <a:solidFill>
                  <a:srgbClr val="FFFFFF"/>
                </a:solidFill>
                <a:latin typeface="Calibri" pitchFamily="34" charset="0"/>
              </a:rPr>
              <a:t>Step: selects consecutive words</a:t>
            </a: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44404"/>
            <a:ext cx="45720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34222397"/>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Words to read</a:t>
            </a:r>
          </a:p>
        </p:txBody>
      </p:sp>
      <p:sp>
        <p:nvSpPr>
          <p:cNvPr id="34819" name="Rectangle 3"/>
          <p:cNvSpPr>
            <a:spLocks noGrp="1" noChangeArrowheads="1"/>
          </p:cNvSpPr>
          <p:nvPr>
            <p:ph type="body" sz="half" idx="1"/>
          </p:nvPr>
        </p:nvSpPr>
        <p:spPr>
          <a:xfrm>
            <a:off x="539750" y="5661025"/>
            <a:ext cx="8353425" cy="1008063"/>
          </a:xfrm>
          <a:noFill/>
        </p:spPr>
        <p:txBody>
          <a:bodyPr/>
          <a:lstStyle/>
          <a:p>
            <a:pPr marL="0" indent="0" eaLnBrk="1" hangingPunct="1">
              <a:spcBef>
                <a:spcPct val="0"/>
              </a:spcBef>
              <a:buClrTx/>
              <a:buSzTx/>
              <a:buFontTx/>
              <a:buNone/>
            </a:pPr>
            <a:r>
              <a:rPr lang="en-US" sz="2000" dirty="0" smtClean="0">
                <a:solidFill>
                  <a:srgbClr val="FFFFFF"/>
                </a:solidFill>
                <a:latin typeface="Calibri" pitchFamily="34" charset="0"/>
                <a:cs typeface="Calibri" pitchFamily="34" charset="0"/>
              </a:rPr>
              <a:t>40 words, 20 abstract &amp; 20 concrete; </a:t>
            </a:r>
            <a:r>
              <a:rPr lang="en-US" sz="2000" dirty="0" err="1" smtClean="0">
                <a:solidFill>
                  <a:srgbClr val="FFFFFF"/>
                </a:solidFill>
                <a:latin typeface="Calibri" pitchFamily="34" charset="0"/>
                <a:cs typeface="Calibri" pitchFamily="34" charset="0"/>
              </a:rPr>
              <a:t>dendrogram</a:t>
            </a:r>
            <a:r>
              <a:rPr lang="en-US" sz="2000" dirty="0" smtClean="0">
                <a:solidFill>
                  <a:srgbClr val="FFFFFF"/>
                </a:solidFill>
                <a:latin typeface="Calibri" pitchFamily="34" charset="0"/>
                <a:cs typeface="Calibri" pitchFamily="34" charset="0"/>
              </a:rPr>
              <a:t> shows similarity in phonological and semantic layers after training. </a:t>
            </a:r>
            <a:br>
              <a:rPr lang="en-US" sz="2000" dirty="0" smtClean="0">
                <a:solidFill>
                  <a:srgbClr val="FFFFFF"/>
                </a:solidFill>
                <a:latin typeface="Calibri" pitchFamily="34" charset="0"/>
                <a:cs typeface="Calibri" pitchFamily="34" charset="0"/>
              </a:rPr>
            </a:br>
            <a:r>
              <a:rPr lang="en-US" sz="2000" dirty="0" smtClean="0">
                <a:solidFill>
                  <a:srgbClr val="FFFFFF"/>
                </a:solidFill>
                <a:latin typeface="Calibri" pitchFamily="34" charset="0"/>
                <a:cs typeface="Calibri" pitchFamily="34" charset="0"/>
              </a:rPr>
              <a:t>All phonological reps activate 7 input units. </a:t>
            </a:r>
          </a:p>
        </p:txBody>
      </p:sp>
      <p:pic>
        <p:nvPicPr>
          <p:cNvPr id="348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412875"/>
            <a:ext cx="45116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125538"/>
            <a:ext cx="3322637"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72978259"/>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Dyslexia in the model</a:t>
            </a:r>
          </a:p>
        </p:txBody>
      </p:sp>
      <p:sp>
        <p:nvSpPr>
          <p:cNvPr id="8195" name="Rectangle 3"/>
          <p:cNvSpPr>
            <a:spLocks noGrp="1" noChangeArrowheads="1"/>
          </p:cNvSpPr>
          <p:nvPr>
            <p:ph type="body" sz="half" idx="1"/>
          </p:nvPr>
        </p:nvSpPr>
        <p:spPr>
          <a:xfrm>
            <a:off x="539750" y="1196975"/>
            <a:ext cx="4537075" cy="2663825"/>
          </a:xfrm>
          <a:noFill/>
        </p:spPr>
        <p:txBody>
          <a:bodyPr/>
          <a:lstStyle/>
          <a:p>
            <a:pPr marL="0" indent="0" eaLnBrk="1" hangingPunct="1">
              <a:spcBef>
                <a:spcPct val="0"/>
              </a:spcBef>
              <a:buClrTx/>
              <a:buSzTx/>
              <a:buFontTx/>
              <a:buNone/>
            </a:pPr>
            <a:r>
              <a:rPr lang="en-US" dirty="0" smtClean="0">
                <a:solidFill>
                  <a:schemeClr val="tx2"/>
                </a:solidFill>
              </a:rPr>
              <a:t>Phonological dyslexia</a:t>
            </a:r>
            <a:r>
              <a:rPr lang="en-US" dirty="0" smtClean="0"/>
              <a:t>: difficulty </a:t>
            </a:r>
            <a:r>
              <a:rPr lang="en-US" dirty="0"/>
              <a:t>reading </a:t>
            </a:r>
            <a:r>
              <a:rPr lang="en-US" dirty="0" err="1"/>
              <a:t>nonwords</a:t>
            </a:r>
            <a:r>
              <a:rPr lang="en-US" dirty="0"/>
              <a:t> </a:t>
            </a:r>
            <a:r>
              <a:rPr lang="en-US" dirty="0" smtClean="0"/>
              <a:t>(</a:t>
            </a:r>
            <a:r>
              <a:rPr lang="en-US" i="1" dirty="0" err="1" smtClean="0"/>
              <a:t>nust</a:t>
            </a:r>
            <a:r>
              <a:rPr lang="en-US" dirty="0" smtClean="0"/>
              <a:t> </a:t>
            </a:r>
            <a:r>
              <a:rPr lang="en-US" dirty="0"/>
              <a:t>or </a:t>
            </a:r>
            <a:r>
              <a:rPr lang="en-US" i="1" dirty="0" err="1" smtClean="0"/>
              <a:t>mave</a:t>
            </a:r>
            <a:r>
              <a:rPr lang="en-US" dirty="0" smtClean="0"/>
              <a:t>). </a:t>
            </a:r>
            <a:r>
              <a:rPr lang="en-US" dirty="0"/>
              <a:t>D</a:t>
            </a:r>
            <a:r>
              <a:rPr lang="en-US" dirty="0" smtClean="0"/>
              <a:t>amage </a:t>
            </a:r>
            <a:r>
              <a:rPr lang="en-US" dirty="0"/>
              <a:t>to the direct </a:t>
            </a:r>
            <a:r>
              <a:rPr lang="en-US" dirty="0" smtClean="0"/>
              <a:t>O-P pathway creates difficulty for mapping </a:t>
            </a:r>
            <a:r>
              <a:rPr lang="en-US" dirty="0"/>
              <a:t>spelling to sound according to learned regularities that can be applied to </a:t>
            </a:r>
            <a:r>
              <a:rPr lang="en-US" dirty="0" err="1"/>
              <a:t>nonwords</a:t>
            </a:r>
            <a:r>
              <a:rPr lang="en-US" dirty="0"/>
              <a:t>. </a:t>
            </a:r>
            <a:r>
              <a:rPr lang="en-US" dirty="0" smtClean="0"/>
              <a:t>No activation of </a:t>
            </a:r>
            <a:r>
              <a:rPr lang="en-US" sz="2000" dirty="0" smtClean="0">
                <a:solidFill>
                  <a:srgbClr val="FFFFFF"/>
                </a:solidFill>
              </a:rPr>
              <a:t>semantics</a:t>
            </a:r>
            <a:r>
              <a:rPr lang="pl-PL" sz="2000" dirty="0" smtClean="0">
                <a:solidFill>
                  <a:srgbClr val="FFFFFF"/>
                </a:solidFill>
              </a:rPr>
              <a:t>.</a:t>
            </a:r>
            <a:r>
              <a:rPr lang="en-US" dirty="0">
                <a:solidFill>
                  <a:schemeClr val="tx2"/>
                </a:solidFill>
                <a:latin typeface="+mn-lt"/>
              </a:rPr>
              <a:t> </a:t>
            </a:r>
            <a:endParaRPr lang="en-US" dirty="0" smtClean="0">
              <a:solidFill>
                <a:schemeClr val="tx2"/>
              </a:solidFill>
              <a:latin typeface="+mn-lt"/>
            </a:endParaRPr>
          </a:p>
          <a:p>
            <a:pPr marL="0" indent="0" eaLnBrk="1" hangingPunct="1">
              <a:spcBef>
                <a:spcPct val="0"/>
              </a:spcBef>
              <a:buClrTx/>
              <a:buSzTx/>
              <a:buFontTx/>
              <a:buNone/>
            </a:pPr>
            <a:r>
              <a:rPr lang="en-US" dirty="0" smtClean="0">
                <a:solidFill>
                  <a:schemeClr val="tx2"/>
                </a:solidFill>
                <a:latin typeface="+mn-lt"/>
              </a:rPr>
              <a:t>Deep dyslexia</a:t>
            </a:r>
            <a:r>
              <a:rPr lang="en-US" dirty="0" smtClean="0">
                <a:latin typeface="+mn-lt"/>
              </a:rPr>
              <a:t>: a more </a:t>
            </a:r>
            <a:r>
              <a:rPr lang="en-US" dirty="0">
                <a:latin typeface="+mn-lt"/>
              </a:rPr>
              <a:t>severe form of phonological </a:t>
            </a:r>
            <a:r>
              <a:rPr lang="en-US" dirty="0" smtClean="0">
                <a:latin typeface="+mn-lt"/>
              </a:rPr>
              <a:t>dyslexia, visual errors</a:t>
            </a:r>
            <a:endParaRPr lang="en-US" sz="2000" dirty="0" smtClean="0">
              <a:solidFill>
                <a:srgbClr val="FFFFFF"/>
              </a:solidFill>
            </a:endParaRPr>
          </a:p>
          <a:p>
            <a:pPr marL="0" indent="0" eaLnBrk="1" hangingPunct="1">
              <a:spcBef>
                <a:spcPct val="0"/>
              </a:spcBef>
              <a:buClrTx/>
              <a:buSzTx/>
              <a:buFontTx/>
              <a:buNone/>
            </a:pPr>
            <a:endParaRPr lang="pl-PL" sz="1000" dirty="0" smtClean="0">
              <a:solidFill>
                <a:srgbClr val="FFFFFF"/>
              </a:solidFill>
            </a:endParaRP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25538"/>
            <a:ext cx="36195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7" name="Rectangle 6"/>
          <p:cNvSpPr>
            <a:spLocks noChangeArrowheads="1"/>
          </p:cNvSpPr>
          <p:nvPr/>
        </p:nvSpPr>
        <p:spPr bwMode="auto">
          <a:xfrm>
            <a:off x="539750" y="3808413"/>
            <a:ext cx="842486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600"/>
              </a:spcAft>
            </a:pPr>
            <a:r>
              <a:rPr lang="en-US" sz="2000" dirty="0" smtClean="0">
                <a:solidFill>
                  <a:srgbClr val="FFFFFF"/>
                </a:solidFill>
                <a:latin typeface="+mn-lt"/>
              </a:rPr>
              <a:t>reflecting misperception of the word inputs (</a:t>
            </a:r>
            <a:r>
              <a:rPr lang="en-US" sz="2000" dirty="0" err="1" smtClean="0">
                <a:solidFill>
                  <a:srgbClr val="FFFFFF"/>
                </a:solidFill>
                <a:latin typeface="+mn-lt"/>
              </a:rPr>
              <a:t>e.g</a:t>
            </a:r>
            <a:r>
              <a:rPr lang="en-US" sz="2000" dirty="0" smtClean="0">
                <a:solidFill>
                  <a:srgbClr val="FFFFFF"/>
                </a:solidFill>
                <a:latin typeface="+mn-lt"/>
              </a:rPr>
              <a:t>, </a:t>
            </a:r>
            <a:r>
              <a:rPr lang="en-US" sz="2000" i="1" dirty="0" smtClean="0">
                <a:solidFill>
                  <a:srgbClr val="FFFFFF"/>
                </a:solidFill>
                <a:latin typeface="+mn-lt"/>
              </a:rPr>
              <a:t>dog</a:t>
            </a:r>
            <a:r>
              <a:rPr lang="en-US" sz="2000" dirty="0" smtClean="0">
                <a:solidFill>
                  <a:srgbClr val="FFFFFF"/>
                </a:solidFill>
                <a:latin typeface="+mn-lt"/>
              </a:rPr>
              <a:t> as </a:t>
            </a:r>
            <a:r>
              <a:rPr lang="en-US" sz="2000" i="1" dirty="0" smtClean="0">
                <a:solidFill>
                  <a:srgbClr val="FFFFFF"/>
                </a:solidFill>
                <a:latin typeface="+mn-lt"/>
              </a:rPr>
              <a:t>dot</a:t>
            </a:r>
            <a:r>
              <a:rPr lang="en-US" sz="2000" dirty="0" smtClean="0">
                <a:solidFill>
                  <a:srgbClr val="FFFFFF"/>
                </a:solidFill>
                <a:latin typeface="+mn-lt"/>
              </a:rPr>
              <a:t>); may also lead to semantic </a:t>
            </a:r>
            <a:r>
              <a:rPr lang="en-US" sz="2000" dirty="0">
                <a:solidFill>
                  <a:srgbClr val="FFFFFF"/>
                </a:solidFill>
                <a:latin typeface="+mn-lt"/>
              </a:rPr>
              <a:t>substitutions for words, </a:t>
            </a:r>
            <a:r>
              <a:rPr lang="en-US" sz="2000" dirty="0" smtClean="0">
                <a:solidFill>
                  <a:srgbClr val="FFFFFF"/>
                </a:solidFill>
                <a:latin typeface="+mn-lt"/>
              </a:rPr>
              <a:t>ex. </a:t>
            </a:r>
            <a:r>
              <a:rPr lang="en-US" sz="2000" i="1" dirty="0" smtClean="0">
                <a:solidFill>
                  <a:srgbClr val="FFFFFF"/>
                </a:solidFill>
                <a:latin typeface="+mn-lt"/>
              </a:rPr>
              <a:t>orchestra</a:t>
            </a:r>
            <a:r>
              <a:rPr lang="en-US" sz="2000" dirty="0" smtClean="0">
                <a:solidFill>
                  <a:srgbClr val="FFFFFF"/>
                </a:solidFill>
                <a:latin typeface="+mn-lt"/>
              </a:rPr>
              <a:t> as </a:t>
            </a:r>
            <a:r>
              <a:rPr lang="en-US" sz="2000" i="1" dirty="0" smtClean="0">
                <a:solidFill>
                  <a:srgbClr val="FFFFFF"/>
                </a:solidFill>
                <a:latin typeface="+mn-lt"/>
              </a:rPr>
              <a:t>symphony</a:t>
            </a:r>
            <a:r>
              <a:rPr lang="en-US" sz="2000" dirty="0" smtClean="0">
                <a:solidFill>
                  <a:srgbClr val="FFFFFF"/>
                </a:solidFill>
                <a:latin typeface="+mn-lt"/>
              </a:rPr>
              <a:t>. </a:t>
            </a:r>
          </a:p>
          <a:p>
            <a:pPr algn="l">
              <a:spcAft>
                <a:spcPts val="600"/>
              </a:spcAft>
            </a:pPr>
            <a:r>
              <a:rPr lang="en-US" sz="2000" dirty="0" smtClean="0">
                <a:solidFill>
                  <a:srgbClr val="FFFFFF"/>
                </a:solidFill>
                <a:latin typeface="+mn-lt"/>
              </a:rPr>
              <a:t>Severe damage </a:t>
            </a:r>
            <a:r>
              <a:rPr lang="en-US" sz="2000" dirty="0">
                <a:solidFill>
                  <a:srgbClr val="FFFFFF"/>
                </a:solidFill>
                <a:latin typeface="+mn-lt"/>
              </a:rPr>
              <a:t>to </a:t>
            </a:r>
            <a:r>
              <a:rPr lang="en-US" sz="2000" dirty="0" smtClean="0">
                <a:solidFill>
                  <a:srgbClr val="FFFFFF"/>
                </a:solidFill>
                <a:latin typeface="+mn-lt"/>
              </a:rPr>
              <a:t>O-P =&gt; semantic layer has stronger activations spreading to associated representations and semantically </a:t>
            </a:r>
            <a:r>
              <a:rPr lang="en-US" sz="2000" dirty="0">
                <a:solidFill>
                  <a:srgbClr val="FFFFFF"/>
                </a:solidFill>
                <a:latin typeface="+mn-lt"/>
              </a:rPr>
              <a:t>related word </a:t>
            </a:r>
            <a:r>
              <a:rPr lang="en-US" sz="2000" dirty="0" smtClean="0">
                <a:solidFill>
                  <a:srgbClr val="FFFFFF"/>
                </a:solidFill>
                <a:latin typeface="+mn-lt"/>
              </a:rPr>
              <a:t>=&gt; P, like </a:t>
            </a:r>
            <a:r>
              <a:rPr lang="en-US" sz="2000" i="1" dirty="0" smtClean="0">
                <a:solidFill>
                  <a:srgbClr val="FFFFFF"/>
                </a:solidFill>
                <a:latin typeface="+mn-lt"/>
              </a:rPr>
              <a:t>dog </a:t>
            </a:r>
            <a:r>
              <a:rPr lang="en-US" sz="2000" dirty="0">
                <a:solidFill>
                  <a:srgbClr val="FFFFFF"/>
                </a:solidFill>
                <a:latin typeface="+mn-lt"/>
              </a:rPr>
              <a:t>=&gt;</a:t>
            </a:r>
            <a:r>
              <a:rPr lang="en-US" sz="2000" dirty="0" smtClean="0">
                <a:solidFill>
                  <a:srgbClr val="FFFFFF"/>
                </a:solidFill>
                <a:latin typeface="+mn-lt"/>
              </a:rPr>
              <a:t> </a:t>
            </a:r>
            <a:r>
              <a:rPr lang="en-US" sz="2000" i="1" dirty="0" smtClean="0">
                <a:solidFill>
                  <a:srgbClr val="FFFFFF"/>
                </a:solidFill>
                <a:latin typeface="+mn-lt"/>
              </a:rPr>
              <a:t>cat</a:t>
            </a:r>
            <a:r>
              <a:rPr lang="en-US" sz="2000" dirty="0" smtClean="0">
                <a:solidFill>
                  <a:srgbClr val="FFFFFF"/>
                </a:solidFill>
                <a:latin typeface="+mn-lt"/>
              </a:rPr>
              <a:t>.</a:t>
            </a:r>
          </a:p>
          <a:p>
            <a:pPr algn="l">
              <a:spcAft>
                <a:spcPts val="600"/>
              </a:spcAft>
            </a:pPr>
            <a:r>
              <a:rPr lang="en-US" sz="2000" dirty="0">
                <a:solidFill>
                  <a:schemeClr val="tx2"/>
                </a:solidFill>
                <a:latin typeface="+mn-lt"/>
              </a:rPr>
              <a:t>Surface </a:t>
            </a:r>
            <a:r>
              <a:rPr lang="en-US" sz="2000" dirty="0" smtClean="0">
                <a:solidFill>
                  <a:schemeClr val="tx2"/>
                </a:solidFill>
                <a:latin typeface="+mn-lt"/>
              </a:rPr>
              <a:t>dyslexia</a:t>
            </a:r>
            <a:r>
              <a:rPr lang="en-US" sz="2000" dirty="0" smtClean="0">
                <a:solidFill>
                  <a:srgbClr val="FFFFFF"/>
                </a:solidFill>
                <a:latin typeface="+mn-lt"/>
              </a:rPr>
              <a:t>: access </a:t>
            </a:r>
            <a:r>
              <a:rPr lang="en-US" sz="2000" dirty="0">
                <a:solidFill>
                  <a:srgbClr val="FFFFFF"/>
                </a:solidFill>
                <a:latin typeface="+mn-lt"/>
              </a:rPr>
              <a:t>to semantics is impaired </a:t>
            </a:r>
            <a:r>
              <a:rPr lang="en-US" sz="2000" dirty="0" smtClean="0">
                <a:solidFill>
                  <a:srgbClr val="FFFFFF"/>
                </a:solidFill>
                <a:latin typeface="+mn-lt"/>
              </a:rPr>
              <a:t>(Wernicke's </a:t>
            </a:r>
            <a:r>
              <a:rPr lang="en-US" sz="2000" dirty="0">
                <a:solidFill>
                  <a:srgbClr val="FFFFFF"/>
                </a:solidFill>
                <a:latin typeface="+mn-lt"/>
              </a:rPr>
              <a:t>aphasia), </a:t>
            </a:r>
            <a:r>
              <a:rPr lang="en-US" sz="2000" dirty="0" smtClean="0">
                <a:solidFill>
                  <a:srgbClr val="FFFFFF"/>
                </a:solidFill>
                <a:latin typeface="+mn-lt"/>
              </a:rPr>
              <a:t/>
            </a:r>
            <a:br>
              <a:rPr lang="en-US" sz="2000" dirty="0" smtClean="0">
                <a:solidFill>
                  <a:srgbClr val="FFFFFF"/>
                </a:solidFill>
                <a:latin typeface="+mn-lt"/>
              </a:rPr>
            </a:br>
            <a:r>
              <a:rPr lang="en-US" sz="2000" dirty="0" err="1" smtClean="0">
                <a:solidFill>
                  <a:srgbClr val="FFFFFF"/>
                </a:solidFill>
                <a:latin typeface="+mn-lt"/>
              </a:rPr>
              <a:t>nonword</a:t>
            </a:r>
            <a:r>
              <a:rPr lang="en-US" sz="2000" dirty="0" smtClean="0">
                <a:solidFill>
                  <a:srgbClr val="FFFFFF"/>
                </a:solidFill>
                <a:latin typeface="+mn-lt"/>
              </a:rPr>
              <a:t> </a:t>
            </a:r>
            <a:r>
              <a:rPr lang="en-US" sz="2000" dirty="0">
                <a:solidFill>
                  <a:srgbClr val="FFFFFF"/>
                </a:solidFill>
                <a:latin typeface="+mn-lt"/>
              </a:rPr>
              <a:t>reading is </a:t>
            </a:r>
            <a:r>
              <a:rPr lang="en-US" sz="2000" dirty="0" smtClean="0">
                <a:solidFill>
                  <a:srgbClr val="FFFFFF"/>
                </a:solidFill>
                <a:latin typeface="+mn-lt"/>
              </a:rPr>
              <a:t>intact; resulting from a </a:t>
            </a:r>
            <a:r>
              <a:rPr lang="en-US" sz="2000" dirty="0">
                <a:solidFill>
                  <a:srgbClr val="FFFFFF"/>
                </a:solidFill>
                <a:latin typeface="+mn-lt"/>
              </a:rPr>
              <a:t>lesion in the semantics </a:t>
            </a:r>
            <a:r>
              <a:rPr lang="en-US" sz="2000" dirty="0" smtClean="0">
                <a:solidFill>
                  <a:srgbClr val="FFFFFF"/>
                </a:solidFill>
                <a:latin typeface="+mn-lt"/>
              </a:rPr>
              <a:t>pathway. Pronunciation </a:t>
            </a:r>
            <a:r>
              <a:rPr lang="en-US" sz="2000" dirty="0">
                <a:solidFill>
                  <a:srgbClr val="FFFFFF"/>
                </a:solidFill>
                <a:latin typeface="+mn-lt"/>
              </a:rPr>
              <a:t>of exception words (e.g., "yacht") is impaired. </a:t>
            </a:r>
            <a:r>
              <a:rPr lang="en-US" sz="2000" dirty="0" smtClean="0">
                <a:solidFill>
                  <a:srgbClr val="FFFFFF"/>
                </a:solidFill>
                <a:latin typeface="+mn-lt"/>
              </a:rPr>
              <a:t>Semantic </a:t>
            </a:r>
            <a:r>
              <a:rPr lang="en-US" sz="2000" dirty="0">
                <a:solidFill>
                  <a:srgbClr val="FFFFFF"/>
                </a:solidFill>
                <a:latin typeface="+mn-lt"/>
              </a:rPr>
              <a:t>pathway </a:t>
            </a:r>
            <a:r>
              <a:rPr lang="en-US" sz="2000" dirty="0" smtClean="0">
                <a:solidFill>
                  <a:srgbClr val="FFFFFF"/>
                </a:solidFill>
                <a:latin typeface="+mn-lt"/>
              </a:rPr>
              <a:t>helps to </a:t>
            </a:r>
            <a:r>
              <a:rPr lang="en-US" sz="2000" dirty="0">
                <a:solidFill>
                  <a:srgbClr val="FFFFFF"/>
                </a:solidFill>
                <a:latin typeface="+mn-lt"/>
              </a:rPr>
              <a:t>pronounce </a:t>
            </a:r>
            <a:r>
              <a:rPr lang="en-US" sz="2000" dirty="0" smtClean="0">
                <a:solidFill>
                  <a:srgbClr val="FFFFFF"/>
                </a:solidFill>
                <a:latin typeface="+mn-lt"/>
              </a:rPr>
              <a:t>rare words </a:t>
            </a:r>
            <a:r>
              <a:rPr lang="en-US" sz="2000" dirty="0">
                <a:solidFill>
                  <a:srgbClr val="FFFFFF"/>
                </a:solidFill>
                <a:latin typeface="+mn-lt"/>
              </a:rPr>
              <a:t>like yacht, </a:t>
            </a:r>
            <a:r>
              <a:rPr lang="en-US" sz="2000" dirty="0" smtClean="0">
                <a:solidFill>
                  <a:srgbClr val="FFFFFF"/>
                </a:solidFill>
                <a:latin typeface="+mn-lt"/>
              </a:rPr>
              <a:t>direct path is </a:t>
            </a:r>
            <a:r>
              <a:rPr lang="en-US" sz="2000" dirty="0">
                <a:solidFill>
                  <a:srgbClr val="FFFFFF"/>
                </a:solidFill>
                <a:latin typeface="+mn-lt"/>
              </a:rPr>
              <a:t>used </a:t>
            </a:r>
            <a:r>
              <a:rPr lang="en-US" sz="2000" dirty="0" smtClean="0">
                <a:solidFill>
                  <a:srgbClr val="FFFFFF"/>
                </a:solidFill>
                <a:latin typeface="+mn-lt"/>
              </a:rPr>
              <a:t>for regular </a:t>
            </a:r>
            <a:r>
              <a:rPr lang="en-US" sz="2000" dirty="0">
                <a:solidFill>
                  <a:srgbClr val="FFFFFF"/>
                </a:solidFill>
                <a:latin typeface="+mn-lt"/>
              </a:rPr>
              <a:t>words</a:t>
            </a:r>
            <a:r>
              <a:rPr lang="en-US" sz="2000" dirty="0" smtClean="0">
                <a:solidFill>
                  <a:srgbClr val="FFFFFF"/>
                </a:solidFill>
                <a:latin typeface="+mn-lt"/>
              </a:rPr>
              <a:t>. </a:t>
            </a:r>
            <a:endParaRPr lang="pl-PL" sz="2000" dirty="0">
              <a:solidFill>
                <a:srgbClr val="FFFFFF"/>
              </a:solidFill>
              <a:latin typeface="+mn-lt"/>
            </a:endParaRPr>
          </a:p>
        </p:txBody>
      </p:sp>
    </p:spTree>
    <p:extLst>
      <p:ext uri="{BB962C8B-B14F-4D97-AF65-F5344CB8AC3E}">
        <p14:creationId xmlns:p14="http://schemas.microsoft.com/office/powerpoint/2010/main" val="634278803"/>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Direct pathway lesions</a:t>
            </a:r>
          </a:p>
        </p:txBody>
      </p:sp>
      <p:sp>
        <p:nvSpPr>
          <p:cNvPr id="14339" name="Rectangle 3"/>
          <p:cNvSpPr>
            <a:spLocks noChangeArrowheads="1"/>
          </p:cNvSpPr>
          <p:nvPr/>
        </p:nvSpPr>
        <p:spPr bwMode="auto">
          <a:xfrm>
            <a:off x="428625" y="5429250"/>
            <a:ext cx="87153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dirty="0">
                <a:solidFill>
                  <a:srgbClr val="FFFFFF"/>
                </a:solidFill>
                <a:latin typeface="Calibri" pitchFamily="34" charset="0"/>
              </a:rPr>
              <a:t>Partial direct pathway lesions in the dyslexia model, either with or without an intact semantic pathway (Full </a:t>
            </a:r>
            <a:r>
              <a:rPr lang="en-US" sz="1800" dirty="0" err="1">
                <a:solidFill>
                  <a:srgbClr val="FFFFFF"/>
                </a:solidFill>
                <a:latin typeface="Calibri" pitchFamily="34" charset="0"/>
              </a:rPr>
              <a:t>Sem</a:t>
            </a:r>
            <a:r>
              <a:rPr lang="en-US" sz="1800" dirty="0">
                <a:solidFill>
                  <a:srgbClr val="FFFFFF"/>
                </a:solidFill>
                <a:latin typeface="Calibri" pitchFamily="34" charset="0"/>
              </a:rPr>
              <a:t> vs. No </a:t>
            </a:r>
            <a:r>
              <a:rPr lang="en-US" sz="1800" dirty="0" err="1">
                <a:solidFill>
                  <a:srgbClr val="FFFFFF"/>
                </a:solidFill>
                <a:latin typeface="Calibri" pitchFamily="34" charset="0"/>
              </a:rPr>
              <a:t>Sem</a:t>
            </a:r>
            <a:r>
              <a:rPr lang="en-US" sz="1800" dirty="0">
                <a:solidFill>
                  <a:srgbClr val="FFFFFF"/>
                </a:solidFill>
                <a:latin typeface="Calibri" pitchFamily="34" charset="0"/>
              </a:rPr>
              <a:t>, respectively). The highest levels of semantic errors (i.e., deep dyslexia) are shown with Full </a:t>
            </a:r>
            <a:r>
              <a:rPr lang="en-US" sz="1800" dirty="0" err="1">
                <a:solidFill>
                  <a:srgbClr val="FFFFFF"/>
                </a:solidFill>
                <a:latin typeface="Calibri" pitchFamily="34" charset="0"/>
              </a:rPr>
              <a:t>Sem</a:t>
            </a:r>
            <a:r>
              <a:rPr lang="en-US" sz="1800" dirty="0">
                <a:solidFill>
                  <a:srgbClr val="FFFFFF"/>
                </a:solidFill>
                <a:latin typeface="Calibri" pitchFamily="34" charset="0"/>
              </a:rPr>
              <a:t> in the abstract words, consistent with the simpler results </a:t>
            </a:r>
            <a:r>
              <a:rPr lang="en-US" sz="1800" dirty="0" smtClean="0">
                <a:solidFill>
                  <a:srgbClr val="FFFFFF"/>
                </a:solidFill>
                <a:latin typeface="Calibri" pitchFamily="34" charset="0"/>
              </a:rPr>
              <a:t>showing such patterns </a:t>
            </a:r>
            <a:r>
              <a:rPr lang="en-US" sz="1800" dirty="0">
                <a:solidFill>
                  <a:srgbClr val="FFFFFF"/>
                </a:solidFill>
                <a:latin typeface="Calibri" pitchFamily="34" charset="0"/>
              </a:rPr>
              <a:t>with a full lesion of the direct pathway.</a:t>
            </a:r>
            <a:endParaRPr lang="pl-PL" sz="1800" dirty="0">
              <a:solidFill>
                <a:srgbClr val="FFFFFF"/>
              </a:solidFill>
              <a:latin typeface="Calibri" pitchFamily="34" charset="0"/>
            </a:endParaRP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946717"/>
            <a:ext cx="7094537"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85813816"/>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Semantic pathway lesions</a:t>
            </a:r>
          </a:p>
        </p:txBody>
      </p:sp>
      <p:sp>
        <p:nvSpPr>
          <p:cNvPr id="12291" name="Rectangle 6"/>
          <p:cNvSpPr>
            <a:spLocks noChangeArrowheads="1"/>
          </p:cNvSpPr>
          <p:nvPr/>
        </p:nvSpPr>
        <p:spPr bwMode="auto">
          <a:xfrm>
            <a:off x="611188" y="5429250"/>
            <a:ext cx="83534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dirty="0">
                <a:solidFill>
                  <a:srgbClr val="FFFFFF"/>
                </a:solidFill>
                <a:latin typeface="Calibri" pitchFamily="34" charset="0"/>
              </a:rPr>
              <a:t>Partial semantic pathway lesions in the dyslexia model, with an intact direct pathway. Only visual errors are observed, </a:t>
            </a:r>
            <a:r>
              <a:rPr lang="pl-PL" sz="1800" dirty="0" err="1">
                <a:solidFill>
                  <a:srgbClr val="FFFFFF"/>
                </a:solidFill>
                <a:latin typeface="Calibri" pitchFamily="34" charset="0"/>
              </a:rPr>
              <a:t>deed</a:t>
            </a:r>
            <a:r>
              <a:rPr lang="pl-PL" sz="1800" dirty="0">
                <a:solidFill>
                  <a:srgbClr val="FFFFFF"/>
                </a:solidFill>
                <a:latin typeface="Calibri" pitchFamily="34" charset="0"/>
              </a:rPr>
              <a:t>=&gt;</a:t>
            </a:r>
            <a:r>
              <a:rPr lang="pl-PL" sz="1800" dirty="0" err="1">
                <a:solidFill>
                  <a:srgbClr val="FFFFFF"/>
                </a:solidFill>
                <a:latin typeface="Calibri" pitchFamily="34" charset="0"/>
              </a:rPr>
              <a:t>need</a:t>
            </a:r>
            <a:r>
              <a:rPr lang="pl-PL" sz="1800" dirty="0">
                <a:solidFill>
                  <a:srgbClr val="FFFFFF"/>
                </a:solidFill>
                <a:latin typeface="Calibri" pitchFamily="34" charset="0"/>
              </a:rPr>
              <a:t>, </a:t>
            </a:r>
            <a:r>
              <a:rPr lang="pl-PL" sz="1800" dirty="0" err="1">
                <a:solidFill>
                  <a:srgbClr val="FFFFFF"/>
                </a:solidFill>
                <a:latin typeface="Calibri" pitchFamily="34" charset="0"/>
              </a:rPr>
              <a:t>hire</a:t>
            </a:r>
            <a:r>
              <a:rPr lang="pl-PL" sz="1800" dirty="0">
                <a:solidFill>
                  <a:srgbClr val="FFFFFF"/>
                </a:solidFill>
                <a:latin typeface="Calibri" pitchFamily="34" charset="0"/>
              </a:rPr>
              <a:t>=&gt;</a:t>
            </a:r>
            <a:r>
              <a:rPr lang="pl-PL" sz="1800" dirty="0" err="1">
                <a:solidFill>
                  <a:srgbClr val="FFFFFF"/>
                </a:solidFill>
                <a:latin typeface="Calibri" pitchFamily="34" charset="0"/>
              </a:rPr>
              <a:t>hare</a:t>
            </a:r>
            <a:r>
              <a:rPr lang="pl-PL" sz="1800" dirty="0">
                <a:solidFill>
                  <a:srgbClr val="FFFFFF"/>
                </a:solidFill>
                <a:latin typeface="Calibri" pitchFamily="34" charset="0"/>
              </a:rPr>
              <a:t>, </a:t>
            </a:r>
            <a:r>
              <a:rPr lang="pl-PL" sz="1800" dirty="0" err="1">
                <a:solidFill>
                  <a:srgbClr val="FFFFFF"/>
                </a:solidFill>
                <a:latin typeface="Calibri" pitchFamily="34" charset="0"/>
              </a:rPr>
              <a:t>plea</a:t>
            </a:r>
            <a:r>
              <a:rPr lang="pl-PL" sz="1800" dirty="0">
                <a:solidFill>
                  <a:srgbClr val="FFFFFF"/>
                </a:solidFill>
                <a:latin typeface="Calibri" pitchFamily="34" charset="0"/>
              </a:rPr>
              <a:t>=&gt;</a:t>
            </a:r>
            <a:r>
              <a:rPr lang="pl-PL" sz="1800" dirty="0" err="1" smtClean="0">
                <a:solidFill>
                  <a:srgbClr val="FFFFFF"/>
                </a:solidFill>
                <a:latin typeface="Calibri" pitchFamily="34" charset="0"/>
              </a:rPr>
              <a:t>flea</a:t>
            </a:r>
            <a:r>
              <a:rPr lang="en-US" sz="1800" dirty="0" smtClean="0">
                <a:solidFill>
                  <a:srgbClr val="FFFFFF"/>
                </a:solidFill>
                <a:latin typeface="Calibri" pitchFamily="34" charset="0"/>
              </a:rPr>
              <a:t>.</a:t>
            </a:r>
            <a:r>
              <a:rPr lang="pl-PL" sz="1800" dirty="0" smtClean="0">
                <a:solidFill>
                  <a:srgbClr val="FFFFFF"/>
                </a:solidFill>
                <a:latin typeface="Calibri" pitchFamily="34" charset="0"/>
              </a:rPr>
              <a:t> </a:t>
            </a:r>
            <a:r>
              <a:rPr lang="en-US" sz="1800" dirty="0" smtClean="0">
                <a:solidFill>
                  <a:srgbClr val="FFFFFF"/>
                </a:solidFill>
                <a:latin typeface="Calibri" pitchFamily="34" charset="0"/>
              </a:rPr>
              <a:t/>
            </a:r>
            <a:br>
              <a:rPr lang="en-US" sz="1800" dirty="0" smtClean="0">
                <a:solidFill>
                  <a:srgbClr val="FFFFFF"/>
                </a:solidFill>
                <a:latin typeface="Calibri" pitchFamily="34" charset="0"/>
              </a:rPr>
            </a:br>
            <a:r>
              <a:rPr lang="en-US" sz="1800" dirty="0" smtClean="0">
                <a:solidFill>
                  <a:srgbClr val="FFFFFF"/>
                </a:solidFill>
                <a:latin typeface="Calibri" pitchFamily="34" charset="0"/>
              </a:rPr>
              <a:t>Damage </a:t>
            </a:r>
            <a:r>
              <a:rPr lang="en-US" sz="1800" dirty="0">
                <a:solidFill>
                  <a:srgbClr val="FFFFFF"/>
                </a:solidFill>
                <a:latin typeface="Calibri" pitchFamily="34" charset="0"/>
              </a:rPr>
              <a:t>to the orthography </a:t>
            </a:r>
            <a:r>
              <a:rPr lang="en-US" sz="1800" dirty="0" smtClean="0">
                <a:solidFill>
                  <a:srgbClr val="FFFFFF"/>
                </a:solidFill>
                <a:latin typeface="Calibri" pitchFamily="34" charset="0"/>
              </a:rPr>
              <a:t>=&gt; </a:t>
            </a:r>
            <a:r>
              <a:rPr lang="en-US" sz="1800" dirty="0">
                <a:solidFill>
                  <a:srgbClr val="FFFFFF"/>
                </a:solidFill>
                <a:latin typeface="Calibri" pitchFamily="34" charset="0"/>
              </a:rPr>
              <a:t>semantics hidden layer (</a:t>
            </a:r>
            <a:r>
              <a:rPr lang="en-US" sz="1800" dirty="0" err="1">
                <a:solidFill>
                  <a:srgbClr val="FFFFFF"/>
                </a:solidFill>
                <a:latin typeface="Calibri" pitchFamily="34" charset="0"/>
              </a:rPr>
              <a:t>OS_Hid</a:t>
            </a:r>
            <a:r>
              <a:rPr lang="en-US" sz="1800" dirty="0">
                <a:solidFill>
                  <a:srgbClr val="FFFFFF"/>
                </a:solidFill>
                <a:latin typeface="Calibri" pitchFamily="34" charset="0"/>
              </a:rPr>
              <a:t>) </a:t>
            </a:r>
            <a:r>
              <a:rPr lang="en-US" sz="1800" dirty="0" smtClean="0">
                <a:solidFill>
                  <a:srgbClr val="FFFFFF"/>
                </a:solidFill>
                <a:latin typeface="Calibri" pitchFamily="34" charset="0"/>
              </a:rPr>
              <a:t>have more impact than </a:t>
            </a:r>
            <a:r>
              <a:rPr lang="en-US" sz="1800" dirty="0">
                <a:solidFill>
                  <a:srgbClr val="FFFFFF"/>
                </a:solidFill>
                <a:latin typeface="Calibri" pitchFamily="34" charset="0"/>
              </a:rPr>
              <a:t>the semantics </a:t>
            </a:r>
            <a:r>
              <a:rPr lang="en-US" sz="1800" dirty="0" smtClean="0">
                <a:solidFill>
                  <a:srgbClr val="FFFFFF"/>
                </a:solidFill>
                <a:latin typeface="Calibri" pitchFamily="34" charset="0"/>
              </a:rPr>
              <a:t>=&gt; </a:t>
            </a:r>
            <a:r>
              <a:rPr lang="en-US" sz="1800" dirty="0">
                <a:solidFill>
                  <a:srgbClr val="FFFFFF"/>
                </a:solidFill>
                <a:latin typeface="Calibri" pitchFamily="34" charset="0"/>
              </a:rPr>
              <a:t>phonology (</a:t>
            </a:r>
            <a:r>
              <a:rPr lang="en-US" sz="1800" dirty="0" err="1">
                <a:solidFill>
                  <a:srgbClr val="FFFFFF"/>
                </a:solidFill>
                <a:latin typeface="Calibri" pitchFamily="34" charset="0"/>
              </a:rPr>
              <a:t>SP_Hid</a:t>
            </a:r>
            <a:r>
              <a:rPr lang="en-US" sz="1800" dirty="0">
                <a:solidFill>
                  <a:srgbClr val="FFFFFF"/>
                </a:solidFill>
                <a:latin typeface="Calibri" pitchFamily="34" charset="0"/>
              </a:rPr>
              <a:t>) </a:t>
            </a:r>
            <a:r>
              <a:rPr lang="en-US" sz="1800" dirty="0" smtClean="0">
                <a:solidFill>
                  <a:srgbClr val="FFFFFF"/>
                </a:solidFill>
                <a:latin typeface="Calibri" pitchFamily="34" charset="0"/>
              </a:rPr>
              <a:t>layer,</a:t>
            </a:r>
            <a:r>
              <a:rPr lang="pl-PL" sz="1800" dirty="0" smtClean="0">
                <a:solidFill>
                  <a:srgbClr val="FFFFFF"/>
                </a:solidFill>
                <a:latin typeface="Calibri" pitchFamily="34" charset="0"/>
              </a:rPr>
              <a:t>. </a:t>
            </a:r>
            <a:endParaRPr lang="pl-PL" sz="1800" dirty="0">
              <a:solidFill>
                <a:srgbClr val="FFFFFF"/>
              </a:solidFill>
              <a:latin typeface="Calibri" pitchFamily="34" charset="0"/>
            </a:endParaRPr>
          </a:p>
        </p:txBody>
      </p:sp>
      <p:pic>
        <p:nvPicPr>
          <p:cNvPr id="122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928688"/>
            <a:ext cx="7116762"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40235686"/>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685800" y="350838"/>
            <a:ext cx="7772400" cy="563562"/>
          </a:xfrm>
        </p:spPr>
        <p:txBody>
          <a:bodyPr/>
          <a:lstStyle/>
          <a:p>
            <a:pPr eaLnBrk="1" hangingPunct="1">
              <a:defRPr/>
            </a:pPr>
            <a:r>
              <a:rPr lang="en-US" sz="3600" dirty="0">
                <a:effectLst>
                  <a:outerShdw blurRad="38100" dist="38100" dir="2700000" algn="tl">
                    <a:srgbClr val="000000">
                      <a:alpha val="43137"/>
                    </a:srgbClr>
                  </a:outerShdw>
                </a:effectLst>
              </a:rPr>
              <a:t>Partial semantic pathway lesions</a:t>
            </a:r>
            <a:endParaRPr lang="en-US" sz="3600" dirty="0" smtClean="0">
              <a:effectLst>
                <a:outerShdw blurRad="38100" dist="38100" dir="2700000" algn="tl">
                  <a:srgbClr val="000000">
                    <a:alpha val="43137"/>
                  </a:srgbClr>
                </a:outerShdw>
              </a:effectLst>
            </a:endParaRPr>
          </a:p>
        </p:txBody>
      </p:sp>
      <p:sp>
        <p:nvSpPr>
          <p:cNvPr id="13315" name="Rectangle 3"/>
          <p:cNvSpPr>
            <a:spLocks noChangeArrowheads="1"/>
          </p:cNvSpPr>
          <p:nvPr/>
        </p:nvSpPr>
        <p:spPr bwMode="auto">
          <a:xfrm>
            <a:off x="611188" y="5661248"/>
            <a:ext cx="8353425" cy="93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dirty="0">
                <a:solidFill>
                  <a:srgbClr val="FFFFFF"/>
                </a:solidFill>
                <a:latin typeface="Calibri" pitchFamily="34" charset="0"/>
              </a:rPr>
              <a:t>Partial semantic pathway lesions with complete direct pathway lesions. The 0.0 case shows results for just a pure direct </a:t>
            </a:r>
            <a:r>
              <a:rPr lang="en-US" sz="1800" dirty="0" smtClean="0">
                <a:solidFill>
                  <a:srgbClr val="FFFFFF"/>
                </a:solidFill>
                <a:latin typeface="Calibri" pitchFamily="34" charset="0"/>
              </a:rPr>
              <a:t>O-P lesion</a:t>
            </a:r>
            <a:r>
              <a:rPr lang="en-US" sz="1800" dirty="0">
                <a:solidFill>
                  <a:srgbClr val="FFFFFF"/>
                </a:solidFill>
                <a:latin typeface="Calibri" pitchFamily="34" charset="0"/>
              </a:rPr>
              <a:t>. Relative to this, small levels of additional semantic pathway damage </a:t>
            </a:r>
            <a:r>
              <a:rPr lang="en-US" sz="1800" dirty="0" smtClean="0">
                <a:solidFill>
                  <a:srgbClr val="FFFFFF"/>
                </a:solidFill>
                <a:latin typeface="Calibri" pitchFamily="34" charset="0"/>
              </a:rPr>
              <a:t>produce </a:t>
            </a:r>
            <a:r>
              <a:rPr lang="en-US" sz="1800" dirty="0">
                <a:solidFill>
                  <a:srgbClr val="FFFFFF"/>
                </a:solidFill>
                <a:latin typeface="Calibri" pitchFamily="34" charset="0"/>
              </a:rPr>
              <a:t>slightly higher rates of semantic errors.</a:t>
            </a:r>
            <a:endParaRPr lang="pl-PL" sz="1800" dirty="0">
              <a:solidFill>
                <a:srgbClr val="FFFFFF"/>
              </a:solidFill>
              <a:latin typeface="Calibri" pitchFamily="34" charset="0"/>
            </a:endParaRP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824" y="980728"/>
            <a:ext cx="6926262"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419417418"/>
      </p:ext>
    </p:extLst>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39800"/>
          </a:xfrm>
        </p:spPr>
        <p:txBody>
          <a:bodyPr/>
          <a:lstStyle/>
          <a:p>
            <a:pPr eaLnBrk="1" hangingPunct="1"/>
            <a:r>
              <a:rPr lang="en-US" dirty="0" smtClean="0"/>
              <a:t>Fuzzy Symbolic Dynamics (FSD) Plots</a:t>
            </a:r>
          </a:p>
        </p:txBody>
      </p:sp>
      <p:sp>
        <p:nvSpPr>
          <p:cNvPr id="29708" name="Rectangle 12"/>
          <p:cNvSpPr>
            <a:spLocks noChangeArrowheads="1"/>
          </p:cNvSpPr>
          <p:nvPr/>
        </p:nvSpPr>
        <p:spPr bwMode="auto">
          <a:xfrm>
            <a:off x="470228" y="1340768"/>
            <a:ext cx="8389938" cy="3744416"/>
          </a:xfrm>
          <a:prstGeom prst="rect">
            <a:avLst/>
          </a:prstGeom>
          <a:noFill/>
          <a:ln w="9525">
            <a:noFill/>
            <a:miter lim="800000"/>
            <a:headEnd/>
            <a:tailEnd/>
          </a:ln>
          <a:effectLst/>
        </p:spPr>
        <p:txBody>
          <a:bodyPr/>
          <a:lstStyle/>
          <a:p>
            <a:pPr marL="342900" indent="-342900" algn="l">
              <a:spcBef>
                <a:spcPct val="20000"/>
              </a:spcBef>
              <a:buClr>
                <a:schemeClr val="hlink"/>
              </a:buClr>
              <a:buSzPct val="80000"/>
              <a:buFont typeface="Arial" pitchFamily="34" charset="0"/>
              <a:buChar char="•"/>
              <a:defRPr/>
            </a:pPr>
            <a:r>
              <a:rPr lang="en-US" sz="2000" dirty="0" smtClean="0">
                <a:solidFill>
                  <a:srgbClr val="F8F8F8"/>
                </a:solidFill>
                <a:latin typeface="+mn-lt"/>
              </a:rPr>
              <a:t>How to see what network does? RP </a:t>
            </a:r>
            <a:r>
              <a:rPr lang="en-US" sz="2000" dirty="0">
                <a:solidFill>
                  <a:srgbClr val="F8F8F8"/>
                </a:solidFill>
                <a:latin typeface="+mn-lt"/>
              </a:rPr>
              <a:t>plots </a:t>
            </a:r>
            <a:r>
              <a:rPr lang="en-US" sz="2000" i="1" dirty="0">
                <a:solidFill>
                  <a:srgbClr val="FFFF00"/>
                </a:solidFill>
                <a:latin typeface="+mn-lt"/>
              </a:rPr>
              <a:t>S</a:t>
            </a:r>
            <a:r>
              <a:rPr lang="en-US" sz="2000" dirty="0">
                <a:solidFill>
                  <a:srgbClr val="FFFF00"/>
                </a:solidFill>
                <a:latin typeface="+mn-lt"/>
              </a:rPr>
              <a:t>(</a:t>
            </a:r>
            <a:r>
              <a:rPr lang="en-US" sz="2000" i="1" dirty="0">
                <a:solidFill>
                  <a:srgbClr val="FFFF00"/>
                </a:solidFill>
                <a:latin typeface="+mn-lt"/>
              </a:rPr>
              <a:t>t</a:t>
            </a:r>
            <a:r>
              <a:rPr lang="en-US" sz="2000" dirty="0">
                <a:solidFill>
                  <a:srgbClr val="FFFF00"/>
                </a:solidFill>
                <a:latin typeface="+mn-lt"/>
              </a:rPr>
              <a:t>,</a:t>
            </a:r>
            <a:r>
              <a:rPr lang="en-US" sz="2000" i="1" dirty="0">
                <a:solidFill>
                  <a:srgbClr val="FFFF00"/>
                </a:solidFill>
                <a:latin typeface="+mn-lt"/>
              </a:rPr>
              <a:t>t</a:t>
            </a:r>
            <a:r>
              <a:rPr lang="en-US" sz="2000" baseline="-25000" dirty="0">
                <a:solidFill>
                  <a:srgbClr val="FFFF00"/>
                </a:solidFill>
                <a:latin typeface="+mn-lt"/>
              </a:rPr>
              <a:t>0</a:t>
            </a:r>
            <a:r>
              <a:rPr lang="en-US" sz="2000" dirty="0">
                <a:solidFill>
                  <a:srgbClr val="FFFF00"/>
                </a:solidFill>
                <a:latin typeface="+mn-lt"/>
              </a:rPr>
              <a:t>)</a:t>
            </a:r>
            <a:r>
              <a:rPr lang="en-US" sz="2000" dirty="0">
                <a:solidFill>
                  <a:srgbClr val="F8F8F8"/>
                </a:solidFill>
                <a:latin typeface="+mn-lt"/>
              </a:rPr>
              <a:t> values as a </a:t>
            </a:r>
            <a:r>
              <a:rPr lang="en-US" sz="2000" dirty="0" smtClean="0">
                <a:solidFill>
                  <a:srgbClr val="F8F8F8"/>
                </a:solidFill>
                <a:latin typeface="+mn-lt"/>
              </a:rPr>
              <a:t>matrix.</a:t>
            </a:r>
          </a:p>
          <a:p>
            <a:pPr marL="342900" indent="-342900" algn="l">
              <a:spcBef>
                <a:spcPct val="20000"/>
              </a:spcBef>
              <a:buClr>
                <a:schemeClr val="hlink"/>
              </a:buClr>
              <a:buSzPct val="80000"/>
              <a:buFont typeface="Arial" pitchFamily="34" charset="0"/>
              <a:buChar char="•"/>
              <a:defRPr/>
            </a:pPr>
            <a:r>
              <a:rPr lang="en-US" sz="2000" dirty="0" smtClean="0">
                <a:solidFill>
                  <a:schemeClr val="tx2"/>
                </a:solidFill>
                <a:latin typeface="+mn-lt"/>
              </a:rPr>
              <a:t>Symbolic Dynamics</a:t>
            </a:r>
            <a:r>
              <a:rPr lang="en-US" sz="2000" dirty="0" smtClean="0">
                <a:solidFill>
                  <a:srgbClr val="F8F8F8"/>
                </a:solidFill>
                <a:latin typeface="+mn-lt"/>
              </a:rPr>
              <a:t>: space is partitioned to regions </a:t>
            </a:r>
            <a:r>
              <a:rPr lang="en-US" sz="2000" i="1" dirty="0" smtClean="0">
                <a:solidFill>
                  <a:schemeClr val="tx2"/>
                </a:solidFill>
                <a:latin typeface="+mn-lt"/>
              </a:rPr>
              <a:t>R</a:t>
            </a:r>
            <a:r>
              <a:rPr lang="en-US" sz="2000" baseline="-25000" dirty="0" smtClean="0">
                <a:solidFill>
                  <a:schemeClr val="tx2"/>
                </a:solidFill>
                <a:latin typeface="+mn-lt"/>
              </a:rPr>
              <a:t>1</a:t>
            </a:r>
            <a:r>
              <a:rPr lang="en-US" sz="2000" dirty="0" smtClean="0">
                <a:solidFill>
                  <a:schemeClr val="tx2"/>
                </a:solidFill>
                <a:latin typeface="+mn-lt"/>
              </a:rPr>
              <a:t>, </a:t>
            </a:r>
            <a:r>
              <a:rPr lang="en-US" sz="2000" i="1" dirty="0" smtClean="0">
                <a:solidFill>
                  <a:schemeClr val="tx2"/>
                </a:solidFill>
                <a:latin typeface="+mn-lt"/>
              </a:rPr>
              <a:t>R</a:t>
            </a:r>
            <a:r>
              <a:rPr lang="en-US" sz="2000" baseline="-25000" dirty="0" smtClean="0">
                <a:solidFill>
                  <a:schemeClr val="tx2"/>
                </a:solidFill>
                <a:latin typeface="+mn-lt"/>
              </a:rPr>
              <a:t>2</a:t>
            </a:r>
            <a:r>
              <a:rPr lang="en-US" sz="2000" dirty="0" smtClean="0">
                <a:solidFill>
                  <a:schemeClr val="tx2"/>
                </a:solidFill>
                <a:latin typeface="+mn-lt"/>
              </a:rPr>
              <a:t>, … </a:t>
            </a:r>
            <a:r>
              <a:rPr lang="en-US" sz="2000" i="1" dirty="0" err="1" smtClean="0">
                <a:solidFill>
                  <a:schemeClr val="tx2"/>
                </a:solidFill>
                <a:latin typeface="+mn-lt"/>
              </a:rPr>
              <a:t>R</a:t>
            </a:r>
            <a:r>
              <a:rPr lang="en-US" sz="2000" i="1" baseline="-25000" dirty="0" err="1" smtClean="0">
                <a:solidFill>
                  <a:schemeClr val="tx2"/>
                </a:solidFill>
                <a:latin typeface="+mn-lt"/>
              </a:rPr>
              <a:t>n</a:t>
            </a:r>
            <a:r>
              <a:rPr lang="en-US" sz="2000" dirty="0" smtClean="0">
                <a:solidFill>
                  <a:srgbClr val="F8F8F8"/>
                </a:solidFill>
                <a:latin typeface="+mn-lt"/>
              </a:rPr>
              <a:t>, and trajectory is changed into a sequence of symbols </a:t>
            </a:r>
            <a:r>
              <a:rPr lang="en-US" sz="2000" i="1" dirty="0" err="1" smtClean="0">
                <a:solidFill>
                  <a:schemeClr val="tx2"/>
                </a:solidFill>
                <a:latin typeface="Calibri"/>
              </a:rPr>
              <a:t>R</a:t>
            </a:r>
            <a:r>
              <a:rPr lang="en-US" sz="2000" i="1" baseline="-25000" dirty="0" err="1" smtClean="0">
                <a:solidFill>
                  <a:schemeClr val="tx2"/>
                </a:solidFill>
                <a:latin typeface="Calibri"/>
              </a:rPr>
              <a:t>i</a:t>
            </a:r>
            <a:r>
              <a:rPr lang="en-US" sz="2000" dirty="0">
                <a:solidFill>
                  <a:schemeClr val="tx2"/>
                </a:solidFill>
                <a:latin typeface="Calibri"/>
              </a:rPr>
              <a:t> </a:t>
            </a:r>
            <a:r>
              <a:rPr lang="en-US" sz="2000" i="1" dirty="0" smtClean="0">
                <a:solidFill>
                  <a:schemeClr val="tx2"/>
                </a:solidFill>
                <a:latin typeface="Calibri"/>
              </a:rPr>
              <a:t>R</a:t>
            </a:r>
            <a:r>
              <a:rPr lang="en-US" sz="2000" i="1" baseline="-25000" dirty="0" smtClean="0">
                <a:solidFill>
                  <a:schemeClr val="tx2"/>
                </a:solidFill>
                <a:latin typeface="Calibri"/>
              </a:rPr>
              <a:t>i</a:t>
            </a:r>
            <a:r>
              <a:rPr lang="en-US" sz="2000" baseline="-25000" dirty="0" smtClean="0">
                <a:solidFill>
                  <a:schemeClr val="tx2"/>
                </a:solidFill>
                <a:latin typeface="Calibri"/>
              </a:rPr>
              <a:t>+1</a:t>
            </a:r>
            <a:r>
              <a:rPr lang="en-US" sz="2000" i="1" dirty="0" smtClean="0">
                <a:solidFill>
                  <a:schemeClr val="tx2"/>
                </a:solidFill>
                <a:latin typeface="Calibri"/>
              </a:rPr>
              <a:t>R</a:t>
            </a:r>
            <a:r>
              <a:rPr lang="en-US" sz="2000" i="1" baseline="-25000" dirty="0" smtClean="0">
                <a:solidFill>
                  <a:schemeClr val="tx2"/>
                </a:solidFill>
                <a:latin typeface="Calibri"/>
              </a:rPr>
              <a:t>i</a:t>
            </a:r>
            <a:r>
              <a:rPr lang="en-US" sz="2000" baseline="-25000" dirty="0" smtClean="0">
                <a:solidFill>
                  <a:schemeClr val="tx2"/>
                </a:solidFill>
                <a:latin typeface="Calibri"/>
              </a:rPr>
              <a:t>+2</a:t>
            </a:r>
            <a:r>
              <a:rPr lang="en-US" sz="2000" dirty="0" smtClean="0">
                <a:solidFill>
                  <a:schemeClr val="tx2"/>
                </a:solidFill>
                <a:latin typeface="+mn-lt"/>
              </a:rPr>
              <a:t> …</a:t>
            </a:r>
            <a:r>
              <a:rPr lang="en-US" sz="2000" dirty="0" smtClean="0">
                <a:solidFill>
                  <a:srgbClr val="F8F8F8"/>
                </a:solidFill>
                <a:latin typeface="+mn-lt"/>
              </a:rPr>
              <a:t> followed by statistical analysis.</a:t>
            </a:r>
          </a:p>
          <a:p>
            <a:pPr marL="342900" indent="-342900" algn="l">
              <a:spcBef>
                <a:spcPct val="20000"/>
              </a:spcBef>
              <a:buClr>
                <a:schemeClr val="hlink"/>
              </a:buClr>
              <a:buSzPct val="80000"/>
              <a:buFont typeface="Arial" pitchFamily="34" charset="0"/>
              <a:buChar char="•"/>
              <a:defRPr/>
            </a:pPr>
            <a:r>
              <a:rPr lang="en-US" sz="2000" dirty="0" smtClean="0">
                <a:solidFill>
                  <a:schemeClr val="tx2"/>
                </a:solidFill>
                <a:latin typeface="+mn-lt"/>
              </a:rPr>
              <a:t>Fuzzy Symbolic Dynamics:</a:t>
            </a:r>
            <a:r>
              <a:rPr lang="en-US" sz="2000" dirty="0" smtClean="0">
                <a:solidFill>
                  <a:srgbClr val="F8F8F8"/>
                </a:solidFill>
                <a:latin typeface="+mn-lt"/>
              </a:rPr>
              <a:t> will associate a membership function with each region </a:t>
            </a:r>
            <a:r>
              <a:rPr lang="en-US" sz="2000" i="1" dirty="0" err="1" smtClean="0">
                <a:solidFill>
                  <a:schemeClr val="tx2"/>
                </a:solidFill>
                <a:latin typeface="+mn-lt"/>
              </a:rPr>
              <a:t>R</a:t>
            </a:r>
            <a:r>
              <a:rPr lang="en-US" sz="2000" i="1" baseline="-25000" dirty="0" err="1" smtClean="0">
                <a:solidFill>
                  <a:schemeClr val="tx2"/>
                </a:solidFill>
                <a:latin typeface="+mn-lt"/>
              </a:rPr>
              <a:t>i</a:t>
            </a:r>
            <a:r>
              <a:rPr lang="en-US" sz="2000" dirty="0" smtClean="0">
                <a:solidFill>
                  <a:srgbClr val="F8F8F8"/>
                </a:solidFill>
                <a:latin typeface="+mn-lt"/>
              </a:rPr>
              <a:t>, and replace trajectory by a sequence of their values.   </a:t>
            </a:r>
            <a:endParaRPr lang="en-US" sz="2000" dirty="0">
              <a:solidFill>
                <a:srgbClr val="F8F8F8"/>
              </a:solidFill>
              <a:latin typeface="+mn-lt"/>
            </a:endParaRPr>
          </a:p>
          <a:p>
            <a:pPr marL="342900" indent="-342900" algn="l">
              <a:spcBef>
                <a:spcPct val="20000"/>
              </a:spcBef>
              <a:buClr>
                <a:schemeClr val="hlink"/>
              </a:buClr>
              <a:buSzPct val="80000"/>
              <a:buFont typeface="Wingdings" pitchFamily="2" charset="2"/>
              <a:buNone/>
              <a:defRPr/>
            </a:pPr>
            <a:r>
              <a:rPr lang="en-US" sz="2000" dirty="0" smtClean="0">
                <a:solidFill>
                  <a:srgbClr val="F8F8F8"/>
                </a:solidFill>
                <a:latin typeface="+mn-lt"/>
              </a:rPr>
              <a:t>FSD finds 2-3 reference points to plot distances</a:t>
            </a:r>
            <a:endParaRPr lang="en-US" sz="2000" dirty="0">
              <a:solidFill>
                <a:srgbClr val="F8F8F8"/>
              </a:solidFill>
              <a:latin typeface="+mn-lt"/>
            </a:endParaRPr>
          </a:p>
          <a:p>
            <a:pPr marL="457200" indent="-457200" algn="l">
              <a:spcBef>
                <a:spcPct val="20000"/>
              </a:spcBef>
              <a:buClr>
                <a:schemeClr val="hlink"/>
              </a:buClr>
              <a:buSzPct val="80000"/>
              <a:buFont typeface="+mj-lt"/>
              <a:buAutoNum type="arabicPeriod"/>
              <a:defRPr/>
            </a:pPr>
            <a:r>
              <a:rPr lang="en-US" sz="2000" dirty="0" smtClean="0">
                <a:solidFill>
                  <a:srgbClr val="F8F8F8"/>
                </a:solidFill>
                <a:latin typeface="+mn-lt"/>
              </a:rPr>
              <a:t>Standardize </a:t>
            </a:r>
            <a:r>
              <a:rPr lang="en-US" sz="2000" dirty="0">
                <a:solidFill>
                  <a:srgbClr val="F8F8F8"/>
                </a:solidFill>
                <a:latin typeface="+mn-lt"/>
              </a:rPr>
              <a:t>data.</a:t>
            </a:r>
          </a:p>
          <a:p>
            <a:pPr marL="457200" indent="-457200" algn="l">
              <a:spcBef>
                <a:spcPct val="20000"/>
              </a:spcBef>
              <a:buClr>
                <a:schemeClr val="hlink"/>
              </a:buClr>
              <a:buSzPct val="80000"/>
              <a:buFont typeface="+mj-lt"/>
              <a:buAutoNum type="arabicPeriod"/>
              <a:defRPr/>
            </a:pPr>
            <a:r>
              <a:rPr lang="en-US" sz="2000" dirty="0" smtClean="0">
                <a:solidFill>
                  <a:srgbClr val="F8F8F8"/>
                </a:solidFill>
                <a:latin typeface="+mn-lt"/>
              </a:rPr>
              <a:t>Find </a:t>
            </a:r>
            <a:r>
              <a:rPr lang="en-US" sz="2000" dirty="0">
                <a:solidFill>
                  <a:srgbClr val="F8F8F8"/>
                </a:solidFill>
                <a:latin typeface="+mn-lt"/>
              </a:rPr>
              <a:t>cluster centers (e.g. by k-means algorithm): </a:t>
            </a:r>
            <a:r>
              <a:rPr lang="en-US" sz="2000" i="1" dirty="0">
                <a:solidFill>
                  <a:srgbClr val="FFFF00"/>
                </a:solidFill>
                <a:latin typeface="Symbol" pitchFamily="18" charset="2"/>
              </a:rPr>
              <a:t>m</a:t>
            </a:r>
            <a:r>
              <a:rPr lang="en-US" sz="2000" baseline="-25000" dirty="0">
                <a:solidFill>
                  <a:srgbClr val="FFFF00"/>
                </a:solidFill>
                <a:latin typeface="+mn-lt"/>
              </a:rPr>
              <a:t>1</a:t>
            </a:r>
            <a:r>
              <a:rPr lang="en-US" sz="2000" dirty="0">
                <a:solidFill>
                  <a:srgbClr val="FFFF00"/>
                </a:solidFill>
                <a:latin typeface="+mn-lt"/>
              </a:rPr>
              <a:t>, </a:t>
            </a:r>
            <a:r>
              <a:rPr lang="en-US" sz="2000" i="1" dirty="0">
                <a:solidFill>
                  <a:srgbClr val="FFFF00"/>
                </a:solidFill>
                <a:latin typeface="Symbol" pitchFamily="18" charset="2"/>
              </a:rPr>
              <a:t>m</a:t>
            </a:r>
            <a:r>
              <a:rPr lang="en-US" sz="2000" baseline="-25000" dirty="0">
                <a:solidFill>
                  <a:srgbClr val="FFFF00"/>
                </a:solidFill>
                <a:latin typeface="+mn-lt"/>
              </a:rPr>
              <a:t>2 </a:t>
            </a:r>
            <a:r>
              <a:rPr lang="en-US" sz="2000" dirty="0">
                <a:solidFill>
                  <a:srgbClr val="F8F8F8"/>
                </a:solidFill>
                <a:latin typeface="+mn-lt"/>
              </a:rPr>
              <a:t>...</a:t>
            </a:r>
          </a:p>
          <a:p>
            <a:pPr marL="457200" indent="-457200" algn="l">
              <a:spcBef>
                <a:spcPct val="20000"/>
              </a:spcBef>
              <a:buClr>
                <a:schemeClr val="hlink"/>
              </a:buClr>
              <a:buSzPct val="80000"/>
              <a:buFont typeface="+mj-lt"/>
              <a:buAutoNum type="arabicPeriod"/>
              <a:defRPr/>
            </a:pPr>
            <a:r>
              <a:rPr lang="en-US" sz="2000" dirty="0" smtClean="0">
                <a:solidFill>
                  <a:srgbClr val="F8F8F8"/>
                </a:solidFill>
                <a:latin typeface="+mn-lt"/>
              </a:rPr>
              <a:t>Use </a:t>
            </a:r>
            <a:r>
              <a:rPr lang="en-US" sz="2000" dirty="0">
                <a:solidFill>
                  <a:srgbClr val="F8F8F8"/>
                </a:solidFill>
                <a:latin typeface="+mn-lt"/>
              </a:rPr>
              <a:t>non-linear mapping to reduce dimensionality:</a:t>
            </a:r>
          </a:p>
        </p:txBody>
      </p:sp>
      <p:graphicFrame>
        <p:nvGraphicFramePr>
          <p:cNvPr id="22533" name="Object 13"/>
          <p:cNvGraphicFramePr>
            <a:graphicFrameLocks noChangeAspect="1"/>
          </p:cNvGraphicFramePr>
          <p:nvPr>
            <p:extLst>
              <p:ext uri="{D42A27DB-BD31-4B8C-83A1-F6EECF244321}">
                <p14:modId xmlns:p14="http://schemas.microsoft.com/office/powerpoint/2010/main" val="1321105318"/>
              </p:ext>
            </p:extLst>
          </p:nvPr>
        </p:nvGraphicFramePr>
        <p:xfrm>
          <a:off x="827584" y="4941168"/>
          <a:ext cx="6716166" cy="741338"/>
        </p:xfrm>
        <a:graphic>
          <a:graphicData uri="http://schemas.openxmlformats.org/presentationml/2006/ole">
            <mc:AlternateContent xmlns:mc="http://schemas.openxmlformats.org/markup-compatibility/2006">
              <mc:Choice xmlns:v="urn:schemas-microsoft-com:vml" Requires="v">
                <p:oleObj spid="_x0000_s18448" name="Equation" r:id="rId4" imgW="3022600" imgH="355600" progId="Equation.DSMT4">
                  <p:embed/>
                </p:oleObj>
              </mc:Choice>
              <mc:Fallback>
                <p:oleObj name="Equation" r:id="rId4" imgW="3022600" imgH="355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941168"/>
                        <a:ext cx="6716166" cy="741338"/>
                      </a:xfrm>
                      <a:prstGeom prst="rect">
                        <a:avLst/>
                      </a:prstGeom>
                      <a:noFill/>
                      <a:ln>
                        <a:noFill/>
                      </a:ln>
                      <a:extLst/>
                    </p:spPr>
                  </p:pic>
                </p:oleObj>
              </mc:Fallback>
            </mc:AlternateContent>
          </a:graphicData>
        </a:graphic>
      </p:graphicFrame>
      <p:sp>
        <p:nvSpPr>
          <p:cNvPr id="3" name="pole tekstowe 2"/>
          <p:cNvSpPr txBox="1"/>
          <p:nvPr/>
        </p:nvSpPr>
        <p:spPr>
          <a:xfrm>
            <a:off x="611560" y="5949280"/>
            <a:ext cx="7990204" cy="707886"/>
          </a:xfrm>
          <a:prstGeom prst="rect">
            <a:avLst/>
          </a:prstGeom>
          <a:noFill/>
        </p:spPr>
        <p:txBody>
          <a:bodyPr wrap="square" rtlCol="0">
            <a:spAutoFit/>
          </a:bodyPr>
          <a:lstStyle/>
          <a:p>
            <a:pPr algn="l"/>
            <a:r>
              <a:rPr lang="en-US" sz="2000" dirty="0">
                <a:latin typeface="+mn-lt"/>
              </a:rPr>
              <a:t>Dobosz K, Duch W. (2010) Understanding Neurodynamical Systems via Fuzzy Symbolic Dynamics.  Neural Networks Vol. 23 (2010) </a:t>
            </a:r>
            <a:r>
              <a:rPr lang="en-US" sz="2000" dirty="0" smtClean="0">
                <a:latin typeface="+mn-lt"/>
              </a:rPr>
              <a:t>487-496</a:t>
            </a:r>
            <a:endParaRPr lang="en-US" sz="2000" dirty="0">
              <a:latin typeface="+mn-lt"/>
            </a:endParaRPr>
          </a:p>
        </p:txBody>
      </p:sp>
    </p:spTree>
    <p:extLst>
      <p:ext uri="{BB962C8B-B14F-4D97-AF65-F5344CB8AC3E}">
        <p14:creationId xmlns:p14="http://schemas.microsoft.com/office/powerpoint/2010/main" val="867670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685800" y="350838"/>
            <a:ext cx="7772400" cy="563562"/>
          </a:xfrm>
        </p:spPr>
        <p:txBody>
          <a:bodyPr/>
          <a:lstStyle/>
          <a:p>
            <a:pPr eaLnBrk="1" hangingPunct="1">
              <a:defRPr/>
            </a:pPr>
            <a:r>
              <a:rPr lang="en-US" sz="3200" dirty="0" smtClean="0"/>
              <a:t>Symbolic representations in the brain</a:t>
            </a:r>
          </a:p>
        </p:txBody>
      </p:sp>
      <p:sp>
        <p:nvSpPr>
          <p:cNvPr id="4099" name="Rectangle 3"/>
          <p:cNvSpPr>
            <a:spLocks noGrp="1" noChangeArrowheads="1"/>
          </p:cNvSpPr>
          <p:nvPr>
            <p:ph type="body" sz="half" idx="1"/>
          </p:nvPr>
        </p:nvSpPr>
        <p:spPr>
          <a:xfrm>
            <a:off x="611188" y="1125538"/>
            <a:ext cx="5328964" cy="5183782"/>
          </a:xfrm>
          <a:noFill/>
        </p:spPr>
        <p:txBody>
          <a:bodyPr/>
          <a:lstStyle/>
          <a:p>
            <a:pPr marL="0" indent="0" eaLnBrk="1" hangingPunct="1">
              <a:spcBef>
                <a:spcPct val="0"/>
              </a:spcBef>
              <a:spcAft>
                <a:spcPts val="1200"/>
              </a:spcAft>
              <a:buClrTx/>
              <a:buSzTx/>
              <a:buFontTx/>
              <a:buNone/>
            </a:pPr>
            <a:r>
              <a:rPr lang="en-US" sz="2000" dirty="0" smtClean="0">
                <a:solidFill>
                  <a:srgbClr val="FFFFFF"/>
                </a:solidFill>
              </a:rPr>
              <a:t>Mechanisms must be the same, all that we have in the brain are spiking neurons and biochemical processes, only outputs and inputs may differ. </a:t>
            </a:r>
            <a:endParaRPr lang="pl-PL" sz="1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Understanding speech requires many processing levels</a:t>
            </a:r>
            <a:r>
              <a:rPr lang="pl-PL" sz="2000" dirty="0" smtClean="0">
                <a:solidFill>
                  <a:srgbClr val="FFFFFF"/>
                </a:solidFill>
              </a:rPr>
              <a:t>: </a:t>
            </a:r>
            <a:r>
              <a:rPr lang="en-US" sz="2000" dirty="0" smtClean="0">
                <a:solidFill>
                  <a:srgbClr val="FFFFFF"/>
                </a:solidFill>
              </a:rPr>
              <a:t>phonetic encoding (elementary sounds, phonemes)</a:t>
            </a:r>
            <a:r>
              <a:rPr lang="pl-PL" sz="2000" dirty="0" smtClean="0">
                <a:solidFill>
                  <a:srgbClr val="FFFFFF"/>
                </a:solidFill>
              </a:rPr>
              <a:t>, </a:t>
            </a:r>
            <a:r>
              <a:rPr lang="en-US" sz="2000" dirty="0" smtClean="0">
                <a:solidFill>
                  <a:srgbClr val="FFFFFF"/>
                </a:solidFill>
              </a:rPr>
              <a:t>phonology (syllables)</a:t>
            </a:r>
            <a:r>
              <a:rPr lang="pl-PL" sz="2000" dirty="0" smtClean="0">
                <a:solidFill>
                  <a:srgbClr val="FFFFFF"/>
                </a:solidFill>
              </a:rPr>
              <a:t>, </a:t>
            </a:r>
            <a:r>
              <a:rPr lang="en-US" sz="2000" dirty="0" smtClean="0">
                <a:solidFill>
                  <a:srgbClr val="FFFFFF"/>
                </a:solidFill>
              </a:rPr>
              <a:t>selecting lexical concepts (words)</a:t>
            </a:r>
            <a:r>
              <a:rPr lang="pl-PL" sz="2000" dirty="0" smtClean="0">
                <a:solidFill>
                  <a:srgbClr val="FFFFFF"/>
                </a:solidFill>
              </a:rPr>
              <a:t>, </a:t>
            </a:r>
            <a:r>
              <a:rPr lang="en-US" sz="2000" dirty="0" smtClean="0">
                <a:solidFill>
                  <a:srgbClr val="FFFFFF"/>
                </a:solidFill>
              </a:rPr>
              <a:t>understanding concepts, phrases, sentences, episodes, stories</a:t>
            </a:r>
            <a:r>
              <a:rPr lang="pl-PL" sz="2000" dirty="0" smtClean="0">
                <a:solidFill>
                  <a:srgbClr val="FFFFFF"/>
                </a:solidFill>
              </a:rPr>
              <a:t>. </a:t>
            </a:r>
            <a:endParaRPr lang="en-US" sz="2000" dirty="0" smtClean="0">
              <a:solidFill>
                <a:srgbClr val="FFFFFF"/>
              </a:solidFill>
            </a:endParaRPr>
          </a:p>
          <a:p>
            <a:pPr marL="0" indent="0" eaLnBrk="1" hangingPunct="1">
              <a:spcBef>
                <a:spcPct val="0"/>
              </a:spcBef>
              <a:spcAft>
                <a:spcPts val="1200"/>
              </a:spcAft>
              <a:buClrTx/>
              <a:buSzTx/>
              <a:buFontTx/>
              <a:buNone/>
            </a:pPr>
            <a:r>
              <a:rPr lang="en-US" dirty="0" smtClean="0"/>
              <a:t>Reading requires visual perception of glyphs, graphemes, word-forms, creating information in the brain that may then internally enter the auditory stream. </a:t>
            </a:r>
          </a:p>
          <a:p>
            <a:pPr marL="0" indent="0" eaLnBrk="1" hangingPunct="1">
              <a:spcBef>
                <a:spcPct val="0"/>
              </a:spcBef>
              <a:spcAft>
                <a:spcPts val="1200"/>
              </a:spcAft>
              <a:buClrTx/>
              <a:buSzTx/>
              <a:buFontTx/>
              <a:buNone/>
            </a:pPr>
            <a:r>
              <a:rPr lang="en-US" sz="2000" dirty="0" smtClean="0">
                <a:solidFill>
                  <a:srgbClr val="FFFFFF"/>
                </a:solidFill>
              </a:rPr>
              <a:t>Understanding language requires associative memory and this process spreads neural activation to all brain areas. </a:t>
            </a:r>
            <a:endParaRPr lang="pl-PL" sz="2000" dirty="0" smtClean="0">
              <a:solidFill>
                <a:srgbClr val="FFFFFF"/>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756" y="1412776"/>
            <a:ext cx="309562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057881"/>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39800"/>
          </a:xfrm>
        </p:spPr>
        <p:txBody>
          <a:bodyPr/>
          <a:lstStyle/>
          <a:p>
            <a:pPr eaLnBrk="1" hangingPunct="1"/>
            <a:r>
              <a:rPr lang="en-US" smtClean="0"/>
              <a:t>Fuzzy Symbolic Dynamics (FSD)</a:t>
            </a:r>
          </a:p>
        </p:txBody>
      </p:sp>
      <p:sp>
        <p:nvSpPr>
          <p:cNvPr id="8" name="Rectangle 12"/>
          <p:cNvSpPr>
            <a:spLocks noChangeArrowheads="1"/>
          </p:cNvSpPr>
          <p:nvPr/>
        </p:nvSpPr>
        <p:spPr bwMode="auto">
          <a:xfrm>
            <a:off x="590418" y="1124745"/>
            <a:ext cx="8175625" cy="1368152"/>
          </a:xfrm>
          <a:prstGeom prst="rect">
            <a:avLst/>
          </a:prstGeom>
          <a:noFill/>
          <a:ln w="9525">
            <a:noFill/>
            <a:miter lim="800000"/>
            <a:headEnd/>
            <a:tailEnd/>
          </a:ln>
          <a:effectLst/>
        </p:spPr>
        <p:txBody>
          <a:bodyPr/>
          <a:lstStyle/>
          <a:p>
            <a:pPr marL="342900" indent="-342900" algn="l">
              <a:spcBef>
                <a:spcPct val="20000"/>
              </a:spcBef>
              <a:buClr>
                <a:schemeClr val="hlink"/>
              </a:buClr>
              <a:buSzPct val="80000"/>
              <a:buFont typeface="Wingdings" pitchFamily="2" charset="2"/>
              <a:buNone/>
              <a:defRPr/>
            </a:pPr>
            <a:r>
              <a:rPr lang="en-US" sz="2000" dirty="0">
                <a:solidFill>
                  <a:srgbClr val="F8F8F8"/>
                </a:solidFill>
                <a:latin typeface="+mn-lt"/>
              </a:rPr>
              <a:t>Localized membership functions </a:t>
            </a:r>
            <a:r>
              <a:rPr lang="en-US" sz="2000" i="1" dirty="0" err="1">
                <a:solidFill>
                  <a:srgbClr val="FFFF00"/>
                </a:solidFill>
              </a:rPr>
              <a:t>y</a:t>
            </a:r>
            <a:r>
              <a:rPr lang="en-US" sz="2000" i="1" baseline="-25000" dirty="0" err="1">
                <a:solidFill>
                  <a:srgbClr val="FFFF00"/>
                </a:solidFill>
              </a:rPr>
              <a:t>k</a:t>
            </a:r>
            <a:r>
              <a:rPr lang="en-US" sz="2000" dirty="0">
                <a:solidFill>
                  <a:srgbClr val="FFFF00"/>
                </a:solidFill>
              </a:rPr>
              <a:t>(</a:t>
            </a:r>
            <a:r>
              <a:rPr lang="en-US" sz="2000" i="1" dirty="0" err="1">
                <a:solidFill>
                  <a:srgbClr val="FFFF00"/>
                </a:solidFill>
              </a:rPr>
              <a:t>t;W</a:t>
            </a:r>
            <a:r>
              <a:rPr lang="en-US" sz="2000" dirty="0">
                <a:solidFill>
                  <a:srgbClr val="FFFF00"/>
                </a:solidFill>
              </a:rPr>
              <a:t>)</a:t>
            </a:r>
            <a:r>
              <a:rPr lang="en-US" sz="2000" dirty="0">
                <a:solidFill>
                  <a:srgbClr val="F8F8F8"/>
                </a:solidFill>
                <a:latin typeface="+mn-lt"/>
              </a:rPr>
              <a:t>: </a:t>
            </a:r>
            <a:r>
              <a:rPr lang="en-US" sz="2000" dirty="0" smtClean="0">
                <a:solidFill>
                  <a:srgbClr val="F8F8F8"/>
                </a:solidFill>
                <a:latin typeface="+mn-lt"/>
              </a:rPr>
              <a:t/>
            </a:r>
            <a:br>
              <a:rPr lang="en-US" sz="2000" dirty="0" smtClean="0">
                <a:solidFill>
                  <a:srgbClr val="F8F8F8"/>
                </a:solidFill>
                <a:latin typeface="+mn-lt"/>
              </a:rPr>
            </a:br>
            <a:r>
              <a:rPr lang="en-US" sz="2000" dirty="0" smtClean="0">
                <a:solidFill>
                  <a:srgbClr val="F8F8F8"/>
                </a:solidFill>
                <a:latin typeface="+mn-lt"/>
              </a:rPr>
              <a:t>sharp </a:t>
            </a:r>
            <a:r>
              <a:rPr lang="en-US" sz="2000" dirty="0">
                <a:solidFill>
                  <a:srgbClr val="F8F8F8"/>
                </a:solidFill>
                <a:latin typeface="+mn-lt"/>
              </a:rPr>
              <a:t>indicator functions =&gt; symbolic dynamics; </a:t>
            </a:r>
            <a:r>
              <a:rPr lang="en-US" sz="2000" dirty="0" smtClean="0">
                <a:solidFill>
                  <a:srgbClr val="F8F8F8"/>
                </a:solidFill>
                <a:latin typeface="+mn-lt"/>
              </a:rPr>
              <a:t/>
            </a:r>
            <a:br>
              <a:rPr lang="en-US" sz="2000" dirty="0" smtClean="0">
                <a:solidFill>
                  <a:srgbClr val="F8F8F8"/>
                </a:solidFill>
                <a:latin typeface="+mn-lt"/>
              </a:rPr>
            </a:br>
            <a:r>
              <a:rPr lang="en-US" sz="2000" i="1" dirty="0" smtClean="0">
                <a:solidFill>
                  <a:srgbClr val="FFFF00"/>
                </a:solidFill>
              </a:rPr>
              <a:t>x</a:t>
            </a:r>
            <a:r>
              <a:rPr lang="en-US" sz="2000" dirty="0" smtClean="0">
                <a:solidFill>
                  <a:srgbClr val="FFFF00"/>
                </a:solidFill>
              </a:rPr>
              <a:t>(</a:t>
            </a:r>
            <a:r>
              <a:rPr lang="en-US" sz="2000" i="1" dirty="0" smtClean="0">
                <a:solidFill>
                  <a:srgbClr val="FFFF00"/>
                </a:solidFill>
              </a:rPr>
              <a:t>t</a:t>
            </a:r>
            <a:r>
              <a:rPr lang="en-US" sz="2000" dirty="0">
                <a:solidFill>
                  <a:srgbClr val="FFFF00"/>
                </a:solidFill>
              </a:rPr>
              <a:t>) =&gt; </a:t>
            </a:r>
            <a:r>
              <a:rPr lang="en-US" sz="2000" dirty="0">
                <a:solidFill>
                  <a:srgbClr val="F8F8F8"/>
                </a:solidFill>
                <a:latin typeface="+mn-lt"/>
              </a:rPr>
              <a:t>strings of symbols;</a:t>
            </a:r>
          </a:p>
          <a:p>
            <a:pPr algn="l">
              <a:spcBef>
                <a:spcPct val="20000"/>
              </a:spcBef>
              <a:buClr>
                <a:schemeClr val="hlink"/>
              </a:buClr>
              <a:buSzPct val="80000"/>
              <a:buFont typeface="Wingdings" pitchFamily="2" charset="2"/>
              <a:buNone/>
              <a:defRPr/>
            </a:pPr>
            <a:r>
              <a:rPr lang="en-US" sz="2000" dirty="0">
                <a:solidFill>
                  <a:srgbClr val="F8F8F8"/>
                </a:solidFill>
                <a:latin typeface="+mn-lt"/>
              </a:rPr>
              <a:t>soft membership </a:t>
            </a:r>
            <a:r>
              <a:rPr lang="en-US" sz="2000" dirty="0" smtClean="0">
                <a:solidFill>
                  <a:srgbClr val="F8F8F8"/>
                </a:solidFill>
                <a:latin typeface="+mn-lt"/>
              </a:rPr>
              <a:t>functions</a:t>
            </a:r>
            <a:br>
              <a:rPr lang="en-US" sz="2000" dirty="0" smtClean="0">
                <a:solidFill>
                  <a:srgbClr val="F8F8F8"/>
                </a:solidFill>
                <a:latin typeface="+mn-lt"/>
              </a:rPr>
            </a:br>
            <a:endParaRPr lang="pl-PL" sz="2000" dirty="0">
              <a:solidFill>
                <a:srgbClr val="F8F8F8"/>
              </a:solidFill>
              <a:latin typeface="+mn-lt"/>
            </a:endParaRPr>
          </a:p>
        </p:txBody>
      </p:sp>
      <p:sp>
        <p:nvSpPr>
          <p:cNvPr id="11" name="Rectangle 12"/>
          <p:cNvSpPr>
            <a:spLocks noChangeArrowheads="1"/>
          </p:cNvSpPr>
          <p:nvPr/>
        </p:nvSpPr>
        <p:spPr bwMode="auto">
          <a:xfrm>
            <a:off x="467545" y="2492896"/>
            <a:ext cx="3744415" cy="3960440"/>
          </a:xfrm>
          <a:prstGeom prst="rect">
            <a:avLst/>
          </a:prstGeom>
          <a:noFill/>
          <a:ln w="9525">
            <a:noFill/>
            <a:miter lim="800000"/>
            <a:headEnd/>
            <a:tailEnd/>
          </a:ln>
          <a:effectLst/>
        </p:spPr>
        <p:txBody>
          <a:bodyPr/>
          <a:lstStyle/>
          <a:p>
            <a:pPr marL="342900" indent="-342900" algn="l">
              <a:spcBef>
                <a:spcPts val="0"/>
              </a:spcBef>
              <a:spcAft>
                <a:spcPts val="1200"/>
              </a:spcAft>
              <a:buClr>
                <a:schemeClr val="hlink"/>
              </a:buClr>
              <a:buSzPct val="80000"/>
              <a:buFont typeface="Wingdings" pitchFamily="2" charset="2"/>
              <a:buNone/>
              <a:defRPr/>
            </a:pPr>
            <a:r>
              <a:rPr lang="en-US" sz="2000" dirty="0" smtClean="0">
                <a:solidFill>
                  <a:srgbClr val="F8F8F8"/>
                </a:solidFill>
                <a:latin typeface="+mn-lt"/>
              </a:rPr>
              <a:t>=&gt; fuzzy </a:t>
            </a:r>
            <a:r>
              <a:rPr lang="en-US" sz="2000" dirty="0">
                <a:solidFill>
                  <a:srgbClr val="F8F8F8"/>
                </a:solidFill>
                <a:latin typeface="+mn-lt"/>
              </a:rPr>
              <a:t>symbolic dynamics, </a:t>
            </a:r>
            <a:r>
              <a:rPr lang="en-US" sz="2000" dirty="0" smtClean="0">
                <a:solidFill>
                  <a:srgbClr val="F8F8F8"/>
                </a:solidFill>
                <a:latin typeface="+mn-lt"/>
              </a:rPr>
              <a:t/>
            </a:r>
            <a:br>
              <a:rPr lang="en-US" sz="2000" dirty="0" smtClean="0">
                <a:solidFill>
                  <a:srgbClr val="F8F8F8"/>
                </a:solidFill>
                <a:latin typeface="+mn-lt"/>
              </a:rPr>
            </a:br>
            <a:r>
              <a:rPr lang="en-US" sz="2000" dirty="0" smtClean="0">
                <a:solidFill>
                  <a:srgbClr val="F8F8F8"/>
                </a:solidFill>
                <a:latin typeface="+mn-lt"/>
              </a:rPr>
              <a:t>dimensionality </a:t>
            </a:r>
            <a:r>
              <a:rPr lang="en-US" sz="2000" dirty="0">
                <a:solidFill>
                  <a:srgbClr val="F8F8F8"/>
                </a:solidFill>
                <a:latin typeface="+mn-lt"/>
              </a:rPr>
              <a:t>reduction </a:t>
            </a:r>
            <a:r>
              <a:rPr lang="en-US" sz="2000" dirty="0" smtClean="0">
                <a:solidFill>
                  <a:srgbClr val="F8F8F8"/>
                </a:solidFill>
                <a:latin typeface="+mn-lt"/>
              </a:rPr>
              <a:t/>
            </a:r>
            <a:br>
              <a:rPr lang="en-US" sz="2000" dirty="0" smtClean="0">
                <a:solidFill>
                  <a:srgbClr val="F8F8F8"/>
                </a:solidFill>
                <a:latin typeface="+mn-lt"/>
              </a:rPr>
            </a:br>
            <a:r>
              <a:rPr lang="en-US" sz="2000" dirty="0" smtClean="0">
                <a:solidFill>
                  <a:srgbClr val="FFFF00"/>
                </a:solidFill>
                <a:latin typeface="+mn-lt"/>
              </a:rPr>
              <a:t>Y(</a:t>
            </a:r>
            <a:r>
              <a:rPr lang="en-US" sz="2000" i="1" dirty="0" smtClean="0">
                <a:solidFill>
                  <a:srgbClr val="FFFF00"/>
                </a:solidFill>
                <a:latin typeface="+mn-lt"/>
              </a:rPr>
              <a:t>t</a:t>
            </a:r>
            <a:r>
              <a:rPr lang="en-US" sz="2000" dirty="0">
                <a:solidFill>
                  <a:srgbClr val="FFFF00"/>
                </a:solidFill>
                <a:latin typeface="+mn-lt"/>
              </a:rPr>
              <a:t>)=(</a:t>
            </a:r>
            <a:r>
              <a:rPr lang="en-US" sz="2000" i="1" dirty="0">
                <a:solidFill>
                  <a:srgbClr val="FFFF00"/>
                </a:solidFill>
              </a:rPr>
              <a:t>y</a:t>
            </a:r>
            <a:r>
              <a:rPr lang="en-US" sz="2000" baseline="-25000" dirty="0">
                <a:solidFill>
                  <a:srgbClr val="FFFF00"/>
                </a:solidFill>
              </a:rPr>
              <a:t>1</a:t>
            </a:r>
            <a:r>
              <a:rPr lang="en-US" sz="2000" dirty="0">
                <a:solidFill>
                  <a:srgbClr val="FFFF00"/>
                </a:solidFill>
              </a:rPr>
              <a:t>(</a:t>
            </a:r>
            <a:r>
              <a:rPr lang="en-US" sz="2000" i="1" dirty="0" err="1">
                <a:solidFill>
                  <a:srgbClr val="FFFF00"/>
                </a:solidFill>
              </a:rPr>
              <a:t>t;W</a:t>
            </a:r>
            <a:r>
              <a:rPr lang="en-US" sz="2000" dirty="0">
                <a:solidFill>
                  <a:srgbClr val="FFFF00"/>
                </a:solidFill>
              </a:rPr>
              <a:t>),</a:t>
            </a:r>
            <a:r>
              <a:rPr lang="en-US" sz="2000" i="1" dirty="0">
                <a:solidFill>
                  <a:srgbClr val="FFFF00"/>
                </a:solidFill>
              </a:rPr>
              <a:t> y</a:t>
            </a:r>
            <a:r>
              <a:rPr lang="en-US" sz="2000" baseline="-25000" dirty="0">
                <a:solidFill>
                  <a:srgbClr val="FFFF00"/>
                </a:solidFill>
              </a:rPr>
              <a:t>2</a:t>
            </a:r>
            <a:r>
              <a:rPr lang="en-US" sz="2000" dirty="0">
                <a:solidFill>
                  <a:srgbClr val="FFFF00"/>
                </a:solidFill>
              </a:rPr>
              <a:t>(</a:t>
            </a:r>
            <a:r>
              <a:rPr lang="en-US" sz="2000" i="1" dirty="0" err="1">
                <a:solidFill>
                  <a:srgbClr val="FFFF00"/>
                </a:solidFill>
              </a:rPr>
              <a:t>t;W</a:t>
            </a:r>
            <a:r>
              <a:rPr lang="en-US" sz="2000" dirty="0">
                <a:solidFill>
                  <a:srgbClr val="FFFF00"/>
                </a:solidFill>
              </a:rPr>
              <a:t>))</a:t>
            </a:r>
            <a:r>
              <a:rPr lang="en-US" sz="2000" dirty="0">
                <a:solidFill>
                  <a:srgbClr val="F8F8F8"/>
                </a:solidFill>
                <a:latin typeface="+mn-lt"/>
              </a:rPr>
              <a:t>  </a:t>
            </a:r>
          </a:p>
          <a:p>
            <a:pPr marL="342900" indent="-342900" algn="l">
              <a:spcBef>
                <a:spcPts val="0"/>
              </a:spcBef>
              <a:spcAft>
                <a:spcPts val="1200"/>
              </a:spcAft>
              <a:buClr>
                <a:schemeClr val="hlink"/>
              </a:buClr>
              <a:buSzPct val="80000"/>
              <a:buFont typeface="Wingdings" pitchFamily="2" charset="2"/>
              <a:buNone/>
              <a:defRPr/>
            </a:pPr>
            <a:r>
              <a:rPr lang="en-US" sz="2000" dirty="0" smtClean="0">
                <a:solidFill>
                  <a:srgbClr val="F8F8F8"/>
                </a:solidFill>
                <a:latin typeface="+mn-lt"/>
              </a:rPr>
              <a:t>=&gt; </a:t>
            </a:r>
            <a:r>
              <a:rPr lang="en-US" sz="2000" dirty="0">
                <a:solidFill>
                  <a:srgbClr val="F8F8F8"/>
                </a:solidFill>
                <a:latin typeface="+mn-lt"/>
              </a:rPr>
              <a:t>visualization of </a:t>
            </a:r>
            <a:r>
              <a:rPr lang="en-US" sz="2000" dirty="0" smtClean="0">
                <a:solidFill>
                  <a:srgbClr val="F8F8F8"/>
                </a:solidFill>
                <a:latin typeface="+mn-lt"/>
              </a:rPr>
              <a:t>high-D data.</a:t>
            </a:r>
          </a:p>
          <a:p>
            <a:pPr algn="l">
              <a:spcBef>
                <a:spcPts val="0"/>
              </a:spcBef>
              <a:spcAft>
                <a:spcPts val="1200"/>
              </a:spcAft>
              <a:buClr>
                <a:schemeClr val="hlink"/>
              </a:buClr>
              <a:buSzPct val="80000"/>
              <a:buFont typeface="Wingdings" pitchFamily="2" charset="2"/>
              <a:buNone/>
              <a:defRPr/>
            </a:pPr>
            <a:r>
              <a:rPr lang="en-US" sz="2000" dirty="0" smtClean="0">
                <a:solidFill>
                  <a:srgbClr val="F8F8F8"/>
                </a:solidFill>
                <a:latin typeface="+mn-lt"/>
              </a:rPr>
              <a:t>In 2D one can follow </a:t>
            </a:r>
            <a:br>
              <a:rPr lang="en-US" sz="2000" dirty="0" smtClean="0">
                <a:solidFill>
                  <a:srgbClr val="F8F8F8"/>
                </a:solidFill>
                <a:latin typeface="+mn-lt"/>
              </a:rPr>
            </a:br>
            <a:r>
              <a:rPr lang="en-US" sz="2000" dirty="0" smtClean="0">
                <a:solidFill>
                  <a:srgbClr val="F8F8F8"/>
                </a:solidFill>
                <a:latin typeface="+mn-lt"/>
              </a:rPr>
              <a:t>trajectories from initialization</a:t>
            </a:r>
            <a:br>
              <a:rPr lang="en-US" sz="2000" dirty="0" smtClean="0">
                <a:solidFill>
                  <a:srgbClr val="F8F8F8"/>
                </a:solidFill>
                <a:latin typeface="+mn-lt"/>
              </a:rPr>
            </a:br>
            <a:r>
              <a:rPr lang="en-US" sz="2000" dirty="0" smtClean="0">
                <a:solidFill>
                  <a:srgbClr val="F8F8F8"/>
                </a:solidFill>
                <a:latin typeface="+mn-lt"/>
              </a:rPr>
              <a:t>to basins of attractors, in </a:t>
            </a:r>
            <a:r>
              <a:rPr lang="en-US" sz="2000" i="1" dirty="0" err="1" smtClean="0">
                <a:solidFill>
                  <a:srgbClr val="F8F8F8"/>
                </a:solidFill>
                <a:latin typeface="+mn-lt"/>
              </a:rPr>
              <a:t>n</a:t>
            </a:r>
            <a:r>
              <a:rPr lang="en-US" sz="2000" dirty="0" err="1" smtClean="0">
                <a:solidFill>
                  <a:srgbClr val="F8F8F8"/>
                </a:solidFill>
                <a:latin typeface="+mn-lt"/>
              </a:rPr>
              <a:t>D</a:t>
            </a:r>
            <a:r>
              <a:rPr lang="en-US" sz="2000" dirty="0" smtClean="0">
                <a:solidFill>
                  <a:srgbClr val="F8F8F8"/>
                </a:solidFill>
                <a:latin typeface="+mn-lt"/>
              </a:rPr>
              <a:t> one can look at membership functions for </a:t>
            </a:r>
            <a:r>
              <a:rPr lang="en-US" sz="2000" i="1" dirty="0" smtClean="0">
                <a:solidFill>
                  <a:srgbClr val="F8F8F8"/>
                </a:solidFill>
                <a:latin typeface="+mn-lt"/>
              </a:rPr>
              <a:t>n</a:t>
            </a:r>
            <a:r>
              <a:rPr lang="en-US" sz="2000" dirty="0" smtClean="0">
                <a:solidFill>
                  <a:srgbClr val="F8F8F8"/>
                </a:solidFill>
                <a:latin typeface="+mn-lt"/>
              </a:rPr>
              <a:t> regions using color coding. </a:t>
            </a:r>
          </a:p>
          <a:p>
            <a:pPr algn="l">
              <a:spcBef>
                <a:spcPts val="0"/>
              </a:spcBef>
              <a:spcAft>
                <a:spcPts val="1200"/>
              </a:spcAft>
              <a:buClr>
                <a:schemeClr val="hlink"/>
              </a:buClr>
              <a:buSzPct val="80000"/>
              <a:buFont typeface="Wingdings" pitchFamily="2" charset="2"/>
              <a:buNone/>
              <a:defRPr/>
            </a:pPr>
            <a:r>
              <a:rPr lang="en-US" sz="2000" dirty="0" smtClean="0">
                <a:solidFill>
                  <a:srgbClr val="F8F8F8"/>
                </a:solidFill>
                <a:latin typeface="+mn-lt"/>
              </a:rPr>
              <a:t>This shows complementary information to RPs.</a:t>
            </a:r>
            <a:endParaRPr lang="pl-PL" sz="2000" dirty="0">
              <a:solidFill>
                <a:srgbClr val="F8F8F8"/>
              </a:solidFill>
              <a:latin typeface="+mn-lt"/>
            </a:endParaRPr>
          </a:p>
        </p:txBody>
      </p:sp>
      <p:pic>
        <p:nvPicPr>
          <p:cNvPr id="16426"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461875"/>
            <a:ext cx="47625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847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39800"/>
          </a:xfrm>
        </p:spPr>
        <p:txBody>
          <a:bodyPr/>
          <a:lstStyle/>
          <a:p>
            <a:pPr eaLnBrk="1" hangingPunct="1"/>
            <a:r>
              <a:rPr lang="en-US" smtClean="0"/>
              <a:t>Fuzzy Symbolic Dynamics (FSD)</a:t>
            </a:r>
          </a:p>
        </p:txBody>
      </p:sp>
      <p:sp>
        <p:nvSpPr>
          <p:cNvPr id="8" name="Rectangle 12"/>
          <p:cNvSpPr>
            <a:spLocks noChangeArrowheads="1"/>
          </p:cNvSpPr>
          <p:nvPr/>
        </p:nvSpPr>
        <p:spPr bwMode="auto">
          <a:xfrm>
            <a:off x="590418" y="1124745"/>
            <a:ext cx="8175625" cy="1368152"/>
          </a:xfrm>
          <a:prstGeom prst="rect">
            <a:avLst/>
          </a:prstGeom>
          <a:noFill/>
          <a:ln w="9525">
            <a:noFill/>
            <a:miter lim="800000"/>
            <a:headEnd/>
            <a:tailEnd/>
          </a:ln>
          <a:effectLst/>
        </p:spPr>
        <p:txBody>
          <a:bodyPr/>
          <a:lstStyle/>
          <a:p>
            <a:pPr marL="342900" indent="-342900" algn="l">
              <a:spcBef>
                <a:spcPct val="20000"/>
              </a:spcBef>
              <a:buClr>
                <a:schemeClr val="hlink"/>
              </a:buClr>
              <a:buSzPct val="80000"/>
              <a:buFont typeface="Wingdings" pitchFamily="2" charset="2"/>
              <a:buNone/>
              <a:defRPr/>
            </a:pPr>
            <a:r>
              <a:rPr lang="en-US" sz="2000" dirty="0">
                <a:solidFill>
                  <a:srgbClr val="F8F8F8"/>
                </a:solidFill>
                <a:latin typeface="+mn-lt"/>
              </a:rPr>
              <a:t>Localized membership functions </a:t>
            </a:r>
            <a:r>
              <a:rPr lang="en-US" sz="2000" i="1" dirty="0" err="1">
                <a:solidFill>
                  <a:srgbClr val="FFFF00"/>
                </a:solidFill>
              </a:rPr>
              <a:t>y</a:t>
            </a:r>
            <a:r>
              <a:rPr lang="en-US" sz="2000" i="1" baseline="-25000" dirty="0" err="1">
                <a:solidFill>
                  <a:srgbClr val="FFFF00"/>
                </a:solidFill>
              </a:rPr>
              <a:t>k</a:t>
            </a:r>
            <a:r>
              <a:rPr lang="en-US" sz="2000" dirty="0">
                <a:solidFill>
                  <a:srgbClr val="FFFF00"/>
                </a:solidFill>
              </a:rPr>
              <a:t>(</a:t>
            </a:r>
            <a:r>
              <a:rPr lang="en-US" sz="2000" i="1" dirty="0" err="1">
                <a:solidFill>
                  <a:srgbClr val="FFFF00"/>
                </a:solidFill>
              </a:rPr>
              <a:t>t;W</a:t>
            </a:r>
            <a:r>
              <a:rPr lang="en-US" sz="2000" dirty="0">
                <a:solidFill>
                  <a:srgbClr val="FFFF00"/>
                </a:solidFill>
              </a:rPr>
              <a:t>)</a:t>
            </a:r>
            <a:r>
              <a:rPr lang="en-US" sz="2000" dirty="0">
                <a:solidFill>
                  <a:srgbClr val="F8F8F8"/>
                </a:solidFill>
                <a:latin typeface="+mn-lt"/>
              </a:rPr>
              <a:t>: </a:t>
            </a:r>
            <a:r>
              <a:rPr lang="en-US" sz="2000" dirty="0" smtClean="0">
                <a:solidFill>
                  <a:srgbClr val="F8F8F8"/>
                </a:solidFill>
                <a:latin typeface="+mn-lt"/>
              </a:rPr>
              <a:t/>
            </a:r>
            <a:br>
              <a:rPr lang="en-US" sz="2000" dirty="0" smtClean="0">
                <a:solidFill>
                  <a:srgbClr val="F8F8F8"/>
                </a:solidFill>
                <a:latin typeface="+mn-lt"/>
              </a:rPr>
            </a:br>
            <a:r>
              <a:rPr lang="en-US" sz="2000" dirty="0" smtClean="0">
                <a:solidFill>
                  <a:srgbClr val="F8F8F8"/>
                </a:solidFill>
                <a:latin typeface="+mn-lt"/>
              </a:rPr>
              <a:t>sharp </a:t>
            </a:r>
            <a:r>
              <a:rPr lang="en-US" sz="2000" dirty="0">
                <a:solidFill>
                  <a:srgbClr val="F8F8F8"/>
                </a:solidFill>
                <a:latin typeface="+mn-lt"/>
              </a:rPr>
              <a:t>indicator functions =&gt; symbolic dynamics; </a:t>
            </a:r>
            <a:r>
              <a:rPr lang="en-US" sz="2000" dirty="0" smtClean="0">
                <a:solidFill>
                  <a:srgbClr val="F8F8F8"/>
                </a:solidFill>
                <a:latin typeface="+mn-lt"/>
              </a:rPr>
              <a:t/>
            </a:r>
            <a:br>
              <a:rPr lang="en-US" sz="2000" dirty="0" smtClean="0">
                <a:solidFill>
                  <a:srgbClr val="F8F8F8"/>
                </a:solidFill>
                <a:latin typeface="+mn-lt"/>
              </a:rPr>
            </a:br>
            <a:r>
              <a:rPr lang="en-US" sz="2000" i="1" dirty="0" smtClean="0">
                <a:solidFill>
                  <a:srgbClr val="FFFF00"/>
                </a:solidFill>
              </a:rPr>
              <a:t>x</a:t>
            </a:r>
            <a:r>
              <a:rPr lang="en-US" sz="2000" dirty="0" smtClean="0">
                <a:solidFill>
                  <a:srgbClr val="FFFF00"/>
                </a:solidFill>
              </a:rPr>
              <a:t>(</a:t>
            </a:r>
            <a:r>
              <a:rPr lang="en-US" sz="2000" i="1" dirty="0" smtClean="0">
                <a:solidFill>
                  <a:srgbClr val="FFFF00"/>
                </a:solidFill>
              </a:rPr>
              <a:t>t</a:t>
            </a:r>
            <a:r>
              <a:rPr lang="en-US" sz="2000" dirty="0">
                <a:solidFill>
                  <a:srgbClr val="FFFF00"/>
                </a:solidFill>
              </a:rPr>
              <a:t>) =&gt; </a:t>
            </a:r>
            <a:r>
              <a:rPr lang="en-US" sz="2000" dirty="0">
                <a:solidFill>
                  <a:srgbClr val="F8F8F8"/>
                </a:solidFill>
                <a:latin typeface="+mn-lt"/>
              </a:rPr>
              <a:t>strings of symbols;</a:t>
            </a:r>
          </a:p>
          <a:p>
            <a:pPr algn="l">
              <a:spcBef>
                <a:spcPct val="20000"/>
              </a:spcBef>
              <a:buClr>
                <a:schemeClr val="hlink"/>
              </a:buClr>
              <a:buSzPct val="80000"/>
              <a:buFont typeface="Wingdings" pitchFamily="2" charset="2"/>
              <a:buNone/>
              <a:defRPr/>
            </a:pPr>
            <a:r>
              <a:rPr lang="en-US" sz="2000" dirty="0">
                <a:solidFill>
                  <a:srgbClr val="F8F8F8"/>
                </a:solidFill>
                <a:latin typeface="+mn-lt"/>
              </a:rPr>
              <a:t>soft membership </a:t>
            </a:r>
            <a:r>
              <a:rPr lang="en-US" sz="2000" dirty="0" smtClean="0">
                <a:solidFill>
                  <a:srgbClr val="F8F8F8"/>
                </a:solidFill>
                <a:latin typeface="+mn-lt"/>
              </a:rPr>
              <a:t>functions</a:t>
            </a:r>
            <a:br>
              <a:rPr lang="en-US" sz="2000" dirty="0" smtClean="0">
                <a:solidFill>
                  <a:srgbClr val="F8F8F8"/>
                </a:solidFill>
                <a:latin typeface="+mn-lt"/>
              </a:rPr>
            </a:br>
            <a:endParaRPr lang="pl-PL" sz="2000" dirty="0">
              <a:solidFill>
                <a:srgbClr val="F8F8F8"/>
              </a:solidFill>
              <a:latin typeface="+mn-lt"/>
            </a:endParaRPr>
          </a:p>
        </p:txBody>
      </p:sp>
      <p:sp>
        <p:nvSpPr>
          <p:cNvPr id="11" name="Rectangle 12"/>
          <p:cNvSpPr>
            <a:spLocks noChangeArrowheads="1"/>
          </p:cNvSpPr>
          <p:nvPr/>
        </p:nvSpPr>
        <p:spPr bwMode="auto">
          <a:xfrm>
            <a:off x="467545" y="2492896"/>
            <a:ext cx="3816423" cy="3960440"/>
          </a:xfrm>
          <a:prstGeom prst="rect">
            <a:avLst/>
          </a:prstGeom>
          <a:noFill/>
          <a:ln w="9525">
            <a:noFill/>
            <a:miter lim="800000"/>
            <a:headEnd/>
            <a:tailEnd/>
          </a:ln>
          <a:effectLst/>
        </p:spPr>
        <p:txBody>
          <a:bodyPr/>
          <a:lstStyle/>
          <a:p>
            <a:pPr marL="342900" indent="-342900" algn="l">
              <a:spcBef>
                <a:spcPts val="0"/>
              </a:spcBef>
              <a:spcAft>
                <a:spcPts val="1200"/>
              </a:spcAft>
              <a:buClr>
                <a:schemeClr val="hlink"/>
              </a:buClr>
              <a:buSzPct val="80000"/>
              <a:buFont typeface="Wingdings" pitchFamily="2" charset="2"/>
              <a:buNone/>
              <a:defRPr/>
            </a:pPr>
            <a:r>
              <a:rPr lang="en-US" sz="2000" dirty="0" smtClean="0">
                <a:solidFill>
                  <a:srgbClr val="F8F8F8"/>
                </a:solidFill>
                <a:latin typeface="+mn-lt"/>
              </a:rPr>
              <a:t>=&gt; fuzzy </a:t>
            </a:r>
            <a:r>
              <a:rPr lang="en-US" sz="2000" dirty="0">
                <a:solidFill>
                  <a:srgbClr val="F8F8F8"/>
                </a:solidFill>
                <a:latin typeface="+mn-lt"/>
              </a:rPr>
              <a:t>symbolic dynamics, </a:t>
            </a:r>
            <a:r>
              <a:rPr lang="en-US" sz="2000" dirty="0" smtClean="0">
                <a:solidFill>
                  <a:srgbClr val="F8F8F8"/>
                </a:solidFill>
                <a:latin typeface="+mn-lt"/>
              </a:rPr>
              <a:t/>
            </a:r>
            <a:br>
              <a:rPr lang="en-US" sz="2000" dirty="0" smtClean="0">
                <a:solidFill>
                  <a:srgbClr val="F8F8F8"/>
                </a:solidFill>
                <a:latin typeface="+mn-lt"/>
              </a:rPr>
            </a:br>
            <a:r>
              <a:rPr lang="en-US" sz="2000" dirty="0" smtClean="0">
                <a:solidFill>
                  <a:srgbClr val="F8F8F8"/>
                </a:solidFill>
                <a:latin typeface="+mn-lt"/>
              </a:rPr>
              <a:t>dimensionality </a:t>
            </a:r>
            <a:r>
              <a:rPr lang="en-US" sz="2000" dirty="0">
                <a:solidFill>
                  <a:srgbClr val="F8F8F8"/>
                </a:solidFill>
                <a:latin typeface="+mn-lt"/>
              </a:rPr>
              <a:t>reduction </a:t>
            </a:r>
            <a:r>
              <a:rPr lang="en-US" sz="2000" dirty="0" smtClean="0">
                <a:solidFill>
                  <a:srgbClr val="F8F8F8"/>
                </a:solidFill>
                <a:latin typeface="+mn-lt"/>
              </a:rPr>
              <a:t/>
            </a:r>
            <a:br>
              <a:rPr lang="en-US" sz="2000" dirty="0" smtClean="0">
                <a:solidFill>
                  <a:srgbClr val="F8F8F8"/>
                </a:solidFill>
                <a:latin typeface="+mn-lt"/>
              </a:rPr>
            </a:br>
            <a:r>
              <a:rPr lang="en-US" sz="2000" dirty="0" smtClean="0">
                <a:solidFill>
                  <a:srgbClr val="FFFF00"/>
                </a:solidFill>
                <a:latin typeface="+mn-lt"/>
              </a:rPr>
              <a:t>Y(</a:t>
            </a:r>
            <a:r>
              <a:rPr lang="en-US" sz="2000" i="1" dirty="0" smtClean="0">
                <a:solidFill>
                  <a:srgbClr val="FFFF00"/>
                </a:solidFill>
                <a:latin typeface="+mn-lt"/>
              </a:rPr>
              <a:t>t</a:t>
            </a:r>
            <a:r>
              <a:rPr lang="en-US" sz="2000" dirty="0">
                <a:solidFill>
                  <a:srgbClr val="FFFF00"/>
                </a:solidFill>
                <a:latin typeface="+mn-lt"/>
              </a:rPr>
              <a:t>)=(</a:t>
            </a:r>
            <a:r>
              <a:rPr lang="en-US" sz="2000" i="1" dirty="0">
                <a:solidFill>
                  <a:srgbClr val="FFFF00"/>
                </a:solidFill>
              </a:rPr>
              <a:t>y</a:t>
            </a:r>
            <a:r>
              <a:rPr lang="en-US" sz="2000" baseline="-25000" dirty="0">
                <a:solidFill>
                  <a:srgbClr val="FFFF00"/>
                </a:solidFill>
              </a:rPr>
              <a:t>1</a:t>
            </a:r>
            <a:r>
              <a:rPr lang="en-US" sz="2000" dirty="0">
                <a:solidFill>
                  <a:srgbClr val="FFFF00"/>
                </a:solidFill>
              </a:rPr>
              <a:t>(</a:t>
            </a:r>
            <a:r>
              <a:rPr lang="en-US" sz="2000" i="1" dirty="0" err="1">
                <a:solidFill>
                  <a:srgbClr val="FFFF00"/>
                </a:solidFill>
              </a:rPr>
              <a:t>t;W</a:t>
            </a:r>
            <a:r>
              <a:rPr lang="en-US" sz="2000" dirty="0">
                <a:solidFill>
                  <a:srgbClr val="FFFF00"/>
                </a:solidFill>
              </a:rPr>
              <a:t>),</a:t>
            </a:r>
            <a:r>
              <a:rPr lang="en-US" sz="2000" i="1" dirty="0">
                <a:solidFill>
                  <a:srgbClr val="FFFF00"/>
                </a:solidFill>
              </a:rPr>
              <a:t> y</a:t>
            </a:r>
            <a:r>
              <a:rPr lang="en-US" sz="2000" baseline="-25000" dirty="0">
                <a:solidFill>
                  <a:srgbClr val="FFFF00"/>
                </a:solidFill>
              </a:rPr>
              <a:t>2</a:t>
            </a:r>
            <a:r>
              <a:rPr lang="en-US" sz="2000" dirty="0">
                <a:solidFill>
                  <a:srgbClr val="FFFF00"/>
                </a:solidFill>
              </a:rPr>
              <a:t>(</a:t>
            </a:r>
            <a:r>
              <a:rPr lang="en-US" sz="2000" i="1" dirty="0" err="1">
                <a:solidFill>
                  <a:srgbClr val="FFFF00"/>
                </a:solidFill>
              </a:rPr>
              <a:t>t;W</a:t>
            </a:r>
            <a:r>
              <a:rPr lang="en-US" sz="2000" dirty="0">
                <a:solidFill>
                  <a:srgbClr val="FFFF00"/>
                </a:solidFill>
              </a:rPr>
              <a:t>))</a:t>
            </a:r>
            <a:r>
              <a:rPr lang="en-US" sz="2000" dirty="0">
                <a:solidFill>
                  <a:srgbClr val="F8F8F8"/>
                </a:solidFill>
                <a:latin typeface="+mn-lt"/>
              </a:rPr>
              <a:t>  </a:t>
            </a:r>
          </a:p>
          <a:p>
            <a:pPr marL="342900" indent="-342900" algn="l">
              <a:spcBef>
                <a:spcPts val="0"/>
              </a:spcBef>
              <a:spcAft>
                <a:spcPts val="1200"/>
              </a:spcAft>
              <a:buClr>
                <a:schemeClr val="hlink"/>
              </a:buClr>
              <a:buSzPct val="80000"/>
              <a:buFont typeface="Wingdings" pitchFamily="2" charset="2"/>
              <a:buNone/>
              <a:defRPr/>
            </a:pPr>
            <a:r>
              <a:rPr lang="en-US" sz="2000" dirty="0" smtClean="0">
                <a:solidFill>
                  <a:srgbClr val="F8F8F8"/>
                </a:solidFill>
                <a:latin typeface="+mn-lt"/>
              </a:rPr>
              <a:t>=&gt; </a:t>
            </a:r>
            <a:r>
              <a:rPr lang="en-US" sz="2000" dirty="0">
                <a:solidFill>
                  <a:srgbClr val="F8F8F8"/>
                </a:solidFill>
                <a:latin typeface="+mn-lt"/>
              </a:rPr>
              <a:t>visualization of </a:t>
            </a:r>
            <a:r>
              <a:rPr lang="en-US" sz="2000" dirty="0" smtClean="0">
                <a:solidFill>
                  <a:srgbClr val="F8F8F8"/>
                </a:solidFill>
                <a:latin typeface="+mn-lt"/>
              </a:rPr>
              <a:t>high-D data.</a:t>
            </a:r>
          </a:p>
          <a:p>
            <a:pPr algn="l">
              <a:spcBef>
                <a:spcPts val="0"/>
              </a:spcBef>
              <a:spcAft>
                <a:spcPts val="1200"/>
              </a:spcAft>
              <a:buClr>
                <a:schemeClr val="hlink"/>
              </a:buClr>
              <a:buSzPct val="80000"/>
              <a:buFont typeface="Wingdings" pitchFamily="2" charset="2"/>
              <a:buNone/>
              <a:defRPr/>
            </a:pPr>
            <a:r>
              <a:rPr lang="en-US" sz="2000" dirty="0" smtClean="0">
                <a:solidFill>
                  <a:srgbClr val="F8F8F8"/>
                </a:solidFill>
                <a:latin typeface="+mn-lt"/>
              </a:rPr>
              <a:t>In 2D one can follow </a:t>
            </a:r>
            <a:br>
              <a:rPr lang="en-US" sz="2000" dirty="0" smtClean="0">
                <a:solidFill>
                  <a:srgbClr val="F8F8F8"/>
                </a:solidFill>
                <a:latin typeface="+mn-lt"/>
              </a:rPr>
            </a:br>
            <a:r>
              <a:rPr lang="en-US" sz="2000" dirty="0" smtClean="0">
                <a:solidFill>
                  <a:srgbClr val="F8F8F8"/>
                </a:solidFill>
                <a:latin typeface="+mn-lt"/>
              </a:rPr>
              <a:t>trajectories from initialization</a:t>
            </a:r>
            <a:br>
              <a:rPr lang="en-US" sz="2000" dirty="0" smtClean="0">
                <a:solidFill>
                  <a:srgbClr val="F8F8F8"/>
                </a:solidFill>
                <a:latin typeface="+mn-lt"/>
              </a:rPr>
            </a:br>
            <a:r>
              <a:rPr lang="en-US" sz="2000" dirty="0" smtClean="0">
                <a:solidFill>
                  <a:srgbClr val="F8F8F8"/>
                </a:solidFill>
                <a:latin typeface="+mn-lt"/>
              </a:rPr>
              <a:t>to basins of attractors, in </a:t>
            </a:r>
            <a:r>
              <a:rPr lang="en-US" sz="2000" i="1" dirty="0" err="1" smtClean="0">
                <a:solidFill>
                  <a:srgbClr val="F8F8F8"/>
                </a:solidFill>
                <a:latin typeface="+mn-lt"/>
              </a:rPr>
              <a:t>n</a:t>
            </a:r>
            <a:r>
              <a:rPr lang="en-US" sz="2000" dirty="0" err="1" smtClean="0">
                <a:solidFill>
                  <a:srgbClr val="F8F8F8"/>
                </a:solidFill>
                <a:latin typeface="+mn-lt"/>
              </a:rPr>
              <a:t>D</a:t>
            </a:r>
            <a:r>
              <a:rPr lang="en-US" sz="2000" dirty="0" smtClean="0">
                <a:solidFill>
                  <a:srgbClr val="F8F8F8"/>
                </a:solidFill>
                <a:latin typeface="+mn-lt"/>
              </a:rPr>
              <a:t> one can look at membership functions for </a:t>
            </a:r>
            <a:r>
              <a:rPr lang="en-US" sz="2000" i="1" dirty="0" smtClean="0">
                <a:solidFill>
                  <a:srgbClr val="F8F8F8"/>
                </a:solidFill>
                <a:latin typeface="+mn-lt"/>
              </a:rPr>
              <a:t>n</a:t>
            </a:r>
            <a:r>
              <a:rPr lang="en-US" sz="2000" dirty="0" smtClean="0">
                <a:solidFill>
                  <a:srgbClr val="F8F8F8"/>
                </a:solidFill>
                <a:latin typeface="+mn-lt"/>
              </a:rPr>
              <a:t> regions using color coding. </a:t>
            </a:r>
          </a:p>
          <a:p>
            <a:pPr algn="l">
              <a:spcBef>
                <a:spcPts val="0"/>
              </a:spcBef>
              <a:spcAft>
                <a:spcPts val="1200"/>
              </a:spcAft>
              <a:buClr>
                <a:schemeClr val="hlink"/>
              </a:buClr>
              <a:buSzPct val="80000"/>
              <a:buFont typeface="Wingdings" pitchFamily="2" charset="2"/>
              <a:buNone/>
              <a:defRPr/>
            </a:pPr>
            <a:r>
              <a:rPr lang="en-US" sz="2000" dirty="0" smtClean="0">
                <a:solidFill>
                  <a:srgbClr val="F8F8F8"/>
                </a:solidFill>
                <a:latin typeface="+mn-lt"/>
              </a:rPr>
              <a:t>This shows complementary information to RPs.</a:t>
            </a:r>
            <a:endParaRPr lang="pl-PL" sz="2000" dirty="0">
              <a:solidFill>
                <a:srgbClr val="F8F8F8"/>
              </a:solidFill>
              <a:latin typeface="+mn-lt"/>
            </a:endParaRP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515046"/>
            <a:ext cx="47625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101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939800"/>
          </a:xfrm>
        </p:spPr>
        <p:txBody>
          <a:bodyPr/>
          <a:lstStyle/>
          <a:p>
            <a:pPr eaLnBrk="1" hangingPunct="1"/>
            <a:r>
              <a:rPr lang="en-US" smtClean="0"/>
              <a:t>Attractors for words</a:t>
            </a:r>
          </a:p>
        </p:txBody>
      </p:sp>
      <p:sp>
        <p:nvSpPr>
          <p:cNvPr id="24579" name="Rectangle 3"/>
          <p:cNvSpPr>
            <a:spLocks noGrp="1" noChangeArrowheads="1"/>
          </p:cNvSpPr>
          <p:nvPr>
            <p:ph idx="1"/>
          </p:nvPr>
        </p:nvSpPr>
        <p:spPr>
          <a:xfrm>
            <a:off x="428625" y="1285875"/>
            <a:ext cx="4214813" cy="3857625"/>
          </a:xfrm>
        </p:spPr>
        <p:txBody>
          <a:bodyPr/>
          <a:lstStyle/>
          <a:p>
            <a:pPr marL="0" indent="0" eaLnBrk="1" hangingPunct="1">
              <a:buFont typeface="Arial" pitchFamily="34" charset="0"/>
              <a:buNone/>
            </a:pPr>
            <a:r>
              <a:rPr lang="en-US" sz="2000" dirty="0" smtClean="0"/>
              <a:t>Non-linear visualization of activity of the semantic layer with 140 units in the model of dyslexia.</a:t>
            </a:r>
          </a:p>
          <a:p>
            <a:pPr marL="0" indent="0" eaLnBrk="1" hangingPunct="1">
              <a:buFont typeface="Arial" pitchFamily="34" charset="0"/>
              <a:buNone/>
            </a:pPr>
            <a:r>
              <a:rPr lang="en-US" dirty="0" smtClean="0"/>
              <a:t>If 2 or 3 reference points are selected then each value </a:t>
            </a:r>
            <a:r>
              <a:rPr lang="en-US" dirty="0" smtClean="0">
                <a:solidFill>
                  <a:schemeClr val="tx2"/>
                </a:solidFill>
              </a:rPr>
              <a:t>[S(</a:t>
            </a:r>
            <a:r>
              <a:rPr lang="en-US" i="1" dirty="0" smtClean="0">
                <a:solidFill>
                  <a:schemeClr val="tx2"/>
                </a:solidFill>
              </a:rPr>
              <a:t>t</a:t>
            </a:r>
            <a:r>
              <a:rPr lang="en-US" dirty="0" smtClean="0">
                <a:solidFill>
                  <a:schemeClr val="tx2"/>
                </a:solidFill>
              </a:rPr>
              <a:t>,</a:t>
            </a:r>
            <a:r>
              <a:rPr lang="en-US" i="1" dirty="0" smtClean="0">
                <a:solidFill>
                  <a:schemeClr val="tx2"/>
                </a:solidFill>
              </a:rPr>
              <a:t>t</a:t>
            </a:r>
            <a:r>
              <a:rPr lang="en-US" baseline="-25000" dirty="0" smtClean="0">
                <a:solidFill>
                  <a:schemeClr val="tx2"/>
                </a:solidFill>
              </a:rPr>
              <a:t>1</a:t>
            </a:r>
            <a:r>
              <a:rPr lang="en-US" dirty="0" smtClean="0">
                <a:solidFill>
                  <a:schemeClr val="tx2"/>
                </a:solidFill>
              </a:rPr>
              <a:t>),</a:t>
            </a:r>
            <a:r>
              <a:rPr lang="en-US" dirty="0">
                <a:solidFill>
                  <a:schemeClr val="tx2"/>
                </a:solidFill>
              </a:rPr>
              <a:t> </a:t>
            </a:r>
            <a:r>
              <a:rPr lang="en-US" dirty="0" smtClean="0">
                <a:solidFill>
                  <a:schemeClr val="tx2"/>
                </a:solidFill>
              </a:rPr>
              <a:t>S(</a:t>
            </a:r>
            <a:r>
              <a:rPr lang="en-US" i="1" dirty="0" smtClean="0">
                <a:solidFill>
                  <a:schemeClr val="tx2"/>
                </a:solidFill>
              </a:rPr>
              <a:t>t</a:t>
            </a:r>
            <a:r>
              <a:rPr lang="en-US" dirty="0" smtClean="0">
                <a:solidFill>
                  <a:schemeClr val="tx2"/>
                </a:solidFill>
              </a:rPr>
              <a:t>,</a:t>
            </a:r>
            <a:r>
              <a:rPr lang="en-US" i="1" dirty="0" smtClean="0">
                <a:solidFill>
                  <a:schemeClr val="tx2"/>
                </a:solidFill>
              </a:rPr>
              <a:t>t</a:t>
            </a:r>
            <a:r>
              <a:rPr lang="en-US" baseline="-25000" dirty="0" smtClean="0">
                <a:solidFill>
                  <a:schemeClr val="tx2"/>
                </a:solidFill>
              </a:rPr>
              <a:t>2</a:t>
            </a:r>
            <a:r>
              <a:rPr lang="en-US" dirty="0" smtClean="0">
                <a:solidFill>
                  <a:schemeClr val="tx2"/>
                </a:solidFill>
              </a:rPr>
              <a:t>), S(</a:t>
            </a:r>
            <a:r>
              <a:rPr lang="en-US" i="1" dirty="0" smtClean="0">
                <a:solidFill>
                  <a:schemeClr val="tx2"/>
                </a:solidFill>
              </a:rPr>
              <a:t>t</a:t>
            </a:r>
            <a:r>
              <a:rPr lang="en-US" dirty="0" smtClean="0">
                <a:solidFill>
                  <a:schemeClr val="tx2"/>
                </a:solidFill>
              </a:rPr>
              <a:t>,</a:t>
            </a:r>
            <a:r>
              <a:rPr lang="en-US" i="1" dirty="0" smtClean="0">
                <a:solidFill>
                  <a:schemeClr val="tx2"/>
                </a:solidFill>
              </a:rPr>
              <a:t>t</a:t>
            </a:r>
            <a:r>
              <a:rPr lang="en-US" baseline="-25000" dirty="0" smtClean="0">
                <a:solidFill>
                  <a:schemeClr val="tx2"/>
                </a:solidFill>
              </a:rPr>
              <a:t>3</a:t>
            </a:r>
            <a:r>
              <a:rPr lang="en-US" dirty="0" smtClean="0">
                <a:solidFill>
                  <a:schemeClr val="tx2"/>
                </a:solidFill>
              </a:rPr>
              <a:t>)]</a:t>
            </a:r>
            <a:r>
              <a:rPr lang="en-US" sz="2000" dirty="0" smtClean="0">
                <a:solidFill>
                  <a:schemeClr val="tx2"/>
                </a:solidFill>
              </a:rPr>
              <a:t> </a:t>
            </a:r>
            <a:r>
              <a:rPr lang="en-US" sz="2000" dirty="0" smtClean="0"/>
              <a:t>may be displayed in 3D</a:t>
            </a:r>
            <a:r>
              <a:rPr lang="en-US" dirty="0"/>
              <a:t>.</a:t>
            </a:r>
            <a:endParaRPr lang="en-US" sz="1000" dirty="0" smtClean="0"/>
          </a:p>
          <a:p>
            <a:pPr marL="0" indent="0" eaLnBrk="1" hangingPunct="1">
              <a:buFont typeface="Arial" pitchFamily="34" charset="0"/>
              <a:buNone/>
            </a:pPr>
            <a:r>
              <a:rPr lang="en-US" sz="2000" i="1" dirty="0" smtClean="0"/>
              <a:t>Cost </a:t>
            </a:r>
            <a:r>
              <a:rPr lang="en-US" sz="2000" dirty="0" smtClean="0"/>
              <a:t>and </a:t>
            </a:r>
            <a:r>
              <a:rPr lang="en-US" sz="2000" i="1" dirty="0" smtClean="0"/>
              <a:t>rent </a:t>
            </a:r>
            <a:r>
              <a:rPr lang="en-US" sz="2000" dirty="0" smtClean="0"/>
              <a:t>have semantic associations, attractors are close to each other, but without noise +neuron accommodation </a:t>
            </a:r>
            <a:r>
              <a:rPr lang="en-US" sz="2000" smtClean="0"/>
              <a:t>transitions their  </a:t>
            </a:r>
            <a:r>
              <a:rPr lang="en-US" sz="2000" dirty="0" smtClean="0"/>
              <a:t>basins of attractions are hard.  </a:t>
            </a:r>
          </a:p>
        </p:txBody>
      </p:sp>
      <p:sp>
        <p:nvSpPr>
          <p:cNvPr id="732169" name="Rectangle 9"/>
          <p:cNvSpPr>
            <a:spLocks noChangeArrowheads="1"/>
          </p:cNvSpPr>
          <p:nvPr/>
        </p:nvSpPr>
        <p:spPr bwMode="auto">
          <a:xfrm>
            <a:off x="441325" y="5143500"/>
            <a:ext cx="8389938" cy="1500188"/>
          </a:xfrm>
          <a:prstGeom prst="rect">
            <a:avLst/>
          </a:prstGeom>
          <a:noFill/>
          <a:ln w="9525">
            <a:noFill/>
            <a:miter lim="800000"/>
            <a:headEnd/>
            <a:tailEnd/>
          </a:ln>
          <a:effectLst/>
        </p:spPr>
        <p:txBody>
          <a:bodyPr/>
          <a:lstStyle/>
          <a:p>
            <a:pPr algn="l">
              <a:spcBef>
                <a:spcPct val="20000"/>
              </a:spcBef>
              <a:buClrTx/>
              <a:buSzTx/>
              <a:defRPr/>
            </a:pPr>
            <a:r>
              <a:rPr lang="en-US" sz="2000" dirty="0">
                <a:solidFill>
                  <a:prstClr val="white"/>
                </a:solidFill>
                <a:latin typeface="+mn-lt"/>
              </a:rPr>
              <a:t>Will it manifest in verbal priming tests? Free associations? </a:t>
            </a:r>
          </a:p>
          <a:p>
            <a:pPr algn="l">
              <a:spcBef>
                <a:spcPct val="20000"/>
              </a:spcBef>
              <a:buClrTx/>
              <a:buSzTx/>
              <a:defRPr/>
            </a:pPr>
            <a:r>
              <a:rPr lang="en-US" sz="2000" dirty="0">
                <a:solidFill>
                  <a:prstClr val="white"/>
                </a:solidFill>
                <a:latin typeface="+mn-lt"/>
              </a:rPr>
              <a:t>Will broadening of phonological/written form representations help? </a:t>
            </a:r>
            <a:endParaRPr lang="en-US" sz="2000" dirty="0">
              <a:solidFill>
                <a:srgbClr val="FFFFFF"/>
              </a:solidFill>
              <a:latin typeface="+mn-lt"/>
            </a:endParaRPr>
          </a:p>
          <a:p>
            <a:pPr algn="l">
              <a:lnSpc>
                <a:spcPct val="120000"/>
              </a:lnSpc>
              <a:defRPr/>
            </a:pPr>
            <a:r>
              <a:rPr lang="en-US" sz="2000" dirty="0">
                <a:solidFill>
                  <a:srgbClr val="FFFFFF"/>
                </a:solidFill>
                <a:latin typeface="+mn-lt"/>
              </a:rPr>
              <a:t>For example, training ASD children with characters that vary in many ways (shapes, colors, size, rotations).  </a:t>
            </a:r>
          </a:p>
        </p:txBody>
      </p:sp>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071563"/>
            <a:ext cx="3948112"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071563"/>
            <a:ext cx="4457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5016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714375" y="285750"/>
            <a:ext cx="7772400" cy="563563"/>
          </a:xfrm>
        </p:spPr>
        <p:txBody>
          <a:bodyPr/>
          <a:lstStyle/>
          <a:p>
            <a:pPr eaLnBrk="1" hangingPunct="1">
              <a:defRPr/>
            </a:pPr>
            <a:r>
              <a:rPr lang="en-US" sz="3600" dirty="0" smtClean="0"/>
              <a:t>Spelling to Sound Mappings</a:t>
            </a:r>
          </a:p>
        </p:txBody>
      </p:sp>
      <p:sp>
        <p:nvSpPr>
          <p:cNvPr id="16387" name="Rectangle 3"/>
          <p:cNvSpPr>
            <a:spLocks noGrp="1" noChangeArrowheads="1"/>
          </p:cNvSpPr>
          <p:nvPr>
            <p:ph type="body" sz="half" idx="1"/>
          </p:nvPr>
        </p:nvSpPr>
        <p:spPr>
          <a:xfrm>
            <a:off x="642938" y="980728"/>
            <a:ext cx="6592841" cy="3240360"/>
          </a:xfrm>
          <a:noFill/>
        </p:spPr>
        <p:txBody>
          <a:bodyPr/>
          <a:lstStyle/>
          <a:p>
            <a:pPr marL="0" indent="0" eaLnBrk="1" hangingPunct="1">
              <a:spcBef>
                <a:spcPct val="0"/>
              </a:spcBef>
              <a:spcAft>
                <a:spcPts val="1200"/>
              </a:spcAft>
              <a:buClrTx/>
              <a:buSzTx/>
              <a:buFontTx/>
              <a:buNone/>
            </a:pPr>
            <a:r>
              <a:rPr lang="en-US" dirty="0" smtClean="0"/>
              <a:t>English has few absolute rules for pronunciation, which is determined by a complex context. </a:t>
            </a:r>
            <a:br>
              <a:rPr lang="en-US" dirty="0" smtClean="0"/>
            </a:br>
            <a:r>
              <a:rPr lang="en-US" dirty="0" smtClean="0"/>
              <a:t>Why hint/hind or mint/mind or anxious, anxiety? </a:t>
            </a:r>
          </a:p>
          <a:p>
            <a:pPr marL="0" indent="0" eaLnBrk="1" hangingPunct="1">
              <a:spcBef>
                <a:spcPct val="0"/>
              </a:spcBef>
              <a:spcAft>
                <a:spcPts val="1200"/>
              </a:spcAft>
              <a:buClrTx/>
              <a:buSzTx/>
              <a:buFontTx/>
              <a:buNone/>
            </a:pPr>
            <a:r>
              <a:rPr lang="en-US" dirty="0" smtClean="0"/>
              <a:t>How can such complex system be captured?</a:t>
            </a:r>
          </a:p>
          <a:p>
            <a:pPr marL="0" indent="0" eaLnBrk="1" hangingPunct="1">
              <a:spcBef>
                <a:spcPct val="0"/>
              </a:spcBef>
              <a:spcAft>
                <a:spcPts val="1200"/>
              </a:spcAft>
              <a:buClrTx/>
              <a:buSzTx/>
              <a:buFontTx/>
              <a:buNone/>
            </a:pPr>
            <a:r>
              <a:rPr lang="en-US" dirty="0" smtClean="0"/>
              <a:t>Take into </a:t>
            </a:r>
            <a:r>
              <a:rPr lang="en-US" dirty="0"/>
              <a:t>account a range of context around a given letter in a word, all the way up to the entire word itself. </a:t>
            </a:r>
            <a:endParaRPr lang="en-US" dirty="0" smtClean="0"/>
          </a:p>
          <a:p>
            <a:pPr marL="0" indent="0" eaLnBrk="1" hangingPunct="1">
              <a:spcBef>
                <a:spcPct val="0"/>
              </a:spcBef>
              <a:spcAft>
                <a:spcPts val="1200"/>
              </a:spcAft>
              <a:buClrTx/>
              <a:buSzTx/>
              <a:buFontTx/>
              <a:buNone/>
            </a:pPr>
            <a:r>
              <a:rPr lang="en-US" dirty="0" smtClean="0"/>
              <a:t>Object </a:t>
            </a:r>
            <a:r>
              <a:rPr lang="en-US" dirty="0"/>
              <a:t>recognition </a:t>
            </a:r>
            <a:r>
              <a:rPr lang="en-US" dirty="0" smtClean="0"/>
              <a:t>builds </a:t>
            </a:r>
            <a:r>
              <a:rPr lang="en-US" dirty="0"/>
              <a:t>up increasingly complex combinations of features, while also developing spatial invariance, over multiple levels of processing in the </a:t>
            </a:r>
            <a:r>
              <a:rPr lang="en-US" dirty="0" smtClean="0"/>
              <a:t>hierarchy</a:t>
            </a:r>
            <a:endParaRPr lang="en-US" dirty="0"/>
          </a:p>
        </p:txBody>
      </p:sp>
      <p:sp>
        <p:nvSpPr>
          <p:cNvPr id="16389" name="Rectangle 9"/>
          <p:cNvSpPr>
            <a:spLocks noChangeArrowheads="1"/>
          </p:cNvSpPr>
          <p:nvPr/>
        </p:nvSpPr>
        <p:spPr bwMode="auto">
          <a:xfrm>
            <a:off x="640915" y="4249136"/>
            <a:ext cx="8351621"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pPr>
            <a:r>
              <a:rPr lang="en-US" sz="2000" dirty="0">
                <a:latin typeface="Calibri" pitchFamily="34" charset="0"/>
              </a:rPr>
              <a:t>from V1 through IT. </a:t>
            </a:r>
            <a:r>
              <a:rPr lang="en-US" sz="2000" dirty="0" smtClean="0">
                <a:latin typeface="Calibri" pitchFamily="34" charset="0"/>
              </a:rPr>
              <a:t>Word recognition should do similar processing.</a:t>
            </a:r>
            <a:br>
              <a:rPr lang="en-US" sz="2000" dirty="0" smtClean="0">
                <a:latin typeface="Calibri" pitchFamily="34" charset="0"/>
              </a:rPr>
            </a:br>
            <a:r>
              <a:rPr lang="en-US" sz="2000" dirty="0" smtClean="0">
                <a:latin typeface="Calibri" pitchFamily="34" charset="0"/>
              </a:rPr>
              <a:t>Words </a:t>
            </a:r>
            <a:r>
              <a:rPr lang="en-US" sz="2000" dirty="0">
                <a:latin typeface="Calibri" pitchFamily="34" charset="0"/>
              </a:rPr>
              <a:t>show up in different locations in the input, </a:t>
            </a:r>
            <a:r>
              <a:rPr lang="en-US" sz="2000" dirty="0" smtClean="0">
                <a:latin typeface="Calibri" pitchFamily="34" charset="0"/>
              </a:rPr>
              <a:t>next </a:t>
            </a:r>
            <a:r>
              <a:rPr lang="en-US" sz="2000" dirty="0">
                <a:latin typeface="Calibri" pitchFamily="34" charset="0"/>
              </a:rPr>
              <a:t>level </a:t>
            </a:r>
            <a:r>
              <a:rPr lang="en-US" sz="2000" dirty="0" smtClean="0">
                <a:latin typeface="Calibri" pitchFamily="34" charset="0"/>
              </a:rPr>
              <a:t>of processing </a:t>
            </a:r>
            <a:br>
              <a:rPr lang="en-US" sz="2000" dirty="0" smtClean="0">
                <a:latin typeface="Calibri" pitchFamily="34" charset="0"/>
              </a:rPr>
            </a:br>
            <a:r>
              <a:rPr lang="en-US" sz="2000" dirty="0" smtClean="0">
                <a:latin typeface="Calibri" pitchFamily="34" charset="0"/>
              </a:rPr>
              <a:t>(~ V4) extracts </a:t>
            </a:r>
            <a:r>
              <a:rPr lang="en-US" sz="2000" dirty="0">
                <a:latin typeface="Calibri" pitchFamily="34" charset="0"/>
              </a:rPr>
              <a:t>more complex combinations of letters, </a:t>
            </a:r>
            <a:r>
              <a:rPr lang="en-US" sz="2000" dirty="0" smtClean="0">
                <a:latin typeface="Calibri" pitchFamily="34" charset="0"/>
              </a:rPr>
              <a:t>developing </a:t>
            </a:r>
            <a:r>
              <a:rPr lang="en-US" sz="2000" dirty="0">
                <a:latin typeface="Calibri" pitchFamily="34" charset="0"/>
              </a:rPr>
              <a:t>more invariant representations that integrate individual letters or multi-letter features over multiple different locations. The IT level representation of the word </a:t>
            </a:r>
            <a:r>
              <a:rPr lang="en-US" sz="2000" dirty="0" smtClean="0">
                <a:latin typeface="Calibri" pitchFamily="34" charset="0"/>
              </a:rPr>
              <a:t>is fully </a:t>
            </a:r>
            <a:r>
              <a:rPr lang="en-US" sz="2000" dirty="0">
                <a:latin typeface="Calibri" pitchFamily="34" charset="0"/>
              </a:rPr>
              <a:t>spatially </a:t>
            </a:r>
            <a:r>
              <a:rPr lang="en-US" sz="2000" dirty="0" smtClean="0">
                <a:latin typeface="Calibri" pitchFamily="34" charset="0"/>
              </a:rPr>
              <a:t>invariant, distributed </a:t>
            </a:r>
            <a:r>
              <a:rPr lang="en-US" sz="2000" dirty="0">
                <a:latin typeface="Calibri" pitchFamily="34" charset="0"/>
              </a:rPr>
              <a:t>representation integrating over individual letters and letter </a:t>
            </a:r>
            <a:r>
              <a:rPr lang="en-US" sz="2000" dirty="0" smtClean="0">
                <a:latin typeface="Calibri" pitchFamily="34" charset="0"/>
              </a:rPr>
              <a:t>groups, providing phonological </a:t>
            </a:r>
            <a:r>
              <a:rPr lang="en-US" sz="2000" dirty="0">
                <a:latin typeface="Calibri" pitchFamily="34" charset="0"/>
              </a:rPr>
              <a:t>output.</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779" y="908720"/>
            <a:ext cx="19050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34472"/>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714375" y="285750"/>
            <a:ext cx="7772400" cy="563563"/>
          </a:xfrm>
        </p:spPr>
        <p:txBody>
          <a:bodyPr/>
          <a:lstStyle/>
          <a:p>
            <a:pPr eaLnBrk="1" hangingPunct="1">
              <a:defRPr/>
            </a:pPr>
            <a:r>
              <a:rPr lang="en-US" sz="3600" dirty="0" smtClean="0"/>
              <a:t>English spelling is a mess …</a:t>
            </a:r>
          </a:p>
        </p:txBody>
      </p:sp>
      <p:sp>
        <p:nvSpPr>
          <p:cNvPr id="16387" name="Rectangle 3"/>
          <p:cNvSpPr>
            <a:spLocks noGrp="1" noChangeArrowheads="1"/>
          </p:cNvSpPr>
          <p:nvPr>
            <p:ph type="body" sz="half" idx="1"/>
          </p:nvPr>
        </p:nvSpPr>
        <p:spPr>
          <a:xfrm>
            <a:off x="716704" y="1124744"/>
            <a:ext cx="7959751" cy="3168352"/>
          </a:xfrm>
          <a:noFill/>
        </p:spPr>
        <p:txBody>
          <a:bodyPr/>
          <a:lstStyle/>
          <a:p>
            <a:pPr marL="0" indent="0" eaLnBrk="1" hangingPunct="1">
              <a:spcBef>
                <a:spcPct val="0"/>
              </a:spcBef>
              <a:spcAft>
                <a:spcPts val="1200"/>
              </a:spcAft>
              <a:buClrTx/>
              <a:buSzTx/>
              <a:buFontTx/>
              <a:buNone/>
            </a:pPr>
            <a:r>
              <a:rPr lang="en-US" dirty="0"/>
              <a:t>Famous </a:t>
            </a:r>
            <a:r>
              <a:rPr lang="en-US" i="1" dirty="0" err="1" smtClean="0">
                <a:hlinkClick r:id="rId3"/>
              </a:rPr>
              <a:t>ghoti</a:t>
            </a:r>
            <a:r>
              <a:rPr lang="en-US" dirty="0" smtClean="0"/>
              <a:t> example.</a:t>
            </a:r>
            <a:endParaRPr lang="pl-PL" sz="2000" dirty="0" smtClean="0">
              <a:solidFill>
                <a:srgbClr val="FFFFFF"/>
              </a:solidFill>
            </a:endParaRPr>
          </a:p>
        </p:txBody>
      </p:sp>
      <p:sp>
        <p:nvSpPr>
          <p:cNvPr id="16389" name="Rectangle 9"/>
          <p:cNvSpPr>
            <a:spLocks noChangeArrowheads="1"/>
          </p:cNvSpPr>
          <p:nvPr/>
        </p:nvSpPr>
        <p:spPr bwMode="auto">
          <a:xfrm>
            <a:off x="755576" y="1657400"/>
            <a:ext cx="5832648" cy="19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pPr>
            <a:r>
              <a:rPr lang="en-US" sz="2000" i="1" dirty="0" smtClean="0">
                <a:latin typeface="Calibri" pitchFamily="34" charset="0"/>
              </a:rPr>
              <a:t>fish</a:t>
            </a:r>
            <a:r>
              <a:rPr lang="en-US" sz="2000" dirty="0" smtClean="0">
                <a:latin typeface="Calibri" pitchFamily="34" charset="0"/>
              </a:rPr>
              <a:t>, because</a:t>
            </a:r>
          </a:p>
          <a:p>
            <a:pPr marL="342900" indent="-342900" algn="l">
              <a:spcAft>
                <a:spcPts val="1200"/>
              </a:spcAft>
              <a:buFont typeface="Arial" pitchFamily="34" charset="0"/>
              <a:buChar char="•"/>
            </a:pPr>
            <a:r>
              <a:rPr lang="en-US" sz="2000" dirty="0" err="1" smtClean="0">
                <a:latin typeface="Calibri" pitchFamily="34" charset="0"/>
              </a:rPr>
              <a:t>gh</a:t>
            </a:r>
            <a:r>
              <a:rPr lang="en-US" sz="2000" dirty="0">
                <a:latin typeface="Calibri" pitchFamily="34" charset="0"/>
              </a:rPr>
              <a:t>, pronounced /f/ as in tough /</a:t>
            </a:r>
            <a:r>
              <a:rPr lang="en-US" sz="2000" dirty="0" err="1">
                <a:latin typeface="Calibri" pitchFamily="34" charset="0"/>
              </a:rPr>
              <a:t>tʌf</a:t>
            </a:r>
            <a:r>
              <a:rPr lang="en-US" sz="2000" dirty="0">
                <a:latin typeface="Calibri" pitchFamily="34" charset="0"/>
              </a:rPr>
              <a:t>/;</a:t>
            </a:r>
          </a:p>
          <a:p>
            <a:pPr marL="342900" indent="-342900" algn="l">
              <a:spcAft>
                <a:spcPts val="1200"/>
              </a:spcAft>
              <a:buFont typeface="Arial" pitchFamily="34" charset="0"/>
              <a:buChar char="•"/>
            </a:pPr>
            <a:r>
              <a:rPr lang="en-US" sz="2000" dirty="0">
                <a:latin typeface="Calibri" pitchFamily="34" charset="0"/>
              </a:rPr>
              <a:t>o, pronounced /ɪ/ as in women /ˈ</a:t>
            </a:r>
            <a:r>
              <a:rPr lang="en-US" sz="2000" dirty="0" err="1">
                <a:latin typeface="Calibri" pitchFamily="34" charset="0"/>
              </a:rPr>
              <a:t>wɪmɪn</a:t>
            </a:r>
            <a:r>
              <a:rPr lang="en-US" sz="2000" dirty="0">
                <a:latin typeface="Calibri" pitchFamily="34" charset="0"/>
              </a:rPr>
              <a:t>/; </a:t>
            </a:r>
          </a:p>
          <a:p>
            <a:pPr marL="342900" indent="-342900" algn="l">
              <a:spcAft>
                <a:spcPts val="1200"/>
              </a:spcAft>
              <a:buFont typeface="Arial" pitchFamily="34" charset="0"/>
              <a:buChar char="•"/>
            </a:pPr>
            <a:r>
              <a:rPr lang="en-US" sz="2000" dirty="0" err="1">
                <a:latin typeface="Calibri" pitchFamily="34" charset="0"/>
              </a:rPr>
              <a:t>ti</a:t>
            </a:r>
            <a:r>
              <a:rPr lang="en-US" sz="2000" dirty="0">
                <a:latin typeface="Calibri" pitchFamily="34" charset="0"/>
              </a:rPr>
              <a:t>, pronounced /ʃ/ as in nation /ˈ</a:t>
            </a:r>
            <a:r>
              <a:rPr lang="en-US" sz="2000" dirty="0" err="1">
                <a:latin typeface="Calibri" pitchFamily="34" charset="0"/>
              </a:rPr>
              <a:t>ne͡ɪʃən</a:t>
            </a:r>
            <a:r>
              <a:rPr lang="en-US" sz="2000" dirty="0">
                <a:latin typeface="Calibri" pitchFamily="34" charset="0"/>
              </a:rPr>
              <a:t>/.</a:t>
            </a:r>
          </a:p>
        </p:txBody>
      </p:sp>
      <p:sp>
        <p:nvSpPr>
          <p:cNvPr id="7" name="Rectangle 9"/>
          <p:cNvSpPr>
            <a:spLocks noChangeArrowheads="1"/>
          </p:cNvSpPr>
          <p:nvPr/>
        </p:nvSpPr>
        <p:spPr bwMode="auto">
          <a:xfrm>
            <a:off x="765702" y="3861048"/>
            <a:ext cx="603854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pPr>
            <a:r>
              <a:rPr lang="en-US" sz="2000" i="1" dirty="0" err="1" smtClean="0">
                <a:latin typeface="Calibri" pitchFamily="34" charset="0"/>
              </a:rPr>
              <a:t>ghoti</a:t>
            </a:r>
            <a:r>
              <a:rPr lang="en-US" sz="2000" i="1" dirty="0" smtClean="0">
                <a:latin typeface="Calibri" pitchFamily="34" charset="0"/>
              </a:rPr>
              <a:t> </a:t>
            </a:r>
            <a:r>
              <a:rPr lang="en-US" sz="2000" dirty="0" smtClean="0">
                <a:latin typeface="Calibri" pitchFamily="34" charset="0"/>
              </a:rPr>
              <a:t>can be a silent word, because</a:t>
            </a:r>
          </a:p>
          <a:p>
            <a:pPr marL="342900" indent="-342900" algn="l">
              <a:spcAft>
                <a:spcPts val="1200"/>
              </a:spcAft>
              <a:buFont typeface="Arial" pitchFamily="34" charset="0"/>
              <a:buChar char="•"/>
            </a:pPr>
            <a:r>
              <a:rPr lang="en-US" sz="2000" dirty="0" err="1" smtClean="0">
                <a:latin typeface="Calibri" pitchFamily="34" charset="0"/>
              </a:rPr>
              <a:t>gh</a:t>
            </a:r>
            <a:r>
              <a:rPr lang="en-US" sz="2000" dirty="0" smtClean="0">
                <a:latin typeface="Calibri" pitchFamily="34" charset="0"/>
              </a:rPr>
              <a:t> </a:t>
            </a:r>
            <a:r>
              <a:rPr lang="en-US" sz="2000" dirty="0">
                <a:latin typeface="Calibri" pitchFamily="34" charset="0"/>
              </a:rPr>
              <a:t>as in though (/</a:t>
            </a:r>
            <a:r>
              <a:rPr lang="en-US" sz="2000" dirty="0" err="1">
                <a:latin typeface="Calibri" pitchFamily="34" charset="0"/>
              </a:rPr>
              <a:t>ðoʊ</a:t>
            </a:r>
            <a:r>
              <a:rPr lang="en-US" sz="2000" dirty="0">
                <a:latin typeface="Calibri" pitchFamily="34" charset="0"/>
              </a:rPr>
              <a:t>/) ;</a:t>
            </a:r>
          </a:p>
          <a:p>
            <a:pPr marL="342900" indent="-342900" algn="l">
              <a:spcAft>
                <a:spcPts val="1200"/>
              </a:spcAft>
              <a:buFont typeface="Arial" pitchFamily="34" charset="0"/>
              <a:buChar char="•"/>
            </a:pPr>
            <a:r>
              <a:rPr lang="en-US" sz="2000" dirty="0">
                <a:latin typeface="Calibri" pitchFamily="34" charset="0"/>
              </a:rPr>
              <a:t>o as in people (/'</a:t>
            </a:r>
            <a:r>
              <a:rPr lang="en-US" sz="2000" dirty="0" err="1">
                <a:latin typeface="Calibri" pitchFamily="34" charset="0"/>
              </a:rPr>
              <a:t>piːpəl</a:t>
            </a:r>
            <a:r>
              <a:rPr lang="en-US" sz="2000" dirty="0">
                <a:latin typeface="Calibri" pitchFamily="34" charset="0"/>
              </a:rPr>
              <a:t>/) ;</a:t>
            </a:r>
          </a:p>
          <a:p>
            <a:pPr marL="342900" indent="-342900" algn="l">
              <a:spcAft>
                <a:spcPts val="1200"/>
              </a:spcAft>
              <a:buFont typeface="Arial" pitchFamily="34" charset="0"/>
              <a:buChar char="•"/>
            </a:pPr>
            <a:r>
              <a:rPr lang="en-US" sz="2000" dirty="0">
                <a:latin typeface="Calibri" pitchFamily="34" charset="0"/>
              </a:rPr>
              <a:t>t as in ballet (/'</a:t>
            </a:r>
            <a:r>
              <a:rPr lang="en-US" sz="2000" dirty="0" err="1">
                <a:latin typeface="Calibri" pitchFamily="34" charset="0"/>
              </a:rPr>
              <a:t>bæleɪ</a:t>
            </a:r>
            <a:r>
              <a:rPr lang="en-US" sz="2000" dirty="0">
                <a:latin typeface="Calibri" pitchFamily="34" charset="0"/>
              </a:rPr>
              <a:t>/) ;</a:t>
            </a:r>
          </a:p>
          <a:p>
            <a:pPr marL="342900" indent="-342900" algn="l">
              <a:spcAft>
                <a:spcPts val="1200"/>
              </a:spcAft>
              <a:buFont typeface="Arial" pitchFamily="34" charset="0"/>
              <a:buChar char="•"/>
            </a:pPr>
            <a:r>
              <a:rPr lang="en-US" sz="2000" dirty="0">
                <a:latin typeface="Calibri" pitchFamily="34" charset="0"/>
              </a:rPr>
              <a:t>i as in business (/'</a:t>
            </a:r>
            <a:r>
              <a:rPr lang="en-US" sz="2000" dirty="0" err="1">
                <a:latin typeface="Calibri" pitchFamily="34" charset="0"/>
              </a:rPr>
              <a:t>bɪznəs</a:t>
            </a:r>
            <a:r>
              <a:rPr lang="en-US" sz="2000" dirty="0">
                <a:latin typeface="Calibri" pitchFamily="34" charset="0"/>
              </a:rPr>
              <a:t>/)</a:t>
            </a:r>
          </a:p>
        </p:txBody>
      </p:sp>
    </p:spTree>
    <p:extLst>
      <p:ext uri="{BB962C8B-B14F-4D97-AF65-F5344CB8AC3E}">
        <p14:creationId xmlns:p14="http://schemas.microsoft.com/office/powerpoint/2010/main" val="89306167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ipe(down)">
                                      <p:cBhvr>
                                        <p:cTn id="7" dur="580">
                                          <p:stCondLst>
                                            <p:cond delay="0"/>
                                          </p:stCondLst>
                                        </p:cTn>
                                        <p:tgtEl>
                                          <p:spTgt spid="16389"/>
                                        </p:tgtEl>
                                      </p:cBhvr>
                                    </p:animEffect>
                                    <p:anim calcmode="lin" valueType="num">
                                      <p:cBhvr>
                                        <p:cTn id="8" dur="1822" tmFilter="0,0; 0.14,0.36; 0.43,0.73; 0.71,0.91; 1.0,1.0">
                                          <p:stCondLst>
                                            <p:cond delay="0"/>
                                          </p:stCondLst>
                                        </p:cTn>
                                        <p:tgtEl>
                                          <p:spTgt spid="1638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9"/>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9"/>
                                        </p:tgtEl>
                                      </p:cBhvr>
                                      <p:to x="100000" y="60000"/>
                                    </p:animScale>
                                    <p:animScale>
                                      <p:cBhvr>
                                        <p:cTn id="14" dur="166" decel="50000">
                                          <p:stCondLst>
                                            <p:cond delay="676"/>
                                          </p:stCondLst>
                                        </p:cTn>
                                        <p:tgtEl>
                                          <p:spTgt spid="16389"/>
                                        </p:tgtEl>
                                      </p:cBhvr>
                                      <p:to x="100000" y="100000"/>
                                    </p:animScale>
                                    <p:animScale>
                                      <p:cBhvr>
                                        <p:cTn id="15" dur="26">
                                          <p:stCondLst>
                                            <p:cond delay="1312"/>
                                          </p:stCondLst>
                                        </p:cTn>
                                        <p:tgtEl>
                                          <p:spTgt spid="16389"/>
                                        </p:tgtEl>
                                      </p:cBhvr>
                                      <p:to x="100000" y="80000"/>
                                    </p:animScale>
                                    <p:animScale>
                                      <p:cBhvr>
                                        <p:cTn id="16" dur="166" decel="50000">
                                          <p:stCondLst>
                                            <p:cond delay="1338"/>
                                          </p:stCondLst>
                                        </p:cTn>
                                        <p:tgtEl>
                                          <p:spTgt spid="16389"/>
                                        </p:tgtEl>
                                      </p:cBhvr>
                                      <p:to x="100000" y="100000"/>
                                    </p:animScale>
                                    <p:animScale>
                                      <p:cBhvr>
                                        <p:cTn id="17" dur="26">
                                          <p:stCondLst>
                                            <p:cond delay="1642"/>
                                          </p:stCondLst>
                                        </p:cTn>
                                        <p:tgtEl>
                                          <p:spTgt spid="16389"/>
                                        </p:tgtEl>
                                      </p:cBhvr>
                                      <p:to x="100000" y="90000"/>
                                    </p:animScale>
                                    <p:animScale>
                                      <p:cBhvr>
                                        <p:cTn id="18" dur="166" decel="50000">
                                          <p:stCondLst>
                                            <p:cond delay="1668"/>
                                          </p:stCondLst>
                                        </p:cTn>
                                        <p:tgtEl>
                                          <p:spTgt spid="16389"/>
                                        </p:tgtEl>
                                      </p:cBhvr>
                                      <p:to x="100000" y="100000"/>
                                    </p:animScale>
                                    <p:animScale>
                                      <p:cBhvr>
                                        <p:cTn id="19" dur="26">
                                          <p:stCondLst>
                                            <p:cond delay="1808"/>
                                          </p:stCondLst>
                                        </p:cTn>
                                        <p:tgtEl>
                                          <p:spTgt spid="16389"/>
                                        </p:tgtEl>
                                      </p:cBhvr>
                                      <p:to x="100000" y="95000"/>
                                    </p:animScale>
                                    <p:animScale>
                                      <p:cBhvr>
                                        <p:cTn id="20" dur="166" decel="50000">
                                          <p:stCondLst>
                                            <p:cond delay="1834"/>
                                          </p:stCondLst>
                                        </p:cTn>
                                        <p:tgtEl>
                                          <p:spTgt spid="1638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714375" y="285750"/>
            <a:ext cx="7772400" cy="563563"/>
          </a:xfrm>
        </p:spPr>
        <p:txBody>
          <a:bodyPr/>
          <a:lstStyle/>
          <a:p>
            <a:pPr eaLnBrk="1" hangingPunct="1">
              <a:defRPr/>
            </a:pPr>
            <a:r>
              <a:rPr lang="en-US" sz="3600" dirty="0" smtClean="0"/>
              <a:t>but brains can still manage!</a:t>
            </a:r>
          </a:p>
        </p:txBody>
      </p:sp>
      <p:sp>
        <p:nvSpPr>
          <p:cNvPr id="16387" name="Rectangle 3"/>
          <p:cNvSpPr>
            <a:spLocks noGrp="1" noChangeArrowheads="1"/>
          </p:cNvSpPr>
          <p:nvPr>
            <p:ph type="body" sz="half" idx="1"/>
          </p:nvPr>
        </p:nvSpPr>
        <p:spPr>
          <a:xfrm>
            <a:off x="716704" y="1124744"/>
            <a:ext cx="7959751" cy="4248472"/>
          </a:xfrm>
          <a:noFill/>
        </p:spPr>
        <p:txBody>
          <a:bodyPr/>
          <a:lstStyle/>
          <a:p>
            <a:pPr marL="0" indent="0" eaLnBrk="1" hangingPunct="1">
              <a:spcBef>
                <a:spcPct val="0"/>
              </a:spcBef>
              <a:spcAft>
                <a:spcPts val="1200"/>
              </a:spcAft>
              <a:buClrTx/>
              <a:buSzTx/>
              <a:buFontTx/>
              <a:buNone/>
            </a:pPr>
            <a:r>
              <a:rPr lang="en-US" dirty="0" err="1"/>
              <a:t>cnduo't</a:t>
            </a:r>
            <a:r>
              <a:rPr lang="en-US" dirty="0"/>
              <a:t> </a:t>
            </a:r>
            <a:r>
              <a:rPr lang="en-US" dirty="0" err="1"/>
              <a:t>bvleiee</a:t>
            </a:r>
            <a:r>
              <a:rPr lang="en-US" dirty="0"/>
              <a:t> </a:t>
            </a:r>
            <a:r>
              <a:rPr lang="en-US" dirty="0" err="1"/>
              <a:t>taht</a:t>
            </a:r>
            <a:r>
              <a:rPr lang="en-US" dirty="0"/>
              <a:t> I </a:t>
            </a:r>
            <a:r>
              <a:rPr lang="en-US" dirty="0" err="1"/>
              <a:t>culod</a:t>
            </a:r>
            <a:r>
              <a:rPr lang="en-US" dirty="0"/>
              <a:t> </a:t>
            </a:r>
            <a:r>
              <a:rPr lang="en-US" dirty="0" err="1"/>
              <a:t>aulaclty</a:t>
            </a:r>
            <a:r>
              <a:rPr lang="en-US" dirty="0"/>
              <a:t> </a:t>
            </a:r>
            <a:r>
              <a:rPr lang="en-US" dirty="0" err="1"/>
              <a:t>uesdtannrd</a:t>
            </a:r>
            <a:r>
              <a:rPr lang="en-US" dirty="0"/>
              <a:t> </a:t>
            </a:r>
            <a:r>
              <a:rPr lang="en-US" dirty="0" err="1"/>
              <a:t>waht</a:t>
            </a:r>
            <a:r>
              <a:rPr lang="en-US" dirty="0"/>
              <a:t> I was </a:t>
            </a:r>
            <a:r>
              <a:rPr lang="en-US" dirty="0" err="1"/>
              <a:t>rdnaieg</a:t>
            </a:r>
            <a:r>
              <a:rPr lang="en-US" dirty="0"/>
              <a:t>. </a:t>
            </a:r>
            <a:r>
              <a:rPr lang="en-US" dirty="0" smtClean="0"/>
              <a:t/>
            </a:r>
            <a:br>
              <a:rPr lang="en-US" dirty="0" smtClean="0"/>
            </a:br>
            <a:r>
              <a:rPr lang="en-US" dirty="0" err="1" smtClean="0"/>
              <a:t>Unisg</a:t>
            </a:r>
            <a:r>
              <a:rPr lang="en-US" dirty="0" smtClean="0"/>
              <a:t> </a:t>
            </a:r>
            <a:r>
              <a:rPr lang="en-US" dirty="0"/>
              <a:t>the </a:t>
            </a:r>
            <a:r>
              <a:rPr lang="en-US" dirty="0" err="1"/>
              <a:t>icndeblire</a:t>
            </a:r>
            <a:r>
              <a:rPr lang="en-US" dirty="0"/>
              <a:t> </a:t>
            </a:r>
            <a:r>
              <a:rPr lang="en-US" dirty="0" err="1"/>
              <a:t>pweor</a:t>
            </a:r>
            <a:r>
              <a:rPr lang="en-US" dirty="0"/>
              <a:t> of the </a:t>
            </a:r>
            <a:r>
              <a:rPr lang="en-US" dirty="0" err="1"/>
              <a:t>hmuan</a:t>
            </a:r>
            <a:r>
              <a:rPr lang="en-US" dirty="0"/>
              <a:t> </a:t>
            </a:r>
            <a:r>
              <a:rPr lang="en-US" dirty="0" err="1"/>
              <a:t>mnid</a:t>
            </a:r>
            <a:r>
              <a:rPr lang="en-US" dirty="0"/>
              <a:t>, </a:t>
            </a:r>
            <a:r>
              <a:rPr lang="en-US" dirty="0" err="1"/>
              <a:t>aocdcrnig</a:t>
            </a:r>
            <a:r>
              <a:rPr lang="en-US" dirty="0"/>
              <a:t> to </a:t>
            </a:r>
            <a:r>
              <a:rPr lang="en-US" dirty="0" err="1"/>
              <a:t>rseecrah</a:t>
            </a:r>
            <a:r>
              <a:rPr lang="en-US" dirty="0"/>
              <a:t> at </a:t>
            </a:r>
            <a:r>
              <a:rPr lang="en-US" dirty="0" err="1"/>
              <a:t>Cmabrigde</a:t>
            </a:r>
            <a:r>
              <a:rPr lang="en-US" dirty="0"/>
              <a:t> </a:t>
            </a:r>
            <a:r>
              <a:rPr lang="en-US" dirty="0" err="1"/>
              <a:t>Uinervtisy</a:t>
            </a:r>
            <a:r>
              <a:rPr lang="en-US" dirty="0"/>
              <a:t>, it </a:t>
            </a:r>
            <a:r>
              <a:rPr lang="en-US" dirty="0" err="1"/>
              <a:t>dseno't</a:t>
            </a:r>
            <a:r>
              <a:rPr lang="en-US" dirty="0"/>
              <a:t> </a:t>
            </a:r>
            <a:r>
              <a:rPr lang="en-US" dirty="0" err="1"/>
              <a:t>mttaer</a:t>
            </a:r>
            <a:r>
              <a:rPr lang="en-US" dirty="0"/>
              <a:t> in </a:t>
            </a:r>
            <a:r>
              <a:rPr lang="en-US" dirty="0" err="1"/>
              <a:t>waht</a:t>
            </a:r>
            <a:r>
              <a:rPr lang="en-US" dirty="0"/>
              <a:t> </a:t>
            </a:r>
            <a:r>
              <a:rPr lang="en-US" dirty="0" err="1"/>
              <a:t>oderr</a:t>
            </a:r>
            <a:r>
              <a:rPr lang="en-US" dirty="0"/>
              <a:t> the </a:t>
            </a:r>
            <a:r>
              <a:rPr lang="en-US" dirty="0" err="1"/>
              <a:t>lterets</a:t>
            </a:r>
            <a:r>
              <a:rPr lang="en-US" dirty="0"/>
              <a:t> in a </a:t>
            </a:r>
            <a:r>
              <a:rPr lang="en-US" dirty="0" err="1"/>
              <a:t>wrod</a:t>
            </a:r>
            <a:r>
              <a:rPr lang="en-US" dirty="0"/>
              <a:t> are, the </a:t>
            </a:r>
            <a:r>
              <a:rPr lang="en-US" dirty="0" err="1"/>
              <a:t>olny</a:t>
            </a:r>
            <a:r>
              <a:rPr lang="en-US" dirty="0"/>
              <a:t> </a:t>
            </a:r>
            <a:r>
              <a:rPr lang="en-US" dirty="0" err="1"/>
              <a:t>irpoamtnt</a:t>
            </a:r>
            <a:r>
              <a:rPr lang="en-US" dirty="0"/>
              <a:t> </a:t>
            </a:r>
            <a:r>
              <a:rPr lang="en-US" dirty="0" err="1"/>
              <a:t>tihng</a:t>
            </a:r>
            <a:r>
              <a:rPr lang="en-US" dirty="0"/>
              <a:t> is </a:t>
            </a:r>
            <a:r>
              <a:rPr lang="en-US" dirty="0" err="1"/>
              <a:t>taht</a:t>
            </a:r>
            <a:r>
              <a:rPr lang="en-US" dirty="0"/>
              <a:t> the </a:t>
            </a:r>
            <a:r>
              <a:rPr lang="en-US" dirty="0" err="1"/>
              <a:t>frsit</a:t>
            </a:r>
            <a:r>
              <a:rPr lang="en-US" dirty="0"/>
              <a:t> and </a:t>
            </a:r>
            <a:r>
              <a:rPr lang="en-US" dirty="0" err="1"/>
              <a:t>lsat</a:t>
            </a:r>
            <a:r>
              <a:rPr lang="en-US" dirty="0"/>
              <a:t> </a:t>
            </a:r>
            <a:r>
              <a:rPr lang="en-US" dirty="0" err="1"/>
              <a:t>ltteer</a:t>
            </a:r>
            <a:r>
              <a:rPr lang="en-US" dirty="0"/>
              <a:t> be in the </a:t>
            </a:r>
            <a:r>
              <a:rPr lang="en-US" dirty="0" err="1"/>
              <a:t>rhgit</a:t>
            </a:r>
            <a:r>
              <a:rPr lang="en-US" dirty="0"/>
              <a:t> </a:t>
            </a:r>
            <a:r>
              <a:rPr lang="en-US" dirty="0" err="1"/>
              <a:t>pclae</a:t>
            </a:r>
            <a:r>
              <a:rPr lang="en-US" dirty="0"/>
              <a:t>. The </a:t>
            </a:r>
            <a:r>
              <a:rPr lang="en-US" dirty="0" err="1"/>
              <a:t>rset</a:t>
            </a:r>
            <a:r>
              <a:rPr lang="en-US" dirty="0"/>
              <a:t> can be a </a:t>
            </a:r>
            <a:r>
              <a:rPr lang="en-US" dirty="0" err="1"/>
              <a:t>taotl</a:t>
            </a:r>
            <a:r>
              <a:rPr lang="en-US" dirty="0"/>
              <a:t> </a:t>
            </a:r>
            <a:r>
              <a:rPr lang="en-US" dirty="0" err="1"/>
              <a:t>mses</a:t>
            </a:r>
            <a:r>
              <a:rPr lang="en-US" dirty="0"/>
              <a:t> and you can </a:t>
            </a:r>
            <a:r>
              <a:rPr lang="en-US" dirty="0" err="1"/>
              <a:t>sitll</a:t>
            </a:r>
            <a:r>
              <a:rPr lang="en-US" dirty="0"/>
              <a:t> </a:t>
            </a:r>
            <a:r>
              <a:rPr lang="en-US" dirty="0" err="1"/>
              <a:t>raed</a:t>
            </a:r>
            <a:r>
              <a:rPr lang="en-US" dirty="0"/>
              <a:t> it </a:t>
            </a:r>
            <a:r>
              <a:rPr lang="en-US" dirty="0" err="1"/>
              <a:t>whoutit</a:t>
            </a:r>
            <a:r>
              <a:rPr lang="en-US" dirty="0"/>
              <a:t> a </a:t>
            </a:r>
            <a:r>
              <a:rPr lang="en-US" dirty="0" err="1"/>
              <a:t>pboerlm</a:t>
            </a:r>
            <a:r>
              <a:rPr lang="en-US" dirty="0"/>
              <a:t>. </a:t>
            </a:r>
            <a:r>
              <a:rPr lang="en-US" dirty="0" err="1"/>
              <a:t>Tihs</a:t>
            </a:r>
            <a:r>
              <a:rPr lang="en-US" dirty="0"/>
              <a:t> is </a:t>
            </a:r>
            <a:r>
              <a:rPr lang="en-US" dirty="0" err="1"/>
              <a:t>bucseae</a:t>
            </a:r>
            <a:r>
              <a:rPr lang="en-US" dirty="0"/>
              <a:t> the </a:t>
            </a:r>
            <a:r>
              <a:rPr lang="en-US" dirty="0" err="1"/>
              <a:t>huamn</a:t>
            </a:r>
            <a:r>
              <a:rPr lang="en-US" dirty="0"/>
              <a:t> </a:t>
            </a:r>
            <a:r>
              <a:rPr lang="en-US" dirty="0" err="1"/>
              <a:t>mnid</a:t>
            </a:r>
            <a:r>
              <a:rPr lang="en-US" dirty="0"/>
              <a:t> </a:t>
            </a:r>
            <a:r>
              <a:rPr lang="en-US" dirty="0" err="1"/>
              <a:t>deos</a:t>
            </a:r>
            <a:r>
              <a:rPr lang="en-US" dirty="0"/>
              <a:t> not </a:t>
            </a:r>
            <a:r>
              <a:rPr lang="en-US" dirty="0" err="1"/>
              <a:t>raed</a:t>
            </a:r>
            <a:r>
              <a:rPr lang="en-US" dirty="0"/>
              <a:t> </a:t>
            </a:r>
            <a:r>
              <a:rPr lang="en-US" dirty="0" err="1"/>
              <a:t>ervey</a:t>
            </a:r>
            <a:r>
              <a:rPr lang="en-US" dirty="0"/>
              <a:t> </a:t>
            </a:r>
            <a:r>
              <a:rPr lang="en-US" dirty="0" err="1"/>
              <a:t>ltteer</a:t>
            </a:r>
            <a:r>
              <a:rPr lang="en-US" dirty="0"/>
              <a:t> by </a:t>
            </a:r>
            <a:r>
              <a:rPr lang="en-US" dirty="0" err="1"/>
              <a:t>istlef</a:t>
            </a:r>
            <a:r>
              <a:rPr lang="en-US" dirty="0"/>
              <a:t>, but the </a:t>
            </a:r>
            <a:r>
              <a:rPr lang="en-US" dirty="0" err="1"/>
              <a:t>wrod</a:t>
            </a:r>
            <a:r>
              <a:rPr lang="en-US" dirty="0"/>
              <a:t> as a </a:t>
            </a:r>
            <a:r>
              <a:rPr lang="en-US" dirty="0" err="1"/>
              <a:t>wlohe</a:t>
            </a:r>
            <a:r>
              <a:rPr lang="en-US" dirty="0"/>
              <a:t>. </a:t>
            </a:r>
            <a:r>
              <a:rPr lang="en-US" dirty="0" err="1"/>
              <a:t>Aaznmig</a:t>
            </a:r>
            <a:r>
              <a:rPr lang="en-US" dirty="0"/>
              <a:t>, huh? </a:t>
            </a:r>
            <a:r>
              <a:rPr lang="en-US" dirty="0" err="1"/>
              <a:t>Yaeh</a:t>
            </a:r>
            <a:r>
              <a:rPr lang="en-US" dirty="0"/>
              <a:t> and I </a:t>
            </a:r>
            <a:r>
              <a:rPr lang="en-US" dirty="0" err="1"/>
              <a:t>awlyas</a:t>
            </a:r>
            <a:r>
              <a:rPr lang="en-US" dirty="0"/>
              <a:t> </a:t>
            </a:r>
            <a:r>
              <a:rPr lang="en-US" dirty="0" err="1"/>
              <a:t>tghhuot</a:t>
            </a:r>
            <a:r>
              <a:rPr lang="en-US" dirty="0"/>
              <a:t> </a:t>
            </a:r>
            <a:r>
              <a:rPr lang="en-US" dirty="0" err="1"/>
              <a:t>slelinpg</a:t>
            </a:r>
            <a:r>
              <a:rPr lang="en-US" dirty="0"/>
              <a:t> was </a:t>
            </a:r>
            <a:r>
              <a:rPr lang="en-US" dirty="0" err="1"/>
              <a:t>ipmorantt</a:t>
            </a:r>
            <a:r>
              <a:rPr lang="en-US" dirty="0"/>
              <a:t>! See if </a:t>
            </a:r>
            <a:r>
              <a:rPr lang="en-US" dirty="0" err="1"/>
              <a:t>yuor</a:t>
            </a:r>
            <a:r>
              <a:rPr lang="en-US" dirty="0"/>
              <a:t> </a:t>
            </a:r>
            <a:r>
              <a:rPr lang="en-US" dirty="0" err="1"/>
              <a:t>fdreins</a:t>
            </a:r>
            <a:r>
              <a:rPr lang="en-US" dirty="0"/>
              <a:t> can </a:t>
            </a:r>
            <a:r>
              <a:rPr lang="en-US" dirty="0" err="1"/>
              <a:t>raed</a:t>
            </a:r>
            <a:r>
              <a:rPr lang="en-US" dirty="0"/>
              <a:t> </a:t>
            </a:r>
            <a:r>
              <a:rPr lang="en-US" dirty="0" err="1"/>
              <a:t>tihs</a:t>
            </a:r>
            <a:r>
              <a:rPr lang="en-US" dirty="0"/>
              <a:t> too</a:t>
            </a:r>
            <a:r>
              <a:rPr lang="en-US" dirty="0" smtClean="0"/>
              <a:t>.</a:t>
            </a:r>
          </a:p>
          <a:p>
            <a:pPr marL="0" indent="0" eaLnBrk="1" hangingPunct="1">
              <a:spcBef>
                <a:spcPct val="0"/>
              </a:spcBef>
              <a:spcAft>
                <a:spcPts val="1200"/>
              </a:spcAft>
              <a:buClrTx/>
              <a:buSzTx/>
              <a:buFontTx/>
              <a:buNone/>
            </a:pPr>
            <a:endParaRPr lang="en-US" sz="2000" dirty="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Part of this ability to read such scrambled text comes from activation of the most probable units coding sequences of syllables, </a:t>
            </a:r>
            <a:r>
              <a:rPr lang="en-US" dirty="0"/>
              <a:t>starting </a:t>
            </a:r>
            <a:r>
              <a:rPr lang="en-US" dirty="0" smtClean="0"/>
              <a:t>from the correct letter</a:t>
            </a:r>
            <a:r>
              <a:rPr lang="en-US" sz="2000" dirty="0" smtClean="0">
                <a:solidFill>
                  <a:srgbClr val="FFFFFF"/>
                </a:solidFill>
              </a:rPr>
              <a:t>. </a:t>
            </a:r>
            <a:endParaRPr lang="pl-PL" sz="2000" dirty="0" smtClean="0">
              <a:solidFill>
                <a:srgbClr val="FFFFFF"/>
              </a:solidFill>
            </a:endParaRPr>
          </a:p>
        </p:txBody>
      </p:sp>
    </p:spTree>
    <p:extLst>
      <p:ext uri="{BB962C8B-B14F-4D97-AF65-F5344CB8AC3E}">
        <p14:creationId xmlns:p14="http://schemas.microsoft.com/office/powerpoint/2010/main" val="2758235419"/>
      </p:ext>
    </p:extLst>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714375" y="285750"/>
            <a:ext cx="7772400" cy="563563"/>
          </a:xfrm>
        </p:spPr>
        <p:txBody>
          <a:bodyPr/>
          <a:lstStyle/>
          <a:p>
            <a:pPr eaLnBrk="1" hangingPunct="1">
              <a:defRPr/>
            </a:pPr>
            <a:r>
              <a:rPr lang="en-US" sz="3600" dirty="0" smtClean="0"/>
              <a:t>Spelling to Sound Mappings</a:t>
            </a:r>
          </a:p>
        </p:txBody>
      </p:sp>
      <p:sp>
        <p:nvSpPr>
          <p:cNvPr id="16387" name="Rectangle 3"/>
          <p:cNvSpPr>
            <a:spLocks noGrp="1" noChangeArrowheads="1"/>
          </p:cNvSpPr>
          <p:nvPr>
            <p:ph type="body" sz="half" idx="1"/>
          </p:nvPr>
        </p:nvSpPr>
        <p:spPr>
          <a:xfrm>
            <a:off x="642938" y="857250"/>
            <a:ext cx="3713038" cy="4011910"/>
          </a:xfrm>
          <a:noFill/>
        </p:spPr>
        <p:txBody>
          <a:bodyPr/>
          <a:lstStyle/>
          <a:p>
            <a:pPr marL="0" indent="0" eaLnBrk="1" hangingPunct="1">
              <a:spcBef>
                <a:spcPct val="0"/>
              </a:spcBef>
              <a:spcAft>
                <a:spcPts val="1200"/>
              </a:spcAft>
              <a:buClrTx/>
              <a:buSzTx/>
              <a:buFontTx/>
              <a:buNone/>
            </a:pPr>
            <a:r>
              <a:rPr lang="pl-PL" sz="2000" dirty="0" smtClean="0">
                <a:solidFill>
                  <a:schemeClr val="tx2"/>
                </a:solidFill>
              </a:rPr>
              <a:t>Project </a:t>
            </a:r>
            <a:r>
              <a:rPr lang="pl-PL" sz="2000" dirty="0" err="1" smtClean="0">
                <a:solidFill>
                  <a:schemeClr val="tx2"/>
                </a:solidFill>
              </a:rPr>
              <a:t>ss.proj</a:t>
            </a:r>
            <a:r>
              <a:rPr lang="pl-PL" sz="2000" dirty="0" smtClean="0">
                <a:solidFill>
                  <a:srgbClr val="FFFFFF"/>
                </a:solidFill>
              </a:rPr>
              <a:t>, </a:t>
            </a:r>
            <a:r>
              <a:rPr lang="en-US" sz="2000" dirty="0" smtClean="0">
                <a:solidFill>
                  <a:srgbClr val="FFFFFF"/>
                </a:solidFill>
              </a:rPr>
              <a:t>chap</a:t>
            </a:r>
            <a:r>
              <a:rPr lang="pl-PL" sz="2000" dirty="0" smtClean="0">
                <a:solidFill>
                  <a:srgbClr val="FFFFFF"/>
                </a:solidFill>
              </a:rPr>
              <a:t>. 10.4.2</a:t>
            </a:r>
          </a:p>
          <a:p>
            <a:pPr marL="0" indent="0" eaLnBrk="1" hangingPunct="1">
              <a:spcBef>
                <a:spcPct val="0"/>
              </a:spcBef>
              <a:spcAft>
                <a:spcPts val="1200"/>
              </a:spcAft>
              <a:buClrTx/>
              <a:buSzTx/>
              <a:buFontTx/>
              <a:buNone/>
            </a:pPr>
            <a:r>
              <a:rPr lang="en-US" dirty="0"/>
              <a:t>English </a:t>
            </a:r>
            <a:r>
              <a:rPr lang="en-US" dirty="0" smtClean="0"/>
              <a:t>has few absolute rules for pronunciation, which is determined by a complex context Why hint/hind or mint/mind or anxious, anxiety? </a:t>
            </a:r>
            <a:endParaRPr lang="en-US" dirty="0"/>
          </a:p>
          <a:p>
            <a:pPr marL="0" indent="0" eaLnBrk="1" hangingPunct="1">
              <a:spcBef>
                <a:spcPct val="0"/>
              </a:spcBef>
              <a:spcAft>
                <a:spcPts val="1200"/>
              </a:spcAft>
              <a:buClrTx/>
              <a:buSzTx/>
              <a:buFontTx/>
              <a:buNone/>
            </a:pPr>
            <a:r>
              <a:rPr lang="en-US" sz="2000" dirty="0" smtClean="0">
                <a:solidFill>
                  <a:srgbClr val="FFFFFF"/>
                </a:solidFill>
              </a:rPr>
              <a:t>Net: </a:t>
            </a:r>
            <a:r>
              <a:rPr lang="pl-PL" sz="2000" dirty="0" smtClean="0">
                <a:solidFill>
                  <a:srgbClr val="FFFFFF"/>
                </a:solidFill>
              </a:rPr>
              <a:t>7 </a:t>
            </a:r>
            <a:r>
              <a:rPr lang="en-US" sz="2000" dirty="0" smtClean="0">
                <a:solidFill>
                  <a:srgbClr val="FFFFFF"/>
                </a:solidFill>
              </a:rPr>
              <a:t>blocks </a:t>
            </a:r>
            <a:r>
              <a:rPr lang="pl-PL" sz="2000" dirty="0" smtClean="0">
                <a:solidFill>
                  <a:srgbClr val="FFFFFF"/>
                </a:solidFill>
              </a:rPr>
              <a:t>3*9 = 189 </a:t>
            </a:r>
            <a:r>
              <a:rPr lang="en-US" sz="2000" dirty="0" smtClean="0">
                <a:solidFill>
                  <a:srgbClr val="FFFFFF"/>
                </a:solidFill>
              </a:rPr>
              <a:t>inputs</a:t>
            </a:r>
            <a:r>
              <a:rPr lang="pl-PL" sz="2000" dirty="0" smtClean="0">
                <a:solidFill>
                  <a:srgbClr val="FFFFFF"/>
                </a:solidFill>
              </a:rPr>
              <a:t>, </a:t>
            </a:r>
            <a:r>
              <a:rPr lang="en-US" sz="2000" dirty="0" smtClean="0">
                <a:solidFill>
                  <a:srgbClr val="FFFFFF"/>
                </a:solidFill>
              </a:rPr>
              <a:t/>
            </a:r>
            <a:br>
              <a:rPr lang="en-US" sz="2000" dirty="0" smtClean="0">
                <a:solidFill>
                  <a:srgbClr val="FFFFFF"/>
                </a:solidFill>
              </a:rPr>
            </a:br>
            <a:r>
              <a:rPr lang="pl-PL" sz="2000" dirty="0" smtClean="0">
                <a:solidFill>
                  <a:srgbClr val="FFFFFF"/>
                </a:solidFill>
              </a:rPr>
              <a:t>5*84 = 420 </a:t>
            </a:r>
            <a:r>
              <a:rPr lang="en-US" sz="2000" dirty="0" smtClean="0">
                <a:solidFill>
                  <a:srgbClr val="FFFFFF"/>
                </a:solidFill>
              </a:rPr>
              <a:t>in orthography</a:t>
            </a:r>
            <a:r>
              <a:rPr lang="pl-PL" sz="2000" dirty="0" smtClean="0">
                <a:solidFill>
                  <a:srgbClr val="FFFFFF"/>
                </a:solidFill>
              </a:rPr>
              <a:t>, </a:t>
            </a:r>
            <a:r>
              <a:rPr lang="en-US" sz="2000" dirty="0" smtClean="0">
                <a:solidFill>
                  <a:srgbClr val="FFFFFF"/>
                </a:solidFill>
              </a:rPr>
              <a:t> </a:t>
            </a:r>
            <a:endParaRPr lang="pl-PL" sz="2000" dirty="0" smtClean="0">
              <a:solidFill>
                <a:srgbClr val="FFFFFF"/>
              </a:solidFill>
            </a:endParaRPr>
          </a:p>
          <a:p>
            <a:pPr marL="0" indent="0" eaLnBrk="1" hangingPunct="1">
              <a:spcBef>
                <a:spcPct val="0"/>
              </a:spcBef>
              <a:spcAft>
                <a:spcPts val="1200"/>
              </a:spcAft>
              <a:buClrTx/>
              <a:buSzTx/>
              <a:buFontTx/>
              <a:buNone/>
            </a:pPr>
            <a:r>
              <a:rPr lang="pl-PL" sz="2000" dirty="0" smtClean="0">
                <a:solidFill>
                  <a:srgbClr val="FFFFFF"/>
                </a:solidFill>
              </a:rPr>
              <a:t>600 </a:t>
            </a:r>
            <a:r>
              <a:rPr lang="en-US" sz="2000" dirty="0" smtClean="0">
                <a:solidFill>
                  <a:srgbClr val="FFFFFF"/>
                </a:solidFill>
              </a:rPr>
              <a:t>hidden</a:t>
            </a:r>
            <a:r>
              <a:rPr lang="pl-PL" sz="2000" dirty="0" smtClean="0">
                <a:solidFill>
                  <a:srgbClr val="FFFFFF"/>
                </a:solidFill>
              </a:rPr>
              <a:t>, 7 </a:t>
            </a:r>
            <a:r>
              <a:rPr lang="en-US" sz="2000" dirty="0" smtClean="0">
                <a:solidFill>
                  <a:srgbClr val="FFFFFF"/>
                </a:solidFill>
              </a:rPr>
              <a:t>blocks with </a:t>
            </a:r>
            <a:br>
              <a:rPr lang="en-US" sz="2000" dirty="0" smtClean="0">
                <a:solidFill>
                  <a:srgbClr val="FFFFFF"/>
                </a:solidFill>
              </a:rPr>
            </a:br>
            <a:r>
              <a:rPr lang="pl-PL" sz="2000" dirty="0" smtClean="0">
                <a:solidFill>
                  <a:srgbClr val="FFFFFF"/>
                </a:solidFill>
              </a:rPr>
              <a:t>2*10=140 </a:t>
            </a:r>
            <a:r>
              <a:rPr lang="en-US" sz="2000" dirty="0" smtClean="0">
                <a:solidFill>
                  <a:srgbClr val="FFFFFF"/>
                </a:solidFill>
              </a:rPr>
              <a:t>phonological </a:t>
            </a:r>
            <a:r>
              <a:rPr lang="pl-PL" sz="2000" dirty="0" smtClean="0">
                <a:solidFill>
                  <a:srgbClr val="FFFFFF"/>
                </a:solidFill>
              </a:rPr>
              <a:t>element</a:t>
            </a:r>
            <a:r>
              <a:rPr lang="en-US" sz="2000" dirty="0" smtClean="0">
                <a:solidFill>
                  <a:srgbClr val="FFFFFF"/>
                </a:solidFill>
              </a:rPr>
              <a:t>s</a:t>
            </a:r>
            <a:r>
              <a:rPr lang="pl-PL" sz="2000" dirty="0" smtClean="0">
                <a:solidFill>
                  <a:srgbClr val="FFFFFF"/>
                </a:solidFill>
              </a:rPr>
              <a:t>.</a:t>
            </a:r>
          </a:p>
          <a:p>
            <a:pPr marL="0" indent="0" eaLnBrk="1" hangingPunct="1">
              <a:spcBef>
                <a:spcPct val="0"/>
              </a:spcBef>
              <a:spcAft>
                <a:spcPts val="1200"/>
              </a:spcAft>
              <a:buClrTx/>
              <a:buSzTx/>
              <a:buFontTx/>
              <a:buNone/>
            </a:pPr>
            <a:endParaRPr lang="pl-PL" sz="2000" dirty="0" smtClean="0">
              <a:solidFill>
                <a:srgbClr val="FFFFFF"/>
              </a:solidFill>
            </a:endParaRPr>
          </a:p>
        </p:txBody>
      </p:sp>
      <p:sp>
        <p:nvSpPr>
          <p:cNvPr id="16389" name="Rectangle 9"/>
          <p:cNvSpPr>
            <a:spLocks noChangeArrowheads="1"/>
          </p:cNvSpPr>
          <p:nvPr/>
        </p:nvSpPr>
        <p:spPr bwMode="auto">
          <a:xfrm>
            <a:off x="684875" y="4437112"/>
            <a:ext cx="3311061"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pPr>
            <a:r>
              <a:rPr lang="en-US" sz="2000" dirty="0" smtClean="0">
                <a:latin typeface="Calibri" pitchFamily="34" charset="0"/>
              </a:rPr>
              <a:t>Word codes</a:t>
            </a:r>
            <a:r>
              <a:rPr lang="pl-PL" sz="2000" dirty="0" smtClean="0">
                <a:latin typeface="Calibri" pitchFamily="34" charset="0"/>
              </a:rPr>
              <a:t>:</a:t>
            </a:r>
            <a:endParaRPr lang="pl-PL" sz="2000" dirty="0">
              <a:latin typeface="Calibri" pitchFamily="34" charset="0"/>
            </a:endParaRPr>
          </a:p>
          <a:p>
            <a:pPr algn="l">
              <a:spcAft>
                <a:spcPts val="1200"/>
              </a:spcAft>
            </a:pPr>
            <a:r>
              <a:rPr lang="pl-PL" sz="2000" dirty="0">
                <a:latin typeface="Calibri" pitchFamily="34" charset="0"/>
              </a:rPr>
              <a:t>H=high </a:t>
            </a:r>
            <a:r>
              <a:rPr lang="pl-PL" sz="2000" dirty="0" err="1" smtClean="0">
                <a:latin typeface="Calibri" pitchFamily="34" charset="0"/>
              </a:rPr>
              <a:t>freq</a:t>
            </a:r>
            <a:r>
              <a:rPr lang="en-US" sz="2000" dirty="0" smtClean="0">
                <a:latin typeface="Calibri" pitchFamily="34" charset="0"/>
              </a:rPr>
              <a:t>; </a:t>
            </a:r>
            <a:r>
              <a:rPr lang="pl-PL" sz="2000" dirty="0" smtClean="0">
                <a:latin typeface="Calibri" pitchFamily="34" charset="0"/>
              </a:rPr>
              <a:t>R=</a:t>
            </a:r>
            <a:r>
              <a:rPr lang="pl-PL" sz="2000" dirty="0" err="1" smtClean="0">
                <a:latin typeface="Calibri" pitchFamily="34" charset="0"/>
              </a:rPr>
              <a:t>regular</a:t>
            </a:r>
            <a:r>
              <a:rPr lang="pl-PL" sz="2000" dirty="0" smtClean="0">
                <a:latin typeface="Calibri" pitchFamily="34" charset="0"/>
              </a:rPr>
              <a:t> </a:t>
            </a:r>
            <a:r>
              <a:rPr lang="pl-PL" sz="2000" dirty="0">
                <a:latin typeface="Calibri" pitchFamily="34" charset="0"/>
              </a:rPr>
              <a:t/>
            </a:r>
            <a:br>
              <a:rPr lang="pl-PL" sz="2000" dirty="0">
                <a:latin typeface="Calibri" pitchFamily="34" charset="0"/>
              </a:rPr>
            </a:br>
            <a:r>
              <a:rPr lang="pl-PL" sz="2000" dirty="0">
                <a:latin typeface="Calibri" pitchFamily="34" charset="0"/>
              </a:rPr>
              <a:t>I=</a:t>
            </a:r>
            <a:r>
              <a:rPr lang="pl-PL" sz="2000" dirty="0" err="1">
                <a:latin typeface="Calibri" pitchFamily="34" charset="0"/>
              </a:rPr>
              <a:t>inconsistent</a:t>
            </a:r>
            <a:r>
              <a:rPr lang="pl-PL" sz="2000" dirty="0">
                <a:latin typeface="Calibri" pitchFamily="34" charset="0"/>
              </a:rPr>
              <a:t> </a:t>
            </a:r>
            <a:r>
              <a:rPr lang="en-US" sz="2000" dirty="0" smtClean="0">
                <a:latin typeface="Calibri" pitchFamily="34" charset="0"/>
              </a:rPr>
              <a:t/>
            </a:r>
            <a:br>
              <a:rPr lang="en-US" sz="2000" dirty="0" smtClean="0">
                <a:latin typeface="Calibri" pitchFamily="34" charset="0"/>
              </a:rPr>
            </a:br>
            <a:r>
              <a:rPr lang="pl-PL" sz="2000" dirty="0" smtClean="0">
                <a:latin typeface="Calibri" pitchFamily="34" charset="0"/>
              </a:rPr>
              <a:t>AM=</a:t>
            </a:r>
            <a:r>
              <a:rPr lang="pl-PL" sz="2000" dirty="0" err="1" smtClean="0">
                <a:latin typeface="Calibri" pitchFamily="34" charset="0"/>
              </a:rPr>
              <a:t>ambiguous</a:t>
            </a:r>
            <a:r>
              <a:rPr lang="pl-PL" sz="2000" dirty="0" smtClean="0">
                <a:latin typeface="Calibri" pitchFamily="34" charset="0"/>
              </a:rPr>
              <a:t> </a:t>
            </a:r>
            <a:r>
              <a:rPr lang="en-US" sz="2000" dirty="0" smtClean="0">
                <a:latin typeface="Calibri" pitchFamily="34" charset="0"/>
              </a:rPr>
              <a:t/>
            </a:r>
            <a:br>
              <a:rPr lang="en-US" sz="2000" dirty="0" smtClean="0">
                <a:latin typeface="Calibri" pitchFamily="34" charset="0"/>
              </a:rPr>
            </a:br>
            <a:r>
              <a:rPr lang="pl-PL" sz="2000" dirty="0" smtClean="0">
                <a:latin typeface="Calibri" pitchFamily="34" charset="0"/>
              </a:rPr>
              <a:t>EX=</a:t>
            </a:r>
            <a:r>
              <a:rPr lang="pl-PL" sz="2000" dirty="0" err="1" smtClean="0">
                <a:latin typeface="Calibri" pitchFamily="34" charset="0"/>
              </a:rPr>
              <a:t>exception</a:t>
            </a:r>
            <a:r>
              <a:rPr lang="en-US" sz="2000" dirty="0" smtClean="0">
                <a:latin typeface="Calibri" pitchFamily="34" charset="0"/>
              </a:rPr>
              <a:t>; </a:t>
            </a:r>
            <a:r>
              <a:rPr lang="pl-PL" sz="2000" dirty="0" smtClean="0">
                <a:latin typeface="Calibri" pitchFamily="34" charset="0"/>
              </a:rPr>
              <a:t>L=</a:t>
            </a:r>
            <a:r>
              <a:rPr lang="pl-PL" sz="2000" dirty="0" err="1" smtClean="0">
                <a:latin typeface="Calibri" pitchFamily="34" charset="0"/>
              </a:rPr>
              <a:t>low</a:t>
            </a:r>
            <a:r>
              <a:rPr lang="pl-PL" sz="2000" dirty="0" smtClean="0">
                <a:latin typeface="Calibri" pitchFamily="34" charset="0"/>
              </a:rPr>
              <a:t> </a:t>
            </a:r>
            <a:r>
              <a:rPr lang="pl-PL" sz="2000" dirty="0" err="1" smtClean="0">
                <a:latin typeface="Calibri" pitchFamily="34" charset="0"/>
              </a:rPr>
              <a:t>freq</a:t>
            </a:r>
            <a:endParaRPr lang="en-US" sz="2000" dirty="0" smtClean="0">
              <a:latin typeface="Calibri" pitchFamily="34" charset="0"/>
            </a:endParaRPr>
          </a:p>
          <a:p>
            <a:pPr algn="l">
              <a:spcAft>
                <a:spcPts val="1200"/>
              </a:spcAft>
            </a:pPr>
            <a:r>
              <a:rPr lang="en-US" sz="2000" dirty="0" smtClean="0">
                <a:latin typeface="Calibri" pitchFamily="34" charset="0"/>
              </a:rPr>
              <a:t>ex</a:t>
            </a:r>
            <a:r>
              <a:rPr lang="pl-PL" sz="2000" dirty="0" smtClean="0">
                <a:latin typeface="Calibri" pitchFamily="34" charset="0"/>
              </a:rPr>
              <a:t>: </a:t>
            </a:r>
            <a:r>
              <a:rPr lang="pl-PL" sz="2000" dirty="0">
                <a:latin typeface="Calibri" pitchFamily="34" charset="0"/>
              </a:rPr>
              <a:t>LEX = </a:t>
            </a:r>
            <a:r>
              <a:rPr lang="pl-PL" sz="2000" dirty="0" err="1">
                <a:latin typeface="Calibri" pitchFamily="34" charset="0"/>
              </a:rPr>
              <a:t>Low</a:t>
            </a:r>
            <a:r>
              <a:rPr lang="pl-PL" sz="2000" dirty="0">
                <a:latin typeface="Calibri" pitchFamily="34" charset="0"/>
              </a:rPr>
              <a:t> </a:t>
            </a:r>
            <a:r>
              <a:rPr lang="pl-PL" sz="2000" dirty="0" err="1">
                <a:latin typeface="Calibri" pitchFamily="34" charset="0"/>
              </a:rPr>
              <a:t>freq</a:t>
            </a:r>
            <a:r>
              <a:rPr lang="pl-PL" sz="2000" dirty="0">
                <a:latin typeface="Calibri" pitchFamily="34" charset="0"/>
              </a:rPr>
              <a:t> </a:t>
            </a:r>
            <a:r>
              <a:rPr lang="pl-PL" sz="2000" dirty="0" err="1">
                <a:latin typeface="Calibri" pitchFamily="34" charset="0"/>
              </a:rPr>
              <a:t>exception</a:t>
            </a:r>
            <a:endParaRPr lang="pl-PL" sz="2000" dirty="0">
              <a:latin typeface="Calibri" pitchFamily="34" charset="0"/>
            </a:endParaRPr>
          </a:p>
        </p:txBody>
      </p:sp>
      <p:sp>
        <p:nvSpPr>
          <p:cNvPr id="16390" name="Rectangle 9"/>
          <p:cNvSpPr>
            <a:spLocks noChangeArrowheads="1"/>
          </p:cNvSpPr>
          <p:nvPr/>
        </p:nvSpPr>
        <p:spPr bwMode="auto">
          <a:xfrm>
            <a:off x="4572000" y="5214938"/>
            <a:ext cx="4429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smtClean="0">
                <a:solidFill>
                  <a:srgbClr val="FFFFFF"/>
                </a:solidFill>
                <a:latin typeface="Calibri" pitchFamily="34" charset="0"/>
              </a:rPr>
              <a:t>Input</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3000 words, each complemented to have </a:t>
            </a:r>
            <a:r>
              <a:rPr lang="pl-PL" sz="2000" dirty="0" smtClean="0">
                <a:solidFill>
                  <a:srgbClr val="FFFFFF"/>
                </a:solidFill>
                <a:latin typeface="Calibri" pitchFamily="34" charset="0"/>
              </a:rPr>
              <a:t>7 </a:t>
            </a:r>
            <a:r>
              <a:rPr lang="en-US" sz="2000" dirty="0" smtClean="0">
                <a:solidFill>
                  <a:srgbClr val="FFFFFF"/>
                </a:solidFill>
                <a:latin typeface="Calibri" pitchFamily="34" charset="0"/>
              </a:rPr>
              <a:t>letters</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ex</a:t>
            </a:r>
            <a:r>
              <a:rPr lang="pl-PL" sz="2000" dirty="0" smtClean="0">
                <a:solidFill>
                  <a:srgbClr val="FFFFFF"/>
                </a:solidFill>
                <a:latin typeface="Calibri" pitchFamily="34" charset="0"/>
              </a:rPr>
              <a:t>. </a:t>
            </a:r>
            <a:r>
              <a:rPr lang="pl-PL" sz="2000" dirty="0" err="1">
                <a:solidFill>
                  <a:srgbClr val="FFFFFF"/>
                </a:solidFill>
                <a:latin typeface="Calibri" pitchFamily="34" charset="0"/>
              </a:rPr>
              <a:t>best</a:t>
            </a:r>
            <a:r>
              <a:rPr lang="pl-PL" sz="2000" dirty="0">
                <a:solidFill>
                  <a:srgbClr val="FFFFFF"/>
                </a:solidFill>
                <a:latin typeface="Calibri" pitchFamily="34" charset="0"/>
              </a:rPr>
              <a:t> = </a:t>
            </a:r>
            <a:r>
              <a:rPr lang="pl-PL" sz="2000" dirty="0" err="1">
                <a:solidFill>
                  <a:srgbClr val="FFFFFF"/>
                </a:solidFill>
                <a:latin typeface="Calibri" pitchFamily="34" charset="0"/>
              </a:rPr>
              <a:t>bbbestt</a:t>
            </a:r>
            <a:r>
              <a:rPr lang="pl-PL" sz="2000" dirty="0">
                <a:solidFill>
                  <a:srgbClr val="FFFFFF"/>
                </a:solidFill>
                <a:latin typeface="Calibri" pitchFamily="34" charset="0"/>
              </a:rPr>
              <a:t>. </a:t>
            </a:r>
            <a:br>
              <a:rPr lang="pl-PL" sz="2000" dirty="0">
                <a:solidFill>
                  <a:srgbClr val="FFFFFF"/>
                </a:solidFill>
                <a:latin typeface="Calibri" pitchFamily="34" charset="0"/>
              </a:rPr>
            </a:br>
            <a:r>
              <a:rPr lang="en-US" sz="2000" dirty="0" smtClean="0">
                <a:solidFill>
                  <a:srgbClr val="FFFFFF"/>
                </a:solidFill>
                <a:latin typeface="Calibri" pitchFamily="34" charset="0"/>
              </a:rPr>
              <a:t>This avoids sequences that depend on time. </a:t>
            </a:r>
            <a:endParaRPr lang="pl-PL" sz="2000" dirty="0">
              <a:solidFill>
                <a:srgbClr val="FFFFFF"/>
              </a:solidFill>
              <a:latin typeface="Calibri" pitchFamily="34" charset="0"/>
            </a:endParaRPr>
          </a:p>
        </p:txBody>
      </p:sp>
      <p:pic>
        <p:nvPicPr>
          <p:cNvPr id="163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931" y="1075531"/>
            <a:ext cx="4710112"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118406078"/>
      </p:ext>
    </p:extLst>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Network structure</a:t>
            </a:r>
          </a:p>
        </p:txBody>
      </p:sp>
      <p:sp>
        <p:nvSpPr>
          <p:cNvPr id="17411" name="Rectangle 3"/>
          <p:cNvSpPr>
            <a:spLocks noGrp="1" noChangeArrowheads="1"/>
          </p:cNvSpPr>
          <p:nvPr>
            <p:ph type="body" sz="half" idx="1"/>
          </p:nvPr>
        </p:nvSpPr>
        <p:spPr>
          <a:xfrm>
            <a:off x="642938" y="1071563"/>
            <a:ext cx="4246562" cy="3375025"/>
          </a:xfrm>
          <a:noFill/>
        </p:spPr>
        <p:txBody>
          <a:bodyPr/>
          <a:lstStyle/>
          <a:p>
            <a:pPr marL="0" indent="0" eaLnBrk="1" hangingPunct="1">
              <a:lnSpc>
                <a:spcPct val="120000"/>
              </a:lnSpc>
              <a:spcBef>
                <a:spcPct val="0"/>
              </a:spcBef>
              <a:buClrTx/>
              <a:buSzTx/>
              <a:buFontTx/>
              <a:buNone/>
            </a:pPr>
            <a:r>
              <a:rPr lang="pl-PL" sz="2000" dirty="0" err="1" smtClean="0">
                <a:solidFill>
                  <a:srgbClr val="FFFFFF"/>
                </a:solidFill>
              </a:rPr>
              <a:t>Ortho_code</a:t>
            </a:r>
            <a:r>
              <a:rPr lang="pl-PL" sz="2000" dirty="0" smtClean="0">
                <a:solidFill>
                  <a:srgbClr val="FFFFFF"/>
                </a:solidFill>
              </a:rPr>
              <a:t> </a:t>
            </a:r>
            <a:r>
              <a:rPr lang="en-US" sz="2000" dirty="0" smtClean="0">
                <a:solidFill>
                  <a:srgbClr val="FFFFFF"/>
                </a:solidFill>
              </a:rPr>
              <a:t>blocks receive inputs from triples of letters through </a:t>
            </a:r>
            <a:r>
              <a:rPr lang="pl-PL" sz="2000" dirty="0" err="1" smtClean="0">
                <a:solidFill>
                  <a:srgbClr val="FFFFFF"/>
                </a:solidFill>
              </a:rPr>
              <a:t>Ortho</a:t>
            </a:r>
            <a:r>
              <a:rPr lang="en-US" sz="2000" dirty="0" smtClean="0">
                <a:solidFill>
                  <a:srgbClr val="FFFFFF"/>
                </a:solidFill>
              </a:rPr>
              <a:t> inputs</a:t>
            </a:r>
            <a:r>
              <a:rPr lang="pl-PL" sz="2000" dirty="0" smtClean="0">
                <a:solidFill>
                  <a:srgbClr val="FFFFFF"/>
                </a:solidFill>
              </a:rPr>
              <a:t>.</a:t>
            </a:r>
          </a:p>
          <a:p>
            <a:pPr marL="0" indent="0">
              <a:buFontTx/>
              <a:buNone/>
            </a:pPr>
            <a:r>
              <a:rPr lang="en-US" sz="2000" dirty="0" smtClean="0"/>
              <a:t>Coding is invariant, independent of position</a:t>
            </a:r>
            <a:r>
              <a:rPr lang="pl-PL" sz="2000" dirty="0" smtClean="0"/>
              <a:t>; </a:t>
            </a:r>
            <a:r>
              <a:rPr lang="en-US" sz="2000" dirty="0" smtClean="0"/>
              <a:t>some units respond to the same letter in different positions, some units respond to whole sequences</a:t>
            </a:r>
            <a:r>
              <a:rPr lang="pl-PL" sz="2000" dirty="0" smtClean="0"/>
              <a:t>, </a:t>
            </a:r>
            <a:r>
              <a:rPr lang="en-US" sz="2000" dirty="0" smtClean="0"/>
              <a:t>coding more complex features, as the V2 layer in vision</a:t>
            </a:r>
            <a:r>
              <a:rPr lang="pl-PL" sz="2000" dirty="0" smtClean="0"/>
              <a:t>.</a:t>
            </a:r>
          </a:p>
          <a:p>
            <a:pPr marL="0" indent="0">
              <a:buFontTx/>
              <a:buNone/>
            </a:pPr>
            <a:r>
              <a:rPr lang="en-US" sz="2000" dirty="0" smtClean="0"/>
              <a:t>Elements of the hidden unit layer respond to all inputs</a:t>
            </a:r>
            <a:r>
              <a:rPr lang="pl-PL" sz="2000" dirty="0" smtClean="0"/>
              <a:t> (</a:t>
            </a:r>
            <a:r>
              <a:rPr lang="en-US" sz="2000" dirty="0" smtClean="0"/>
              <a:t>as</a:t>
            </a:r>
            <a:r>
              <a:rPr lang="pl-PL" sz="2000" dirty="0" smtClean="0"/>
              <a:t> </a:t>
            </a:r>
            <a:r>
              <a:rPr lang="en-US" sz="2000" dirty="0" smtClean="0"/>
              <a:t>V4/IT</a:t>
            </a:r>
            <a:r>
              <a:rPr lang="pl-PL" sz="2000" dirty="0" smtClean="0"/>
              <a:t>). </a:t>
            </a:r>
          </a:p>
        </p:txBody>
      </p:sp>
      <p:sp>
        <p:nvSpPr>
          <p:cNvPr id="17412" name="Rectangle 9"/>
          <p:cNvSpPr>
            <a:spLocks noChangeArrowheads="1"/>
          </p:cNvSpPr>
          <p:nvPr/>
        </p:nvSpPr>
        <p:spPr bwMode="auto">
          <a:xfrm>
            <a:off x="597876" y="4500563"/>
            <a:ext cx="83883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smtClean="0">
                <a:latin typeface="Calibri" pitchFamily="34" charset="0"/>
              </a:rPr>
              <a:t>These units code pronunciation including wider context. </a:t>
            </a:r>
          </a:p>
          <a:p>
            <a:pPr algn="l"/>
            <a:r>
              <a:rPr lang="en-US" sz="2000" dirty="0" smtClean="0">
                <a:latin typeface="Calibri" pitchFamily="34" charset="0"/>
              </a:rPr>
              <a:t>The network learns representations that allow for generalization (as in the model of object recognition), invariances and grouping of elements.</a:t>
            </a:r>
          </a:p>
          <a:p>
            <a:pPr algn="l"/>
            <a:r>
              <a:rPr lang="en-US" sz="2000" dirty="0" smtClean="0">
                <a:latin typeface="Calibri" pitchFamily="34" charset="0"/>
              </a:rPr>
              <a:t>Interpretation may not be easy, some results from co-occurrence.</a:t>
            </a:r>
          </a:p>
          <a:p>
            <a:pPr algn="l"/>
            <a:r>
              <a:rPr lang="en-US" sz="2000" dirty="0" smtClean="0">
                <a:latin typeface="Calibri" pitchFamily="34" charset="0"/>
              </a:rPr>
              <a:t>Test: regular words and exceptions (</a:t>
            </a:r>
            <a:r>
              <a:rPr lang="en-US" sz="2000" dirty="0" err="1" smtClean="0">
                <a:latin typeface="Calibri" pitchFamily="34" charset="0"/>
              </a:rPr>
              <a:t>Glushko</a:t>
            </a:r>
            <a:r>
              <a:rPr lang="en-US" sz="2000" dirty="0" smtClean="0">
                <a:latin typeface="Calibri" pitchFamily="34" charset="0"/>
              </a:rPr>
              <a:t>, 1979).</a:t>
            </a:r>
          </a:p>
          <a:p>
            <a:pPr algn="l"/>
            <a:r>
              <a:rPr lang="en-US" sz="2000" dirty="0" smtClean="0">
                <a:latin typeface="Calibri" pitchFamily="34" charset="0"/>
              </a:rPr>
              <a:t>Are artificial word homophones easier to pronounce? </a:t>
            </a:r>
            <a:br>
              <a:rPr lang="en-US" sz="2000" dirty="0" smtClean="0">
                <a:latin typeface="Calibri" pitchFamily="34" charset="0"/>
              </a:rPr>
            </a:br>
            <a:r>
              <a:rPr lang="en-US" sz="2000" dirty="0" smtClean="0">
                <a:latin typeface="Calibri" pitchFamily="34" charset="0"/>
              </a:rPr>
              <a:t>Lists of artificial words have been published (McCann &amp; </a:t>
            </a:r>
            <a:r>
              <a:rPr lang="en-US" sz="2000" dirty="0" err="1" smtClean="0">
                <a:latin typeface="Calibri" pitchFamily="34" charset="0"/>
              </a:rPr>
              <a:t>Besner</a:t>
            </a:r>
            <a:r>
              <a:rPr lang="en-US" sz="2000" dirty="0" smtClean="0">
                <a:latin typeface="Calibri" pitchFamily="34" charset="0"/>
              </a:rPr>
              <a:t>, 1987). </a:t>
            </a:r>
            <a:endParaRPr lang="en-US" sz="2000" dirty="0">
              <a:latin typeface="Calibri" pitchFamily="34" charset="0"/>
            </a:endParaRPr>
          </a:p>
        </p:txBody>
      </p:sp>
      <p:pic>
        <p:nvPicPr>
          <p:cNvPr id="174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963" y="1000125"/>
            <a:ext cx="42370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58287461"/>
      </p:ext>
    </p:extLst>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Words regularities</a:t>
            </a:r>
          </a:p>
        </p:txBody>
      </p:sp>
      <p:sp>
        <p:nvSpPr>
          <p:cNvPr id="18435" name="Rectangle 3"/>
          <p:cNvSpPr>
            <a:spLocks noGrp="1" noChangeArrowheads="1"/>
          </p:cNvSpPr>
          <p:nvPr>
            <p:ph type="body" sz="half" idx="1"/>
          </p:nvPr>
        </p:nvSpPr>
        <p:spPr>
          <a:xfrm>
            <a:off x="571500" y="1000125"/>
            <a:ext cx="3286125" cy="5715000"/>
          </a:xfrm>
          <a:noFill/>
        </p:spPr>
        <p:txBody>
          <a:bodyPr/>
          <a:lstStyle/>
          <a:p>
            <a:pPr marL="0" indent="0" eaLnBrk="1" hangingPunct="1">
              <a:spcBef>
                <a:spcPct val="0"/>
              </a:spcBef>
              <a:buClrTx/>
              <a:buSzTx/>
              <a:buFontTx/>
              <a:buNone/>
            </a:pPr>
            <a:r>
              <a:rPr lang="en-US" sz="2000" dirty="0" err="1" smtClean="0">
                <a:solidFill>
                  <a:srgbClr val="FFFFFF"/>
                </a:solidFill>
              </a:rPr>
              <a:t>Gluszko</a:t>
            </a:r>
            <a:r>
              <a:rPr lang="en-US" sz="2000" dirty="0" smtClean="0">
                <a:solidFill>
                  <a:srgbClr val="FFFFFF"/>
                </a:solidFill>
              </a:rPr>
              <a:t> list contains regular non words and exceptions.</a:t>
            </a:r>
          </a:p>
          <a:p>
            <a:pPr marL="0" indent="0" eaLnBrk="1" hangingPunct="1">
              <a:spcBef>
                <a:spcPct val="0"/>
              </a:spcBef>
              <a:buClrTx/>
              <a:buSzTx/>
              <a:buFontTx/>
              <a:buNone/>
            </a:pPr>
            <a:r>
              <a:rPr lang="en-US" sz="2000" dirty="0" smtClean="0">
                <a:solidFill>
                  <a:srgbClr val="FFFFFF"/>
                </a:solidFill>
              </a:rPr>
              <a:t>PMSP = </a:t>
            </a:r>
            <a:r>
              <a:rPr lang="en-US" sz="2000" dirty="0" err="1" smtClean="0">
                <a:solidFill>
                  <a:srgbClr val="FFFFFF"/>
                </a:solidFill>
              </a:rPr>
              <a:t>Plaut</a:t>
            </a:r>
            <a:r>
              <a:rPr lang="en-US" sz="2000" dirty="0" smtClean="0">
                <a:solidFill>
                  <a:srgbClr val="FFFFFF"/>
                </a:solidFill>
              </a:rPr>
              <a:t> </a:t>
            </a:r>
            <a:r>
              <a:rPr lang="en-US" dirty="0" smtClean="0"/>
              <a:t>model results</a:t>
            </a:r>
            <a:r>
              <a:rPr lang="en-US" sz="2000" dirty="0" smtClean="0">
                <a:solidFill>
                  <a:srgbClr val="FFFFFF"/>
                </a:solidFill>
              </a:rPr>
              <a:t>.</a:t>
            </a:r>
          </a:p>
          <a:p>
            <a:pPr marL="0" indent="0" eaLnBrk="1" hangingPunct="1">
              <a:spcBef>
                <a:spcPct val="0"/>
              </a:spcBef>
              <a:buClrTx/>
              <a:buSzTx/>
              <a:buFontTx/>
              <a:buNone/>
            </a:pPr>
            <a:endParaRPr lang="en-US" sz="1000" dirty="0" smtClean="0">
              <a:solidFill>
                <a:srgbClr val="FFFFFF"/>
              </a:solidFill>
            </a:endParaRPr>
          </a:p>
          <a:p>
            <a:pPr marL="0" indent="0" eaLnBrk="1" hangingPunct="1">
              <a:spcBef>
                <a:spcPct val="0"/>
              </a:spcBef>
              <a:buClrTx/>
              <a:buSzTx/>
              <a:buFontTx/>
              <a:buNone/>
            </a:pPr>
            <a:r>
              <a:rPr lang="en-US" sz="2000" dirty="0" smtClean="0">
                <a:solidFill>
                  <a:srgbClr val="FFFFFF"/>
                </a:solidFill>
              </a:rPr>
              <a:t>Pseudo-homophones </a:t>
            </a:r>
            <a:br>
              <a:rPr lang="en-US" sz="2000" dirty="0" smtClean="0">
                <a:solidFill>
                  <a:srgbClr val="FFFFFF"/>
                </a:solidFill>
              </a:rPr>
            </a:br>
            <a:r>
              <a:rPr lang="en-US" sz="2000" dirty="0" err="1" smtClean="0">
                <a:solidFill>
                  <a:srgbClr val="FFFFFF"/>
                </a:solidFill>
              </a:rPr>
              <a:t>phyce</a:t>
            </a:r>
            <a:r>
              <a:rPr lang="en-US" sz="2000" dirty="0" smtClean="0">
                <a:solidFill>
                  <a:srgbClr val="FFFFFF"/>
                </a:solidFill>
              </a:rPr>
              <a:t> =&gt; </a:t>
            </a:r>
            <a:r>
              <a:rPr lang="en-US" sz="2000" dirty="0" err="1" smtClean="0">
                <a:solidFill>
                  <a:srgbClr val="FFFFFF"/>
                </a:solidFill>
              </a:rPr>
              <a:t>Choyce</a:t>
            </a:r>
            <a:endParaRPr lang="en-US" sz="2000" dirty="0" smtClean="0">
              <a:solidFill>
                <a:srgbClr val="FFFFFF"/>
              </a:solidFill>
            </a:endParaRPr>
          </a:p>
          <a:p>
            <a:pPr marL="0" indent="0" eaLnBrk="1" hangingPunct="1">
              <a:spcBef>
                <a:spcPct val="0"/>
              </a:spcBef>
              <a:buClrTx/>
              <a:buSzTx/>
              <a:buFontTx/>
              <a:buNone/>
            </a:pPr>
            <a:endParaRPr lang="en-US" sz="1000" dirty="0" smtClean="0">
              <a:solidFill>
                <a:srgbClr val="FFFFFF"/>
              </a:solidFill>
            </a:endParaRPr>
          </a:p>
          <a:p>
            <a:pPr marL="0" indent="0" eaLnBrk="1" hangingPunct="1">
              <a:spcBef>
                <a:spcPct val="0"/>
              </a:spcBef>
              <a:buClrTx/>
              <a:buSzTx/>
              <a:buFontTx/>
              <a:buNone/>
            </a:pPr>
            <a:r>
              <a:rPr lang="en-US" sz="2000" dirty="0" smtClean="0">
                <a:solidFill>
                  <a:srgbClr val="FFFFFF"/>
                </a:solidFill>
              </a:rPr>
              <a:t>Time required to settle the network  as a function of frequency and typicality of words. </a:t>
            </a:r>
          </a:p>
          <a:p>
            <a:pPr marL="0" indent="0" eaLnBrk="1" hangingPunct="1">
              <a:spcBef>
                <a:spcPct val="0"/>
              </a:spcBef>
              <a:buClrTx/>
              <a:buSzTx/>
              <a:buFontTx/>
              <a:buNone/>
            </a:pPr>
            <a:r>
              <a:rPr lang="en-US" dirty="0" smtClean="0"/>
              <a:t>Quality/speed of reading by the model and by people shows strong similarity. In fact if alternative pronunciation is allowed there are </a:t>
            </a:r>
            <a:r>
              <a:rPr lang="en-US" smtClean="0"/>
              <a:t>no errors!</a:t>
            </a:r>
            <a:endParaRPr lang="en-US" sz="1000" dirty="0" smtClean="0">
              <a:solidFill>
                <a:srgbClr val="FFFFFF"/>
              </a:solidFill>
            </a:endParaRPr>
          </a:p>
        </p:txBody>
      </p:sp>
      <p:pic>
        <p:nvPicPr>
          <p:cNvPr id="184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981075"/>
            <a:ext cx="5181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742034"/>
            <a:ext cx="49990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83635953"/>
      </p:ext>
    </p:extLst>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Irregular inflections</a:t>
            </a:r>
          </a:p>
        </p:txBody>
      </p:sp>
      <p:sp>
        <p:nvSpPr>
          <p:cNvPr id="19459" name="Rectangle 3"/>
          <p:cNvSpPr>
            <a:spLocks noGrp="1" noChangeArrowheads="1"/>
          </p:cNvSpPr>
          <p:nvPr>
            <p:ph type="body" sz="half" idx="1"/>
          </p:nvPr>
        </p:nvSpPr>
        <p:spPr>
          <a:xfrm>
            <a:off x="539750" y="1052513"/>
            <a:ext cx="4103688" cy="5616575"/>
          </a:xfrm>
          <a:noFill/>
        </p:spPr>
        <p:txBody>
          <a:bodyPr/>
          <a:lstStyle/>
          <a:p>
            <a:pPr marL="0" indent="0" eaLnBrk="1" hangingPunct="1">
              <a:spcBef>
                <a:spcPct val="0"/>
              </a:spcBef>
              <a:spcAft>
                <a:spcPts val="1200"/>
              </a:spcAft>
              <a:buClrTx/>
              <a:buSzTx/>
              <a:buFontTx/>
              <a:buNone/>
            </a:pPr>
            <a:r>
              <a:rPr lang="en-US" sz="2000" dirty="0" smtClean="0">
                <a:solidFill>
                  <a:schemeClr val="tx2"/>
                </a:solidFill>
              </a:rPr>
              <a:t>Project </a:t>
            </a:r>
            <a:r>
              <a:rPr lang="pl-PL" sz="2000" dirty="0" err="1" smtClean="0">
                <a:solidFill>
                  <a:schemeClr val="tx2"/>
                </a:solidFill>
              </a:rPr>
              <a:t>pt.proj</a:t>
            </a:r>
            <a:r>
              <a:rPr lang="en-US" sz="2000" dirty="0" smtClean="0">
                <a:solidFill>
                  <a:srgbClr val="FFFFFF"/>
                </a:solidFill>
              </a:rPr>
              <a:t>, chap 10.</a:t>
            </a:r>
            <a:endParaRPr lang="pl-PL" sz="2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Interactions between phonology and semantics</a:t>
            </a:r>
            <a:r>
              <a:rPr lang="en-US" dirty="0" smtClean="0"/>
              <a:t>. Initially babies simply memorize things, then show a tendency to regularize all words, learning exceptions as they grow older, so there is w kind of U-shape learning curve. </a:t>
            </a:r>
            <a:endParaRPr lang="pl-PL" sz="1000" dirty="0" smtClean="0">
              <a:solidFill>
                <a:srgbClr val="FFFFFF"/>
              </a:solidFill>
            </a:endParaRPr>
          </a:p>
          <a:p>
            <a:pPr marL="0" indent="0" eaLnBrk="1" hangingPunct="1">
              <a:spcBef>
                <a:spcPct val="0"/>
              </a:spcBef>
              <a:spcAft>
                <a:spcPts val="1200"/>
              </a:spcAft>
              <a:buClrTx/>
              <a:buSzTx/>
              <a:buFontTx/>
              <a:buNone/>
            </a:pPr>
            <a:r>
              <a:rPr lang="en-US" dirty="0"/>
              <a:t>The network </a:t>
            </a:r>
            <a:r>
              <a:rPr lang="en-US" dirty="0" smtClean="0"/>
              <a:t>is initially trained on words with irregular and then regular  inflections. This simulates changing learning environment, initially everything is new and needs to be memorized, later brains try to compress information discovering regularities. </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196975"/>
            <a:ext cx="31464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425" y="3284538"/>
            <a:ext cx="447357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24120989"/>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1403648" y="548680"/>
            <a:ext cx="6624638" cy="5503863"/>
            <a:chOff x="1258888" y="1309688"/>
            <a:chExt cx="6624637" cy="5503862"/>
          </a:xfrm>
        </p:grpSpPr>
        <p:pic>
          <p:nvPicPr>
            <p:cNvPr id="133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09688"/>
              <a:ext cx="6624637"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3149829" name="Text Box 5"/>
            <p:cNvSpPr txBox="1">
              <a:spLocks noChangeArrowheads="1"/>
            </p:cNvSpPr>
            <p:nvPr/>
          </p:nvSpPr>
          <p:spPr bwMode="auto">
            <a:xfrm>
              <a:off x="1476376" y="3141663"/>
              <a:ext cx="5472111" cy="523875"/>
            </a:xfrm>
            <a:prstGeom prst="rect">
              <a:avLst/>
            </a:prstGeom>
            <a:noFill/>
            <a:ln w="76200">
              <a:noFill/>
              <a:miter lim="800000"/>
              <a:headEnd/>
              <a:tailEnd/>
            </a:ln>
            <a:effectLst/>
          </p:spPr>
          <p:txBody>
            <a:bodyPr>
              <a:spAutoFit/>
            </a:bodyPr>
            <a:lstStyle/>
            <a:p>
              <a:pPr>
                <a:spcBef>
                  <a:spcPct val="50000"/>
                </a:spcBef>
                <a:defRPr/>
              </a:pPr>
              <a:r>
                <a:rPr lang="pl-PL" sz="2800" b="1" dirty="0">
                  <a:effectLst>
                    <a:outerShdw blurRad="38100" dist="38100" dir="2700000" algn="tl">
                      <a:srgbClr val="000000"/>
                    </a:outerShdw>
                  </a:effectLst>
                  <a:latin typeface="Calibri" pitchFamily="34" charset="0"/>
                  <a:cs typeface="+mn-cs"/>
                </a:rPr>
                <a:t>Listening               Reading</a:t>
              </a:r>
              <a:endParaRPr lang="en-US" sz="2800" b="1" dirty="0">
                <a:effectLst>
                  <a:outerShdw blurRad="38100" dist="38100" dir="2700000" algn="tl">
                    <a:srgbClr val="000000"/>
                  </a:outerShdw>
                </a:effectLst>
                <a:latin typeface="Calibri" pitchFamily="34" charset="0"/>
                <a:cs typeface="+mn-cs"/>
              </a:endParaRPr>
            </a:p>
          </p:txBody>
        </p:sp>
        <p:sp>
          <p:nvSpPr>
            <p:cNvPr id="3149830" name="Text Box 6"/>
            <p:cNvSpPr txBox="1">
              <a:spLocks noChangeArrowheads="1"/>
            </p:cNvSpPr>
            <p:nvPr/>
          </p:nvSpPr>
          <p:spPr bwMode="auto">
            <a:xfrm>
              <a:off x="1476376" y="5949950"/>
              <a:ext cx="5472111" cy="523875"/>
            </a:xfrm>
            <a:prstGeom prst="rect">
              <a:avLst/>
            </a:prstGeom>
            <a:noFill/>
            <a:ln w="76200">
              <a:noFill/>
              <a:miter lim="800000"/>
              <a:headEnd/>
              <a:tailEnd/>
            </a:ln>
            <a:effectLst/>
          </p:spPr>
          <p:txBody>
            <a:bodyPr>
              <a:spAutoFit/>
            </a:bodyPr>
            <a:lstStyle/>
            <a:p>
              <a:pPr>
                <a:spcBef>
                  <a:spcPct val="50000"/>
                </a:spcBef>
                <a:defRPr/>
              </a:pPr>
              <a:r>
                <a:rPr lang="pl-PL" sz="2800" b="1" dirty="0">
                  <a:effectLst>
                    <a:outerShdw blurRad="38100" dist="38100" dir="2700000" algn="tl">
                      <a:srgbClr val="000000"/>
                    </a:outerShdw>
                  </a:effectLst>
                  <a:latin typeface="Calibri" pitchFamily="34" charset="0"/>
                  <a:cs typeface="+mn-cs"/>
                </a:rPr>
                <a:t>Talking                   Thinking</a:t>
              </a:r>
              <a:endParaRPr lang="en-US" sz="2800" b="1" dirty="0">
                <a:effectLst>
                  <a:outerShdw blurRad="38100" dist="38100" dir="2700000" algn="tl">
                    <a:srgbClr val="000000"/>
                  </a:outerShdw>
                </a:effectLst>
                <a:latin typeface="Calibri" pitchFamily="34" charset="0"/>
                <a:cs typeface="+mn-cs"/>
              </a:endParaRPr>
            </a:p>
          </p:txBody>
        </p:sp>
      </p:grpSp>
      <p:sp>
        <p:nvSpPr>
          <p:cNvPr id="2" name="pole tekstowe 1"/>
          <p:cNvSpPr txBox="1"/>
          <p:nvPr/>
        </p:nvSpPr>
        <p:spPr>
          <a:xfrm>
            <a:off x="539552" y="6203816"/>
            <a:ext cx="7992888" cy="400110"/>
          </a:xfrm>
          <a:prstGeom prst="rect">
            <a:avLst/>
          </a:prstGeom>
          <a:noFill/>
        </p:spPr>
        <p:txBody>
          <a:bodyPr wrap="square" rtlCol="0">
            <a:spAutoFit/>
          </a:bodyPr>
          <a:lstStyle/>
          <a:p>
            <a:pPr algn="l"/>
            <a:r>
              <a:rPr lang="en-US" sz="2000" dirty="0" smtClean="0">
                <a:latin typeface="+mn-lt"/>
              </a:rPr>
              <a:t>All these areas are active, this is only contrast showing only specific activity.</a:t>
            </a:r>
            <a:endParaRPr lang="en-US" sz="2000" dirty="0">
              <a:latin typeface="+mn-lt"/>
            </a:endParaRPr>
          </a:p>
        </p:txBody>
      </p:sp>
    </p:spTree>
    <p:extLst>
      <p:ext uri="{BB962C8B-B14F-4D97-AF65-F5344CB8AC3E}">
        <p14:creationId xmlns:p14="http://schemas.microsoft.com/office/powerpoint/2010/main" val="3056147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685800" y="350838"/>
            <a:ext cx="7772400" cy="563562"/>
          </a:xfrm>
        </p:spPr>
        <p:txBody>
          <a:bodyPr/>
          <a:lstStyle/>
          <a:p>
            <a:pPr eaLnBrk="1" hangingPunct="1">
              <a:defRPr/>
            </a:pPr>
            <a:r>
              <a:rPr lang="pl-PL" sz="3600" dirty="0" err="1" smtClean="0"/>
              <a:t>Leabra</a:t>
            </a:r>
            <a:r>
              <a:rPr lang="en-US" sz="3600" dirty="0" smtClean="0"/>
              <a:t> model of past tense inflections</a:t>
            </a:r>
          </a:p>
        </p:txBody>
      </p:sp>
      <p:sp>
        <p:nvSpPr>
          <p:cNvPr id="20483" name="Rectangle 3"/>
          <p:cNvSpPr>
            <a:spLocks noGrp="1" noChangeArrowheads="1"/>
          </p:cNvSpPr>
          <p:nvPr>
            <p:ph type="body" sz="half" idx="1"/>
          </p:nvPr>
        </p:nvSpPr>
        <p:spPr>
          <a:xfrm>
            <a:off x="539750" y="1052513"/>
            <a:ext cx="4746625" cy="2376487"/>
          </a:xfrm>
          <a:noFill/>
        </p:spPr>
        <p:txBody>
          <a:bodyPr/>
          <a:lstStyle/>
          <a:p>
            <a:pPr marL="0" indent="0" eaLnBrk="1" hangingPunct="1">
              <a:spcBef>
                <a:spcPct val="0"/>
              </a:spcBef>
              <a:spcAft>
                <a:spcPts val="1200"/>
              </a:spcAft>
              <a:buClrTx/>
              <a:buSzTx/>
              <a:buFontTx/>
              <a:buNone/>
            </a:pPr>
            <a:r>
              <a:rPr lang="en-US" sz="2000" dirty="0" smtClean="0">
                <a:solidFill>
                  <a:srgbClr val="FFFFFF"/>
                </a:solidFill>
              </a:rPr>
              <a:t>Network</a:t>
            </a:r>
            <a:r>
              <a:rPr lang="pl-PL" sz="2000" dirty="0" smtClean="0">
                <a:solidFill>
                  <a:srgbClr val="FFFFFF"/>
                </a:solidFill>
              </a:rPr>
              <a:t>: </a:t>
            </a:r>
            <a:r>
              <a:rPr lang="en-US" sz="2000" dirty="0" smtClean="0">
                <a:solidFill>
                  <a:srgbClr val="FFFFFF"/>
                </a:solidFill>
              </a:rPr>
              <a:t>semantic input layer</a:t>
            </a:r>
            <a:r>
              <a:rPr lang="pl-PL" sz="2000" dirty="0" smtClean="0">
                <a:solidFill>
                  <a:srgbClr val="FFFFFF"/>
                </a:solidFill>
              </a:rPr>
              <a:t>, </a:t>
            </a:r>
            <a:br>
              <a:rPr lang="pl-PL" sz="2000" dirty="0" smtClean="0">
                <a:solidFill>
                  <a:srgbClr val="FFFFFF"/>
                </a:solidFill>
              </a:rPr>
            </a:br>
            <a:r>
              <a:rPr lang="en-US" sz="2000" dirty="0" smtClean="0">
                <a:solidFill>
                  <a:srgbClr val="FFFFFF"/>
                </a:solidFill>
              </a:rPr>
              <a:t>hidden layer</a:t>
            </a:r>
            <a:r>
              <a:rPr lang="pl-PL" sz="2000" dirty="0" smtClean="0">
                <a:solidFill>
                  <a:srgbClr val="FFFFFF"/>
                </a:solidFill>
              </a:rPr>
              <a:t> + </a:t>
            </a:r>
            <a:r>
              <a:rPr lang="en-US" sz="2000" dirty="0" smtClean="0">
                <a:solidFill>
                  <a:srgbClr val="FFFFFF"/>
                </a:solidFill>
              </a:rPr>
              <a:t>phonological layer</a:t>
            </a:r>
            <a:r>
              <a:rPr lang="pl-PL" sz="2000" dirty="0" smtClean="0">
                <a:solidFill>
                  <a:srgbClr val="FFFFFF"/>
                </a:solidFill>
              </a:rPr>
              <a:t>. </a:t>
            </a:r>
            <a:endParaRPr lang="pl-PL" sz="1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Data</a:t>
            </a:r>
            <a:r>
              <a:rPr lang="pl-PL" sz="2000" dirty="0" smtClean="0">
                <a:solidFill>
                  <a:srgbClr val="FFFFFF"/>
                </a:solidFill>
              </a:rPr>
              <a:t>: 389 </a:t>
            </a:r>
            <a:r>
              <a:rPr lang="en-US" sz="2000" dirty="0" smtClean="0">
                <a:solidFill>
                  <a:srgbClr val="FFFFFF"/>
                </a:solidFill>
              </a:rPr>
              <a:t>verbs</a:t>
            </a:r>
            <a:r>
              <a:rPr lang="pl-PL" sz="2000" dirty="0" smtClean="0">
                <a:solidFill>
                  <a:srgbClr val="FFFFFF"/>
                </a:solidFill>
              </a:rPr>
              <a:t>, </a:t>
            </a:r>
            <a:r>
              <a:rPr lang="en-US" sz="2000" dirty="0" smtClean="0">
                <a:solidFill>
                  <a:srgbClr val="FFFFFF"/>
                </a:solidFill>
              </a:rPr>
              <a:t>including </a:t>
            </a:r>
            <a:r>
              <a:rPr lang="pl-PL" sz="2000" dirty="0" smtClean="0">
                <a:solidFill>
                  <a:srgbClr val="FFFFFF"/>
                </a:solidFill>
              </a:rPr>
              <a:t>90 </a:t>
            </a:r>
            <a:r>
              <a:rPr lang="en-US" sz="2000" dirty="0" smtClean="0">
                <a:solidFill>
                  <a:srgbClr val="FFFFFF"/>
                </a:solidFill>
              </a:rPr>
              <a:t>irregular in future tense</a:t>
            </a:r>
            <a:r>
              <a:rPr lang="pl-PL" sz="2000" dirty="0" smtClean="0">
                <a:solidFill>
                  <a:srgbClr val="FFFFFF"/>
                </a:solidFill>
              </a:rPr>
              <a:t>,</a:t>
            </a:r>
            <a:r>
              <a:rPr lang="en-US" sz="2000" dirty="0" smtClean="0">
                <a:solidFill>
                  <a:srgbClr val="FFFFFF"/>
                </a:solidFill>
              </a:rPr>
              <a:t> with 4 regular inflections</a:t>
            </a:r>
            <a:r>
              <a:rPr lang="pl-PL" sz="2000" dirty="0" smtClean="0">
                <a:solidFill>
                  <a:srgbClr val="FFFFFF"/>
                </a:solidFill>
              </a:rPr>
              <a:t>: </a:t>
            </a:r>
            <a:br>
              <a:rPr lang="pl-PL" sz="2000" dirty="0" smtClean="0">
                <a:solidFill>
                  <a:srgbClr val="FFFFFF"/>
                </a:solidFill>
              </a:rPr>
            </a:br>
            <a:r>
              <a:rPr lang="pl-PL" sz="2000" dirty="0" smtClean="0">
                <a:solidFill>
                  <a:srgbClr val="FFFFFF"/>
                </a:solidFill>
              </a:rPr>
              <a:t>-</a:t>
            </a:r>
            <a:r>
              <a:rPr lang="pl-PL" sz="2000" dirty="0" err="1" smtClean="0">
                <a:solidFill>
                  <a:srgbClr val="FFFFFF"/>
                </a:solidFill>
              </a:rPr>
              <a:t>ed</a:t>
            </a:r>
            <a:r>
              <a:rPr lang="pl-PL" sz="2000" dirty="0" smtClean="0">
                <a:solidFill>
                  <a:srgbClr val="FFFFFF"/>
                </a:solidFill>
              </a:rPr>
              <a:t>, -en, -s, -</a:t>
            </a:r>
            <a:r>
              <a:rPr lang="pl-PL" sz="2000" dirty="0" err="1" smtClean="0">
                <a:solidFill>
                  <a:srgbClr val="FFFFFF"/>
                </a:solidFill>
              </a:rPr>
              <a:t>ing</a:t>
            </a:r>
            <a:r>
              <a:rPr lang="pl-PL" sz="2000" dirty="0" smtClean="0">
                <a:solidFill>
                  <a:srgbClr val="FFFFFF"/>
                </a:solidFill>
              </a:rPr>
              <a:t>, </a:t>
            </a:r>
            <a:r>
              <a:rPr lang="en-US" sz="2000" dirty="0" smtClean="0">
                <a:solidFill>
                  <a:srgbClr val="FFFFFF"/>
                </a:solidFill>
              </a:rPr>
              <a:t>a total of </a:t>
            </a:r>
            <a:r>
              <a:rPr lang="pl-PL" sz="2000" dirty="0" smtClean="0">
                <a:solidFill>
                  <a:srgbClr val="FFFFFF"/>
                </a:solidFill>
              </a:rPr>
              <a:t>1945 </a:t>
            </a:r>
            <a:r>
              <a:rPr lang="en-US" sz="2000" dirty="0" smtClean="0">
                <a:solidFill>
                  <a:srgbClr val="FFFFFF"/>
                </a:solidFill>
              </a:rPr>
              <a:t>examples</a:t>
            </a:r>
            <a:r>
              <a:rPr lang="pl-PL" sz="2000" dirty="0" smtClean="0">
                <a:solidFill>
                  <a:srgbClr val="FFFFFF"/>
                </a:solidFill>
              </a:rPr>
              <a:t>.</a:t>
            </a:r>
            <a:endParaRPr lang="en-US" sz="2000" dirty="0" smtClean="0">
              <a:solidFill>
                <a:srgbClr val="FFFFFF"/>
              </a:solidFill>
            </a:endParaRPr>
          </a:p>
          <a:p>
            <a:pPr marL="0" indent="0" eaLnBrk="1" hangingPunct="1">
              <a:spcBef>
                <a:spcPct val="0"/>
              </a:spcBef>
              <a:spcAft>
                <a:spcPts val="1200"/>
              </a:spcAft>
              <a:buClrTx/>
              <a:buSzTx/>
              <a:buFontTx/>
              <a:buNone/>
            </a:pPr>
            <a:r>
              <a:rPr lang="en-US" dirty="0" err="1" smtClean="0"/>
              <a:t>kWTA</a:t>
            </a:r>
            <a:r>
              <a:rPr lang="en-US" dirty="0" smtClean="0"/>
              <a:t> in hidden layer 7.5% for 400 units.</a:t>
            </a:r>
            <a:endParaRPr lang="pl-PL" sz="2000" dirty="0" smtClean="0">
              <a:solidFill>
                <a:srgbClr val="FFFFFF"/>
              </a:solidFill>
            </a:endParaRPr>
          </a:p>
        </p:txBody>
      </p:sp>
      <p:pic>
        <p:nvPicPr>
          <p:cNvPr id="204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763" y="4143375"/>
            <a:ext cx="469423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5" name="Rectangle 11"/>
          <p:cNvSpPr>
            <a:spLocks noChangeArrowheads="1"/>
          </p:cNvSpPr>
          <p:nvPr/>
        </p:nvSpPr>
        <p:spPr bwMode="auto">
          <a:xfrm>
            <a:off x="500063" y="3429000"/>
            <a:ext cx="38163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pPr>
            <a:r>
              <a:rPr lang="en-US" sz="2000" dirty="0" smtClean="0">
                <a:solidFill>
                  <a:srgbClr val="FFFFFF"/>
                </a:solidFill>
                <a:latin typeface="Calibri" pitchFamily="34" charset="0"/>
              </a:rPr>
              <a:t>Cooperation</a:t>
            </a:r>
            <a:r>
              <a:rPr lang="pl-PL" sz="2000" dirty="0" smtClean="0">
                <a:solidFill>
                  <a:srgbClr val="FFFFFF"/>
                </a:solidFill>
                <a:latin typeface="Calibri" pitchFamily="34" charset="0"/>
              </a:rPr>
              <a:t> </a:t>
            </a:r>
            <a:r>
              <a:rPr lang="pl-PL" sz="2000" dirty="0">
                <a:solidFill>
                  <a:srgbClr val="FFFFFF"/>
                </a:solidFill>
                <a:latin typeface="Calibri" pitchFamily="34" charset="0"/>
              </a:rPr>
              <a:t>+ </a:t>
            </a:r>
            <a:r>
              <a:rPr lang="en-US" sz="2000" dirty="0" smtClean="0">
                <a:solidFill>
                  <a:srgbClr val="FFFFFF"/>
                </a:solidFill>
                <a:latin typeface="Calibri" pitchFamily="34" charset="0"/>
              </a:rPr>
              <a:t>competition </a:t>
            </a:r>
            <a:r>
              <a:rPr lang="pl-PL" sz="2000" dirty="0" smtClean="0">
                <a:solidFill>
                  <a:srgbClr val="FFFFFF"/>
                </a:solidFill>
                <a:latin typeface="Calibri" pitchFamily="34" charset="0"/>
              </a:rPr>
              <a:t>+ </a:t>
            </a:r>
            <a:r>
              <a:rPr lang="en-US" sz="2000" dirty="0" err="1" smtClean="0">
                <a:solidFill>
                  <a:srgbClr val="FFFFFF"/>
                </a:solidFill>
                <a:latin typeface="Calibri" pitchFamily="34" charset="0"/>
              </a:rPr>
              <a:t>Hebbian</a:t>
            </a:r>
            <a:r>
              <a:rPr lang="en-US" sz="2000" dirty="0" smtClean="0">
                <a:solidFill>
                  <a:srgbClr val="FFFFFF"/>
                </a:solidFill>
                <a:latin typeface="Calibri" pitchFamily="34" charset="0"/>
              </a:rPr>
              <a:t> correlation learning</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helps the network to reach dynamical balance for mapping regular and irregular verbs, in agreement with human learning</a:t>
            </a:r>
            <a:r>
              <a:rPr lang="pl-PL" sz="2000" dirty="0" smtClean="0">
                <a:solidFill>
                  <a:srgbClr val="FFFFFF"/>
                </a:solidFill>
                <a:latin typeface="Calibri" pitchFamily="34" charset="0"/>
              </a:rPr>
              <a:t>. </a:t>
            </a:r>
            <a:endParaRPr lang="pl-PL" sz="2000" dirty="0">
              <a:solidFill>
                <a:srgbClr val="FFFFFF"/>
              </a:solidFill>
              <a:latin typeface="Calibri" pitchFamily="34" charset="0"/>
            </a:endParaRPr>
          </a:p>
          <a:p>
            <a:pPr algn="l">
              <a:spcAft>
                <a:spcPts val="1200"/>
              </a:spcAft>
            </a:pPr>
            <a:r>
              <a:rPr lang="en-US" sz="2000" dirty="0" smtClean="0">
                <a:solidFill>
                  <a:srgbClr val="FFFFFF"/>
                </a:solidFill>
                <a:latin typeface="Calibri" pitchFamily="34" charset="0"/>
              </a:rPr>
              <a:t>Priming may change the network behavior after a few presentations, explaining irregularities</a:t>
            </a:r>
            <a:r>
              <a:rPr lang="pl-PL" sz="2000" dirty="0" smtClean="0">
                <a:solidFill>
                  <a:srgbClr val="FFFFFF"/>
                </a:solidFill>
                <a:latin typeface="Calibri" pitchFamily="34" charset="0"/>
              </a:rPr>
              <a:t>. </a:t>
            </a:r>
            <a:endParaRPr lang="pl-PL" sz="2000" dirty="0">
              <a:solidFill>
                <a:srgbClr val="FFFFFF"/>
              </a:solidFill>
              <a:latin typeface="Calibri" pitchFamily="34" charset="0"/>
            </a:endParaRPr>
          </a:p>
        </p:txBody>
      </p:sp>
      <p:pic>
        <p:nvPicPr>
          <p:cNvPr id="2048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688" y="1000125"/>
            <a:ext cx="402431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445569543"/>
      </p:ext>
    </p:extLst>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685800" y="350838"/>
            <a:ext cx="7772400" cy="563562"/>
          </a:xfrm>
        </p:spPr>
        <p:txBody>
          <a:bodyPr/>
          <a:lstStyle/>
          <a:p>
            <a:pPr eaLnBrk="1" hangingPunct="1">
              <a:defRPr/>
            </a:pPr>
            <a:r>
              <a:rPr lang="pl-PL" sz="3600" dirty="0" err="1" smtClean="0"/>
              <a:t>Leabra</a:t>
            </a:r>
            <a:r>
              <a:rPr lang="en-US" sz="3600" dirty="0" smtClean="0"/>
              <a:t> model results</a:t>
            </a:r>
          </a:p>
        </p:txBody>
      </p:sp>
      <p:sp>
        <p:nvSpPr>
          <p:cNvPr id="21507" name="Rectangle 3"/>
          <p:cNvSpPr>
            <a:spLocks noGrp="1" noChangeArrowheads="1"/>
          </p:cNvSpPr>
          <p:nvPr>
            <p:ph type="body" sz="half" idx="1"/>
          </p:nvPr>
        </p:nvSpPr>
        <p:spPr>
          <a:xfrm>
            <a:off x="539750" y="1052513"/>
            <a:ext cx="5256213" cy="2952551"/>
          </a:xfrm>
          <a:noFill/>
        </p:spPr>
        <p:txBody>
          <a:bodyPr/>
          <a:lstStyle/>
          <a:p>
            <a:pPr marL="0" indent="0">
              <a:spcAft>
                <a:spcPts val="1200"/>
              </a:spcAft>
              <a:buFontTx/>
              <a:buNone/>
            </a:pPr>
            <a:r>
              <a:rPr lang="en-US" sz="2000" dirty="0" smtClean="0"/>
              <a:t>At the beginning of learning all exceptions are remembered but later an attempt to regularize many words is observed</a:t>
            </a:r>
            <a:r>
              <a:rPr lang="pl-PL" sz="2000" dirty="0" smtClean="0"/>
              <a:t>, </a:t>
            </a:r>
            <a:r>
              <a:rPr lang="en-US" sz="2000" dirty="0" smtClean="0"/>
              <a:t>with final correct behavior</a:t>
            </a:r>
            <a:r>
              <a:rPr lang="pl-PL" sz="2000" dirty="0" smtClean="0"/>
              <a:t>. </a:t>
            </a:r>
            <a:endParaRPr lang="pl-PL" sz="1000" dirty="0" smtClean="0"/>
          </a:p>
          <a:p>
            <a:pPr marL="0" indent="0">
              <a:spcAft>
                <a:spcPts val="1200"/>
              </a:spcAft>
              <a:buFontTx/>
              <a:buNone/>
            </a:pPr>
            <a:r>
              <a:rPr lang="en-US" sz="2000" dirty="0" smtClean="0"/>
              <a:t>Tendency to over-regularize persist relatively long</a:t>
            </a:r>
            <a:r>
              <a:rPr lang="pl-PL" sz="2000" dirty="0" smtClean="0"/>
              <a:t>, BP </a:t>
            </a:r>
            <a:r>
              <a:rPr lang="en-US" sz="2000" dirty="0" smtClean="0"/>
              <a:t>networks do not show correct </a:t>
            </a:r>
            <a:r>
              <a:rPr lang="en-US" sz="2000" dirty="0" err="1" smtClean="0"/>
              <a:t>beahvior</a:t>
            </a:r>
            <a:r>
              <a:rPr lang="en-US" sz="2000" dirty="0" smtClean="0"/>
              <a:t> here</a:t>
            </a:r>
            <a:r>
              <a:rPr lang="pl-PL" sz="2000" dirty="0" smtClean="0"/>
              <a:t>. </a:t>
            </a:r>
            <a:endParaRPr lang="pl-PL" sz="1000" dirty="0" smtClean="0"/>
          </a:p>
          <a:p>
            <a:pPr marL="0" indent="0">
              <a:spcAft>
                <a:spcPts val="1200"/>
              </a:spcAft>
              <a:buFontTx/>
              <a:buNone/>
            </a:pPr>
            <a:r>
              <a:rPr lang="en-US" sz="2000" dirty="0" smtClean="0"/>
              <a:t>Responses = % of correct phonology</a:t>
            </a:r>
            <a:r>
              <a:rPr lang="pl-PL" sz="2000" dirty="0" smtClean="0"/>
              <a:t>.</a:t>
            </a:r>
            <a:endParaRPr lang="en-US" sz="2000" dirty="0" smtClean="0"/>
          </a:p>
        </p:txBody>
      </p:sp>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68413"/>
            <a:ext cx="314642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0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81" y="4054040"/>
            <a:ext cx="53498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78431837"/>
      </p:ext>
    </p:extLst>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en-US" dirty="0" smtClean="0"/>
              <a:t>A more detailed model</a:t>
            </a:r>
            <a:endParaRPr lang="pl-PL" dirty="0"/>
          </a:p>
        </p:txBody>
      </p:sp>
      <p:sp>
        <p:nvSpPr>
          <p:cNvPr id="40963" name="Rectangle 3"/>
          <p:cNvSpPr>
            <a:spLocks noGrp="1" noChangeArrowheads="1"/>
          </p:cNvSpPr>
          <p:nvPr>
            <p:ph type="body" idx="1"/>
          </p:nvPr>
        </p:nvSpPr>
        <p:spPr>
          <a:xfrm>
            <a:off x="336550" y="828675"/>
            <a:ext cx="2616200" cy="5881688"/>
          </a:xfrm>
        </p:spPr>
        <p:txBody>
          <a:bodyPr/>
          <a:lstStyle/>
          <a:p>
            <a:pPr marL="0" indent="0">
              <a:buFontTx/>
              <a:buNone/>
            </a:pPr>
            <a:r>
              <a:rPr lang="en-US" sz="2000" dirty="0" err="1" smtClean="0"/>
              <a:t>Garagnani</a:t>
            </a:r>
            <a:r>
              <a:rPr lang="pl-PL" sz="2000" dirty="0" smtClean="0"/>
              <a:t> et al</a:t>
            </a:r>
            <a:r>
              <a:rPr lang="en-US" sz="2000" dirty="0" smtClean="0"/>
              <a:t>. Recruitment and consolidation of cell assemblies for words by way of </a:t>
            </a:r>
            <a:r>
              <a:rPr lang="en-US" sz="2000" dirty="0" err="1" smtClean="0"/>
              <a:t>Hebbian</a:t>
            </a:r>
            <a:r>
              <a:rPr lang="en-US" sz="2000" dirty="0" smtClean="0"/>
              <a:t> learning and com</a:t>
            </a:r>
            <a:r>
              <a:rPr lang="pl-PL" sz="2000" dirty="0" smtClean="0"/>
              <a:t>-</a:t>
            </a:r>
            <a:r>
              <a:rPr lang="en-US" sz="2000" dirty="0" smtClean="0"/>
              <a:t>petition in a multi-layer neural network, Cognitive Comp</a:t>
            </a:r>
            <a:r>
              <a:rPr lang="pl-PL" sz="2000" dirty="0" smtClean="0"/>
              <a:t>.</a:t>
            </a:r>
            <a:r>
              <a:rPr lang="en-US" sz="2000" dirty="0" smtClean="0"/>
              <a:t> 1(2), 160-176</a:t>
            </a:r>
            <a:r>
              <a:rPr lang="pl-PL" sz="2000" dirty="0" smtClean="0"/>
              <a:t>, </a:t>
            </a:r>
            <a:r>
              <a:rPr lang="en-US" sz="2000" dirty="0" smtClean="0"/>
              <a:t>2009</a:t>
            </a:r>
            <a:r>
              <a:rPr lang="pl-PL" sz="2000" dirty="0" smtClean="0"/>
              <a:t>. </a:t>
            </a:r>
          </a:p>
          <a:p>
            <a:pPr marL="0" indent="0">
              <a:buFontTx/>
              <a:buNone/>
            </a:pPr>
            <a:r>
              <a:rPr lang="en-US" sz="2000" dirty="0" smtClean="0"/>
              <a:t>Primary auditory cortex (A1), auditory belt (AB)</a:t>
            </a:r>
            <a:r>
              <a:rPr lang="pl-PL" sz="2000" dirty="0" smtClean="0"/>
              <a:t>, </a:t>
            </a:r>
            <a:r>
              <a:rPr lang="en-US" sz="2000" dirty="0" err="1" smtClean="0"/>
              <a:t>parabelt</a:t>
            </a:r>
            <a:r>
              <a:rPr lang="en-US" sz="2000" dirty="0" smtClean="0"/>
              <a:t> (PB</a:t>
            </a:r>
            <a:r>
              <a:rPr lang="pl-PL" sz="2000" dirty="0" smtClean="0"/>
              <a:t>, </a:t>
            </a:r>
            <a:r>
              <a:rPr lang="en-US" sz="2000" dirty="0" smtClean="0"/>
              <a:t>Wernicke’s area), inferior</a:t>
            </a:r>
            <a:r>
              <a:rPr lang="pl-PL" sz="2000" dirty="0" smtClean="0"/>
              <a:t> </a:t>
            </a:r>
            <a:r>
              <a:rPr lang="en-US" sz="2000" dirty="0" smtClean="0"/>
              <a:t>pre</a:t>
            </a:r>
            <a:r>
              <a:rPr lang="pl-PL" sz="2000" dirty="0" smtClean="0"/>
              <a:t>- </a:t>
            </a:r>
            <a:r>
              <a:rPr lang="en-US" sz="2000" dirty="0" smtClean="0"/>
              <a:t>frontal (PF) and premotor (PM</a:t>
            </a:r>
            <a:r>
              <a:rPr lang="pl-PL" sz="2000" dirty="0" smtClean="0"/>
              <a:t>, </a:t>
            </a:r>
            <a:r>
              <a:rPr lang="en-US" sz="2000" dirty="0" err="1" smtClean="0"/>
              <a:t>Broca</a:t>
            </a:r>
            <a:r>
              <a:rPr lang="en-US" sz="2000" dirty="0" smtClean="0"/>
              <a:t>)</a:t>
            </a:r>
            <a:r>
              <a:rPr lang="pl-PL" sz="2000" dirty="0" smtClean="0"/>
              <a:t>, </a:t>
            </a:r>
            <a:r>
              <a:rPr lang="en-US" sz="2000" dirty="0" smtClean="0"/>
              <a:t>primary motor cortex (M1).</a:t>
            </a: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828675"/>
            <a:ext cx="6076950"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817817"/>
      </p:ext>
    </p:extLst>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en-US" dirty="0" err="1"/>
              <a:t>Garagnani</a:t>
            </a:r>
            <a:r>
              <a:rPr lang="en-US" dirty="0"/>
              <a:t> </a:t>
            </a:r>
            <a:r>
              <a:rPr lang="en-US" dirty="0" smtClean="0"/>
              <a:t>et al. conclusions</a:t>
            </a:r>
            <a:endParaRPr lang="pl-PL" dirty="0"/>
          </a:p>
        </p:txBody>
      </p:sp>
      <p:sp>
        <p:nvSpPr>
          <p:cNvPr id="41987" name="Rectangle 3"/>
          <p:cNvSpPr>
            <a:spLocks noGrp="1" noChangeArrowheads="1"/>
          </p:cNvSpPr>
          <p:nvPr>
            <p:ph type="body" idx="1"/>
          </p:nvPr>
        </p:nvSpPr>
        <p:spPr>
          <a:xfrm>
            <a:off x="467544" y="1196752"/>
            <a:ext cx="8136904" cy="5256436"/>
          </a:xfrm>
        </p:spPr>
        <p:txBody>
          <a:bodyPr/>
          <a:lstStyle/>
          <a:p>
            <a:pPr marL="0" indent="0">
              <a:buFontTx/>
              <a:buNone/>
            </a:pPr>
            <a:r>
              <a:rPr lang="en-US" sz="2000" dirty="0" smtClean="0"/>
              <a:t>“Finally, the present results provide evidence in support of the </a:t>
            </a:r>
            <a:br>
              <a:rPr lang="en-US" sz="2000" dirty="0" smtClean="0"/>
            </a:br>
            <a:r>
              <a:rPr lang="en-US" sz="2000" dirty="0" smtClean="0"/>
              <a:t>hypothesis that words, similar to other units of cognitive processing (e.g. objects, faces), are represented in the human brain as distributed and anatomically distinct </a:t>
            </a:r>
            <a:r>
              <a:rPr lang="en-US" sz="2000" dirty="0" smtClean="0">
                <a:solidFill>
                  <a:srgbClr val="FFC000"/>
                </a:solidFill>
              </a:rPr>
              <a:t>action-perception circuits</a:t>
            </a:r>
            <a:r>
              <a:rPr lang="en-US" sz="2000" dirty="0" smtClean="0"/>
              <a:t>.”</a:t>
            </a:r>
          </a:p>
          <a:p>
            <a:pPr marL="0" indent="0">
              <a:buFontTx/>
              <a:buNone/>
            </a:pPr>
            <a:r>
              <a:rPr lang="en-US" sz="2000" dirty="0" smtClean="0"/>
              <a:t>“The present results suggest that anatomically</a:t>
            </a:r>
            <a:r>
              <a:rPr lang="pl-PL" sz="2000" dirty="0" smtClean="0"/>
              <a:t> </a:t>
            </a:r>
            <a:r>
              <a:rPr lang="en-US" sz="2000" dirty="0" smtClean="0"/>
              <a:t>distinct and distributed action-perception circuits can emerge spontaneously in the cortex as a result of synaptic plasticity. Our model predicts and explains the formation of lexical representations consisting of strongly interconnected, anatomically distinct cortical circuits distributed across multiple cortical areas, allowing two or more lexical items to be active at the same time. </a:t>
            </a:r>
          </a:p>
          <a:p>
            <a:pPr marL="0" indent="0">
              <a:buFontTx/>
              <a:buNone/>
            </a:pPr>
            <a:r>
              <a:rPr lang="en-US" sz="2000" dirty="0" smtClean="0"/>
              <a:t>Crucially, our simulations provide a principled, mechanistic explanation of where and why such representations should emerge in the brain, making predictions about the spreading of activity in large neuronal assemblies distributed over precisely deﬁned areas, thus paving the way for an investigation of the physiology of language and memory guided by </a:t>
            </a:r>
            <a:r>
              <a:rPr lang="en-US" sz="2000" dirty="0" err="1" smtClean="0"/>
              <a:t>neurocomputational</a:t>
            </a:r>
            <a:r>
              <a:rPr lang="en-US" sz="2000" dirty="0" smtClean="0"/>
              <a:t> and brain theory.”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83724"/>
            <a:ext cx="1143000" cy="11430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807544120"/>
      </p:ext>
    </p:extLst>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50838"/>
            <a:ext cx="7772400" cy="563562"/>
          </a:xfrm>
        </p:spPr>
        <p:txBody>
          <a:bodyPr/>
          <a:lstStyle/>
          <a:p>
            <a:pPr eaLnBrk="1" hangingPunct="1"/>
            <a:r>
              <a:rPr lang="en-US" sz="3600" dirty="0" smtClean="0"/>
              <a:t>Multiple-choice </a:t>
            </a:r>
            <a:r>
              <a:rPr lang="pl-PL" sz="3600" dirty="0" smtClean="0"/>
              <a:t>Quiz</a:t>
            </a:r>
            <a:endParaRPr lang="en-US" sz="3600" dirty="0" smtClean="0"/>
          </a:p>
        </p:txBody>
      </p:sp>
      <p:sp>
        <p:nvSpPr>
          <p:cNvPr id="31747" name="Rectangle 3"/>
          <p:cNvSpPr>
            <a:spLocks noGrp="1" noChangeArrowheads="1"/>
          </p:cNvSpPr>
          <p:nvPr>
            <p:ph type="body" sz="half" idx="1"/>
          </p:nvPr>
        </p:nvSpPr>
        <p:spPr>
          <a:xfrm>
            <a:off x="468313" y="4538663"/>
            <a:ext cx="8353425" cy="1822450"/>
          </a:xfrm>
          <a:noFill/>
        </p:spPr>
        <p:txBody>
          <a:bodyPr/>
          <a:lstStyle/>
          <a:p>
            <a:pPr marL="0" indent="0" eaLnBrk="1" hangingPunct="1">
              <a:spcBef>
                <a:spcPct val="0"/>
              </a:spcBef>
              <a:buClrTx/>
              <a:buSzTx/>
              <a:buNone/>
            </a:pPr>
            <a:r>
              <a:rPr lang="en-US" dirty="0" smtClean="0"/>
              <a:t>This quiz is based on the information from the O'Reilly </a:t>
            </a:r>
            <a:r>
              <a:rPr lang="en-US" dirty="0"/>
              <a:t>and </a:t>
            </a:r>
            <a:r>
              <a:rPr lang="en-US" dirty="0" err="1" smtClean="0"/>
              <a:t>Munakata</a:t>
            </a:r>
            <a:r>
              <a:rPr lang="en-US" dirty="0" smtClean="0"/>
              <a:t> book, </a:t>
            </a:r>
            <a:r>
              <a:rPr lang="en-US" dirty="0"/>
              <a:t>Computational Explorations in Cognitive </a:t>
            </a:r>
            <a:r>
              <a:rPr lang="en-US" dirty="0" smtClean="0"/>
              <a:t>Neuroscience (our main textbook). </a:t>
            </a:r>
            <a:endParaRPr lang="en-US" dirty="0"/>
          </a:p>
          <a:p>
            <a:pPr marL="0" indent="0" eaLnBrk="1" hangingPunct="1">
              <a:spcBef>
                <a:spcPct val="0"/>
              </a:spcBef>
              <a:spcAft>
                <a:spcPts val="600"/>
              </a:spcAft>
              <a:buClrTx/>
              <a:buSzTx/>
              <a:buFontTx/>
              <a:buNone/>
            </a:pPr>
            <a:r>
              <a:rPr lang="en-US" sz="2000" dirty="0" smtClean="0">
                <a:solidFill>
                  <a:srgbClr val="FFFFFF"/>
                </a:solidFill>
              </a:rPr>
              <a:t>Each questions has 3 choices. Can a network learn to answer correctly? </a:t>
            </a:r>
          </a:p>
          <a:p>
            <a:pPr marL="0" indent="0" eaLnBrk="1" hangingPunct="1">
              <a:spcBef>
                <a:spcPct val="0"/>
              </a:spcBef>
              <a:spcAft>
                <a:spcPts val="600"/>
              </a:spcAft>
              <a:buClrTx/>
              <a:buSzTx/>
              <a:buFontTx/>
              <a:buNone/>
            </a:pPr>
            <a:r>
              <a:rPr lang="en-US" sz="2000" dirty="0" smtClean="0">
                <a:solidFill>
                  <a:srgbClr val="FFFFFF"/>
                </a:solidFill>
              </a:rPr>
              <a:t>A simple network may only give an intuitive answer, based purely on associations, for example what is the purpose of “transformation”: A, B or C?</a:t>
            </a:r>
          </a:p>
        </p:txBody>
      </p:sp>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000125"/>
            <a:ext cx="7375525"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687241949"/>
      </p:ext>
    </p:extLst>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50838"/>
            <a:ext cx="7772400" cy="563562"/>
          </a:xfrm>
        </p:spPr>
        <p:txBody>
          <a:bodyPr/>
          <a:lstStyle/>
          <a:p>
            <a:pPr eaLnBrk="1" hangingPunct="1"/>
            <a:r>
              <a:rPr lang="en-US" sz="3600" dirty="0" smtClean="0"/>
              <a:t>Simple mindless network</a:t>
            </a:r>
          </a:p>
        </p:txBody>
      </p:sp>
      <p:sp>
        <p:nvSpPr>
          <p:cNvPr id="30723" name="Rectangle 3"/>
          <p:cNvSpPr>
            <a:spLocks noGrp="1" noChangeArrowheads="1"/>
          </p:cNvSpPr>
          <p:nvPr>
            <p:ph type="body" sz="half" idx="1"/>
          </p:nvPr>
        </p:nvSpPr>
        <p:spPr>
          <a:xfrm>
            <a:off x="539750" y="1125538"/>
            <a:ext cx="4446588" cy="3375025"/>
          </a:xfrm>
          <a:noFill/>
        </p:spPr>
        <p:txBody>
          <a:bodyPr/>
          <a:lstStyle/>
          <a:p>
            <a:pPr marL="0" indent="0" eaLnBrk="1" hangingPunct="1">
              <a:spcBef>
                <a:spcPct val="0"/>
              </a:spcBef>
              <a:spcAft>
                <a:spcPts val="1200"/>
              </a:spcAft>
              <a:buClrTx/>
              <a:buSzTx/>
              <a:buFontTx/>
              <a:buNone/>
            </a:pPr>
            <a:r>
              <a:rPr lang="en-US" sz="2000" dirty="0" smtClean="0">
                <a:solidFill>
                  <a:srgbClr val="FFFFFF"/>
                </a:solidFill>
              </a:rPr>
              <a:t>Inputs = </a:t>
            </a:r>
            <a:r>
              <a:rPr lang="en-US" dirty="0" smtClean="0"/>
              <a:t>1920 </a:t>
            </a:r>
            <a:r>
              <a:rPr lang="en-US" dirty="0"/>
              <a:t>specific words, selected </a:t>
            </a:r>
            <a:r>
              <a:rPr lang="en-US" sz="2000" dirty="0" smtClean="0">
                <a:solidFill>
                  <a:srgbClr val="FFFFFF"/>
                </a:solidFill>
              </a:rPr>
              <a:t>from a  500 pages book (O'Reilly, </a:t>
            </a:r>
            <a:r>
              <a:rPr lang="en-US" sz="2000" dirty="0" err="1" smtClean="0">
                <a:solidFill>
                  <a:srgbClr val="FFFFFF"/>
                </a:solidFill>
              </a:rPr>
              <a:t>Munakata</a:t>
            </a:r>
            <a:r>
              <a:rPr lang="en-US" sz="2000" dirty="0" smtClean="0">
                <a:solidFill>
                  <a:srgbClr val="FFFFFF"/>
                </a:solidFill>
              </a:rPr>
              <a:t>, Explorations book, this example is in Chap. 10).  </a:t>
            </a:r>
          </a:p>
          <a:p>
            <a:pPr marL="0" indent="0" eaLnBrk="1" hangingPunct="1">
              <a:spcBef>
                <a:spcPct val="0"/>
              </a:spcBef>
              <a:spcAft>
                <a:spcPts val="1200"/>
              </a:spcAft>
              <a:buClrTx/>
              <a:buSzTx/>
              <a:buFontTx/>
              <a:buNone/>
            </a:pPr>
            <a:r>
              <a:rPr lang="en-US" sz="2000" dirty="0" smtClean="0">
                <a:solidFill>
                  <a:srgbClr val="FFFFFF"/>
                </a:solidFill>
              </a:rPr>
              <a:t>20x20=400 hidden elements, with sparse connections to inputs, each hidden unit trained using </a:t>
            </a:r>
            <a:r>
              <a:rPr lang="en-US" sz="2000" dirty="0" err="1" smtClean="0">
                <a:solidFill>
                  <a:srgbClr val="FFFFFF"/>
                </a:solidFill>
              </a:rPr>
              <a:t>Hebb</a:t>
            </a:r>
            <a:r>
              <a:rPr lang="en-US" sz="2000" dirty="0" smtClean="0">
                <a:solidFill>
                  <a:srgbClr val="FFFFFF"/>
                </a:solidFill>
              </a:rPr>
              <a:t> principle, learns to react to correlated lexical items. </a:t>
            </a:r>
            <a:br>
              <a:rPr lang="en-US" sz="2000" dirty="0" smtClean="0">
                <a:solidFill>
                  <a:srgbClr val="FFFFFF"/>
                </a:solidFill>
              </a:rPr>
            </a:br>
            <a:r>
              <a:rPr lang="en-US" sz="2000" dirty="0" smtClean="0">
                <a:solidFill>
                  <a:srgbClr val="FFFFFF"/>
                </a:solidFill>
              </a:rPr>
              <a:t>For example, a unit may point to synonyms: </a:t>
            </a:r>
            <a:r>
              <a:rPr lang="en-US" sz="2000" dirty="0" smtClean="0"/>
              <a:t>act, activation, activations. </a:t>
            </a:r>
            <a:endParaRPr lang="en-US" sz="2000" dirty="0" smtClean="0">
              <a:solidFill>
                <a:srgbClr val="FFFFFF"/>
              </a:solidFill>
            </a:endParaRPr>
          </a:p>
        </p:txBody>
      </p:sp>
      <p:sp>
        <p:nvSpPr>
          <p:cNvPr id="24580" name="Rectangle 4"/>
          <p:cNvSpPr>
            <a:spLocks noChangeArrowheads="1"/>
          </p:cNvSpPr>
          <p:nvPr/>
        </p:nvSpPr>
        <p:spPr bwMode="auto">
          <a:xfrm>
            <a:off x="539750" y="4572000"/>
            <a:ext cx="86042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defRPr/>
            </a:pPr>
            <a:r>
              <a:rPr lang="en-US" sz="2000" dirty="0" smtClean="0">
                <a:solidFill>
                  <a:srgbClr val="FFFFFF"/>
                </a:solidFill>
                <a:latin typeface="+mn-lt"/>
              </a:rPr>
              <a:t>Compare distribution of activities of hidden elements for two words </a:t>
            </a:r>
            <a:r>
              <a:rPr lang="en-US" sz="2000" dirty="0" smtClean="0">
                <a:solidFill>
                  <a:srgbClr val="FFC000"/>
                </a:solidFill>
                <a:latin typeface="+mn-lt"/>
              </a:rPr>
              <a:t>A, B</a:t>
            </a:r>
            <a:r>
              <a:rPr lang="en-US" sz="2000" dirty="0" smtClean="0">
                <a:solidFill>
                  <a:srgbClr val="FFFFFF"/>
                </a:solidFill>
                <a:latin typeface="+mn-lt"/>
              </a:rPr>
              <a:t>, calculating    </a:t>
            </a:r>
            <a:r>
              <a:rPr lang="en-US" sz="2000" dirty="0" err="1" smtClean="0">
                <a:solidFill>
                  <a:srgbClr val="FFC000"/>
                </a:solidFill>
                <a:latin typeface="+mn-lt"/>
              </a:rPr>
              <a:t>cos</a:t>
            </a:r>
            <a:r>
              <a:rPr lang="en-US" sz="2000" dirty="0" smtClean="0">
                <a:solidFill>
                  <a:srgbClr val="FFC000"/>
                </a:solidFill>
                <a:latin typeface="+mn-lt"/>
              </a:rPr>
              <a:t>(A,B) = A*B/|A||B|.</a:t>
            </a:r>
          </a:p>
          <a:p>
            <a:pPr algn="l">
              <a:defRPr/>
            </a:pPr>
            <a:r>
              <a:rPr lang="en-US" sz="2000" dirty="0" smtClean="0">
                <a:latin typeface="+mn-lt"/>
              </a:rPr>
              <a:t>Activation of units corresponding to several words: </a:t>
            </a:r>
            <a:br>
              <a:rPr lang="en-US" sz="2000" dirty="0" smtClean="0">
                <a:latin typeface="+mn-lt"/>
              </a:rPr>
            </a:br>
            <a:r>
              <a:rPr lang="en-US" sz="2000" dirty="0" smtClean="0">
                <a:latin typeface="+mn-lt"/>
              </a:rPr>
              <a:t>A=“attention”, B=“competition”, gives </a:t>
            </a:r>
            <a:r>
              <a:rPr lang="en-US" sz="2000" dirty="0" err="1" smtClean="0">
                <a:solidFill>
                  <a:srgbClr val="FFC000"/>
                </a:solidFill>
                <a:latin typeface="+mn-lt"/>
              </a:rPr>
              <a:t>cos</a:t>
            </a:r>
            <a:r>
              <a:rPr lang="en-US" sz="2000" dirty="0" smtClean="0">
                <a:solidFill>
                  <a:srgbClr val="FFC000"/>
                </a:solidFill>
                <a:latin typeface="+mn-lt"/>
              </a:rPr>
              <a:t>(A,B)=0.37</a:t>
            </a:r>
            <a:r>
              <a:rPr lang="en-US" sz="2000" dirty="0" smtClean="0">
                <a:latin typeface="+mn-lt"/>
              </a:rPr>
              <a:t>. </a:t>
            </a:r>
            <a:br>
              <a:rPr lang="en-US" sz="2000" dirty="0" smtClean="0">
                <a:latin typeface="+mn-lt"/>
              </a:rPr>
            </a:br>
            <a:r>
              <a:rPr lang="en-US" sz="2000" dirty="0" smtClean="0">
                <a:latin typeface="+mn-lt"/>
              </a:rPr>
              <a:t>Collocation A=“binding attention” gives </a:t>
            </a:r>
            <a:r>
              <a:rPr lang="en-US" sz="2000" dirty="0" err="1" smtClean="0">
                <a:solidFill>
                  <a:srgbClr val="FFC000"/>
                </a:solidFill>
                <a:latin typeface="+mn-lt"/>
              </a:rPr>
              <a:t>cos</a:t>
            </a:r>
            <a:r>
              <a:rPr lang="en-US" sz="2000" dirty="0" smtClean="0">
                <a:solidFill>
                  <a:srgbClr val="FFC000"/>
                </a:solidFill>
                <a:latin typeface="+mn-lt"/>
              </a:rPr>
              <a:t>(A+C,B)=0.49</a:t>
            </a:r>
            <a:r>
              <a:rPr lang="en-US" sz="2000" dirty="0" smtClean="0">
                <a:latin typeface="+mn-lt"/>
              </a:rPr>
              <a:t>. </a:t>
            </a:r>
          </a:p>
          <a:p>
            <a:pPr algn="l">
              <a:defRPr/>
            </a:pPr>
            <a:r>
              <a:rPr lang="en-US" sz="2000" dirty="0" smtClean="0">
                <a:latin typeface="+mn-lt"/>
              </a:rPr>
              <a:t>This network used to answer multiple choice test gets 60-80% correct answers!</a:t>
            </a:r>
            <a:endParaRPr lang="en-US" sz="2000" dirty="0">
              <a:latin typeface="+mn-lt"/>
            </a:endParaRPr>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1136650"/>
            <a:ext cx="405447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411294643"/>
      </p:ext>
    </p:extLst>
  </p:cSld>
  <p:clrMapOvr>
    <a:masterClrMapping/>
  </p:clrMapOvr>
  <p:transition>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Remarks about the model</a:t>
            </a:r>
          </a:p>
        </p:txBody>
      </p:sp>
      <p:sp>
        <p:nvSpPr>
          <p:cNvPr id="25603" name="Rectangle 3"/>
          <p:cNvSpPr>
            <a:spLocks noGrp="1" noChangeArrowheads="1"/>
          </p:cNvSpPr>
          <p:nvPr>
            <p:ph type="body" sz="half" idx="1"/>
          </p:nvPr>
        </p:nvSpPr>
        <p:spPr>
          <a:xfrm>
            <a:off x="539750" y="1125539"/>
            <a:ext cx="8461375" cy="2591494"/>
          </a:xfrm>
          <a:noFill/>
        </p:spPr>
        <p:txBody>
          <a:bodyPr/>
          <a:lstStyle/>
          <a:p>
            <a:pPr marL="0" indent="0" eaLnBrk="1" hangingPunct="1">
              <a:spcBef>
                <a:spcPct val="0"/>
              </a:spcBef>
              <a:spcAft>
                <a:spcPts val="1200"/>
              </a:spcAft>
              <a:buClrTx/>
              <a:buSzTx/>
              <a:buFontTx/>
              <a:buNone/>
            </a:pPr>
            <a:r>
              <a:rPr lang="en-US" sz="2000" dirty="0" smtClean="0">
                <a:solidFill>
                  <a:srgbClr val="FFFFFF"/>
                </a:solidFill>
              </a:rPr>
              <a:t>The network has been trained on a simplified text in which only </a:t>
            </a:r>
            <a:r>
              <a:rPr lang="pl-PL" sz="2000" dirty="0" smtClean="0">
                <a:solidFill>
                  <a:srgbClr val="FFFFFF"/>
                </a:solidFill>
              </a:rPr>
              <a:t>1920 </a:t>
            </a:r>
            <a:r>
              <a:rPr lang="en-US" sz="2000" dirty="0" smtClean="0">
                <a:solidFill>
                  <a:srgbClr val="FFFFFF"/>
                </a:solidFill>
              </a:rPr>
              <a:t>words are left</a:t>
            </a:r>
            <a:r>
              <a:rPr lang="pl-PL" sz="2000" dirty="0" smtClean="0">
                <a:solidFill>
                  <a:srgbClr val="FFFFFF"/>
                </a:solidFill>
              </a:rPr>
              <a:t>, </a:t>
            </a:r>
            <a:r>
              <a:rPr lang="en-US" sz="2000" dirty="0" smtClean="0">
                <a:solidFill>
                  <a:srgbClr val="FFFFFF"/>
                </a:solidFill>
              </a:rPr>
              <a:t>all rare ones </a:t>
            </a:r>
            <a:r>
              <a:rPr lang="pl-PL" sz="2000" dirty="0" smtClean="0">
                <a:solidFill>
                  <a:srgbClr val="FFFFFF"/>
                </a:solidFill>
              </a:rPr>
              <a:t>(&lt;5x) </a:t>
            </a:r>
            <a:r>
              <a:rPr lang="en-US" sz="2000" dirty="0" smtClean="0">
                <a:solidFill>
                  <a:srgbClr val="FFFFFF"/>
                </a:solidFill>
              </a:rPr>
              <a:t>and very common </a:t>
            </a:r>
            <a:r>
              <a:rPr lang="pl-PL" sz="2000" dirty="0" smtClean="0">
                <a:solidFill>
                  <a:srgbClr val="FFFFFF"/>
                </a:solidFill>
              </a:rPr>
              <a:t>(the, and, </a:t>
            </a:r>
            <a:r>
              <a:rPr lang="pl-PL" sz="2000" dirty="0" err="1" smtClean="0">
                <a:solidFill>
                  <a:srgbClr val="FFFFFF"/>
                </a:solidFill>
              </a:rPr>
              <a:t>it</a:t>
            </a:r>
            <a:r>
              <a:rPr lang="pl-PL" sz="2000" dirty="0" smtClean="0">
                <a:solidFill>
                  <a:srgbClr val="FFFFFF"/>
                </a:solidFill>
              </a:rPr>
              <a:t>, </a:t>
            </a:r>
            <a:r>
              <a:rPr lang="pl-PL" sz="2000" dirty="0" err="1" smtClean="0">
                <a:solidFill>
                  <a:srgbClr val="FFFFFF"/>
                </a:solidFill>
              </a:rPr>
              <a:t>his</a:t>
            </a:r>
            <a:r>
              <a:rPr lang="pl-PL" sz="2000" dirty="0" smtClean="0">
                <a:solidFill>
                  <a:srgbClr val="FFFFFF"/>
                </a:solidFill>
              </a:rPr>
              <a:t>, </a:t>
            </a:r>
            <a:r>
              <a:rPr lang="pl-PL" sz="2000" dirty="0" err="1" smtClean="0">
                <a:solidFill>
                  <a:srgbClr val="FFFFFF"/>
                </a:solidFill>
              </a:rPr>
              <a:t>can</a:t>
            </a:r>
            <a:r>
              <a:rPr lang="pl-PL" sz="2000" dirty="0" smtClean="0">
                <a:solidFill>
                  <a:srgbClr val="FFFFFF"/>
                </a:solidFill>
              </a:rPr>
              <a:t> </a:t>
            </a:r>
            <a:r>
              <a:rPr lang="en-US" sz="2000" dirty="0" smtClean="0">
                <a:solidFill>
                  <a:srgbClr val="FFFFFF"/>
                </a:solidFill>
              </a:rPr>
              <a:t>…)</a:t>
            </a:r>
            <a:r>
              <a:rPr lang="pl-PL" sz="2000" dirty="0" smtClean="0">
                <a:solidFill>
                  <a:srgbClr val="FFFFFF"/>
                </a:solidFill>
              </a:rPr>
              <a:t>, </a:t>
            </a:r>
            <a:r>
              <a:rPr lang="en-US" sz="2000" dirty="0" smtClean="0">
                <a:solidFill>
                  <a:srgbClr val="FFFFFF"/>
                </a:solidFill>
              </a:rPr>
              <a:t>have been removed as they are not useful for simple associations. </a:t>
            </a:r>
            <a:br>
              <a:rPr lang="en-US" sz="2000" dirty="0" smtClean="0">
                <a:solidFill>
                  <a:srgbClr val="FFFFFF"/>
                </a:solidFill>
              </a:rPr>
            </a:br>
            <a:r>
              <a:rPr lang="pl-PL" sz="2000" dirty="0" smtClean="0">
                <a:solidFill>
                  <a:srgbClr val="FFFFFF"/>
                </a:solidFill>
              </a:rPr>
              <a:t>eccn_lg_f5.cln </a:t>
            </a:r>
            <a:r>
              <a:rPr lang="en-US" sz="2000" dirty="0" smtClean="0">
                <a:solidFill>
                  <a:srgbClr val="FFFFFF"/>
                </a:solidFill>
              </a:rPr>
              <a:t>file shows the text are filtering, </a:t>
            </a:r>
            <a:r>
              <a:rPr lang="pl-PL" sz="2000" dirty="0" err="1" smtClean="0">
                <a:solidFill>
                  <a:srgbClr val="FFFFFF"/>
                </a:solidFill>
              </a:rPr>
              <a:t>sem_filter.lg.list</a:t>
            </a:r>
            <a:r>
              <a:rPr lang="en-US" sz="2000" dirty="0" smtClean="0">
                <a:solidFill>
                  <a:srgbClr val="FFFFFF"/>
                </a:solidFill>
              </a:rPr>
              <a:t> removed words.</a:t>
            </a:r>
            <a:endParaRPr lang="pl-PL" sz="2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Words are composed of morphemes</a:t>
            </a:r>
            <a:r>
              <a:rPr lang="pl-PL" sz="2000" dirty="0" smtClean="0">
                <a:solidFill>
                  <a:srgbClr val="FFFFFF"/>
                </a:solidFill>
              </a:rPr>
              <a:t>, </a:t>
            </a:r>
            <a:r>
              <a:rPr lang="en-US" sz="2000" dirty="0" smtClean="0">
                <a:solidFill>
                  <a:srgbClr val="FFFFFF"/>
                </a:solidFill>
              </a:rPr>
              <a:t>prefixes and suffixes, but morphology has not been used here</a:t>
            </a:r>
            <a:r>
              <a:rPr lang="pl-PL" sz="2000" dirty="0" smtClean="0">
                <a:solidFill>
                  <a:srgbClr val="FFFFFF"/>
                </a:solidFill>
              </a:rPr>
              <a:t>, </a:t>
            </a:r>
            <a:r>
              <a:rPr lang="en-US" sz="2000" dirty="0" smtClean="0">
                <a:solidFill>
                  <a:srgbClr val="FFFFFF"/>
                </a:solidFill>
              </a:rPr>
              <a:t>preprocessing will make input layer smaller</a:t>
            </a:r>
            <a:r>
              <a:rPr lang="pl-PL" sz="2000" dirty="0" smtClean="0">
                <a:solidFill>
                  <a:srgbClr val="FFFFFF"/>
                </a:solidFill>
              </a:rPr>
              <a:t>. </a:t>
            </a:r>
          </a:p>
          <a:p>
            <a:pPr marL="0" indent="0" eaLnBrk="1" hangingPunct="1">
              <a:spcBef>
                <a:spcPct val="0"/>
              </a:spcBef>
              <a:spcAft>
                <a:spcPts val="1200"/>
              </a:spcAft>
              <a:buClrTx/>
              <a:buSzTx/>
              <a:buFontTx/>
              <a:buNone/>
            </a:pPr>
            <a:r>
              <a:rPr lang="en-US" sz="2000" dirty="0" smtClean="0">
                <a:solidFill>
                  <a:srgbClr val="FFFFFF"/>
                </a:solidFill>
              </a:rPr>
              <a:t>This network ignores word order, LSA also ignores word order</a:t>
            </a:r>
            <a:r>
              <a:rPr lang="pl-PL" sz="2000" dirty="0" smtClean="0">
                <a:solidFill>
                  <a:srgbClr val="FFFFFF"/>
                </a:solidFill>
              </a:rPr>
              <a:t>. </a:t>
            </a:r>
          </a:p>
        </p:txBody>
      </p:sp>
      <p:sp>
        <p:nvSpPr>
          <p:cNvPr id="25604" name="Rectangle 4"/>
          <p:cNvSpPr>
            <a:spLocks noChangeArrowheads="1"/>
          </p:cNvSpPr>
          <p:nvPr/>
        </p:nvSpPr>
        <p:spPr bwMode="auto">
          <a:xfrm>
            <a:off x="539750" y="3623664"/>
            <a:ext cx="8604250" cy="29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pPr>
            <a:r>
              <a:rPr lang="en-US" sz="2000" dirty="0" smtClean="0">
                <a:solidFill>
                  <a:srgbClr val="FFFFFF"/>
                </a:solidFill>
                <a:latin typeface="Calibri" pitchFamily="34" charset="0"/>
              </a:rPr>
              <a:t>Hidden units use all input words as features that define their activity</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this activity is proportional to the probability of finding the words in the same paragraph, so it can be estimated by statistical correlation measures</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there is no relational structure between words. </a:t>
            </a:r>
          </a:p>
          <a:p>
            <a:pPr algn="l">
              <a:spcAft>
                <a:spcPts val="1200"/>
              </a:spcAft>
            </a:pPr>
            <a:r>
              <a:rPr lang="en-US" sz="2000" dirty="0" smtClean="0">
                <a:solidFill>
                  <a:srgbClr val="FFFFFF"/>
                </a:solidFill>
                <a:latin typeface="Calibri" pitchFamily="34" charset="0"/>
              </a:rPr>
              <a:t>An approach called “structured vector space approach” can handle relations</a:t>
            </a:r>
            <a:r>
              <a:rPr lang="pl-PL" sz="2000" dirty="0" smtClean="0">
                <a:solidFill>
                  <a:srgbClr val="FFFFFF"/>
                </a:solidFill>
                <a:latin typeface="Calibri" pitchFamily="34" charset="0"/>
              </a:rPr>
              <a:t>. </a:t>
            </a:r>
            <a:endParaRPr lang="pl-PL" sz="2000" dirty="0">
              <a:solidFill>
                <a:srgbClr val="FFFFFF"/>
              </a:solidFill>
              <a:latin typeface="Calibri" pitchFamily="34" charset="0"/>
            </a:endParaRPr>
          </a:p>
          <a:p>
            <a:pPr algn="l">
              <a:spcAft>
                <a:spcPts val="1200"/>
              </a:spcAft>
            </a:pPr>
            <a:r>
              <a:rPr lang="en-US" sz="2000" dirty="0" smtClean="0">
                <a:latin typeface="Calibri" pitchFamily="34" charset="0"/>
              </a:rPr>
              <a:t>Several words presented at the same time do not lead to additive activations</a:t>
            </a:r>
            <a:r>
              <a:rPr lang="pl-PL" sz="2000" dirty="0" smtClean="0">
                <a:latin typeface="Calibri" pitchFamily="34" charset="0"/>
              </a:rPr>
              <a:t>, </a:t>
            </a:r>
            <a:r>
              <a:rPr lang="en-US" sz="2000" dirty="0" smtClean="0">
                <a:latin typeface="Calibri" pitchFamily="34" charset="0"/>
              </a:rPr>
              <a:t>adding more words increases probabilities only by small amount</a:t>
            </a:r>
            <a:r>
              <a:rPr lang="pl-PL" sz="2000" dirty="0" smtClean="0">
                <a:latin typeface="Calibri" pitchFamily="34" charset="0"/>
              </a:rPr>
              <a:t>. </a:t>
            </a:r>
            <a:endParaRPr lang="en-US" sz="2000" dirty="0" smtClean="0">
              <a:latin typeface="Calibri" pitchFamily="34" charset="0"/>
            </a:endParaRPr>
          </a:p>
          <a:p>
            <a:pPr algn="l">
              <a:spcAft>
                <a:spcPts val="1200"/>
              </a:spcAft>
            </a:pPr>
            <a:r>
              <a:rPr lang="en-US" sz="2000" dirty="0" smtClean="0">
                <a:latin typeface="Calibri" pitchFamily="34" charset="0"/>
              </a:rPr>
              <a:t>Can such network capture the sense of a whole sentence? </a:t>
            </a:r>
            <a:endParaRPr lang="pl-PL" sz="2000" dirty="0">
              <a:latin typeface="Calibri" pitchFamily="34" charset="0"/>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80962"/>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005227"/>
      </p:ext>
    </p:extLst>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Meaning of sentence</a:t>
            </a:r>
          </a:p>
        </p:txBody>
      </p:sp>
      <p:sp>
        <p:nvSpPr>
          <p:cNvPr id="26627" name="Rectangle 3"/>
          <p:cNvSpPr>
            <a:spLocks noGrp="1" noChangeArrowheads="1"/>
          </p:cNvSpPr>
          <p:nvPr>
            <p:ph type="body" sz="half" idx="1"/>
          </p:nvPr>
        </p:nvSpPr>
        <p:spPr>
          <a:xfrm>
            <a:off x="539750" y="1125539"/>
            <a:ext cx="4824413" cy="2523152"/>
          </a:xfrm>
          <a:noFill/>
        </p:spPr>
        <p:txBody>
          <a:bodyPr/>
          <a:lstStyle/>
          <a:p>
            <a:pPr marL="0" indent="0" eaLnBrk="1" hangingPunct="1">
              <a:spcBef>
                <a:spcPct val="0"/>
              </a:spcBef>
              <a:spcAft>
                <a:spcPts val="1200"/>
              </a:spcAft>
              <a:buClrTx/>
              <a:buSzTx/>
              <a:buFontTx/>
              <a:buNone/>
            </a:pPr>
            <a:r>
              <a:rPr lang="en-US" sz="2000" dirty="0" smtClean="0">
                <a:solidFill>
                  <a:srgbClr val="FFFFFF"/>
                </a:solidFill>
              </a:rPr>
              <a:t>Traditional approach to sentence understanding is based on parsing using grammatical rules</a:t>
            </a:r>
            <a:r>
              <a:rPr lang="pl-PL" sz="2000" dirty="0" smtClean="0">
                <a:solidFill>
                  <a:srgbClr val="FFFFFF"/>
                </a:solidFill>
              </a:rPr>
              <a:t>. </a:t>
            </a:r>
            <a:r>
              <a:rPr lang="en-US" sz="2000" dirty="0" smtClean="0">
                <a:solidFill>
                  <a:srgbClr val="FFFFFF"/>
                </a:solidFill>
              </a:rPr>
              <a:t>Is it what brains do?</a:t>
            </a:r>
            <a:endParaRPr lang="pl-PL" sz="1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Alternative approach</a:t>
            </a:r>
            <a:r>
              <a:rPr lang="pl-PL" sz="2000" dirty="0" smtClean="0">
                <a:solidFill>
                  <a:srgbClr val="FFFFFF"/>
                </a:solidFill>
              </a:rPr>
              <a:t>: </a:t>
            </a:r>
            <a:r>
              <a:rPr lang="en-US" sz="2000" dirty="0" smtClean="0">
                <a:solidFill>
                  <a:srgbClr val="FFFFFF"/>
                </a:solidFill>
              </a:rPr>
              <a:t>distributed representations</a:t>
            </a:r>
            <a:r>
              <a:rPr lang="pl-PL" sz="2000" dirty="0" smtClean="0">
                <a:solidFill>
                  <a:srgbClr val="FFFFFF"/>
                </a:solidFill>
              </a:rPr>
              <a:t>, </a:t>
            </a:r>
            <a:r>
              <a:rPr lang="en-US" sz="2000" dirty="0" smtClean="0">
                <a:solidFill>
                  <a:srgbClr val="FFFFFF"/>
                </a:solidFill>
              </a:rPr>
              <a:t>“</a:t>
            </a:r>
            <a:r>
              <a:rPr lang="pl-PL" sz="2000" dirty="0" err="1" smtClean="0">
                <a:solidFill>
                  <a:srgbClr val="FFFFFF"/>
                </a:solidFill>
              </a:rPr>
              <a:t>gestalt</a:t>
            </a:r>
            <a:r>
              <a:rPr lang="en-US" sz="2000" dirty="0" smtClean="0">
                <a:solidFill>
                  <a:srgbClr val="FFFFFF"/>
                </a:solidFill>
              </a:rPr>
              <a:t>”</a:t>
            </a:r>
            <a:r>
              <a:rPr lang="pl-PL" sz="2000" dirty="0" smtClean="0">
                <a:solidFill>
                  <a:srgbClr val="FFFFFF"/>
                </a:solidFill>
              </a:rPr>
              <a:t> </a:t>
            </a:r>
            <a:r>
              <a:rPr lang="en-US" sz="2000" dirty="0" smtClean="0">
                <a:solidFill>
                  <a:srgbClr val="FFFFFF"/>
                </a:solidFill>
              </a:rPr>
              <a:t>of the sentence</a:t>
            </a:r>
            <a:r>
              <a:rPr lang="pl-PL" sz="2000" dirty="0" smtClean="0">
                <a:solidFill>
                  <a:srgbClr val="FFFFFF"/>
                </a:solidFill>
              </a:rPr>
              <a:t>.</a:t>
            </a:r>
            <a:endParaRPr lang="pl-PL" sz="1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There is no central representation, as with visual perception of scenes</a:t>
            </a:r>
            <a:r>
              <a:rPr lang="pl-PL" sz="2000" dirty="0" smtClean="0">
                <a:solidFill>
                  <a:srgbClr val="FFFFFF"/>
                </a:solidFill>
              </a:rPr>
              <a:t>.</a:t>
            </a:r>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125538"/>
            <a:ext cx="35052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629" name="Rectangle 6"/>
          <p:cNvSpPr>
            <a:spLocks noChangeArrowheads="1"/>
          </p:cNvSpPr>
          <p:nvPr/>
        </p:nvSpPr>
        <p:spPr bwMode="auto">
          <a:xfrm>
            <a:off x="539750" y="3648691"/>
            <a:ext cx="84248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en-US" sz="2000" dirty="0" smtClean="0">
                <a:solidFill>
                  <a:srgbClr val="FFFFFF"/>
                </a:solidFill>
                <a:latin typeface="Calibri" pitchFamily="34" charset="0"/>
              </a:rPr>
              <a:t>For modeling we need a small world to define some semantics: sentences that contain names of people, active and passive activities, objects and places. </a:t>
            </a:r>
          </a:p>
          <a:p>
            <a:pPr algn="l">
              <a:lnSpc>
                <a:spcPct val="120000"/>
              </a:lnSpc>
            </a:pPr>
            <a:r>
              <a:rPr lang="en-US" sz="2000" dirty="0" smtClean="0">
                <a:solidFill>
                  <a:srgbClr val="FFFFFF"/>
                </a:solidFill>
                <a:latin typeface="Calibri" pitchFamily="34" charset="0"/>
              </a:rPr>
              <a:t>Roles of people: </a:t>
            </a:r>
            <a:r>
              <a:rPr lang="en-US" sz="2000" dirty="0" err="1" smtClean="0">
                <a:solidFill>
                  <a:srgbClr val="FFFFFF"/>
                </a:solidFill>
                <a:latin typeface="Calibri" pitchFamily="34" charset="0"/>
              </a:rPr>
              <a:t>busdriver</a:t>
            </a:r>
            <a:r>
              <a:rPr lang="en-US" sz="2000" dirty="0" smtClean="0">
                <a:solidFill>
                  <a:srgbClr val="FFFFFF"/>
                </a:solidFill>
                <a:latin typeface="Calibri" pitchFamily="34" charset="0"/>
              </a:rPr>
              <a:t>, teacher, schoolgirl, pitcher.</a:t>
            </a:r>
          </a:p>
          <a:p>
            <a:pPr algn="l">
              <a:lnSpc>
                <a:spcPct val="120000"/>
              </a:lnSpc>
            </a:pPr>
            <a:r>
              <a:rPr lang="en-US" sz="2000" dirty="0" smtClean="0">
                <a:solidFill>
                  <a:srgbClr val="FFFFFF"/>
                </a:solidFill>
                <a:latin typeface="Calibri" pitchFamily="34" charset="0"/>
              </a:rPr>
              <a:t>Actions: eat, drink, stir, spread, kiss, give, hit, throw, drive, rise. </a:t>
            </a:r>
          </a:p>
          <a:p>
            <a:pPr algn="l">
              <a:spcBef>
                <a:spcPct val="20000"/>
              </a:spcBef>
              <a:buClr>
                <a:schemeClr val="tx2"/>
              </a:buClr>
              <a:buSzPct val="115000"/>
            </a:pPr>
            <a:r>
              <a:rPr lang="en-US" sz="2000" dirty="0" smtClean="0">
                <a:solidFill>
                  <a:srgbClr val="FFFFFF"/>
                </a:solidFill>
                <a:latin typeface="Calibri" pitchFamily="34" charset="0"/>
              </a:rPr>
              <a:t>Objects: </a:t>
            </a:r>
            <a:r>
              <a:rPr lang="en-US" sz="2000" dirty="0" smtClean="0">
                <a:latin typeface="Calibri" pitchFamily="34" charset="0"/>
              </a:rPr>
              <a:t>spot (the dog), steak, soup, ice cream, crackers, jelly, iced tea, </a:t>
            </a:r>
            <a:r>
              <a:rPr lang="en-US" sz="2000" dirty="0" err="1" smtClean="0">
                <a:latin typeface="Calibri" pitchFamily="34" charset="0"/>
              </a:rPr>
              <a:t>kool</a:t>
            </a:r>
            <a:r>
              <a:rPr lang="en-US" sz="2000" dirty="0" smtClean="0">
                <a:latin typeface="Calibri" pitchFamily="34" charset="0"/>
              </a:rPr>
              <a:t> aid, spoon, knife, </a:t>
            </a:r>
            <a:r>
              <a:rPr lang="en-US" sz="2000" dirty="0" err="1" smtClean="0">
                <a:latin typeface="Calibri" pitchFamily="34" charset="0"/>
              </a:rPr>
              <a:t>nger</a:t>
            </a:r>
            <a:r>
              <a:rPr lang="en-US" sz="2000" dirty="0" smtClean="0">
                <a:latin typeface="Calibri" pitchFamily="34" charset="0"/>
              </a:rPr>
              <a:t>, rose, bat (animal), bat (baseball), ball, ball (party), bus, pitcher, fur.</a:t>
            </a:r>
          </a:p>
          <a:p>
            <a:pPr algn="l">
              <a:spcBef>
                <a:spcPct val="20000"/>
              </a:spcBef>
              <a:buClr>
                <a:schemeClr val="tx2"/>
              </a:buClr>
              <a:buSzPct val="115000"/>
            </a:pPr>
            <a:r>
              <a:rPr lang="en-US" sz="2000" dirty="0" smtClean="0">
                <a:latin typeface="Calibri" pitchFamily="34" charset="0"/>
              </a:rPr>
              <a:t>Locations: kitchen, living room, shed, park.</a:t>
            </a:r>
            <a:endParaRPr lang="en-US" sz="2000" dirty="0">
              <a:latin typeface="Calibri" pitchFamily="34" charset="0"/>
            </a:endParaRPr>
          </a:p>
        </p:txBody>
      </p:sp>
    </p:spTree>
    <p:extLst>
      <p:ext uri="{BB962C8B-B14F-4D97-AF65-F5344CB8AC3E}">
        <p14:creationId xmlns:p14="http://schemas.microsoft.com/office/powerpoint/2010/main" val="1560299178"/>
      </p:ext>
    </p:extLst>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Example of sentences</a:t>
            </a:r>
          </a:p>
        </p:txBody>
      </p:sp>
      <p:sp>
        <p:nvSpPr>
          <p:cNvPr id="27651" name="Rectangle 3"/>
          <p:cNvSpPr>
            <a:spLocks noGrp="1" noChangeArrowheads="1"/>
          </p:cNvSpPr>
          <p:nvPr>
            <p:ph type="body" sz="half" idx="1"/>
          </p:nvPr>
        </p:nvSpPr>
        <p:spPr>
          <a:xfrm>
            <a:off x="571500" y="5214938"/>
            <a:ext cx="8143875" cy="1428750"/>
          </a:xfrm>
          <a:noFill/>
        </p:spPr>
        <p:txBody>
          <a:bodyPr/>
          <a:lstStyle/>
          <a:p>
            <a:pPr marL="0" indent="0" eaLnBrk="1" hangingPunct="1">
              <a:lnSpc>
                <a:spcPct val="120000"/>
              </a:lnSpc>
              <a:spcBef>
                <a:spcPct val="0"/>
              </a:spcBef>
              <a:buClrTx/>
              <a:buSzTx/>
              <a:buFontTx/>
              <a:buNone/>
            </a:pPr>
            <a:r>
              <a:rPr lang="en-US" sz="2000" dirty="0" smtClean="0">
                <a:solidFill>
                  <a:srgbClr val="FFFFFF"/>
                </a:solidFill>
              </a:rPr>
              <a:t>These sentences have simple structure</a:t>
            </a:r>
            <a:r>
              <a:rPr lang="pl-PL" sz="2000" dirty="0" smtClean="0">
                <a:solidFill>
                  <a:srgbClr val="FFFFFF"/>
                </a:solidFill>
              </a:rPr>
              <a:t>: agent (</a:t>
            </a:r>
            <a:r>
              <a:rPr lang="en-US" sz="2000" dirty="0" smtClean="0">
                <a:solidFill>
                  <a:srgbClr val="FFFFFF"/>
                </a:solidFill>
              </a:rPr>
              <a:t>person</a:t>
            </a:r>
            <a:r>
              <a:rPr lang="pl-PL" sz="2000" dirty="0" smtClean="0">
                <a:solidFill>
                  <a:srgbClr val="FFFFFF"/>
                </a:solidFill>
              </a:rPr>
              <a:t>) – </a:t>
            </a:r>
            <a:r>
              <a:rPr lang="en-US" sz="2000" dirty="0" smtClean="0">
                <a:solidFill>
                  <a:srgbClr val="FFFFFF"/>
                </a:solidFill>
              </a:rPr>
              <a:t>action </a:t>
            </a:r>
            <a:r>
              <a:rPr lang="pl-PL" sz="2000" dirty="0" smtClean="0">
                <a:solidFill>
                  <a:srgbClr val="FFFFFF"/>
                </a:solidFill>
              </a:rPr>
              <a:t>– </a:t>
            </a:r>
            <a:r>
              <a:rPr lang="en-US" sz="2000" dirty="0" smtClean="0">
                <a:solidFill>
                  <a:srgbClr val="FFFFFF"/>
                </a:solidFill>
              </a:rPr>
              <a:t>object</a:t>
            </a:r>
            <a:r>
              <a:rPr lang="pl-PL" sz="2000" dirty="0" smtClean="0">
                <a:solidFill>
                  <a:srgbClr val="FFFFFF"/>
                </a:solidFill>
              </a:rPr>
              <a:t>.</a:t>
            </a:r>
          </a:p>
          <a:p>
            <a:pPr marL="0" indent="0" eaLnBrk="1" hangingPunct="1">
              <a:lnSpc>
                <a:spcPct val="120000"/>
              </a:lnSpc>
              <a:spcBef>
                <a:spcPct val="0"/>
              </a:spcBef>
              <a:buClrTx/>
              <a:buSzTx/>
              <a:buFontTx/>
              <a:buNone/>
            </a:pPr>
            <a:r>
              <a:rPr lang="en-US" sz="2000" dirty="0" smtClean="0">
                <a:solidFill>
                  <a:srgbClr val="FFFFFF"/>
                </a:solidFill>
              </a:rPr>
              <a:t>Roles and modifiers</a:t>
            </a:r>
            <a:r>
              <a:rPr lang="pl-PL" sz="2000" dirty="0" smtClean="0">
                <a:solidFill>
                  <a:srgbClr val="FFFFFF"/>
                </a:solidFill>
              </a:rPr>
              <a:t>: </a:t>
            </a:r>
            <a:r>
              <a:rPr lang="en-US" sz="2000" dirty="0" smtClean="0">
                <a:solidFill>
                  <a:srgbClr val="FFFFFF"/>
                </a:solidFill>
              </a:rPr>
              <a:t>c</a:t>
            </a:r>
            <a:r>
              <a:rPr lang="pl-PL" sz="2000" dirty="0" smtClean="0">
                <a:solidFill>
                  <a:srgbClr val="FFFFFF"/>
                </a:solidFill>
              </a:rPr>
              <a:t>o-agent, </a:t>
            </a:r>
            <a:r>
              <a:rPr lang="en-US" sz="2000" dirty="0" smtClean="0">
                <a:solidFill>
                  <a:srgbClr val="FFFFFF"/>
                </a:solidFill>
              </a:rPr>
              <a:t>places</a:t>
            </a:r>
            <a:r>
              <a:rPr lang="pl-PL" sz="2000" dirty="0" smtClean="0">
                <a:solidFill>
                  <a:srgbClr val="FFFFFF"/>
                </a:solidFill>
              </a:rPr>
              <a:t>, </a:t>
            </a:r>
            <a:r>
              <a:rPr lang="en-US" sz="2000" dirty="0" smtClean="0">
                <a:solidFill>
                  <a:srgbClr val="FFFFFF"/>
                </a:solidFill>
              </a:rPr>
              <a:t>adjectives</a:t>
            </a:r>
            <a:r>
              <a:rPr lang="pl-PL" sz="2000" dirty="0" smtClean="0">
                <a:solidFill>
                  <a:srgbClr val="FFFFFF"/>
                </a:solidFill>
              </a:rPr>
              <a:t>, </a:t>
            </a:r>
            <a:r>
              <a:rPr lang="en-US" sz="2000" dirty="0" smtClean="0">
                <a:solidFill>
                  <a:srgbClr val="FFFFFF"/>
                </a:solidFill>
              </a:rPr>
              <a:t>recipient of</a:t>
            </a:r>
            <a:r>
              <a:rPr lang="pl-PL" sz="2000" dirty="0" smtClean="0">
                <a:solidFill>
                  <a:srgbClr val="FFFFFF"/>
                </a:solidFill>
              </a:rPr>
              <a:t> „</a:t>
            </a:r>
            <a:r>
              <a:rPr lang="en-US" sz="2000" dirty="0" smtClean="0">
                <a:solidFill>
                  <a:srgbClr val="FFFFFF"/>
                </a:solidFill>
              </a:rPr>
              <a:t>give</a:t>
            </a:r>
            <a:r>
              <a:rPr lang="pl-PL" sz="2000" dirty="0" smtClean="0">
                <a:solidFill>
                  <a:srgbClr val="FFFFFF"/>
                </a:solidFill>
              </a:rPr>
              <a:t>”, </a:t>
            </a:r>
            <a:r>
              <a:rPr lang="en-US" sz="2000" dirty="0" smtClean="0">
                <a:solidFill>
                  <a:srgbClr val="FFFFFF"/>
                </a:solidFill>
              </a:rPr>
              <a:t>instruments of actions</a:t>
            </a:r>
            <a:r>
              <a:rPr lang="pl-PL" sz="2000" dirty="0" smtClean="0">
                <a:solidFill>
                  <a:srgbClr val="FFFFFF"/>
                </a:solidFill>
              </a:rPr>
              <a:t>, </a:t>
            </a:r>
            <a:r>
              <a:rPr lang="en-US" sz="2000" dirty="0" smtClean="0">
                <a:solidFill>
                  <a:srgbClr val="FFFFFF"/>
                </a:solidFill>
              </a:rPr>
              <a:t>adverbs. </a:t>
            </a:r>
            <a:endParaRPr lang="pl-PL" sz="2000" dirty="0" smtClean="0">
              <a:solidFill>
                <a:srgbClr val="FFFFFF"/>
              </a:solidFill>
            </a:endParaRPr>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071563"/>
            <a:ext cx="720883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08757015"/>
      </p:ext>
    </p:extLst>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p:txBody>
          <a:bodyPr/>
          <a:lstStyle/>
          <a:p>
            <a:pPr eaLnBrk="1" hangingPunct="1">
              <a:defRPr/>
            </a:pPr>
            <a:r>
              <a:rPr lang="en-US" sz="3600" dirty="0" smtClean="0"/>
              <a:t>Network for sentences</a:t>
            </a:r>
          </a:p>
        </p:txBody>
      </p:sp>
      <p:sp>
        <p:nvSpPr>
          <p:cNvPr id="2" name="Symbol zastępczy zawartości 1"/>
          <p:cNvSpPr>
            <a:spLocks noGrp="1"/>
          </p:cNvSpPr>
          <p:nvPr>
            <p:ph idx="1"/>
          </p:nvPr>
        </p:nvSpPr>
        <p:spPr>
          <a:xfrm>
            <a:off x="698500" y="1268413"/>
            <a:ext cx="3801492" cy="4464843"/>
          </a:xfrm>
        </p:spPr>
        <p:txBody>
          <a:bodyPr/>
          <a:lstStyle/>
          <a:p>
            <a:pPr marL="0" indent="0" eaLnBrk="1" hangingPunct="1">
              <a:lnSpc>
                <a:spcPct val="120000"/>
              </a:lnSpc>
              <a:buClrTx/>
              <a:buSzTx/>
              <a:buNone/>
            </a:pPr>
            <a:r>
              <a:rPr lang="en-US" dirty="0" smtClean="0">
                <a:solidFill>
                  <a:srgbClr val="FFC000"/>
                </a:solidFill>
              </a:rPr>
              <a:t>Project </a:t>
            </a:r>
            <a:r>
              <a:rPr lang="en-US" dirty="0" err="1" smtClean="0">
                <a:solidFill>
                  <a:srgbClr val="FFC000"/>
                </a:solidFill>
              </a:rPr>
              <a:t>sg.proj</a:t>
            </a:r>
            <a:r>
              <a:rPr lang="en-US" dirty="0" smtClean="0"/>
              <a:t>, chapter 10.7.2</a:t>
            </a:r>
          </a:p>
          <a:p>
            <a:pPr marL="0" indent="0" eaLnBrk="1" hangingPunct="1">
              <a:lnSpc>
                <a:spcPct val="120000"/>
              </a:lnSpc>
              <a:buClrTx/>
              <a:buSzTx/>
              <a:buNone/>
            </a:pPr>
            <a:r>
              <a:rPr lang="en-US" dirty="0" smtClean="0"/>
              <a:t>Input represents words, localized representations, in the Encode layers reps are distributed, integrated in time as the words come in, and in the Gestalt +  </a:t>
            </a:r>
            <a:r>
              <a:rPr lang="en-US" dirty="0" err="1" smtClean="0"/>
              <a:t>Gestalt_Context</a:t>
            </a:r>
            <a:r>
              <a:rPr lang="en-US" dirty="0" smtClean="0"/>
              <a:t> layer questions are linked to roles (agent, patient, instrument ...), network is decoding these representations providing output in the Filler layer.</a:t>
            </a:r>
            <a:endParaRPr lang="en-US" dirty="0"/>
          </a:p>
        </p:txBody>
      </p:sp>
      <p:sp>
        <p:nvSpPr>
          <p:cNvPr id="3" name="Symbol zastępczy zawartości 2"/>
          <p:cNvSpPr>
            <a:spLocks noGrp="1"/>
          </p:cNvSpPr>
          <p:nvPr>
            <p:ph sz="quarter" idx="10"/>
          </p:nvPr>
        </p:nvSpPr>
        <p:spPr>
          <a:xfrm>
            <a:off x="755576" y="5661248"/>
            <a:ext cx="8136830" cy="432048"/>
          </a:xfrm>
        </p:spPr>
        <p:txBody>
          <a:bodyPr/>
          <a:lstStyle/>
          <a:p>
            <a:r>
              <a:rPr lang="en-US" dirty="0" smtClean="0">
                <a:latin typeface="Calibri" pitchFamily="34" charset="0"/>
              </a:rPr>
              <a:t>Ex. bat (animal) and bat (baseball) need to be distinguished. </a:t>
            </a:r>
            <a:endParaRPr lang="en-US" dirty="0">
              <a:latin typeface="Calibri" pitchFamily="34" charset="0"/>
            </a:endParaRPr>
          </a:p>
        </p:txBody>
      </p:sp>
      <p:pic>
        <p:nvPicPr>
          <p:cNvPr id="286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00125"/>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01146136"/>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effectLst>
            <a:outerShdw dist="35921" dir="2700000" algn="ctr" rotWithShape="0">
              <a:schemeClr val="bg2"/>
            </a:outerShdw>
          </a:effectLst>
        </p:spPr>
        <p:txBody>
          <a:bodyPr/>
          <a:lstStyle/>
          <a:p>
            <a:pPr eaLnBrk="1" hangingPunct="1">
              <a:defRPr/>
            </a:pPr>
            <a:r>
              <a:rPr lang="en-US" dirty="0" smtClean="0"/>
              <a:t>Words in the brain</a:t>
            </a:r>
            <a:endParaRPr lang="pl-PL" dirty="0" smtClean="0"/>
          </a:p>
        </p:txBody>
      </p:sp>
      <p:sp>
        <p:nvSpPr>
          <p:cNvPr id="15363" name="Rectangle 3"/>
          <p:cNvSpPr>
            <a:spLocks noGrp="1" noChangeArrowheads="1"/>
          </p:cNvSpPr>
          <p:nvPr>
            <p:ph idx="1"/>
          </p:nvPr>
        </p:nvSpPr>
        <p:spPr/>
        <p:txBody>
          <a:bodyPr/>
          <a:lstStyle/>
          <a:p>
            <a:pPr marL="0" indent="0" eaLnBrk="1" hangingPunct="1">
              <a:buFontTx/>
              <a:buNone/>
            </a:pPr>
            <a:r>
              <a:rPr lang="en-US" sz="2000" dirty="0" smtClean="0"/>
              <a:t>Psycholinguistic experiments show that most likely categorical, </a:t>
            </a:r>
            <a:br>
              <a:rPr lang="en-US" sz="2000" dirty="0" smtClean="0"/>
            </a:br>
            <a:r>
              <a:rPr lang="en-US" sz="2000" dirty="0" smtClean="0"/>
              <a:t>phonological representations are used, not the acoustic input.</a:t>
            </a:r>
          </a:p>
          <a:p>
            <a:pPr marL="0" indent="0" eaLnBrk="1" hangingPunct="1">
              <a:buFontTx/>
              <a:buNone/>
            </a:pPr>
            <a:r>
              <a:rPr lang="en-US" sz="2000" dirty="0" smtClean="0"/>
              <a:t>Acoustic signal =&gt; phoneme =&gt; words =&gt; semantic concepts.</a:t>
            </a:r>
          </a:p>
          <a:p>
            <a:pPr marL="0" indent="0" eaLnBrk="1" hangingPunct="1">
              <a:buFontTx/>
              <a:buNone/>
            </a:pPr>
            <a:r>
              <a:rPr lang="en-US" sz="2000" dirty="0" smtClean="0"/>
              <a:t>Phonological processing precedes semantic by 90 </a:t>
            </a:r>
            <a:r>
              <a:rPr lang="en-US" sz="2000" dirty="0" err="1" smtClean="0"/>
              <a:t>ms</a:t>
            </a:r>
            <a:r>
              <a:rPr lang="en-US" sz="2000" dirty="0" smtClean="0"/>
              <a:t> (from N200 ERPs).</a:t>
            </a:r>
          </a:p>
          <a:p>
            <a:pPr marL="0" indent="0" eaLnBrk="1" hangingPunct="1">
              <a:buFontTx/>
              <a:buNone/>
            </a:pPr>
            <a:r>
              <a:rPr lang="en-US" sz="2000" dirty="0" smtClean="0"/>
              <a:t>F. </a:t>
            </a:r>
            <a:r>
              <a:rPr lang="en-US" sz="2000" dirty="0" err="1" smtClean="0"/>
              <a:t>Pulvermuller</a:t>
            </a:r>
            <a:r>
              <a:rPr lang="en-US" sz="2000" dirty="0" smtClean="0"/>
              <a:t> (2003) The Neuroscience of Language. On Brain Circuits of Words and Serial Order. Cambridge University Press.</a:t>
            </a:r>
          </a:p>
        </p:txBody>
      </p:sp>
      <p:sp>
        <p:nvSpPr>
          <p:cNvPr id="15364" name="Text Box 4"/>
          <p:cNvSpPr txBox="1">
            <a:spLocks noChangeArrowheads="1"/>
          </p:cNvSpPr>
          <p:nvPr/>
        </p:nvSpPr>
        <p:spPr bwMode="auto">
          <a:xfrm>
            <a:off x="250825" y="5795963"/>
            <a:ext cx="8736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spcBef>
                <a:spcPct val="50000"/>
              </a:spcBef>
            </a:pPr>
            <a:r>
              <a:rPr lang="en-US" dirty="0">
                <a:latin typeface="Calibri" pitchFamily="34" charset="0"/>
                <a:cs typeface="Calibri" pitchFamily="34" charset="0"/>
              </a:rPr>
              <a:t>Left hemisphere: precise representations of symbols, including phonological components; right hemisphere? Sees clusters of concepts. </a:t>
            </a:r>
          </a:p>
        </p:txBody>
      </p:sp>
      <p:sp>
        <p:nvSpPr>
          <p:cNvPr id="15365" name="Text Box 9"/>
          <p:cNvSpPr txBox="1">
            <a:spLocks noChangeArrowheads="1"/>
          </p:cNvSpPr>
          <p:nvPr/>
        </p:nvSpPr>
        <p:spPr bwMode="auto">
          <a:xfrm>
            <a:off x="611560" y="4043363"/>
            <a:ext cx="208877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spcBef>
                <a:spcPct val="50000"/>
              </a:spcBef>
            </a:pPr>
            <a:r>
              <a:rPr lang="en-US" dirty="0">
                <a:latin typeface="Calibri" pitchFamily="34" charset="0"/>
                <a:cs typeface="Calibri" pitchFamily="34" charset="0"/>
              </a:rPr>
              <a:t>Action-perception networks inferred from ERP and fMRI</a:t>
            </a:r>
          </a:p>
        </p:txBody>
      </p:sp>
      <p:pic>
        <p:nvPicPr>
          <p:cNvPr id="153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3862388"/>
            <a:ext cx="583723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922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04326"/>
      </p:ext>
    </p:extLst>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Testing sentence comprehension</a:t>
            </a:r>
          </a:p>
        </p:txBody>
      </p:sp>
      <p:sp>
        <p:nvSpPr>
          <p:cNvPr id="29699" name="Rectangle 3"/>
          <p:cNvSpPr>
            <a:spLocks noGrp="1" noChangeArrowheads="1"/>
          </p:cNvSpPr>
          <p:nvPr>
            <p:ph type="body" sz="half" idx="1"/>
          </p:nvPr>
        </p:nvSpPr>
        <p:spPr>
          <a:xfrm>
            <a:off x="539750" y="1125538"/>
            <a:ext cx="8424863" cy="935037"/>
          </a:xfrm>
          <a:noFill/>
        </p:spPr>
        <p:txBody>
          <a:bodyPr/>
          <a:lstStyle/>
          <a:p>
            <a:pPr marL="0" indent="0" eaLnBrk="1" hangingPunct="1">
              <a:lnSpc>
                <a:spcPct val="120000"/>
              </a:lnSpc>
              <a:spcBef>
                <a:spcPct val="0"/>
              </a:spcBef>
              <a:buClrTx/>
              <a:buSzTx/>
              <a:buFontTx/>
              <a:buNone/>
            </a:pPr>
            <a:r>
              <a:rPr lang="en-US" sz="2000" dirty="0" smtClean="0">
                <a:solidFill>
                  <a:srgbClr val="FFFFFF"/>
                </a:solidFill>
              </a:rPr>
              <a:t>Role assignment</a:t>
            </a:r>
            <a:r>
              <a:rPr lang="pl-PL" sz="2000" dirty="0" smtClean="0">
                <a:solidFill>
                  <a:srgbClr val="FFFFFF"/>
                </a:solidFill>
              </a:rPr>
              <a:t>, </a:t>
            </a:r>
            <a:r>
              <a:rPr lang="en-US" sz="2000" dirty="0" smtClean="0">
                <a:solidFill>
                  <a:srgbClr val="FFFFFF"/>
                </a:solidFill>
              </a:rPr>
              <a:t>word </a:t>
            </a:r>
            <a:r>
              <a:rPr lang="en-US" dirty="0" smtClean="0"/>
              <a:t>d</a:t>
            </a:r>
            <a:r>
              <a:rPr lang="en-US" sz="2000" dirty="0" smtClean="0">
                <a:solidFill>
                  <a:srgbClr val="FFFFFF"/>
                </a:solidFill>
              </a:rPr>
              <a:t>isambiguation</a:t>
            </a:r>
            <a:r>
              <a:rPr lang="pl-PL" sz="2000" dirty="0" smtClean="0">
                <a:solidFill>
                  <a:srgbClr val="FFFFFF"/>
                </a:solidFill>
              </a:rPr>
              <a:t>, </a:t>
            </a:r>
            <a:r>
              <a:rPr lang="en-US" sz="2000" dirty="0" smtClean="0">
                <a:solidFill>
                  <a:srgbClr val="FFFFFF"/>
                </a:solidFill>
              </a:rPr>
              <a:t>examples of the use of concepts</a:t>
            </a:r>
            <a:r>
              <a:rPr lang="pl-PL" sz="2000" dirty="0" smtClean="0">
                <a:solidFill>
                  <a:srgbClr val="FFFFFF"/>
                </a:solidFill>
              </a:rPr>
              <a:t>, </a:t>
            </a:r>
            <a:r>
              <a:rPr lang="en-US" sz="2000" dirty="0" smtClean="0">
                <a:solidFill>
                  <a:srgbClr val="FFFFFF"/>
                </a:solidFill>
              </a:rPr>
              <a:t>specific roles</a:t>
            </a:r>
            <a:r>
              <a:rPr lang="pl-PL" sz="2000" dirty="0" smtClean="0">
                <a:solidFill>
                  <a:srgbClr val="FFFFFF"/>
                </a:solidFill>
              </a:rPr>
              <a:t>, </a:t>
            </a:r>
            <a:r>
              <a:rPr lang="en-US" sz="2000" dirty="0" smtClean="0">
                <a:solidFill>
                  <a:srgbClr val="FFFFFF"/>
                </a:solidFill>
              </a:rPr>
              <a:t>conflict resolution</a:t>
            </a:r>
            <a:r>
              <a:rPr lang="pl-PL" sz="2000" dirty="0" smtClean="0">
                <a:solidFill>
                  <a:srgbClr val="FFFFFF"/>
                </a:solidFill>
              </a:rPr>
              <a:t>.</a:t>
            </a:r>
          </a:p>
        </p:txBody>
      </p:sp>
      <p:sp>
        <p:nvSpPr>
          <p:cNvPr id="29700" name="Rectangle 4"/>
          <p:cNvSpPr>
            <a:spLocks noChangeArrowheads="1"/>
          </p:cNvSpPr>
          <p:nvPr/>
        </p:nvSpPr>
        <p:spPr bwMode="auto">
          <a:xfrm>
            <a:off x="539750" y="5734050"/>
            <a:ext cx="84248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en-US" sz="2000" dirty="0" smtClean="0">
                <a:solidFill>
                  <a:srgbClr val="FFFFFF"/>
                </a:solidFill>
                <a:latin typeface="Calibri" pitchFamily="34" charset="0"/>
              </a:rPr>
              <a:t>Small world</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all sentences refer to people, activity, location, objects, passive and active interactions</a:t>
            </a:r>
            <a:r>
              <a:rPr lang="pl-PL" sz="2000" dirty="0" smtClean="0">
                <a:solidFill>
                  <a:srgbClr val="FFFFFF"/>
                </a:solidFill>
                <a:latin typeface="Calibri" pitchFamily="34" charset="0"/>
              </a:rPr>
              <a:t>. </a:t>
            </a:r>
            <a:endParaRPr lang="pl-PL" sz="2000" dirty="0">
              <a:solidFill>
                <a:srgbClr val="FFFFFF"/>
              </a:solidFill>
              <a:latin typeface="Calibri" pitchFamily="34" charset="0"/>
            </a:endParaRPr>
          </a:p>
        </p:txBody>
      </p:sp>
      <p:pic>
        <p:nvPicPr>
          <p:cNvPr id="297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133600"/>
            <a:ext cx="67595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61554461"/>
      </p:ext>
    </p:extLst>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Verb similarity</a:t>
            </a:r>
          </a:p>
        </p:txBody>
      </p:sp>
      <p:sp>
        <p:nvSpPr>
          <p:cNvPr id="30723" name="Rectangle 3"/>
          <p:cNvSpPr>
            <a:spLocks noGrp="1" noChangeArrowheads="1"/>
          </p:cNvSpPr>
          <p:nvPr>
            <p:ph type="body" sz="half" idx="1"/>
          </p:nvPr>
        </p:nvSpPr>
        <p:spPr>
          <a:xfrm>
            <a:off x="539750" y="1988840"/>
            <a:ext cx="2808288" cy="4177010"/>
          </a:xfrm>
          <a:noFill/>
        </p:spPr>
        <p:txBody>
          <a:bodyPr/>
          <a:lstStyle/>
          <a:p>
            <a:pPr marL="0" indent="0" eaLnBrk="1" hangingPunct="1">
              <a:lnSpc>
                <a:spcPct val="120000"/>
              </a:lnSpc>
              <a:spcBef>
                <a:spcPct val="0"/>
              </a:spcBef>
              <a:buClrTx/>
              <a:buSzTx/>
              <a:buFontTx/>
              <a:buNone/>
            </a:pPr>
            <a:r>
              <a:rPr lang="en-US" dirty="0"/>
              <a:t>Cluster plot over the gestalt layer of patterns associated with the different verbs, showing that these distributed representations capture the semantic similarities of the words.</a:t>
            </a:r>
            <a:endParaRPr lang="pl-PL" sz="2000" dirty="0" smtClean="0">
              <a:solidFill>
                <a:srgbClr val="FFFFFF"/>
              </a:solidFill>
            </a:endParaRPr>
          </a:p>
        </p:txBody>
      </p:sp>
      <p:pic>
        <p:nvPicPr>
          <p:cNvPr id="307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196975"/>
            <a:ext cx="5546725"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438943859"/>
      </p:ext>
    </p:extLst>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Noun similarity</a:t>
            </a:r>
          </a:p>
        </p:txBody>
      </p:sp>
      <p:sp>
        <p:nvSpPr>
          <p:cNvPr id="31747" name="Rectangle 3"/>
          <p:cNvSpPr>
            <a:spLocks noGrp="1" noChangeArrowheads="1"/>
          </p:cNvSpPr>
          <p:nvPr>
            <p:ph type="body" sz="half" idx="1"/>
          </p:nvPr>
        </p:nvSpPr>
        <p:spPr>
          <a:xfrm>
            <a:off x="539750" y="1341438"/>
            <a:ext cx="2808288" cy="4824412"/>
          </a:xfrm>
          <a:noFill/>
        </p:spPr>
        <p:txBody>
          <a:bodyPr/>
          <a:lstStyle/>
          <a:p>
            <a:pPr marL="0" indent="0" eaLnBrk="1" hangingPunct="1">
              <a:lnSpc>
                <a:spcPct val="120000"/>
              </a:lnSpc>
              <a:spcBef>
                <a:spcPct val="0"/>
              </a:spcBef>
              <a:buClrTx/>
              <a:buSzTx/>
              <a:buFontTx/>
              <a:buNone/>
            </a:pPr>
            <a:r>
              <a:rPr lang="en-US" dirty="0"/>
              <a:t>Cluster plot over the gestalt layer of patterns associated with the different nouns, showing that these distributed representations capture the semantic similarities of the words (much as in the LSA-like semantics model explored in the previous section).</a:t>
            </a:r>
            <a:endParaRPr lang="pl-PL" sz="2000" dirty="0" smtClean="0">
              <a:solidFill>
                <a:srgbClr val="FFFFFF"/>
              </a:solidFill>
            </a:endParaRPr>
          </a:p>
        </p:txBody>
      </p:sp>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196975"/>
            <a:ext cx="5592763"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16558269"/>
      </p:ext>
    </p:extLst>
  </p:cSld>
  <p:clrMapOvr>
    <a:masterClrMapping/>
  </p:clrMapOvr>
  <p:transition>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Sentence gestalt patterns</a:t>
            </a:r>
          </a:p>
        </p:txBody>
      </p:sp>
      <p:sp>
        <p:nvSpPr>
          <p:cNvPr id="32771" name="Rectangle 3"/>
          <p:cNvSpPr>
            <a:spLocks noGrp="1" noChangeArrowheads="1"/>
          </p:cNvSpPr>
          <p:nvPr>
            <p:ph type="body" sz="half" idx="1"/>
          </p:nvPr>
        </p:nvSpPr>
        <p:spPr>
          <a:xfrm>
            <a:off x="539750" y="1412776"/>
            <a:ext cx="3311525" cy="5184874"/>
          </a:xfrm>
          <a:noFill/>
        </p:spPr>
        <p:txBody>
          <a:bodyPr/>
          <a:lstStyle/>
          <a:p>
            <a:pPr marL="0" indent="0" eaLnBrk="1" hangingPunct="1">
              <a:lnSpc>
                <a:spcPct val="120000"/>
              </a:lnSpc>
              <a:spcBef>
                <a:spcPct val="0"/>
              </a:spcBef>
              <a:buClrTx/>
              <a:buSzTx/>
              <a:buFontTx/>
              <a:buNone/>
            </a:pPr>
            <a:r>
              <a:rPr lang="en-US" dirty="0"/>
              <a:t>Cluster plot over the gestalt layer of patterns associated with a set of test sentences designed to test for appropriate similarity relationships. </a:t>
            </a:r>
            <a:r>
              <a:rPr lang="en-US" dirty="0" smtClean="0"/>
              <a:t/>
            </a:r>
            <a:br>
              <a:rPr lang="en-US" dirty="0" smtClean="0"/>
            </a:br>
            <a:r>
              <a:rPr lang="en-US" dirty="0" err="1" smtClean="0"/>
              <a:t>sc</a:t>
            </a:r>
            <a:r>
              <a:rPr lang="en-US" dirty="0" smtClean="0"/>
              <a:t> </a:t>
            </a:r>
            <a:r>
              <a:rPr lang="en-US" dirty="0"/>
              <a:t>= schoolgirl; </a:t>
            </a:r>
            <a:r>
              <a:rPr lang="en-US" dirty="0" err="1"/>
              <a:t>st</a:t>
            </a:r>
            <a:r>
              <a:rPr lang="en-US" dirty="0"/>
              <a:t> = stirred; </a:t>
            </a:r>
            <a:r>
              <a:rPr lang="en-US" dirty="0" smtClean="0"/>
              <a:t/>
            </a:r>
            <a:br>
              <a:rPr lang="en-US" dirty="0" smtClean="0"/>
            </a:br>
            <a:r>
              <a:rPr lang="en-US" dirty="0" err="1" smtClean="0"/>
              <a:t>ko</a:t>
            </a:r>
            <a:r>
              <a:rPr lang="en-US" dirty="0" smtClean="0"/>
              <a:t> </a:t>
            </a:r>
            <a:r>
              <a:rPr lang="en-US" dirty="0"/>
              <a:t>= </a:t>
            </a:r>
            <a:r>
              <a:rPr lang="en-US" dirty="0" err="1"/>
              <a:t>kool-aid</a:t>
            </a:r>
            <a:r>
              <a:rPr lang="en-US" dirty="0"/>
              <a:t>; </a:t>
            </a:r>
            <a:r>
              <a:rPr lang="en-US" dirty="0" smtClean="0"/>
              <a:t/>
            </a:r>
            <a:br>
              <a:rPr lang="en-US" dirty="0" smtClean="0"/>
            </a:br>
            <a:r>
              <a:rPr lang="en-US" dirty="0" err="1" smtClean="0"/>
              <a:t>te</a:t>
            </a:r>
            <a:r>
              <a:rPr lang="en-US" dirty="0" smtClean="0"/>
              <a:t> </a:t>
            </a:r>
            <a:r>
              <a:rPr lang="en-US" dirty="0"/>
              <a:t>= teacher; </a:t>
            </a:r>
            <a:r>
              <a:rPr lang="en-US" dirty="0" err="1"/>
              <a:t>bu</a:t>
            </a:r>
            <a:r>
              <a:rPr lang="en-US" dirty="0"/>
              <a:t>= </a:t>
            </a:r>
            <a:r>
              <a:rPr lang="en-US" dirty="0" err="1"/>
              <a:t>busddriver</a:t>
            </a:r>
            <a:r>
              <a:rPr lang="en-US" dirty="0"/>
              <a:t>; pi = pitcher; </a:t>
            </a:r>
            <a:r>
              <a:rPr lang="en-US" dirty="0" smtClean="0"/>
              <a:t/>
            </a:r>
            <a:br>
              <a:rPr lang="en-US" dirty="0" smtClean="0"/>
            </a:br>
            <a:r>
              <a:rPr lang="en-US" dirty="0" err="1" smtClean="0"/>
              <a:t>dr</a:t>
            </a:r>
            <a:r>
              <a:rPr lang="en-US" dirty="0" smtClean="0"/>
              <a:t> </a:t>
            </a:r>
            <a:r>
              <a:rPr lang="en-US" dirty="0"/>
              <a:t>= drank; </a:t>
            </a:r>
            <a:r>
              <a:rPr lang="en-US" dirty="0" err="1"/>
              <a:t>ic</a:t>
            </a:r>
            <a:r>
              <a:rPr lang="en-US" dirty="0"/>
              <a:t> = iced-tea; </a:t>
            </a:r>
            <a:r>
              <a:rPr lang="en-US" dirty="0" smtClean="0"/>
              <a:t/>
            </a:r>
            <a:br>
              <a:rPr lang="en-US" dirty="0" smtClean="0"/>
            </a:br>
            <a:r>
              <a:rPr lang="en-US" dirty="0" smtClean="0"/>
              <a:t>at </a:t>
            </a:r>
            <a:r>
              <a:rPr lang="en-US" dirty="0"/>
              <a:t>= ate; so = soup; </a:t>
            </a:r>
            <a:r>
              <a:rPr lang="en-US" dirty="0" smtClean="0"/>
              <a:t/>
            </a:r>
            <a:br>
              <a:rPr lang="en-US" dirty="0" smtClean="0"/>
            </a:br>
            <a:r>
              <a:rPr lang="en-US" dirty="0" err="1" smtClean="0"/>
              <a:t>st</a:t>
            </a:r>
            <a:r>
              <a:rPr lang="en-US" dirty="0" smtClean="0"/>
              <a:t> </a:t>
            </a:r>
            <a:r>
              <a:rPr lang="en-US" dirty="0"/>
              <a:t>= steak;</a:t>
            </a:r>
            <a:endParaRPr lang="pl-PL" sz="2000" dirty="0" smtClean="0">
              <a:solidFill>
                <a:srgbClr val="FFFFFF"/>
              </a:solidFill>
            </a:endParaRP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212" y="1556792"/>
            <a:ext cx="4846638"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44785347"/>
      </p:ext>
    </p:extLst>
  </p:cSld>
  <p:clrMapOvr>
    <a:masterClrMapping/>
  </p:clrMapOvr>
  <p:transition>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pPr eaLnBrk="1" hangingPunct="1">
              <a:defRPr/>
            </a:pPr>
            <a:r>
              <a:rPr lang="en-US" sz="3600" dirty="0" smtClean="0">
                <a:latin typeface="+mj-lt"/>
              </a:rPr>
              <a:t>Computational creativity</a:t>
            </a:r>
            <a:endParaRPr lang="pl-PL" sz="3600" dirty="0" smtClean="0">
              <a:latin typeface="+mj-lt"/>
            </a:endParaRPr>
          </a:p>
        </p:txBody>
      </p:sp>
      <p:sp>
        <p:nvSpPr>
          <p:cNvPr id="52227" name="Rectangle 3"/>
          <p:cNvSpPr>
            <a:spLocks noGrp="1" noChangeArrowheads="1"/>
          </p:cNvSpPr>
          <p:nvPr>
            <p:ph idx="1"/>
          </p:nvPr>
        </p:nvSpPr>
        <p:spPr/>
        <p:txBody>
          <a:bodyPr/>
          <a:lstStyle/>
          <a:p>
            <a:pPr marL="0" indent="0" eaLnBrk="1" hangingPunct="1">
              <a:buFontTx/>
              <a:buNone/>
            </a:pPr>
            <a:r>
              <a:rPr lang="en-US" dirty="0" smtClean="0"/>
              <a:t>Creating novel words by Random Variation Selective Retention (RVSR): construct words from combinations of phonemes, pay attention to morphemes, flexion etc.</a:t>
            </a:r>
          </a:p>
        </p:txBody>
      </p:sp>
      <p:sp>
        <p:nvSpPr>
          <p:cNvPr id="2" name="Symbol zastępczy zawartości 1"/>
          <p:cNvSpPr>
            <a:spLocks noGrp="1"/>
          </p:cNvSpPr>
          <p:nvPr>
            <p:ph sz="quarter" idx="10"/>
          </p:nvPr>
        </p:nvSpPr>
        <p:spPr>
          <a:xfrm>
            <a:off x="539552" y="4400272"/>
            <a:ext cx="8424936" cy="2160240"/>
          </a:xfrm>
        </p:spPr>
        <p:txBody>
          <a:bodyPr/>
          <a:lstStyle/>
          <a:p>
            <a:pPr eaLnBrk="1" hangingPunct="1">
              <a:spcBef>
                <a:spcPts val="0"/>
              </a:spcBef>
              <a:defRPr/>
            </a:pPr>
            <a:r>
              <a:rPr lang="en-US" dirty="0">
                <a:solidFill>
                  <a:schemeClr val="accent4">
                    <a:lumMod val="20000"/>
                    <a:lumOff val="80000"/>
                  </a:schemeClr>
                </a:solidFill>
              </a:rPr>
              <a:t>Start from keywords priming phonological representations in the auditory cortex; spread the activation to concepts that are strongly related.</a:t>
            </a:r>
          </a:p>
          <a:p>
            <a:pPr eaLnBrk="1" hangingPunct="1">
              <a:spcBef>
                <a:spcPts val="0"/>
              </a:spcBef>
              <a:defRPr/>
            </a:pPr>
            <a:r>
              <a:rPr lang="en-US" dirty="0">
                <a:solidFill>
                  <a:schemeClr val="accent4">
                    <a:lumMod val="20000"/>
                    <a:lumOff val="80000"/>
                  </a:schemeClr>
                </a:solidFill>
              </a:rPr>
              <a:t>Use inhibition in the winner-takes-most to avoid false associations.</a:t>
            </a:r>
          </a:p>
          <a:p>
            <a:pPr eaLnBrk="1" hangingPunct="1">
              <a:spcBef>
                <a:spcPts val="0"/>
              </a:spcBef>
              <a:defRPr/>
            </a:pPr>
            <a:r>
              <a:rPr lang="en-US" dirty="0">
                <a:solidFill>
                  <a:schemeClr val="accent4">
                    <a:lumMod val="20000"/>
                    <a:lumOff val="80000"/>
                  </a:schemeClr>
                </a:solidFill>
              </a:rPr>
              <a:t>Find fragments that are highly probable, estimate phonological probability.</a:t>
            </a:r>
          </a:p>
          <a:p>
            <a:pPr eaLnBrk="1" hangingPunct="1">
              <a:spcBef>
                <a:spcPts val="0"/>
              </a:spcBef>
              <a:defRPr/>
            </a:pPr>
            <a:r>
              <a:rPr lang="en-US" dirty="0">
                <a:solidFill>
                  <a:schemeClr val="accent4">
                    <a:lumMod val="20000"/>
                    <a:lumOff val="80000"/>
                  </a:schemeClr>
                </a:solidFill>
              </a:rPr>
              <a:t>Combine them, search for good morphemes, estimate semantic probability</a:t>
            </a:r>
            <a:r>
              <a:rPr lang="en-US" dirty="0" smtClean="0">
                <a:solidFill>
                  <a:schemeClr val="accent4">
                    <a:lumMod val="20000"/>
                    <a:lumOff val="80000"/>
                  </a:schemeClr>
                </a:solidFill>
              </a:rPr>
              <a:t>.</a:t>
            </a:r>
            <a:endParaRPr lang="en-US" dirty="0">
              <a:solidFill>
                <a:schemeClr val="accent4">
                  <a:lumMod val="20000"/>
                  <a:lumOff val="80000"/>
                </a:schemeClr>
              </a:solidFill>
            </a:endParaRPr>
          </a:p>
        </p:txBody>
      </p:sp>
      <p:pic>
        <p:nvPicPr>
          <p:cNvPr id="522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15888"/>
            <a:ext cx="152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7"/>
          <p:cNvSpPr txBox="1">
            <a:spLocks noChangeArrowheads="1"/>
          </p:cNvSpPr>
          <p:nvPr/>
        </p:nvSpPr>
        <p:spPr bwMode="auto">
          <a:xfrm>
            <a:off x="611560" y="2214563"/>
            <a:ext cx="8267328"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en-US" sz="2200" dirty="0">
                <a:solidFill>
                  <a:schemeClr val="tx2"/>
                </a:solidFill>
                <a:effectLst>
                  <a:outerShdw blurRad="38100" dist="38100" dir="2700000" algn="tl">
                    <a:srgbClr val="000000">
                      <a:alpha val="43137"/>
                    </a:srgbClr>
                  </a:outerShdw>
                </a:effectLst>
                <a:latin typeface="+mn-lt"/>
                <a:cs typeface="+mn-cs"/>
              </a:rPr>
              <a:t>Creativity = space + imagination (fluctuations) </a:t>
            </a:r>
            <a:br>
              <a:rPr lang="en-US" sz="2200" dirty="0">
                <a:solidFill>
                  <a:schemeClr val="tx2"/>
                </a:solidFill>
                <a:effectLst>
                  <a:outerShdw blurRad="38100" dist="38100" dir="2700000" algn="tl">
                    <a:srgbClr val="000000">
                      <a:alpha val="43137"/>
                    </a:srgbClr>
                  </a:outerShdw>
                </a:effectLst>
                <a:latin typeface="+mn-lt"/>
                <a:cs typeface="+mn-cs"/>
              </a:rPr>
            </a:br>
            <a:r>
              <a:rPr lang="en-US" sz="2200" dirty="0">
                <a:solidFill>
                  <a:schemeClr val="tx2"/>
                </a:solidFill>
                <a:effectLst>
                  <a:outerShdw blurRad="38100" dist="38100" dir="2700000" algn="tl">
                    <a:srgbClr val="000000">
                      <a:alpha val="43137"/>
                    </a:srgbClr>
                  </a:outerShdw>
                </a:effectLst>
                <a:latin typeface="+mn-lt"/>
                <a:cs typeface="+mn-cs"/>
              </a:rPr>
              <a:t>+ filtering (competition)</a:t>
            </a:r>
          </a:p>
          <a:p>
            <a:pPr eaLnBrk="1" hangingPunct="1">
              <a:defRPr/>
            </a:pPr>
            <a:endParaRPr lang="en-US" sz="1400" dirty="0">
              <a:solidFill>
                <a:schemeClr val="accent4">
                  <a:lumMod val="20000"/>
                  <a:lumOff val="80000"/>
                </a:schemeClr>
              </a:solidFill>
              <a:latin typeface="+mn-lt"/>
              <a:cs typeface="+mn-cs"/>
            </a:endParaRPr>
          </a:p>
          <a:p>
            <a:pPr algn="l" eaLnBrk="1" hangingPunct="1">
              <a:defRPr/>
            </a:pPr>
            <a:r>
              <a:rPr lang="en-US" sz="2000" dirty="0">
                <a:solidFill>
                  <a:schemeClr val="tx2"/>
                </a:solidFill>
                <a:effectLst>
                  <a:outerShdw blurRad="38100" dist="38100" dir="2700000" algn="tl">
                    <a:srgbClr val="000000">
                      <a:alpha val="43137"/>
                    </a:srgbClr>
                  </a:outerShdw>
                </a:effectLst>
                <a:latin typeface="+mn-lt"/>
                <a:cs typeface="+mn-cs"/>
              </a:rPr>
              <a:t>Space: </a:t>
            </a:r>
            <a:r>
              <a:rPr lang="en-US" sz="2000" dirty="0">
                <a:solidFill>
                  <a:schemeClr val="accent4">
                    <a:lumMod val="20000"/>
                    <a:lumOff val="80000"/>
                  </a:schemeClr>
                </a:solidFill>
                <a:latin typeface="+mn-lt"/>
                <a:cs typeface="+mn-cs"/>
              </a:rPr>
              <a:t>neural tissue providing space for infinite patterns of activations. </a:t>
            </a:r>
            <a:endParaRPr lang="en-US" sz="2000" b="1" dirty="0">
              <a:solidFill>
                <a:schemeClr val="accent4">
                  <a:lumMod val="20000"/>
                  <a:lumOff val="80000"/>
                </a:schemeClr>
              </a:solidFill>
              <a:latin typeface="+mn-lt"/>
              <a:cs typeface="+mn-cs"/>
            </a:endParaRPr>
          </a:p>
          <a:p>
            <a:pPr algn="l" eaLnBrk="1" hangingPunct="1">
              <a:defRPr/>
            </a:pPr>
            <a:r>
              <a:rPr lang="en-US" sz="2000" dirty="0">
                <a:solidFill>
                  <a:schemeClr val="tx2"/>
                </a:solidFill>
                <a:effectLst>
                  <a:outerShdw blurRad="38100" dist="38100" dir="2700000" algn="tl">
                    <a:srgbClr val="000000">
                      <a:alpha val="43137"/>
                    </a:srgbClr>
                  </a:outerShdw>
                </a:effectLst>
                <a:latin typeface="+mn-lt"/>
                <a:cs typeface="+mn-cs"/>
              </a:rPr>
              <a:t>Imagination:</a:t>
            </a:r>
            <a:r>
              <a:rPr lang="en-US" sz="2000" dirty="0">
                <a:solidFill>
                  <a:schemeClr val="tx2"/>
                </a:solidFill>
                <a:latin typeface="+mn-lt"/>
                <a:cs typeface="+mn-cs"/>
              </a:rPr>
              <a:t> </a:t>
            </a:r>
            <a:r>
              <a:rPr lang="en-US" sz="2000" dirty="0">
                <a:solidFill>
                  <a:schemeClr val="accent4">
                    <a:lumMod val="20000"/>
                    <a:lumOff val="80000"/>
                  </a:schemeClr>
                </a:solidFill>
                <a:latin typeface="+mn-lt"/>
                <a:cs typeface="+mn-cs"/>
              </a:rPr>
              <a:t>many chains of phonemes activate in parallel both words and non-words reps, depending on the strength of synaptic connections. </a:t>
            </a:r>
          </a:p>
          <a:p>
            <a:pPr algn="l" eaLnBrk="1" hangingPunct="1">
              <a:defRPr/>
            </a:pPr>
            <a:r>
              <a:rPr lang="en-US" sz="2000" dirty="0">
                <a:solidFill>
                  <a:schemeClr val="tx2"/>
                </a:solidFill>
                <a:effectLst>
                  <a:outerShdw blurRad="38100" dist="38100" dir="2700000" algn="tl">
                    <a:srgbClr val="000000">
                      <a:alpha val="43137"/>
                    </a:srgbClr>
                  </a:outerShdw>
                </a:effectLst>
                <a:latin typeface="+mn-lt"/>
                <a:cs typeface="+mn-cs"/>
              </a:rPr>
              <a:t>Filtering: </a:t>
            </a:r>
            <a:r>
              <a:rPr lang="en-US" sz="2000" dirty="0">
                <a:solidFill>
                  <a:schemeClr val="accent4">
                    <a:lumMod val="20000"/>
                    <a:lumOff val="80000"/>
                  </a:schemeClr>
                </a:solidFill>
                <a:latin typeface="+mn-lt"/>
                <a:cs typeface="+mn-cs"/>
              </a:rPr>
              <a:t>associations, emotions, phonological/semantic density. </a:t>
            </a:r>
          </a:p>
        </p:txBody>
      </p:sp>
    </p:spTree>
    <p:extLst>
      <p:ext uri="{BB962C8B-B14F-4D97-AF65-F5344CB8AC3E}">
        <p14:creationId xmlns:p14="http://schemas.microsoft.com/office/powerpoint/2010/main" val="1018047354"/>
      </p:ext>
    </p:extLst>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pPr eaLnBrk="1" hangingPunct="1">
              <a:defRPr/>
            </a:pPr>
            <a:r>
              <a:rPr lang="en-US" sz="3600" dirty="0" smtClean="0">
                <a:latin typeface="+mj-lt"/>
              </a:rPr>
              <a:t>Ring your brain</a:t>
            </a:r>
            <a:endParaRPr lang="pl-PL" sz="3600" dirty="0" smtClean="0">
              <a:latin typeface="+mj-lt"/>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674" y="1052736"/>
            <a:ext cx="59436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ymbol zastępczy zawartości 3"/>
          <p:cNvSpPr>
            <a:spLocks noGrp="1"/>
          </p:cNvSpPr>
          <p:nvPr>
            <p:ph idx="1"/>
          </p:nvPr>
        </p:nvSpPr>
        <p:spPr>
          <a:xfrm>
            <a:off x="539552" y="5769199"/>
            <a:ext cx="8121650" cy="828153"/>
          </a:xfrm>
        </p:spPr>
        <p:txBody>
          <a:bodyPr/>
          <a:lstStyle/>
          <a:p>
            <a:r>
              <a:rPr lang="en-US" dirty="0" smtClean="0"/>
              <a:t>Context will decided which semantics to attach to r-i-n-g series of phonemes that you hear or letters that you read. </a:t>
            </a:r>
            <a:endParaRPr lang="en-US" dirty="0"/>
          </a:p>
        </p:txBody>
      </p:sp>
    </p:spTree>
    <p:extLst>
      <p:ext uri="{BB962C8B-B14F-4D97-AF65-F5344CB8AC3E}">
        <p14:creationId xmlns:p14="http://schemas.microsoft.com/office/powerpoint/2010/main" val="294047572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a:effectLst>
            <a:outerShdw dist="35921" dir="2700000" algn="ctr" rotWithShape="0">
              <a:schemeClr val="bg2"/>
            </a:outerShdw>
          </a:effectLst>
        </p:spPr>
        <p:txBody>
          <a:bodyPr/>
          <a:lstStyle/>
          <a:p>
            <a:pPr>
              <a:defRPr/>
            </a:pPr>
            <a:r>
              <a:rPr lang="en-US" dirty="0" smtClean="0"/>
              <a:t>Creativity with words</a:t>
            </a:r>
            <a:endParaRPr lang="pl-PL" dirty="0"/>
          </a:p>
        </p:txBody>
      </p:sp>
      <p:sp>
        <p:nvSpPr>
          <p:cNvPr id="53251" name="Rectangle 3"/>
          <p:cNvSpPr>
            <a:spLocks noGrp="1" noChangeArrowheads="1"/>
          </p:cNvSpPr>
          <p:nvPr>
            <p:ph idx="1"/>
          </p:nvPr>
        </p:nvSpPr>
        <p:spPr>
          <a:xfrm>
            <a:off x="755576" y="1196752"/>
            <a:ext cx="8223324" cy="1368499"/>
          </a:xfrm>
        </p:spPr>
        <p:txBody>
          <a:bodyPr/>
          <a:lstStyle/>
          <a:p>
            <a:pPr marL="0" indent="0">
              <a:spcAft>
                <a:spcPts val="600"/>
              </a:spcAft>
              <a:buFontTx/>
              <a:buNone/>
            </a:pPr>
            <a:r>
              <a:rPr lang="en-US" sz="2000" dirty="0" smtClean="0"/>
              <a:t>The simplest testable model of creativity:  </a:t>
            </a:r>
          </a:p>
          <a:p>
            <a:pPr marL="0" indent="0">
              <a:spcAft>
                <a:spcPts val="600"/>
              </a:spcAft>
            </a:pPr>
            <a:r>
              <a:rPr lang="en-US" sz="2000" dirty="0" smtClean="0"/>
              <a:t>   create interesting novel words that capture some features of products;</a:t>
            </a:r>
          </a:p>
          <a:p>
            <a:pPr marL="0" indent="0">
              <a:spcAft>
                <a:spcPts val="600"/>
              </a:spcAft>
            </a:pPr>
            <a:r>
              <a:rPr lang="en-US" sz="2000" dirty="0" smtClean="0"/>
              <a:t>   understand new words that cannot be found in the dictionary.</a:t>
            </a:r>
          </a:p>
        </p:txBody>
      </p:sp>
      <p:sp>
        <p:nvSpPr>
          <p:cNvPr id="53252" name="Text Box 4"/>
          <p:cNvSpPr txBox="1">
            <a:spLocks noChangeArrowheads="1"/>
          </p:cNvSpPr>
          <p:nvPr/>
        </p:nvSpPr>
        <p:spPr bwMode="auto">
          <a:xfrm>
            <a:off x="736320" y="2334111"/>
            <a:ext cx="830327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spcBef>
                <a:spcPct val="50000"/>
              </a:spcBef>
            </a:pPr>
            <a:r>
              <a:rPr lang="en-US" dirty="0">
                <a:latin typeface="Calibri" pitchFamily="34" charset="0"/>
                <a:cs typeface="Calibri" pitchFamily="34" charset="0"/>
              </a:rPr>
              <a:t>Model inspired by the putative brain processes when new words are being invented starting from some keywords priming auditory cortex. </a:t>
            </a:r>
          </a:p>
          <a:p>
            <a:pPr algn="l" eaLnBrk="1" hangingPunct="1">
              <a:spcBef>
                <a:spcPct val="50000"/>
              </a:spcBef>
            </a:pPr>
            <a:r>
              <a:rPr lang="en-US" dirty="0">
                <a:latin typeface="Calibri" pitchFamily="34" charset="0"/>
                <a:cs typeface="Calibri" pitchFamily="34" charset="0"/>
              </a:rPr>
              <a:t>Phonemes (allophones) are resonances, ordered activation of phonemes will activate both known words as well as their combinations; context + inhibition in the winner-takes-most leaves only a few candidate words.</a:t>
            </a:r>
          </a:p>
        </p:txBody>
      </p:sp>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15888"/>
            <a:ext cx="152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6"/>
          <p:cNvSpPr txBox="1">
            <a:spLocks noChangeArrowheads="1"/>
          </p:cNvSpPr>
          <p:nvPr/>
        </p:nvSpPr>
        <p:spPr bwMode="auto">
          <a:xfrm>
            <a:off x="755576" y="4057650"/>
            <a:ext cx="8223324"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r>
              <a:rPr lang="en-US" dirty="0" smtClean="0">
                <a:latin typeface="Calibri" pitchFamily="34" charset="0"/>
                <a:cs typeface="Calibri" pitchFamily="34" charset="0"/>
              </a:rPr>
              <a:t>Creativity = network + imagination (fluctuations) + filtering (competition)</a:t>
            </a:r>
          </a:p>
          <a:p>
            <a:pPr algn="l" eaLnBrk="1" hangingPunct="1"/>
            <a:endParaRPr lang="en-US" sz="1000" dirty="0">
              <a:latin typeface="Calibri" pitchFamily="34" charset="0"/>
              <a:cs typeface="Calibri" pitchFamily="34" charset="0"/>
            </a:endParaRPr>
          </a:p>
          <a:p>
            <a:pPr algn="l" eaLnBrk="1" hangingPunct="1"/>
            <a:r>
              <a:rPr lang="en-US" dirty="0">
                <a:solidFill>
                  <a:schemeClr val="tx2"/>
                </a:solidFill>
                <a:effectLst>
                  <a:outerShdw blurRad="38100" dist="38100" dir="2700000" algn="tl">
                    <a:srgbClr val="000000">
                      <a:alpha val="43137"/>
                    </a:srgbClr>
                  </a:outerShdw>
                </a:effectLst>
                <a:latin typeface="Calibri" pitchFamily="34" charset="0"/>
                <a:cs typeface="Calibri" pitchFamily="34" charset="0"/>
              </a:rPr>
              <a:t>Imagination:</a:t>
            </a:r>
            <a:r>
              <a:rPr lang="en-US" dirty="0">
                <a:latin typeface="Calibri" pitchFamily="34" charset="0"/>
                <a:cs typeface="Calibri" pitchFamily="34" charset="0"/>
              </a:rPr>
              <a:t> chains of phonemes activate both word and non-word representations, depending on the strength of the synaptic connections. </a:t>
            </a:r>
            <a:r>
              <a:rPr lang="en-US" dirty="0">
                <a:solidFill>
                  <a:schemeClr val="tx2"/>
                </a:solidFill>
                <a:effectLst>
                  <a:outerShdw blurRad="38100" dist="38100" dir="2700000" algn="tl">
                    <a:srgbClr val="000000">
                      <a:alpha val="43137"/>
                    </a:srgbClr>
                  </a:outerShdw>
                </a:effectLst>
                <a:latin typeface="Calibri" pitchFamily="34" charset="0"/>
                <a:cs typeface="Calibri" pitchFamily="34" charset="0"/>
              </a:rPr>
              <a:t>Filtering:</a:t>
            </a:r>
            <a:r>
              <a:rPr lang="en-US" dirty="0">
                <a:latin typeface="Calibri" pitchFamily="34" charset="0"/>
                <a:cs typeface="Calibri" pitchFamily="34" charset="0"/>
              </a:rPr>
              <a:t> based on associations, emotions, phonological/semantic density. </a:t>
            </a:r>
          </a:p>
          <a:p>
            <a:pPr algn="l" eaLnBrk="1" hangingPunct="1"/>
            <a:endParaRPr lang="en-US" sz="1000" dirty="0">
              <a:latin typeface="Calibri" pitchFamily="34" charset="0"/>
              <a:cs typeface="Calibri" pitchFamily="34" charset="0"/>
            </a:endParaRPr>
          </a:p>
          <a:p>
            <a:pPr algn="l" eaLnBrk="1" hangingPunct="1"/>
            <a:r>
              <a:rPr lang="it-IT" dirty="0">
                <a:solidFill>
                  <a:srgbClr val="FFFF00"/>
                </a:solidFill>
                <a:latin typeface="Calibri" pitchFamily="34" charset="0"/>
                <a:cs typeface="Calibri" pitchFamily="34" charset="0"/>
              </a:rPr>
              <a:t>discoverity</a:t>
            </a:r>
            <a:r>
              <a:rPr lang="it-IT" dirty="0">
                <a:latin typeface="Calibri" pitchFamily="34" charset="0"/>
                <a:cs typeface="Calibri" pitchFamily="34" charset="0"/>
              </a:rPr>
              <a:t> = {disc, disco, discover, verity}</a:t>
            </a:r>
            <a:r>
              <a:rPr lang="en-US" dirty="0">
                <a:latin typeface="Calibri" pitchFamily="34" charset="0"/>
                <a:cs typeface="Calibri" pitchFamily="34" charset="0"/>
              </a:rPr>
              <a:t> (discovery, creativity, verity)</a:t>
            </a:r>
            <a:br>
              <a:rPr lang="en-US" dirty="0">
                <a:latin typeface="Calibri" pitchFamily="34" charset="0"/>
                <a:cs typeface="Calibri" pitchFamily="34" charset="0"/>
              </a:rPr>
            </a:br>
            <a:r>
              <a:rPr lang="en-US" dirty="0" err="1">
                <a:solidFill>
                  <a:srgbClr val="FFFF00"/>
                </a:solidFill>
                <a:latin typeface="Calibri" pitchFamily="34" charset="0"/>
                <a:cs typeface="Calibri" pitchFamily="34" charset="0"/>
              </a:rPr>
              <a:t>digventure</a:t>
            </a:r>
            <a:r>
              <a:rPr lang="en-US" dirty="0">
                <a:latin typeface="Calibri" pitchFamily="34" charset="0"/>
                <a:cs typeface="Calibri" pitchFamily="34" charset="0"/>
              </a:rPr>
              <a:t> ={dig, digital, venture, adventure}   new! </a:t>
            </a:r>
          </a:p>
          <a:p>
            <a:pPr algn="l" eaLnBrk="1" hangingPunct="1"/>
            <a:r>
              <a:rPr lang="en-US" dirty="0" smtClean="0">
                <a:latin typeface="Calibri" pitchFamily="34" charset="0"/>
                <a:cs typeface="Calibri" pitchFamily="34" charset="0"/>
              </a:rPr>
              <a:t>Check the </a:t>
            </a:r>
            <a:r>
              <a:rPr lang="en-US" dirty="0" err="1" smtClean="0">
                <a:latin typeface="Calibri" pitchFamily="34" charset="0"/>
                <a:cs typeface="Calibri" pitchFamily="34" charset="0"/>
                <a:hlinkClick r:id="rId4"/>
              </a:rPr>
              <a:t>BrainGene</a:t>
            </a:r>
            <a:r>
              <a:rPr lang="en-US" dirty="0" smtClean="0">
                <a:latin typeface="Calibri" pitchFamily="34" charset="0"/>
                <a:cs typeface="Calibri" pitchFamily="34" charset="0"/>
                <a:hlinkClick r:id="rId4"/>
              </a:rPr>
              <a:t> server</a:t>
            </a:r>
            <a:r>
              <a:rPr lang="en-US" dirty="0" smtClean="0">
                <a:latin typeface="Calibri" pitchFamily="34" charset="0"/>
                <a:cs typeface="Calibri" pitchFamily="34" charset="0"/>
              </a:rPr>
              <a:t> and invent some good passwords today! </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028784669"/>
      </p:ext>
    </p:extLst>
  </p:cSld>
  <p:clrMapOvr>
    <a:masterClrMapping/>
  </p:clrMapOvr>
  <p:transition>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Some language related Q/A</a:t>
            </a:r>
          </a:p>
        </p:txBody>
      </p:sp>
      <p:sp>
        <p:nvSpPr>
          <p:cNvPr id="33795" name="Rectangle 3"/>
          <p:cNvSpPr>
            <a:spLocks noGrp="1" noChangeArrowheads="1"/>
          </p:cNvSpPr>
          <p:nvPr>
            <p:ph type="body" sz="half" idx="1"/>
          </p:nvPr>
        </p:nvSpPr>
        <p:spPr>
          <a:xfrm>
            <a:off x="539750" y="1125538"/>
            <a:ext cx="8424863" cy="5543550"/>
          </a:xfrm>
          <a:noFill/>
        </p:spPr>
        <p:txBody>
          <a:bodyPr/>
          <a:lstStyle/>
          <a:p>
            <a:pPr marL="360363" indent="-360363" eaLnBrk="1" hangingPunct="1">
              <a:spcBef>
                <a:spcPct val="0"/>
              </a:spcBef>
              <a:spcAft>
                <a:spcPts val="1200"/>
              </a:spcAft>
              <a:buClrTx/>
              <a:buSzTx/>
            </a:pPr>
            <a:r>
              <a:rPr lang="en-US" sz="2000" dirty="0" smtClean="0">
                <a:solidFill>
                  <a:srgbClr val="FFFFFF"/>
                </a:solidFill>
              </a:rPr>
              <a:t>What brain processes are involved in reading and why they sometimes fail (dyslexia)? </a:t>
            </a:r>
            <a:br>
              <a:rPr lang="en-US" sz="2000" dirty="0" smtClean="0">
                <a:solidFill>
                  <a:srgbClr val="FFFFFF"/>
                </a:solidFill>
              </a:rPr>
            </a:br>
            <a:r>
              <a:rPr lang="en-US" sz="2000" dirty="0" smtClean="0">
                <a:solidFill>
                  <a:srgbClr val="FFFFFF"/>
                </a:solidFill>
              </a:rPr>
              <a:t>Lexical representations are distributed, there are interactions between recognition of letters, orthographical, phonological and semantic layers. </a:t>
            </a:r>
            <a:endParaRPr lang="en-US" sz="1000" dirty="0" smtClean="0">
              <a:solidFill>
                <a:srgbClr val="FFFFFF"/>
              </a:solidFill>
            </a:endParaRPr>
          </a:p>
          <a:p>
            <a:pPr marL="360363" indent="-360363" eaLnBrk="1" hangingPunct="1">
              <a:spcBef>
                <a:spcPct val="0"/>
              </a:spcBef>
              <a:spcAft>
                <a:spcPts val="1200"/>
              </a:spcAft>
              <a:buClrTx/>
              <a:buSzTx/>
            </a:pPr>
            <a:r>
              <a:rPr lang="en-US" sz="2000" dirty="0" smtClean="0">
                <a:solidFill>
                  <a:srgbClr val="FFFFFF"/>
                </a:solidFill>
              </a:rPr>
              <a:t>What is the difference between reading proper words like </a:t>
            </a:r>
            <a:r>
              <a:rPr lang="en-US" sz="2000" i="1" dirty="0" smtClean="0">
                <a:solidFill>
                  <a:srgbClr val="FFFFFF"/>
                </a:solidFill>
              </a:rPr>
              <a:t>cat, yacht</a:t>
            </a:r>
            <a:r>
              <a:rPr lang="en-US" sz="2000" dirty="0" smtClean="0">
                <a:solidFill>
                  <a:srgbClr val="FFFFFF"/>
                </a:solidFill>
              </a:rPr>
              <a:t>, and non-words like </a:t>
            </a:r>
            <a:r>
              <a:rPr lang="en-US" sz="2000" i="1" dirty="0" err="1" smtClean="0">
                <a:solidFill>
                  <a:srgbClr val="FFFFFF"/>
                </a:solidFill>
              </a:rPr>
              <a:t>nust</a:t>
            </a:r>
            <a:r>
              <a:rPr lang="en-US" sz="2000" dirty="0" smtClean="0">
                <a:solidFill>
                  <a:srgbClr val="FFFFFF"/>
                </a:solidFill>
              </a:rPr>
              <a:t>? </a:t>
            </a:r>
            <a:br>
              <a:rPr lang="en-US" sz="2000" dirty="0" smtClean="0">
                <a:solidFill>
                  <a:srgbClr val="FFFFFF"/>
                </a:solidFill>
              </a:rPr>
            </a:br>
            <a:r>
              <a:rPr lang="en-US" sz="2000" dirty="0" smtClean="0">
                <a:solidFill>
                  <a:srgbClr val="FFFFFF"/>
                </a:solidFill>
              </a:rPr>
              <a:t>Context-activated representations form continuum between regular and exceptional words, showing word-frequency effects. </a:t>
            </a:r>
            <a:endParaRPr lang="en-US" sz="1000" dirty="0" smtClean="0">
              <a:solidFill>
                <a:srgbClr val="FFFFFF"/>
              </a:solidFill>
            </a:endParaRPr>
          </a:p>
          <a:p>
            <a:pPr marL="360363" indent="-360363" eaLnBrk="1" hangingPunct="1">
              <a:spcBef>
                <a:spcPct val="0"/>
              </a:spcBef>
              <a:spcAft>
                <a:spcPts val="1200"/>
              </a:spcAft>
              <a:buClrTx/>
              <a:buSzTx/>
            </a:pPr>
            <a:r>
              <a:rPr lang="en-US" sz="2000" dirty="0" smtClean="0">
                <a:solidFill>
                  <a:srgbClr val="FFFFFF"/>
                </a:solidFill>
              </a:rPr>
              <a:t>Why children first learn correctly and than say </a:t>
            </a:r>
            <a:r>
              <a:rPr lang="en-US" sz="2000" i="1" dirty="0" smtClean="0">
                <a:solidFill>
                  <a:srgbClr val="FFFFFF"/>
                </a:solidFill>
              </a:rPr>
              <a:t>I </a:t>
            </a:r>
            <a:r>
              <a:rPr lang="en-US" sz="2000" i="1" dirty="0" err="1" smtClean="0">
                <a:solidFill>
                  <a:srgbClr val="FFFFFF"/>
                </a:solidFill>
              </a:rPr>
              <a:t>goed</a:t>
            </a:r>
            <a:r>
              <a:rPr lang="en-US" sz="2000" dirty="0" smtClean="0">
                <a:solidFill>
                  <a:srgbClr val="FFFFFF"/>
                </a:solidFill>
              </a:rPr>
              <a:t> instead of </a:t>
            </a:r>
            <a:r>
              <a:rPr lang="en-US" sz="2000" i="1" dirty="0" smtClean="0">
                <a:solidFill>
                  <a:srgbClr val="FFFFFF"/>
                </a:solidFill>
              </a:rPr>
              <a:t>I went</a:t>
            </a:r>
            <a:r>
              <a:rPr lang="en-US" sz="2000" dirty="0" smtClean="0">
                <a:solidFill>
                  <a:srgbClr val="FFFFFF"/>
                </a:solidFill>
              </a:rPr>
              <a:t>? </a:t>
            </a:r>
            <a:br>
              <a:rPr lang="en-US" sz="2000" dirty="0" smtClean="0">
                <a:solidFill>
                  <a:srgbClr val="FFFFFF"/>
                </a:solidFill>
              </a:rPr>
            </a:br>
            <a:r>
              <a:rPr lang="en-US" sz="2000" dirty="0" smtClean="0">
                <a:solidFill>
                  <a:srgbClr val="FFFFFF"/>
                </a:solidFill>
              </a:rPr>
              <a:t>There is dynamical balance between mapping regular and irregular forms.  </a:t>
            </a:r>
            <a:endParaRPr lang="en-US" sz="1000" dirty="0" smtClean="0">
              <a:solidFill>
                <a:srgbClr val="FFFFFF"/>
              </a:solidFill>
            </a:endParaRPr>
          </a:p>
          <a:p>
            <a:pPr marL="360363" indent="-360363" eaLnBrk="1" hangingPunct="1">
              <a:spcBef>
                <a:spcPct val="0"/>
              </a:spcBef>
              <a:spcAft>
                <a:spcPts val="1200"/>
              </a:spcAft>
              <a:buClrTx/>
              <a:buSzTx/>
            </a:pPr>
            <a:r>
              <a:rPr lang="en-US" sz="2000" dirty="0" smtClean="0">
                <a:solidFill>
                  <a:srgbClr val="FFFFFF"/>
                </a:solidFill>
              </a:rPr>
              <a:t>Where does the meaning of the words come from? Co-</a:t>
            </a:r>
            <a:r>
              <a:rPr lang="en-US" sz="2000" dirty="0" err="1" smtClean="0">
                <a:solidFill>
                  <a:srgbClr val="FFFFFF"/>
                </a:solidFill>
              </a:rPr>
              <a:t>occurence</a:t>
            </a:r>
            <a:r>
              <a:rPr lang="en-US" sz="2000" dirty="0" smtClean="0">
                <a:solidFill>
                  <a:srgbClr val="FFFFFF"/>
                </a:solidFill>
              </a:rPr>
              <a:t> statistics with other words, and embodiment in sensory related brain activations. </a:t>
            </a:r>
            <a:endParaRPr lang="en-US" sz="1000" dirty="0" smtClean="0">
              <a:solidFill>
                <a:srgbClr val="FFFFFF"/>
              </a:solidFill>
            </a:endParaRPr>
          </a:p>
          <a:p>
            <a:pPr marL="360363" indent="-360363" eaLnBrk="1" hangingPunct="1">
              <a:spcBef>
                <a:spcPct val="0"/>
              </a:spcBef>
              <a:spcAft>
                <a:spcPts val="1200"/>
              </a:spcAft>
              <a:buClrTx/>
              <a:buSzTx/>
            </a:pPr>
            <a:r>
              <a:rPr lang="en-US" sz="2000" dirty="0" smtClean="0">
                <a:solidFill>
                  <a:srgbClr val="FFFFFF"/>
                </a:solidFill>
              </a:rPr>
              <a:t>How to understand the meaning of sentences? With the gestalt model.</a:t>
            </a:r>
          </a:p>
          <a:p>
            <a:pPr marL="360363" indent="-360363" eaLnBrk="1" hangingPunct="1">
              <a:spcBef>
                <a:spcPct val="0"/>
              </a:spcBef>
              <a:spcAft>
                <a:spcPts val="1200"/>
              </a:spcAft>
              <a:buClrTx/>
              <a:buSzTx/>
            </a:pPr>
            <a:r>
              <a:rPr lang="en-US" sz="2000" dirty="0" smtClean="0">
                <a:solidFill>
                  <a:srgbClr val="FFFFFF"/>
                </a:solidFill>
              </a:rPr>
              <a:t>How to use it in large scale natural text understanding? It is still an open question … a job for you!</a:t>
            </a:r>
          </a:p>
        </p:txBody>
      </p:sp>
    </p:spTree>
    <p:extLst>
      <p:ext uri="{BB962C8B-B14F-4D97-AF65-F5344CB8AC3E}">
        <p14:creationId xmlns:p14="http://schemas.microsoft.com/office/powerpoint/2010/main" val="411421604"/>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effectLst>
            <a:outerShdw dist="35921" dir="2700000" algn="ctr" rotWithShape="0">
              <a:schemeClr val="bg2"/>
            </a:outerShdw>
          </a:effectLst>
        </p:spPr>
        <p:txBody>
          <a:bodyPr/>
          <a:lstStyle/>
          <a:p>
            <a:pPr eaLnBrk="1" hangingPunct="1">
              <a:defRPr/>
            </a:pPr>
            <a:r>
              <a:rPr lang="en-US" dirty="0" smtClean="0"/>
              <a:t>Words in the brain</a:t>
            </a:r>
            <a:endParaRPr lang="pl-PL" dirty="0" smtClean="0"/>
          </a:p>
        </p:txBody>
      </p:sp>
      <p:sp>
        <p:nvSpPr>
          <p:cNvPr id="15363" name="Rectangle 3"/>
          <p:cNvSpPr>
            <a:spLocks noGrp="1" noChangeArrowheads="1"/>
          </p:cNvSpPr>
          <p:nvPr>
            <p:ph idx="1"/>
          </p:nvPr>
        </p:nvSpPr>
        <p:spPr>
          <a:xfrm>
            <a:off x="698500" y="1268413"/>
            <a:ext cx="8121650" cy="1080467"/>
          </a:xfrm>
        </p:spPr>
        <p:txBody>
          <a:bodyPr/>
          <a:lstStyle/>
          <a:p>
            <a:pPr marL="0" indent="0" eaLnBrk="1" hangingPunct="1">
              <a:buFontTx/>
              <a:buNone/>
            </a:pPr>
            <a:r>
              <a:rPr lang="en-US" sz="2000" dirty="0" smtClean="0"/>
              <a:t>Psycholinguistic experiments show that most likely categorical, </a:t>
            </a:r>
            <a:br>
              <a:rPr lang="en-US" sz="2000" dirty="0" smtClean="0"/>
            </a:br>
            <a:r>
              <a:rPr lang="en-US" sz="2000" dirty="0" smtClean="0"/>
              <a:t>phonological representations are used, not the acoustic input.</a:t>
            </a:r>
          </a:p>
          <a:p>
            <a:pPr marL="0" indent="0" eaLnBrk="1" hangingPunct="1">
              <a:buFontTx/>
              <a:buNone/>
            </a:pPr>
            <a:r>
              <a:rPr lang="en-US" sz="2000" dirty="0" smtClean="0"/>
              <a:t>Acoustic signal =&gt; phoneme =&gt; words =&gt; semantic concepts.</a:t>
            </a:r>
          </a:p>
        </p:txBody>
      </p:sp>
      <p:sp>
        <p:nvSpPr>
          <p:cNvPr id="15365" name="Text Box 9"/>
          <p:cNvSpPr txBox="1">
            <a:spLocks noChangeArrowheads="1"/>
          </p:cNvSpPr>
          <p:nvPr/>
        </p:nvSpPr>
        <p:spPr bwMode="auto">
          <a:xfrm>
            <a:off x="1475656" y="3415714"/>
            <a:ext cx="208877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spcBef>
                <a:spcPct val="50000"/>
              </a:spcBef>
            </a:pPr>
            <a:r>
              <a:rPr lang="en-US" dirty="0">
                <a:latin typeface="Calibri" pitchFamily="34" charset="0"/>
                <a:cs typeface="Calibri" pitchFamily="34" charset="0"/>
              </a:rPr>
              <a:t>Action-perception networks inferred from ERP and fMRI</a:t>
            </a:r>
          </a:p>
        </p:txBody>
      </p:sp>
      <p:pic>
        <p:nvPicPr>
          <p:cNvPr id="1536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04813"/>
            <a:ext cx="922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564904"/>
            <a:ext cx="3665537"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20654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11188" y="188913"/>
            <a:ext cx="7772400" cy="719807"/>
          </a:xfrm>
        </p:spPr>
        <p:txBody>
          <a:bodyPr/>
          <a:lstStyle/>
          <a:p>
            <a:pPr eaLnBrk="1" hangingPunct="1">
              <a:defRPr/>
            </a:pPr>
            <a:r>
              <a:rPr lang="en-US" dirty="0" smtClean="0"/>
              <a:t>Anatomy of language</a:t>
            </a:r>
            <a:endParaRPr lang="pl-PL" sz="1400" dirty="0" smtClean="0"/>
          </a:p>
        </p:txBody>
      </p:sp>
      <p:sp>
        <p:nvSpPr>
          <p:cNvPr id="14339" name="Rectangle 3"/>
          <p:cNvSpPr>
            <a:spLocks noChangeArrowheads="1"/>
          </p:cNvSpPr>
          <p:nvPr/>
        </p:nvSpPr>
        <p:spPr bwMode="auto">
          <a:xfrm>
            <a:off x="611188" y="3860800"/>
            <a:ext cx="84248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4175" indent="-384175">
              <a:lnSpc>
                <a:spcPct val="90000"/>
              </a:lnSpc>
              <a:spcBef>
                <a:spcPct val="20000"/>
              </a:spcBef>
              <a:buClr>
                <a:srgbClr val="FFCC66"/>
              </a:buClr>
              <a:buSzPct val="115000"/>
            </a:pPr>
            <a:endParaRPr lang="pl-PL" dirty="0">
              <a:solidFill>
                <a:srgbClr val="FFCC66"/>
              </a:solidFill>
              <a:latin typeface="Calibri" pitchFamily="34" charset="0"/>
            </a:endParaRPr>
          </a:p>
        </p:txBody>
      </p:sp>
      <p:sp>
        <p:nvSpPr>
          <p:cNvPr id="14340" name="Rectangle 4"/>
          <p:cNvSpPr>
            <a:spLocks noGrp="1" noChangeArrowheads="1"/>
          </p:cNvSpPr>
          <p:nvPr>
            <p:ph type="body" sz="half" idx="1"/>
          </p:nvPr>
        </p:nvSpPr>
        <p:spPr>
          <a:xfrm>
            <a:off x="1398588" y="6323013"/>
            <a:ext cx="7513637" cy="419100"/>
          </a:xfrm>
        </p:spPr>
        <p:txBody>
          <a:bodyPr/>
          <a:lstStyle/>
          <a:p>
            <a:pPr marL="358775" indent="-358775">
              <a:lnSpc>
                <a:spcPct val="90000"/>
              </a:lnSpc>
              <a:buClr>
                <a:srgbClr val="FFCC66"/>
              </a:buClr>
              <a:buNone/>
            </a:pPr>
            <a:r>
              <a:rPr lang="en-US" dirty="0" smtClean="0">
                <a:solidFill>
                  <a:srgbClr val="EAEAEA"/>
                </a:solidFill>
                <a:latin typeface="Calibri" pitchFamily="34" charset="0"/>
              </a:rPr>
              <a:t>How should a meaning of the </a:t>
            </a:r>
            <a:r>
              <a:rPr lang="en-US" dirty="0">
                <a:solidFill>
                  <a:srgbClr val="EAEAEA"/>
                </a:solidFill>
                <a:latin typeface="Calibri" pitchFamily="34" charset="0"/>
              </a:rPr>
              <a:t>concept </a:t>
            </a:r>
            <a:r>
              <a:rPr lang="en-US" dirty="0" smtClean="0">
                <a:solidFill>
                  <a:srgbClr val="EAEAEA"/>
                </a:solidFill>
                <a:latin typeface="Calibri" pitchFamily="34" charset="0"/>
              </a:rPr>
              <a:t>be represented? </a:t>
            </a:r>
            <a:endParaRPr lang="pl-PL" dirty="0" smtClean="0">
              <a:solidFill>
                <a:srgbClr val="EAEAEA"/>
              </a:solidFill>
              <a:latin typeface="Calibri" pitchFamily="34" charset="0"/>
            </a:endParaRP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1027113"/>
            <a:ext cx="684847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633051"/>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193675"/>
            <a:ext cx="6826250" cy="663575"/>
          </a:xfrm>
        </p:spPr>
        <p:txBody>
          <a:bodyPr/>
          <a:lstStyle/>
          <a:p>
            <a:pPr eaLnBrk="1" hangingPunct="1">
              <a:defRPr/>
            </a:pPr>
            <a:r>
              <a:rPr lang="en-US" dirty="0" smtClean="0">
                <a:effectLst>
                  <a:outerShdw blurRad="38100" dist="38100" dir="2700000" algn="tl">
                    <a:srgbClr val="000000">
                      <a:alpha val="43137"/>
                    </a:srgbClr>
                  </a:outerShdw>
                </a:effectLst>
              </a:rPr>
              <a:t>Neuroimaging words</a:t>
            </a:r>
            <a:endParaRPr lang="pl-PL" dirty="0" smtClean="0">
              <a:effectLst>
                <a:outerShdw blurRad="38100" dist="38100" dir="2700000" algn="tl">
                  <a:srgbClr val="000000">
                    <a:alpha val="43137"/>
                  </a:srgbClr>
                </a:outerShdw>
              </a:effectLst>
            </a:endParaRPr>
          </a:p>
        </p:txBody>
      </p:sp>
      <p:sp>
        <p:nvSpPr>
          <p:cNvPr id="62467" name="Rectangle 3"/>
          <p:cNvSpPr>
            <a:spLocks noGrp="1" noChangeArrowheads="1"/>
          </p:cNvSpPr>
          <p:nvPr>
            <p:ph type="body" idx="1"/>
          </p:nvPr>
        </p:nvSpPr>
        <p:spPr>
          <a:xfrm>
            <a:off x="336550" y="1214438"/>
            <a:ext cx="8650288" cy="5310906"/>
          </a:xfrm>
        </p:spPr>
        <p:txBody>
          <a:bodyPr/>
          <a:lstStyle/>
          <a:p>
            <a:pPr marL="0" indent="0" eaLnBrk="1" hangingPunct="1">
              <a:spcAft>
                <a:spcPts val="600"/>
              </a:spcAft>
              <a:buFontTx/>
              <a:buNone/>
              <a:defRPr/>
            </a:pPr>
            <a:r>
              <a:rPr lang="en-US" dirty="0" smtClean="0">
                <a:cs typeface="Calibri" pitchFamily="34" charset="0"/>
              </a:rPr>
              <a:t>Predicting Human Brain Activity Associated with the Meanings of Nouns, </a:t>
            </a:r>
            <a:br>
              <a:rPr lang="en-US" dirty="0" smtClean="0">
                <a:cs typeface="Calibri" pitchFamily="34" charset="0"/>
              </a:rPr>
            </a:br>
            <a:r>
              <a:rPr lang="en-US" dirty="0" smtClean="0">
                <a:cs typeface="Calibri" pitchFamily="34" charset="0"/>
              </a:rPr>
              <a:t>T. M. Mitchell et al, Science, 320, 1191, May 30, 2008</a:t>
            </a:r>
          </a:p>
          <a:p>
            <a:pPr marL="358775" indent="-358775" eaLnBrk="1" hangingPunct="1">
              <a:spcBef>
                <a:spcPts val="600"/>
              </a:spcBef>
              <a:spcAft>
                <a:spcPts val="600"/>
              </a:spcAft>
              <a:defRPr/>
            </a:pPr>
            <a:r>
              <a:rPr lang="en-US" dirty="0" smtClean="0">
                <a:cs typeface="Calibri" pitchFamily="34" charset="0"/>
              </a:rPr>
              <a:t>Clear differences between fMRI brain activity when people read, think or view about different nouns.</a:t>
            </a:r>
          </a:p>
          <a:p>
            <a:pPr marL="358775" indent="-358775" eaLnBrk="1" hangingPunct="1">
              <a:spcBef>
                <a:spcPts val="600"/>
              </a:spcBef>
              <a:spcAft>
                <a:spcPts val="600"/>
              </a:spcAft>
              <a:defRPr/>
            </a:pPr>
            <a:r>
              <a:rPr lang="en-US" dirty="0" smtClean="0">
                <a:cs typeface="Calibri" pitchFamily="34" charset="0"/>
              </a:rPr>
              <a:t>Reading words and seeing the drawing invokes similar brain activations, presumably reflecting semantics of concepts.</a:t>
            </a:r>
          </a:p>
          <a:p>
            <a:pPr marL="358775" indent="-358775" eaLnBrk="1" hangingPunct="1">
              <a:spcBef>
                <a:spcPts val="600"/>
              </a:spcBef>
              <a:spcAft>
                <a:spcPts val="600"/>
              </a:spcAft>
              <a:defRPr/>
            </a:pPr>
            <a:r>
              <a:rPr lang="en-US" dirty="0" smtClean="0">
                <a:cs typeface="Calibri" pitchFamily="34" charset="0"/>
              </a:rPr>
              <a:t>Although individual variance is significant similar activations are found in brains of different people, a classifier may still be trained on pooled data. </a:t>
            </a:r>
          </a:p>
          <a:p>
            <a:pPr marL="358775" indent="-358775" eaLnBrk="1" hangingPunct="1">
              <a:spcBef>
                <a:spcPts val="600"/>
              </a:spcBef>
              <a:spcAft>
                <a:spcPts val="600"/>
              </a:spcAft>
              <a:defRPr/>
            </a:pPr>
            <a:r>
              <a:rPr lang="en-US" dirty="0" smtClean="0">
                <a:cs typeface="Calibri" pitchFamily="34" charset="0"/>
              </a:rPr>
              <a:t>Model trained on ~60 fMRI scans + very large corpus (10</a:t>
            </a:r>
            <a:r>
              <a:rPr lang="en-US" baseline="30000" dirty="0" smtClean="0">
                <a:cs typeface="Calibri" pitchFamily="34" charset="0"/>
              </a:rPr>
              <a:t>12</a:t>
            </a:r>
            <a:r>
              <a:rPr lang="en-US" dirty="0" smtClean="0">
                <a:cs typeface="Calibri" pitchFamily="34" charset="0"/>
              </a:rPr>
              <a:t>) predicts brain activity for nouns not used for training for which fMRI has been done.</a:t>
            </a:r>
          </a:p>
          <a:p>
            <a:pPr eaLnBrk="1" hangingPunct="1">
              <a:spcBef>
                <a:spcPct val="50000"/>
              </a:spcBef>
              <a:spcAft>
                <a:spcPts val="600"/>
              </a:spcAft>
            </a:pPr>
            <a:r>
              <a:rPr lang="pl-PL" dirty="0"/>
              <a:t>25 </a:t>
            </a:r>
            <a:r>
              <a:rPr lang="en-US" dirty="0" smtClean="0"/>
              <a:t>semantic features that refer to action/perception</a:t>
            </a:r>
            <a:r>
              <a:rPr lang="pl-PL" dirty="0" smtClean="0"/>
              <a:t>.</a:t>
            </a:r>
            <a:r>
              <a:rPr lang="en-US" dirty="0" smtClean="0"/>
              <a:t> </a:t>
            </a:r>
            <a:br>
              <a:rPr lang="en-US" dirty="0" smtClean="0"/>
            </a:br>
            <a:r>
              <a:rPr lang="en-US" dirty="0" smtClean="0"/>
              <a:t>Sensory</a:t>
            </a:r>
            <a:r>
              <a:rPr lang="en-US" dirty="0"/>
              <a:t>: fear, hear, listen, see, smell, taste, touch</a:t>
            </a:r>
            <a:r>
              <a:rPr lang="pl-PL" dirty="0"/>
              <a:t/>
            </a:r>
            <a:br>
              <a:rPr lang="pl-PL" dirty="0"/>
            </a:br>
            <a:r>
              <a:rPr lang="en-US" dirty="0"/>
              <a:t>Motor: eat, lift, manipulate, move, push, rub, run, say</a:t>
            </a:r>
            <a:r>
              <a:rPr lang="pl-PL" dirty="0"/>
              <a:t/>
            </a:r>
            <a:br>
              <a:rPr lang="pl-PL" dirty="0"/>
            </a:br>
            <a:r>
              <a:rPr lang="en-US" dirty="0" smtClean="0"/>
              <a:t>Actions: </a:t>
            </a:r>
            <a:r>
              <a:rPr lang="en-US" dirty="0"/>
              <a:t>approach, break, clean, drive, enter,</a:t>
            </a:r>
            <a:r>
              <a:rPr lang="pl-PL" dirty="0"/>
              <a:t> </a:t>
            </a:r>
            <a:r>
              <a:rPr lang="en-US" dirty="0"/>
              <a:t>fill, near, open, ride, </a:t>
            </a:r>
            <a:r>
              <a:rPr lang="en-US" dirty="0" smtClean="0"/>
              <a:t>wear</a:t>
            </a:r>
            <a:endParaRPr lang="pl-PL" dirty="0"/>
          </a:p>
        </p:txBody>
      </p:sp>
      <p:pic>
        <p:nvPicPr>
          <p:cNvPr id="174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0"/>
            <a:ext cx="922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574033"/>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659424" y="201374"/>
            <a:ext cx="7772400" cy="701675"/>
          </a:xfrm>
        </p:spPr>
        <p:txBody>
          <a:bodyPr/>
          <a:lstStyle/>
          <a:p>
            <a:pPr>
              <a:defRPr/>
            </a:pPr>
            <a:r>
              <a:rPr lang="en-US" dirty="0">
                <a:effectLst>
                  <a:outerShdw blurRad="38100" dist="38100" dir="2700000" algn="tl">
                    <a:srgbClr val="000000">
                      <a:alpha val="43137"/>
                    </a:srgbClr>
                  </a:outerShdw>
                </a:effectLst>
              </a:rPr>
              <a:t>Neuroimaging words</a:t>
            </a:r>
            <a:endParaRPr lang="pl-PL" dirty="0" smtClean="0"/>
          </a:p>
        </p:txBody>
      </p:sp>
      <p:sp>
        <p:nvSpPr>
          <p:cNvPr id="31748" name="Text Box 4"/>
          <p:cNvSpPr txBox="1">
            <a:spLocks noChangeArrowheads="1"/>
          </p:cNvSpPr>
          <p:nvPr/>
        </p:nvSpPr>
        <p:spPr bwMode="auto">
          <a:xfrm>
            <a:off x="462100" y="5085184"/>
            <a:ext cx="85296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spcBef>
                <a:spcPct val="50000"/>
              </a:spcBef>
            </a:pPr>
            <a:r>
              <a:rPr lang="en-US" dirty="0" smtClean="0">
                <a:solidFill>
                  <a:srgbClr val="FFFFFF"/>
                </a:solidFill>
                <a:latin typeface="+mn-lt"/>
              </a:rPr>
              <a:t>Fro each word S create semantic vector </a:t>
            </a:r>
            <a:r>
              <a:rPr lang="pl-PL" dirty="0" smtClean="0">
                <a:solidFill>
                  <a:srgbClr val="FFFFFF"/>
                </a:solidFill>
                <a:latin typeface="+mn-lt"/>
              </a:rPr>
              <a:t>V(S)</a:t>
            </a:r>
            <a:r>
              <a:rPr lang="en-US" dirty="0" smtClean="0">
                <a:solidFill>
                  <a:srgbClr val="FFFFFF"/>
                </a:solidFill>
                <a:latin typeface="+mn-lt"/>
              </a:rPr>
              <a:t>,</a:t>
            </a:r>
            <a:r>
              <a:rPr lang="pl-PL" dirty="0" smtClean="0">
                <a:solidFill>
                  <a:srgbClr val="FFFFFF"/>
                </a:solidFill>
                <a:latin typeface="+mn-lt"/>
              </a:rPr>
              <a:t> </a:t>
            </a:r>
            <a:r>
              <a:rPr lang="en-US" dirty="0" smtClean="0">
                <a:solidFill>
                  <a:srgbClr val="FFFFFF"/>
                </a:solidFill>
                <a:latin typeface="+mn-lt"/>
              </a:rPr>
              <a:t>calculating correlation of this word with </a:t>
            </a:r>
            <a:r>
              <a:rPr lang="pl-PL" dirty="0" smtClean="0">
                <a:solidFill>
                  <a:srgbClr val="FFFFFF"/>
                </a:solidFill>
                <a:latin typeface="+mn-lt"/>
              </a:rPr>
              <a:t>25 </a:t>
            </a:r>
            <a:r>
              <a:rPr lang="en-US" dirty="0" smtClean="0">
                <a:solidFill>
                  <a:srgbClr val="FFFFFF"/>
                </a:solidFill>
                <a:latin typeface="+mn-lt"/>
              </a:rPr>
              <a:t>selected features, in a big </a:t>
            </a:r>
            <a:r>
              <a:rPr lang="en-US" sz="1800" dirty="0" smtClean="0">
                <a:solidFill>
                  <a:srgbClr val="FFFFFF"/>
                </a:solidFill>
              </a:rPr>
              <a:t>lexical corpus </a:t>
            </a:r>
            <a:r>
              <a:rPr lang="pl-PL" sz="1800" dirty="0" smtClean="0">
                <a:solidFill>
                  <a:srgbClr val="FFFFFF"/>
                </a:solidFill>
              </a:rPr>
              <a:t>(10</a:t>
            </a:r>
            <a:r>
              <a:rPr lang="pl-PL" sz="1800" baseline="30000" dirty="0" smtClean="0">
                <a:solidFill>
                  <a:srgbClr val="FFFFFF"/>
                </a:solidFill>
              </a:rPr>
              <a:t>12</a:t>
            </a:r>
            <a:r>
              <a:rPr lang="pl-PL" sz="1800" dirty="0" smtClean="0">
                <a:solidFill>
                  <a:srgbClr val="FFFFFF"/>
                </a:solidFill>
              </a:rPr>
              <a:t>)</a:t>
            </a:r>
            <a:r>
              <a:rPr lang="pl-PL" dirty="0" smtClean="0">
                <a:solidFill>
                  <a:srgbClr val="FFFFFF"/>
                </a:solidFill>
                <a:latin typeface="+mn-lt"/>
              </a:rPr>
              <a:t>. </a:t>
            </a:r>
            <a:r>
              <a:rPr lang="en-US" dirty="0" smtClean="0">
                <a:solidFill>
                  <a:srgbClr val="FFFFFF"/>
                </a:solidFill>
                <a:latin typeface="+mn-lt"/>
              </a:rPr>
              <a:t> </a:t>
            </a:r>
            <a:endParaRPr lang="pl-PL" dirty="0">
              <a:solidFill>
                <a:srgbClr val="FFFFFF"/>
              </a:solidFill>
              <a:latin typeface="+mn-lt"/>
            </a:endParaRPr>
          </a:p>
          <a:p>
            <a:pPr algn="l" eaLnBrk="1" hangingPunct="1">
              <a:spcBef>
                <a:spcPct val="50000"/>
              </a:spcBef>
            </a:pPr>
            <a:r>
              <a:rPr lang="en-US" dirty="0" smtClean="0">
                <a:solidFill>
                  <a:srgbClr val="FFFFFF"/>
                </a:solidFill>
                <a:latin typeface="+mn-lt"/>
              </a:rPr>
              <a:t>Map </a:t>
            </a:r>
            <a:r>
              <a:rPr lang="pl-PL" dirty="0" smtClean="0">
                <a:solidFill>
                  <a:srgbClr val="FFFFFF"/>
                </a:solidFill>
                <a:latin typeface="+mn-lt"/>
              </a:rPr>
              <a:t>V(S</a:t>
            </a:r>
            <a:r>
              <a:rPr lang="pl-PL" dirty="0">
                <a:solidFill>
                  <a:srgbClr val="FFFFFF"/>
                </a:solidFill>
                <a:latin typeface="+mn-lt"/>
              </a:rPr>
              <a:t>) </a:t>
            </a:r>
            <a:r>
              <a:rPr lang="en-US" dirty="0" smtClean="0">
                <a:solidFill>
                  <a:srgbClr val="FFFFFF"/>
                </a:solidFill>
                <a:latin typeface="+mn-lt"/>
              </a:rPr>
              <a:t>vectors to </a:t>
            </a:r>
            <a:r>
              <a:rPr lang="pl-PL" dirty="0" err="1" smtClean="0">
                <a:solidFill>
                  <a:srgbClr val="FFFFFF"/>
                </a:solidFill>
                <a:latin typeface="+mn-lt"/>
              </a:rPr>
              <a:t>fMRI</a:t>
            </a:r>
            <a:r>
              <a:rPr lang="en-US" dirty="0" smtClean="0">
                <a:solidFill>
                  <a:srgbClr val="FFFFFF"/>
                </a:solidFill>
                <a:latin typeface="+mn-lt"/>
              </a:rPr>
              <a:t> scans (~30.000 voxels)</a:t>
            </a:r>
            <a:r>
              <a:rPr lang="pl-PL" dirty="0" smtClean="0">
                <a:solidFill>
                  <a:srgbClr val="FFFFFF"/>
                </a:solidFill>
                <a:latin typeface="+mn-lt"/>
              </a:rPr>
              <a:t>, </a:t>
            </a:r>
            <a:r>
              <a:rPr lang="en-US" dirty="0" smtClean="0">
                <a:solidFill>
                  <a:srgbClr val="FFFFFF"/>
                </a:solidFill>
                <a:latin typeface="+mn-lt"/>
              </a:rPr>
              <a:t>take </a:t>
            </a:r>
            <a:r>
              <a:rPr lang="pl-PL" dirty="0" smtClean="0">
                <a:solidFill>
                  <a:srgbClr val="FFFFFF"/>
                </a:solidFill>
                <a:latin typeface="+mn-lt"/>
              </a:rPr>
              <a:t>58 </a:t>
            </a:r>
            <a:r>
              <a:rPr lang="en-US" dirty="0" smtClean="0">
                <a:solidFill>
                  <a:srgbClr val="FFFFFF"/>
                </a:solidFill>
                <a:latin typeface="+mn-lt"/>
              </a:rPr>
              <a:t>for training and predict additional 2 as test</a:t>
            </a:r>
            <a:r>
              <a:rPr lang="pl-PL" dirty="0" smtClean="0">
                <a:solidFill>
                  <a:srgbClr val="FFFFFF"/>
                </a:solidFill>
                <a:latin typeface="+mn-lt"/>
              </a:rPr>
              <a:t>. </a:t>
            </a:r>
            <a:r>
              <a:rPr lang="en-US" dirty="0" smtClean="0">
                <a:solidFill>
                  <a:srgbClr val="FFFFFF"/>
                </a:solidFill>
                <a:latin typeface="+mn-lt"/>
              </a:rPr>
              <a:t>Average</a:t>
            </a:r>
            <a:r>
              <a:rPr lang="pl-PL" dirty="0" smtClean="0">
                <a:solidFill>
                  <a:srgbClr val="FFFFFF"/>
                </a:solidFill>
                <a:latin typeface="+mn-lt"/>
              </a:rPr>
              <a:t> </a:t>
            </a:r>
            <a:r>
              <a:rPr lang="en-US" dirty="0" smtClean="0">
                <a:solidFill>
                  <a:srgbClr val="FFFFFF"/>
                </a:solidFill>
                <a:latin typeface="+mn-lt"/>
              </a:rPr>
              <a:t>accuracy is </a:t>
            </a:r>
            <a:r>
              <a:rPr lang="pl-PL" dirty="0" smtClean="0">
                <a:solidFill>
                  <a:srgbClr val="FFFFFF"/>
                </a:solidFill>
                <a:latin typeface="+mn-lt"/>
              </a:rPr>
              <a:t>77%</a:t>
            </a:r>
            <a:r>
              <a:rPr lang="en-US" dirty="0" smtClean="0">
                <a:solidFill>
                  <a:srgbClr val="FFFFFF"/>
                </a:solidFill>
                <a:latin typeface="+mn-lt"/>
              </a:rPr>
              <a:t>, errors are reasonable</a:t>
            </a:r>
            <a:r>
              <a:rPr lang="pl-PL" dirty="0" smtClean="0">
                <a:solidFill>
                  <a:srgbClr val="FFFFFF"/>
                </a:solidFill>
                <a:latin typeface="+mn-lt"/>
              </a:rPr>
              <a:t>. </a:t>
            </a:r>
            <a:endParaRPr lang="pl-PL" dirty="0">
              <a:solidFill>
                <a:srgbClr val="FFFFFF"/>
              </a:solidFill>
              <a:latin typeface="+mn-lt"/>
            </a:endParaRPr>
          </a:p>
        </p:txBody>
      </p:sp>
      <p:pic>
        <p:nvPicPr>
          <p:cNvPr id="345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78" y="1611660"/>
            <a:ext cx="48387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688" y="1330672"/>
            <a:ext cx="34480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4896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animEffect transition="in" filter="fade">
                                      <p:cBhvr>
                                        <p:cTn id="7" dur="500"/>
                                        <p:tgtEl>
                                          <p:spTgt spid="345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rk Green">
  <a:themeElements>
    <a:clrScheme name="Dark Green">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FF00"/>
      </a:hlink>
      <a:folHlink>
        <a:srgbClr val="FFCC66"/>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spcAft>
            <a:spcPts val="1200"/>
          </a:spcAft>
          <a:defRPr sz="2000" dirty="0">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l">
          <a:defRPr sz="2000" dirty="0" smtClean="0">
            <a:latin typeface="+mn-lt"/>
          </a:defRPr>
        </a:defPPr>
      </a:lstStyle>
    </a:tx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21079</TotalTime>
  <Words>3784</Words>
  <Application>Microsoft Office PowerPoint</Application>
  <PresentationFormat>Pokaz na ekranie (4:3)</PresentationFormat>
  <Paragraphs>383</Paragraphs>
  <Slides>57</Slides>
  <Notes>56</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57</vt:i4>
      </vt:variant>
    </vt:vector>
  </HeadingPairs>
  <TitlesOfParts>
    <vt:vector size="59" baseType="lpstr">
      <vt:lpstr>Dark Green</vt:lpstr>
      <vt:lpstr>Equation</vt:lpstr>
      <vt:lpstr>Advanced Topic in Cognitive  Neuroscience and Embodied Intelligence</vt:lpstr>
      <vt:lpstr>What it will be about</vt:lpstr>
      <vt:lpstr>Symbolic representations in the brain</vt:lpstr>
      <vt:lpstr>Prezentacja programu PowerPoint</vt:lpstr>
      <vt:lpstr>Words in the brain</vt:lpstr>
      <vt:lpstr>Words in the brain</vt:lpstr>
      <vt:lpstr>Anatomy of language</vt:lpstr>
      <vt:lpstr>Neuroimaging words</vt:lpstr>
      <vt:lpstr>Neuroimaging words</vt:lpstr>
      <vt:lpstr>Word semantics</vt:lpstr>
      <vt:lpstr>Prezentacja programu PowerPoint</vt:lpstr>
      <vt:lpstr>Segmenting experience</vt:lpstr>
      <vt:lpstr>RP display of segmentation</vt:lpstr>
      <vt:lpstr>Recurrence Plots</vt:lpstr>
      <vt:lpstr>Mind maps</vt:lpstr>
      <vt:lpstr>Where is the meaning? </vt:lpstr>
      <vt:lpstr>Speech basics</vt:lpstr>
      <vt:lpstr>Phonological organization</vt:lpstr>
      <vt:lpstr>Phonological representation</vt:lpstr>
      <vt:lpstr>A few interesting questions</vt:lpstr>
      <vt:lpstr>Model of reading &amp; dyslexia</vt:lpstr>
      <vt:lpstr>Simulation of dyslexia</vt:lpstr>
      <vt:lpstr>Dyslexia project</vt:lpstr>
      <vt:lpstr>Words to read</vt:lpstr>
      <vt:lpstr>Dyslexia in the model</vt:lpstr>
      <vt:lpstr>Direct pathway lesions</vt:lpstr>
      <vt:lpstr>Semantic pathway lesions</vt:lpstr>
      <vt:lpstr>Partial semantic pathway lesions</vt:lpstr>
      <vt:lpstr>Fuzzy Symbolic Dynamics (FSD) Plots</vt:lpstr>
      <vt:lpstr>Fuzzy Symbolic Dynamics (FSD)</vt:lpstr>
      <vt:lpstr>Fuzzy Symbolic Dynamics (FSD)</vt:lpstr>
      <vt:lpstr>Attractors for words</vt:lpstr>
      <vt:lpstr>Spelling to Sound Mappings</vt:lpstr>
      <vt:lpstr>English spelling is a mess …</vt:lpstr>
      <vt:lpstr>but brains can still manage!</vt:lpstr>
      <vt:lpstr>Spelling to Sound Mappings</vt:lpstr>
      <vt:lpstr>Network structure</vt:lpstr>
      <vt:lpstr>Words regularities</vt:lpstr>
      <vt:lpstr>Irregular inflections</vt:lpstr>
      <vt:lpstr>Leabra model of past tense inflections</vt:lpstr>
      <vt:lpstr>Leabra model results</vt:lpstr>
      <vt:lpstr>A more detailed model</vt:lpstr>
      <vt:lpstr>Garagnani et al. conclusions</vt:lpstr>
      <vt:lpstr>Multiple-choice Quiz</vt:lpstr>
      <vt:lpstr>Simple mindless network</vt:lpstr>
      <vt:lpstr>Remarks about the model</vt:lpstr>
      <vt:lpstr>Meaning of sentence</vt:lpstr>
      <vt:lpstr>Example of sentences</vt:lpstr>
      <vt:lpstr>Network for sentences</vt:lpstr>
      <vt:lpstr>Testing sentence comprehension</vt:lpstr>
      <vt:lpstr>Verb similarity</vt:lpstr>
      <vt:lpstr>Noun similarity</vt:lpstr>
      <vt:lpstr>Sentence gestalt patterns</vt:lpstr>
      <vt:lpstr>Computational creativity</vt:lpstr>
      <vt:lpstr>Ring your brain</vt:lpstr>
      <vt:lpstr>Creativity with words</vt:lpstr>
      <vt:lpstr>Some language related Q/A</vt:lpstr>
    </vt:vector>
  </TitlesOfParts>
  <Company>Google: Duch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CE7427: Cognitive Neuroscience and Embedded Intelligence</dc:title>
  <dc:subject>Language</dc:subject>
  <dc:creator>Włodzisław Duch</dc:creator>
  <cp:lastModifiedBy>W Duch</cp:lastModifiedBy>
  <cp:revision>716</cp:revision>
  <cp:lastPrinted>1999-08-21T07:27:07Z</cp:lastPrinted>
  <dcterms:created xsi:type="dcterms:W3CDTF">1998-04-11T13:46:18Z</dcterms:created>
  <dcterms:modified xsi:type="dcterms:W3CDTF">2012-07-06T04:19:58Z</dcterms:modified>
</cp:coreProperties>
</file>