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26"/>
  </p:notesMasterIdLst>
  <p:handoutMasterIdLst>
    <p:handoutMasterId r:id="rId27"/>
  </p:handoutMasterIdLst>
  <p:sldIdLst>
    <p:sldId id="256" r:id="rId2"/>
    <p:sldId id="312" r:id="rId3"/>
    <p:sldId id="313" r:id="rId4"/>
    <p:sldId id="314" r:id="rId5"/>
    <p:sldId id="315" r:id="rId6"/>
    <p:sldId id="318" r:id="rId7"/>
    <p:sldId id="319" r:id="rId8"/>
    <p:sldId id="320" r:id="rId9"/>
    <p:sldId id="323" r:id="rId10"/>
    <p:sldId id="324" r:id="rId11"/>
    <p:sldId id="325" r:id="rId12"/>
    <p:sldId id="326" r:id="rId13"/>
    <p:sldId id="327" r:id="rId14"/>
    <p:sldId id="356" r:id="rId15"/>
    <p:sldId id="328" r:id="rId16"/>
    <p:sldId id="329" r:id="rId17"/>
    <p:sldId id="330" r:id="rId18"/>
    <p:sldId id="331" r:id="rId19"/>
    <p:sldId id="332" r:id="rId20"/>
    <p:sldId id="334" r:id="rId21"/>
    <p:sldId id="335" r:id="rId22"/>
    <p:sldId id="357" r:id="rId23"/>
    <p:sldId id="316" r:id="rId24"/>
    <p:sldId id="292" r:id="rId25"/>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7033" autoAdjust="0"/>
  </p:normalViewPr>
  <p:slideViewPr>
    <p:cSldViewPr>
      <p:cViewPr>
        <p:scale>
          <a:sx n="70" d="100"/>
          <a:sy n="70" d="100"/>
        </p:scale>
        <p:origin x="-2718" y="-58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70" y="-108"/>
      </p:cViewPr>
      <p:guideLst>
        <p:guide orient="horz" pos="3119"/>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6"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r>
              <a:rPr lang="en-US" dirty="0">
                <a:latin typeface="Calibri" pitchFamily="34" charset="0"/>
              </a:rPr>
              <a:t>(c) 1999. </a:t>
            </a:r>
            <a:r>
              <a:rPr lang="en-US" dirty="0" err="1">
                <a:latin typeface="Calibri" pitchFamily="34" charset="0"/>
              </a:rPr>
              <a:t>Tralvex</a:t>
            </a:r>
            <a:r>
              <a:rPr lang="en-US" dirty="0">
                <a:latin typeface="Calibri" pitchFamily="34" charset="0"/>
              </a:rPr>
              <a:t> </a:t>
            </a:r>
            <a:r>
              <a:rPr lang="en-US" dirty="0" err="1">
                <a:latin typeface="Calibri" pitchFamily="34" charset="0"/>
              </a:rPr>
              <a:t>Yeap</a:t>
            </a:r>
            <a:r>
              <a:rPr lang="en-US" dirty="0">
                <a:latin typeface="Calibri" pitchFamily="34" charset="0"/>
              </a:rPr>
              <a:t>. All Rights Reserved</a:t>
            </a:r>
          </a:p>
        </p:txBody>
      </p:sp>
      <p:sp>
        <p:nvSpPr>
          <p:cNvPr id="8197"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fld id="{6E738B78-C70B-4EE8-B217-88CCC4886CBD}"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2469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6678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5988" y="4703763"/>
            <a:ext cx="5051425" cy="4459287"/>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r>
              <a:rPr lang="en-US" dirty="0" smtClean="0"/>
              <a:t>(c) 1999. </a:t>
            </a:r>
            <a:r>
              <a:rPr lang="en-US" dirty="0" err="1" smtClean="0"/>
              <a:t>Tralvex</a:t>
            </a:r>
            <a:r>
              <a:rPr lang="en-US" dirty="0" smtClean="0"/>
              <a:t> </a:t>
            </a:r>
            <a:r>
              <a:rPr lang="en-US" dirty="0" err="1" smtClean="0"/>
              <a:t>Yeap</a:t>
            </a:r>
            <a:r>
              <a:rPr lang="en-US" dirty="0" smtClean="0"/>
              <a:t>. All Rights Reserved</a:t>
            </a:r>
            <a:endParaRPr lang="en-US" dirty="0"/>
          </a:p>
        </p:txBody>
      </p:sp>
      <p:sp>
        <p:nvSpPr>
          <p:cNvPr id="6151"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fld id="{D1D595E2-A7B7-4601-A5C6-C15DED3B7754}" type="slidenum">
              <a:rPr lang="en-US" smtClean="0"/>
              <a:pPr>
                <a:defRPr/>
              </a:pPr>
              <a:t>‹#›</a:t>
            </a:fld>
            <a:endParaRPr lang="en-US" dirty="0"/>
          </a:p>
        </p:txBody>
      </p:sp>
    </p:spTree>
    <p:extLst>
      <p:ext uri="{BB962C8B-B14F-4D97-AF65-F5344CB8AC3E}">
        <p14:creationId xmlns:p14="http://schemas.microsoft.com/office/powerpoint/2010/main" val="4952894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dirty="0"/>
              <a:t>(c) 1999. </a:t>
            </a:r>
            <a:r>
              <a:rPr lang="en-US" dirty="0" err="1"/>
              <a:t>Tralvex</a:t>
            </a:r>
            <a:r>
              <a:rPr lang="en-US"/>
              <a:t> Yeap. All Rights Reserved</a:t>
            </a:r>
          </a:p>
        </p:txBody>
      </p:sp>
      <p:sp>
        <p:nvSpPr>
          <p:cNvPr id="6" name="Rectangle 7"/>
          <p:cNvSpPr>
            <a:spLocks noGrp="1" noChangeArrowheads="1"/>
          </p:cNvSpPr>
          <p:nvPr>
            <p:ph type="sldNum" sz="quarter" idx="5"/>
          </p:nvPr>
        </p:nvSpPr>
        <p:spPr/>
        <p:txBody>
          <a:bodyPr/>
          <a:lstStyle/>
          <a:p>
            <a:pPr>
              <a:defRPr/>
            </a:pPr>
            <a:fld id="{085DCA3F-1727-424D-A1CA-70661B3042D6}" type="slidenum">
              <a:rPr lang="en-US"/>
              <a:pPr>
                <a:defRPr/>
              </a:pPr>
              <a:t>1</a:t>
            </a:fld>
            <a:endParaRPr lang="en-US"/>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041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4FD94027-DE9E-4A01-8CB1-ABD549254C63}" type="slidenum">
              <a:rPr lang="en-US" sz="1400" i="0">
                <a:latin typeface="Times New Roman" pitchFamily="18" charset="0"/>
              </a:rPr>
              <a:pPr/>
              <a:t>10</a:t>
            </a:fld>
            <a:endParaRPr lang="en-US" sz="1400" i="0">
              <a:latin typeface="Times New Roman" pitchFamily="18" charset="0"/>
            </a:endParaRPr>
          </a:p>
        </p:txBody>
      </p:sp>
      <p:sp>
        <p:nvSpPr>
          <p:cNvPr id="60420" name="Rectangle 2"/>
          <p:cNvSpPr>
            <a:spLocks noGrp="1" noRot="1" noChangeAspect="1" noChangeArrowheads="1" noTextEdit="1"/>
          </p:cNvSpPr>
          <p:nvPr>
            <p:ph type="sldImg"/>
          </p:nvPr>
        </p:nvSpPr>
        <p:spPr>
          <a:xfrm>
            <a:off x="968375" y="742950"/>
            <a:ext cx="4948238" cy="3713163"/>
          </a:xfrm>
          <a:ln/>
        </p:spPr>
      </p:sp>
      <p:sp>
        <p:nvSpPr>
          <p:cNvPr id="6042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144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9A55EB57-690E-455B-A2E1-ABD1CAD55777}" type="slidenum">
              <a:rPr lang="en-US" sz="1400" i="0">
                <a:latin typeface="Times New Roman" pitchFamily="18" charset="0"/>
              </a:rPr>
              <a:pPr/>
              <a:t>11</a:t>
            </a:fld>
            <a:endParaRPr lang="en-US" sz="1400" i="0">
              <a:latin typeface="Times New Roman" pitchFamily="18" charset="0"/>
            </a:endParaRPr>
          </a:p>
        </p:txBody>
      </p:sp>
      <p:sp>
        <p:nvSpPr>
          <p:cNvPr id="61444" name="Rectangle 2"/>
          <p:cNvSpPr>
            <a:spLocks noGrp="1" noRot="1" noChangeAspect="1" noChangeArrowheads="1" noTextEdit="1"/>
          </p:cNvSpPr>
          <p:nvPr>
            <p:ph type="sldImg"/>
          </p:nvPr>
        </p:nvSpPr>
        <p:spPr>
          <a:xfrm>
            <a:off x="968375" y="742950"/>
            <a:ext cx="4948238" cy="3713163"/>
          </a:xfrm>
          <a:ln/>
        </p:spPr>
      </p:sp>
      <p:sp>
        <p:nvSpPr>
          <p:cNvPr id="6144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246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BF67D9AA-D076-4B63-AA20-FC39BB3DED6E}" type="slidenum">
              <a:rPr lang="en-US" sz="1400" i="0">
                <a:latin typeface="Times New Roman" pitchFamily="18" charset="0"/>
              </a:rPr>
              <a:pPr/>
              <a:t>12</a:t>
            </a:fld>
            <a:endParaRPr lang="en-US" sz="1400" i="0">
              <a:latin typeface="Times New Roman" pitchFamily="18" charset="0"/>
            </a:endParaRPr>
          </a:p>
        </p:txBody>
      </p:sp>
      <p:sp>
        <p:nvSpPr>
          <p:cNvPr id="62468" name="Rectangle 2"/>
          <p:cNvSpPr>
            <a:spLocks noGrp="1" noRot="1" noChangeAspect="1" noChangeArrowheads="1" noTextEdit="1"/>
          </p:cNvSpPr>
          <p:nvPr>
            <p:ph type="sldImg"/>
          </p:nvPr>
        </p:nvSpPr>
        <p:spPr>
          <a:xfrm>
            <a:off x="968375" y="742950"/>
            <a:ext cx="4948238" cy="3713163"/>
          </a:xfrm>
          <a:ln/>
        </p:spPr>
      </p:sp>
      <p:sp>
        <p:nvSpPr>
          <p:cNvPr id="6246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34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C5D907B5-ADA2-456C-A2C9-1775278CECAB}" type="slidenum">
              <a:rPr lang="en-US" sz="1400" i="0">
                <a:latin typeface="Times New Roman" pitchFamily="18" charset="0"/>
              </a:rPr>
              <a:pPr/>
              <a:t>13</a:t>
            </a:fld>
            <a:endParaRPr lang="en-US" sz="1400" i="0">
              <a:latin typeface="Times New Roman" pitchFamily="18" charset="0"/>
            </a:endParaRPr>
          </a:p>
        </p:txBody>
      </p:sp>
      <p:sp>
        <p:nvSpPr>
          <p:cNvPr id="63492" name="Rectangle 2"/>
          <p:cNvSpPr>
            <a:spLocks noGrp="1" noRot="1" noChangeAspect="1" noChangeArrowheads="1" noTextEdit="1"/>
          </p:cNvSpPr>
          <p:nvPr>
            <p:ph type="sldImg"/>
          </p:nvPr>
        </p:nvSpPr>
        <p:spPr>
          <a:xfrm>
            <a:off x="968375" y="742950"/>
            <a:ext cx="4948238" cy="3713163"/>
          </a:xfrm>
          <a:ln/>
        </p:spPr>
      </p:sp>
      <p:sp>
        <p:nvSpPr>
          <p:cNvPr id="6349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34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C5D907B5-ADA2-456C-A2C9-1775278CECAB}" type="slidenum">
              <a:rPr lang="en-US" sz="1400" i="0">
                <a:latin typeface="Times New Roman" pitchFamily="18" charset="0"/>
              </a:rPr>
              <a:pPr/>
              <a:t>14</a:t>
            </a:fld>
            <a:endParaRPr lang="en-US" sz="1400" i="0">
              <a:latin typeface="Times New Roman" pitchFamily="18" charset="0"/>
            </a:endParaRPr>
          </a:p>
        </p:txBody>
      </p:sp>
      <p:sp>
        <p:nvSpPr>
          <p:cNvPr id="63492" name="Rectangle 2"/>
          <p:cNvSpPr>
            <a:spLocks noGrp="1" noRot="1" noChangeAspect="1" noChangeArrowheads="1" noTextEdit="1"/>
          </p:cNvSpPr>
          <p:nvPr>
            <p:ph type="sldImg"/>
          </p:nvPr>
        </p:nvSpPr>
        <p:spPr>
          <a:xfrm>
            <a:off x="968375" y="742950"/>
            <a:ext cx="4948238" cy="3713163"/>
          </a:xfrm>
          <a:ln/>
        </p:spPr>
      </p:sp>
      <p:sp>
        <p:nvSpPr>
          <p:cNvPr id="6349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451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41369D19-7346-4997-B2DF-45D68255B72B}" type="slidenum">
              <a:rPr lang="en-US" sz="1400" i="0">
                <a:latin typeface="Times New Roman" pitchFamily="18" charset="0"/>
              </a:rPr>
              <a:pPr/>
              <a:t>15</a:t>
            </a:fld>
            <a:endParaRPr lang="en-US" sz="1400" i="0">
              <a:latin typeface="Times New Roman" pitchFamily="18" charset="0"/>
            </a:endParaRPr>
          </a:p>
        </p:txBody>
      </p:sp>
      <p:sp>
        <p:nvSpPr>
          <p:cNvPr id="64516" name="Rectangle 2"/>
          <p:cNvSpPr>
            <a:spLocks noGrp="1" noRot="1" noChangeAspect="1" noChangeArrowheads="1" noTextEdit="1"/>
          </p:cNvSpPr>
          <p:nvPr>
            <p:ph type="sldImg"/>
          </p:nvPr>
        </p:nvSpPr>
        <p:spPr>
          <a:xfrm>
            <a:off x="968375" y="742950"/>
            <a:ext cx="4948238" cy="3713163"/>
          </a:xfrm>
          <a:ln/>
        </p:spPr>
      </p:sp>
      <p:sp>
        <p:nvSpPr>
          <p:cNvPr id="6451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553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69EA10BB-D8D5-4101-A227-45F95827E09E}" type="slidenum">
              <a:rPr lang="en-US" sz="1400" i="0">
                <a:latin typeface="Times New Roman" pitchFamily="18" charset="0"/>
              </a:rPr>
              <a:pPr/>
              <a:t>16</a:t>
            </a:fld>
            <a:endParaRPr lang="en-US" sz="1400" i="0">
              <a:latin typeface="Times New Roman" pitchFamily="18" charset="0"/>
            </a:endParaRPr>
          </a:p>
        </p:txBody>
      </p:sp>
      <p:sp>
        <p:nvSpPr>
          <p:cNvPr id="65540" name="Rectangle 2"/>
          <p:cNvSpPr>
            <a:spLocks noGrp="1" noRot="1" noChangeAspect="1" noChangeArrowheads="1" noTextEdit="1"/>
          </p:cNvSpPr>
          <p:nvPr>
            <p:ph type="sldImg"/>
          </p:nvPr>
        </p:nvSpPr>
        <p:spPr>
          <a:xfrm>
            <a:off x="968375" y="742950"/>
            <a:ext cx="4948238" cy="3713163"/>
          </a:xfrm>
          <a:ln/>
        </p:spPr>
      </p:sp>
      <p:sp>
        <p:nvSpPr>
          <p:cNvPr id="6554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656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E501CB07-8BF9-499E-8108-7F9F56AB3294}" type="slidenum">
              <a:rPr lang="en-US" sz="1400" i="0">
                <a:latin typeface="Times New Roman" pitchFamily="18" charset="0"/>
              </a:rPr>
              <a:pPr/>
              <a:t>17</a:t>
            </a:fld>
            <a:endParaRPr lang="en-US" sz="1400" i="0">
              <a:latin typeface="Times New Roman" pitchFamily="18" charset="0"/>
            </a:endParaRPr>
          </a:p>
        </p:txBody>
      </p:sp>
      <p:sp>
        <p:nvSpPr>
          <p:cNvPr id="66564" name="Rectangle 2"/>
          <p:cNvSpPr>
            <a:spLocks noGrp="1" noRot="1" noChangeAspect="1" noChangeArrowheads="1" noTextEdit="1"/>
          </p:cNvSpPr>
          <p:nvPr>
            <p:ph type="sldImg"/>
          </p:nvPr>
        </p:nvSpPr>
        <p:spPr>
          <a:xfrm>
            <a:off x="968375" y="742950"/>
            <a:ext cx="4948238" cy="3713163"/>
          </a:xfrm>
          <a:ln/>
        </p:spPr>
      </p:sp>
      <p:sp>
        <p:nvSpPr>
          <p:cNvPr id="6656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758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DFE4373F-0B2F-4B79-B698-9687AB9DD171}" type="slidenum">
              <a:rPr lang="en-US" sz="1400" i="0">
                <a:latin typeface="Times New Roman" pitchFamily="18" charset="0"/>
              </a:rPr>
              <a:pPr/>
              <a:t>18</a:t>
            </a:fld>
            <a:endParaRPr lang="en-US" sz="1400" i="0">
              <a:latin typeface="Times New Roman" pitchFamily="18" charset="0"/>
            </a:endParaRPr>
          </a:p>
        </p:txBody>
      </p:sp>
      <p:sp>
        <p:nvSpPr>
          <p:cNvPr id="67588" name="Rectangle 2"/>
          <p:cNvSpPr>
            <a:spLocks noGrp="1" noRot="1" noChangeAspect="1" noChangeArrowheads="1" noTextEdit="1"/>
          </p:cNvSpPr>
          <p:nvPr>
            <p:ph type="sldImg"/>
          </p:nvPr>
        </p:nvSpPr>
        <p:spPr>
          <a:xfrm>
            <a:off x="968375" y="742950"/>
            <a:ext cx="4948238" cy="3713163"/>
          </a:xfrm>
          <a:ln/>
        </p:spPr>
      </p:sp>
      <p:sp>
        <p:nvSpPr>
          <p:cNvPr id="6758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6861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3E545C58-FB2F-43EE-B0AE-2803D18A80D9}" type="slidenum">
              <a:rPr lang="en-US" sz="1400" i="0">
                <a:latin typeface="Times New Roman" pitchFamily="18" charset="0"/>
              </a:rPr>
              <a:pPr/>
              <a:t>19</a:t>
            </a:fld>
            <a:endParaRPr lang="en-US" sz="1400" i="0">
              <a:latin typeface="Times New Roman" pitchFamily="18" charset="0"/>
            </a:endParaRPr>
          </a:p>
        </p:txBody>
      </p:sp>
      <p:sp>
        <p:nvSpPr>
          <p:cNvPr id="68612" name="Rectangle 2"/>
          <p:cNvSpPr>
            <a:spLocks noGrp="1" noRot="1" noChangeAspect="1" noChangeArrowheads="1" noTextEdit="1"/>
          </p:cNvSpPr>
          <p:nvPr>
            <p:ph type="sldImg"/>
          </p:nvPr>
        </p:nvSpPr>
        <p:spPr>
          <a:xfrm>
            <a:off x="968375" y="742950"/>
            <a:ext cx="4948238" cy="3713163"/>
          </a:xfrm>
          <a:ln/>
        </p:spPr>
      </p:sp>
      <p:sp>
        <p:nvSpPr>
          <p:cNvPr id="6861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D8E6D366-2D2F-4DDB-93DF-AE29398993C6}" type="slidenum">
              <a:rPr lang="en-US" sz="1400" i="0">
                <a:latin typeface="Times New Roman" pitchFamily="18" charset="0"/>
              </a:rPr>
              <a:pPr/>
              <a:t>2</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BFCF359A-EF91-4331-99C8-3205D1260D4B}" type="slidenum">
              <a:rPr lang="en-US" sz="1300" i="0">
                <a:effectLst>
                  <a:outerShdw blurRad="38100" dist="38100" dir="2700000" algn="tl">
                    <a:srgbClr val="C0C0C0"/>
                  </a:outerShdw>
                </a:effectLst>
                <a:latin typeface="Calibri" pitchFamily="34" charset="0"/>
              </a:rPr>
              <a:pPr algn="r"/>
              <a:t>2</a:t>
            </a:fld>
            <a:endParaRPr lang="en-US" sz="1300" i="0" dirty="0">
              <a:effectLst>
                <a:outerShdw blurRad="38100" dist="38100" dir="2700000" algn="tl">
                  <a:srgbClr val="C0C0C0"/>
                </a:outerShdw>
              </a:effectLst>
              <a:latin typeface="Calibri" pitchFamily="34" charset="0"/>
            </a:endParaRPr>
          </a:p>
        </p:txBody>
      </p:sp>
      <p:sp>
        <p:nvSpPr>
          <p:cNvPr id="95237" name="Rectangle 2"/>
          <p:cNvSpPr>
            <a:spLocks noGrp="1" noRot="1" noChangeAspect="1" noChangeArrowheads="1" noTextEdit="1"/>
          </p:cNvSpPr>
          <p:nvPr>
            <p:ph type="sldImg"/>
          </p:nvPr>
        </p:nvSpPr>
        <p:spPr>
          <a:xfrm>
            <a:off x="968375" y="742950"/>
            <a:ext cx="4948238" cy="3713163"/>
          </a:xfrm>
          <a:ln/>
        </p:spPr>
      </p:sp>
      <p:sp>
        <p:nvSpPr>
          <p:cNvPr id="95238"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065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4C7C9478-253A-4BFB-8238-86633A595FAC}" type="slidenum">
              <a:rPr lang="en-US" sz="1400" i="0">
                <a:latin typeface="Times New Roman" pitchFamily="18" charset="0"/>
              </a:rPr>
              <a:pPr/>
              <a:t>20</a:t>
            </a:fld>
            <a:endParaRPr lang="en-US" sz="1400" i="0">
              <a:latin typeface="Times New Roman" pitchFamily="18" charset="0"/>
            </a:endParaRPr>
          </a:p>
        </p:txBody>
      </p:sp>
      <p:sp>
        <p:nvSpPr>
          <p:cNvPr id="70660" name="Rectangle 2"/>
          <p:cNvSpPr>
            <a:spLocks noGrp="1" noRot="1" noChangeAspect="1" noChangeArrowheads="1" noTextEdit="1"/>
          </p:cNvSpPr>
          <p:nvPr>
            <p:ph type="sldImg"/>
          </p:nvPr>
        </p:nvSpPr>
        <p:spPr>
          <a:xfrm>
            <a:off x="968375" y="742950"/>
            <a:ext cx="4948238" cy="3713163"/>
          </a:xfrm>
          <a:ln/>
        </p:spPr>
      </p:sp>
      <p:sp>
        <p:nvSpPr>
          <p:cNvPr id="7066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168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8C6F6C9C-0F92-4771-87D4-987278EB5695}" type="slidenum">
              <a:rPr lang="en-US" sz="1400" i="0">
                <a:latin typeface="Times New Roman" pitchFamily="18" charset="0"/>
              </a:rPr>
              <a:pPr/>
              <a:t>21</a:t>
            </a:fld>
            <a:endParaRPr lang="en-US" sz="1400" i="0">
              <a:latin typeface="Times New Roman" pitchFamily="18" charset="0"/>
            </a:endParaRPr>
          </a:p>
        </p:txBody>
      </p:sp>
      <p:sp>
        <p:nvSpPr>
          <p:cNvPr id="71684" name="Rectangle 2"/>
          <p:cNvSpPr>
            <a:spLocks noGrp="1" noRot="1" noChangeAspect="1" noChangeArrowheads="1" noTextEdit="1"/>
          </p:cNvSpPr>
          <p:nvPr>
            <p:ph type="sldImg"/>
          </p:nvPr>
        </p:nvSpPr>
        <p:spPr>
          <a:xfrm>
            <a:off x="968375" y="742950"/>
            <a:ext cx="4948238" cy="3713163"/>
          </a:xfrm>
          <a:ln/>
        </p:spPr>
      </p:sp>
      <p:sp>
        <p:nvSpPr>
          <p:cNvPr id="7168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7168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8C6F6C9C-0F92-4771-87D4-987278EB5695}" type="slidenum">
              <a:rPr lang="en-US" sz="1400" i="0">
                <a:latin typeface="Times New Roman" pitchFamily="18" charset="0"/>
              </a:rPr>
              <a:pPr/>
              <a:t>22</a:t>
            </a:fld>
            <a:endParaRPr lang="en-US" sz="1400" i="0">
              <a:latin typeface="Times New Roman" pitchFamily="18" charset="0"/>
            </a:endParaRPr>
          </a:p>
        </p:txBody>
      </p:sp>
      <p:sp>
        <p:nvSpPr>
          <p:cNvPr id="71684" name="Rectangle 2"/>
          <p:cNvSpPr>
            <a:spLocks noGrp="1" noRot="1" noChangeAspect="1" noChangeArrowheads="1" noTextEdit="1"/>
          </p:cNvSpPr>
          <p:nvPr>
            <p:ph type="sldImg"/>
          </p:nvPr>
        </p:nvSpPr>
        <p:spPr>
          <a:xfrm>
            <a:off x="968375" y="742950"/>
            <a:ext cx="4948238" cy="3713163"/>
          </a:xfrm>
          <a:ln/>
        </p:spPr>
      </p:sp>
      <p:sp>
        <p:nvSpPr>
          <p:cNvPr id="7168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BD2C49B6-C082-4960-A9E1-987D21C55C16}" type="slidenum">
              <a:rPr lang="en-US" sz="1400" i="0">
                <a:latin typeface="Times New Roman" pitchFamily="18" charset="0"/>
              </a:rPr>
              <a:pPr/>
              <a:t>3</a:t>
            </a:fld>
            <a:endParaRPr lang="en-US" sz="1400" i="0">
              <a:latin typeface="Times New Roman" pitchFamily="18" charset="0"/>
            </a:endParaRPr>
          </a:p>
        </p:txBody>
      </p:sp>
      <p:sp>
        <p:nvSpPr>
          <p:cNvPr id="5" name="Rectangle 6"/>
          <p:cNvSpPr txBox="1">
            <a:spLocks noGrp="1" noChangeArrowheads="1"/>
          </p:cNvSpPr>
          <p:nvPr/>
        </p:nvSpPr>
        <p:spPr bwMode="auto">
          <a:xfrm>
            <a:off x="0" y="9410700"/>
            <a:ext cx="2982807" cy="495300"/>
          </a:xfrm>
          <a:prstGeom prst="rect">
            <a:avLst/>
          </a:prstGeom>
          <a:noFill/>
          <a:ln w="9525">
            <a:noFill/>
            <a:miter lim="800000"/>
            <a:headEnd/>
            <a:tailEnd/>
          </a:ln>
        </p:spPr>
        <p:txBody>
          <a:bodyPr lIns="92038" tIns="46019" rIns="92038" bIns="46019" anchor="b"/>
          <a:lstStyle/>
          <a:p>
            <a:pPr defTabSz="921080">
              <a:defRPr/>
            </a:pPr>
            <a:r>
              <a:rPr lang="en-US" sz="1300" dirty="0">
                <a:effectLst>
                  <a:outerShdw blurRad="38100" dist="38100" dir="2700000" algn="tl">
                    <a:srgbClr val="C0C0C0"/>
                  </a:outerShdw>
                </a:effectLst>
                <a:latin typeface="Calibri" pitchFamily="34" charset="0"/>
              </a:rPr>
              <a:t>(c) 1999. </a:t>
            </a:r>
            <a:r>
              <a:rPr lang="en-US" sz="1300" dirty="0" err="1">
                <a:effectLst>
                  <a:outerShdw blurRad="38100" dist="38100" dir="2700000" algn="tl">
                    <a:srgbClr val="C0C0C0"/>
                  </a:outerShdw>
                </a:effectLst>
                <a:latin typeface="Calibri" pitchFamily="34" charset="0"/>
              </a:rPr>
              <a:t>Tralvex</a:t>
            </a:r>
            <a:r>
              <a:rPr lang="en-US" sz="1300" dirty="0">
                <a:effectLst>
                  <a:outerShdw blurRad="38100" dist="38100" dir="2700000" algn="tl">
                    <a:srgbClr val="C0C0C0"/>
                  </a:outerShdw>
                </a:effectLst>
                <a:latin typeface="Calibri" pitchFamily="34" charset="0"/>
              </a:rPr>
              <a:t> </a:t>
            </a:r>
            <a:r>
              <a:rPr lang="en-US" sz="1300" dirty="0" err="1">
                <a:effectLst>
                  <a:outerShdw blurRad="38100" dist="38100" dir="2700000" algn="tl">
                    <a:srgbClr val="C0C0C0"/>
                  </a:outerShdw>
                </a:effectLst>
                <a:latin typeface="Calibri" pitchFamily="34" charset="0"/>
              </a:rPr>
              <a:t>Yeap</a:t>
            </a:r>
            <a:r>
              <a:rPr lang="en-US" sz="1300" dirty="0">
                <a:effectLst>
                  <a:outerShdw blurRad="38100" dist="38100" dir="2700000" algn="tl">
                    <a:srgbClr val="C0C0C0"/>
                  </a:outerShdw>
                </a:effectLst>
                <a:latin typeface="Calibri" pitchFamily="34" charset="0"/>
              </a:rPr>
              <a:t>. All Rights Reserved</a:t>
            </a:r>
          </a:p>
        </p:txBody>
      </p:sp>
      <p:sp>
        <p:nvSpPr>
          <p:cNvPr id="6" name="Rectangle 7"/>
          <p:cNvSpPr txBox="1">
            <a:spLocks noGrp="1" noChangeArrowheads="1"/>
          </p:cNvSpPr>
          <p:nvPr/>
        </p:nvSpPr>
        <p:spPr bwMode="auto">
          <a:xfrm>
            <a:off x="3900593" y="9410700"/>
            <a:ext cx="2982807" cy="495300"/>
          </a:xfrm>
          <a:prstGeom prst="rect">
            <a:avLst/>
          </a:prstGeom>
          <a:noFill/>
          <a:ln w="9525">
            <a:noFill/>
            <a:miter lim="800000"/>
            <a:headEnd/>
            <a:tailEnd/>
          </a:ln>
        </p:spPr>
        <p:txBody>
          <a:bodyPr lIns="92038" tIns="46019" rIns="92038" bIns="46019" anchor="b"/>
          <a:lstStyle>
            <a:lvl1pPr defTabSz="877888">
              <a:defRPr sz="2400" i="1">
                <a:solidFill>
                  <a:schemeClr val="tx1"/>
                </a:solidFill>
                <a:latin typeface="Arial" charset="0"/>
              </a:defRPr>
            </a:lvl1pPr>
            <a:lvl2pPr marL="742950" indent="-285750" defTabSz="877888">
              <a:defRPr sz="2400" i="1">
                <a:solidFill>
                  <a:schemeClr val="tx1"/>
                </a:solidFill>
                <a:latin typeface="Arial" charset="0"/>
              </a:defRPr>
            </a:lvl2pPr>
            <a:lvl3pPr marL="1143000" indent="-228600" defTabSz="877888">
              <a:defRPr sz="2400" i="1">
                <a:solidFill>
                  <a:schemeClr val="tx1"/>
                </a:solidFill>
                <a:latin typeface="Arial" charset="0"/>
              </a:defRPr>
            </a:lvl3pPr>
            <a:lvl4pPr marL="1600200" indent="-228600" defTabSz="877888">
              <a:defRPr sz="2400" i="1">
                <a:solidFill>
                  <a:schemeClr val="tx1"/>
                </a:solidFill>
                <a:latin typeface="Arial" charset="0"/>
              </a:defRPr>
            </a:lvl4pPr>
            <a:lvl5pPr marL="2057400" indent="-228600" defTabSz="877888">
              <a:defRPr sz="2400" i="1">
                <a:solidFill>
                  <a:schemeClr val="tx1"/>
                </a:solidFill>
                <a:latin typeface="Arial" charset="0"/>
              </a:defRPr>
            </a:lvl5pPr>
            <a:lvl6pPr marL="2514600" indent="-228600" defTabSz="877888" eaLnBrk="0" fontAlgn="base" hangingPunct="0">
              <a:spcBef>
                <a:spcPct val="0"/>
              </a:spcBef>
              <a:spcAft>
                <a:spcPct val="0"/>
              </a:spcAft>
              <a:defRPr sz="2400" i="1">
                <a:solidFill>
                  <a:schemeClr val="tx1"/>
                </a:solidFill>
                <a:latin typeface="Arial" charset="0"/>
              </a:defRPr>
            </a:lvl6pPr>
            <a:lvl7pPr marL="2971800" indent="-228600" defTabSz="877888" eaLnBrk="0" fontAlgn="base" hangingPunct="0">
              <a:spcBef>
                <a:spcPct val="0"/>
              </a:spcBef>
              <a:spcAft>
                <a:spcPct val="0"/>
              </a:spcAft>
              <a:defRPr sz="2400" i="1">
                <a:solidFill>
                  <a:schemeClr val="tx1"/>
                </a:solidFill>
                <a:latin typeface="Arial" charset="0"/>
              </a:defRPr>
            </a:lvl7pPr>
            <a:lvl8pPr marL="3429000" indent="-228600" defTabSz="877888" eaLnBrk="0" fontAlgn="base" hangingPunct="0">
              <a:spcBef>
                <a:spcPct val="0"/>
              </a:spcBef>
              <a:spcAft>
                <a:spcPct val="0"/>
              </a:spcAft>
              <a:defRPr sz="2400" i="1">
                <a:solidFill>
                  <a:schemeClr val="tx1"/>
                </a:solidFill>
                <a:latin typeface="Arial" charset="0"/>
              </a:defRPr>
            </a:lvl8pPr>
            <a:lvl9pPr marL="3886200" indent="-228600" defTabSz="877888" eaLnBrk="0" fontAlgn="base" hangingPunct="0">
              <a:spcBef>
                <a:spcPct val="0"/>
              </a:spcBef>
              <a:spcAft>
                <a:spcPct val="0"/>
              </a:spcAft>
              <a:defRPr sz="2400" i="1">
                <a:solidFill>
                  <a:schemeClr val="tx1"/>
                </a:solidFill>
                <a:latin typeface="Arial" charset="0"/>
              </a:defRPr>
            </a:lvl9pPr>
          </a:lstStyle>
          <a:p>
            <a:pPr algn="r"/>
            <a:fld id="{0543F79E-0126-4F99-AA26-A4212556D656}" type="slidenum">
              <a:rPr lang="en-US" sz="1300" i="0">
                <a:effectLst>
                  <a:outerShdw blurRad="38100" dist="38100" dir="2700000" algn="tl">
                    <a:srgbClr val="C0C0C0"/>
                  </a:outerShdw>
                </a:effectLst>
                <a:latin typeface="Calibri" pitchFamily="34" charset="0"/>
              </a:rPr>
              <a:pPr algn="r"/>
              <a:t>3</a:t>
            </a:fld>
            <a:endParaRPr lang="en-US" sz="1300" i="0" dirty="0">
              <a:effectLst>
                <a:outerShdw blurRad="38100" dist="38100" dir="2700000" algn="tl">
                  <a:srgbClr val="C0C0C0"/>
                </a:outerShdw>
              </a:effectLst>
              <a:latin typeface="Calibri" pitchFamily="34" charset="0"/>
            </a:endParaRPr>
          </a:p>
        </p:txBody>
      </p:sp>
      <p:sp>
        <p:nvSpPr>
          <p:cNvPr id="96261" name="Rectangle 2"/>
          <p:cNvSpPr>
            <a:spLocks noGrp="1" noRot="1" noChangeAspect="1" noChangeArrowheads="1" noTextEdit="1"/>
          </p:cNvSpPr>
          <p:nvPr>
            <p:ph type="sldImg"/>
          </p:nvPr>
        </p:nvSpPr>
        <p:spPr>
          <a:xfrm>
            <a:off x="968375" y="742950"/>
            <a:ext cx="4948238" cy="3713163"/>
          </a:xfrm>
          <a:ln/>
        </p:spPr>
      </p:sp>
      <p:sp>
        <p:nvSpPr>
          <p:cNvPr id="96262"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8" tIns="46019" rIns="92038" bIns="46019"/>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AA169CC1-6388-40D6-85D6-23FD9D64889B}" type="slidenum">
              <a:rPr lang="en-US" sz="1400" i="0">
                <a:latin typeface="Times New Roman" pitchFamily="18" charset="0"/>
              </a:rPr>
              <a:pPr/>
              <a:t>4</a:t>
            </a:fld>
            <a:endParaRPr lang="en-US" sz="1400" i="0">
              <a:latin typeface="Times New Roman" pitchFamily="18" charset="0"/>
            </a:endParaRPr>
          </a:p>
        </p:txBody>
      </p:sp>
      <p:sp>
        <p:nvSpPr>
          <p:cNvPr id="97283" name="Rectangle 2"/>
          <p:cNvSpPr>
            <a:spLocks noGrp="1" noRot="1" noChangeAspect="1" noChangeArrowheads="1" noTextEdit="1"/>
          </p:cNvSpPr>
          <p:nvPr>
            <p:ph type="sldImg"/>
          </p:nvPr>
        </p:nvSpPr>
        <p:spPr>
          <a:xfrm>
            <a:off x="968375" y="742950"/>
            <a:ext cx="4948238" cy="3713163"/>
          </a:xfrm>
          <a:ln/>
        </p:spPr>
      </p:sp>
      <p:sp>
        <p:nvSpPr>
          <p:cNvPr id="97284"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9110FDA5-4110-4F4D-8256-F6F7103926B8}" type="slidenum">
              <a:rPr lang="en-US" sz="1400" i="0">
                <a:latin typeface="Times New Roman" pitchFamily="18" charset="0"/>
              </a:rPr>
              <a:pPr/>
              <a:t>5</a:t>
            </a:fld>
            <a:endParaRPr lang="en-US" sz="1400" i="0">
              <a:latin typeface="Times New Roman" pitchFamily="18" charset="0"/>
            </a:endParaRPr>
          </a:p>
        </p:txBody>
      </p:sp>
      <p:sp>
        <p:nvSpPr>
          <p:cNvPr id="98307" name="Rectangle 2"/>
          <p:cNvSpPr>
            <a:spLocks noGrp="1" noRot="1" noChangeAspect="1" noChangeArrowheads="1" noTextEdit="1"/>
          </p:cNvSpPr>
          <p:nvPr>
            <p:ph type="sldImg"/>
          </p:nvPr>
        </p:nvSpPr>
        <p:spPr>
          <a:xfrm>
            <a:off x="968375" y="742950"/>
            <a:ext cx="4948238" cy="3713163"/>
          </a:xfrm>
          <a:ln/>
        </p:spPr>
      </p:sp>
      <p:sp>
        <p:nvSpPr>
          <p:cNvPr id="98308"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5017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5B3DDA9C-67C6-4DAA-A790-84EDB60F17D6}" type="slidenum">
              <a:rPr lang="en-US" sz="1400" i="0">
                <a:latin typeface="Times New Roman" pitchFamily="18" charset="0"/>
              </a:rPr>
              <a:pPr/>
              <a:t>6</a:t>
            </a:fld>
            <a:endParaRPr lang="en-US" sz="1400" i="0">
              <a:latin typeface="Times New Roman" pitchFamily="18" charset="0"/>
            </a:endParaRPr>
          </a:p>
        </p:txBody>
      </p:sp>
      <p:sp>
        <p:nvSpPr>
          <p:cNvPr id="50180" name="Rectangle 2"/>
          <p:cNvSpPr>
            <a:spLocks noGrp="1" noRot="1" noChangeAspect="1" noChangeArrowheads="1" noTextEdit="1"/>
          </p:cNvSpPr>
          <p:nvPr>
            <p:ph type="sldImg"/>
          </p:nvPr>
        </p:nvSpPr>
        <p:spPr>
          <a:xfrm>
            <a:off x="968375" y="742950"/>
            <a:ext cx="4948238" cy="3713163"/>
          </a:xfrm>
          <a:ln/>
        </p:spPr>
      </p:sp>
      <p:sp>
        <p:nvSpPr>
          <p:cNvPr id="5018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5120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9445F5A0-7A50-408A-8CB9-7D80F49B5561}" type="slidenum">
              <a:rPr lang="en-US" sz="1400" i="0">
                <a:latin typeface="Times New Roman" pitchFamily="18" charset="0"/>
              </a:rPr>
              <a:pPr/>
              <a:t>7</a:t>
            </a:fld>
            <a:endParaRPr lang="en-US" sz="1400" i="0">
              <a:latin typeface="Times New Roman" pitchFamily="18" charset="0"/>
            </a:endParaRPr>
          </a:p>
        </p:txBody>
      </p:sp>
      <p:sp>
        <p:nvSpPr>
          <p:cNvPr id="51204" name="Rectangle 2"/>
          <p:cNvSpPr>
            <a:spLocks noGrp="1" noRot="1" noChangeAspect="1" noChangeArrowheads="1" noTextEdit="1"/>
          </p:cNvSpPr>
          <p:nvPr>
            <p:ph type="sldImg"/>
          </p:nvPr>
        </p:nvSpPr>
        <p:spPr>
          <a:xfrm>
            <a:off x="968375" y="742950"/>
            <a:ext cx="4948238" cy="3713163"/>
          </a:xfrm>
          <a:ln/>
        </p:spPr>
      </p:sp>
      <p:sp>
        <p:nvSpPr>
          <p:cNvPr id="5120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5325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2FEF4E11-1E78-4C28-8A68-452A2FFD1756}" type="slidenum">
              <a:rPr lang="en-US" sz="1400" i="0">
                <a:latin typeface="Times New Roman" pitchFamily="18" charset="0"/>
              </a:rPr>
              <a:pPr/>
              <a:t>8</a:t>
            </a:fld>
            <a:endParaRPr lang="en-US" sz="1400" i="0">
              <a:latin typeface="Times New Roman" pitchFamily="18" charset="0"/>
            </a:endParaRPr>
          </a:p>
        </p:txBody>
      </p:sp>
      <p:sp>
        <p:nvSpPr>
          <p:cNvPr id="53252" name="Rectangle 2"/>
          <p:cNvSpPr>
            <a:spLocks noGrp="1" noRot="1" noChangeAspect="1" noChangeArrowheads="1" noTextEdit="1"/>
          </p:cNvSpPr>
          <p:nvPr>
            <p:ph type="sldImg"/>
          </p:nvPr>
        </p:nvSpPr>
        <p:spPr>
          <a:xfrm>
            <a:off x="968375" y="742950"/>
            <a:ext cx="4948238" cy="3713163"/>
          </a:xfrm>
          <a:ln/>
        </p:spPr>
      </p:sp>
      <p:sp>
        <p:nvSpPr>
          <p:cNvPr id="5325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r>
              <a:rPr lang="en-US" sz="1400" i="0">
                <a:latin typeface="Times New Roman" pitchFamily="18" charset="0"/>
              </a:rPr>
              <a:t>EE141</a:t>
            </a:r>
          </a:p>
        </p:txBody>
      </p:sp>
      <p:sp>
        <p:nvSpPr>
          <p:cNvPr id="593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100" i="1">
                <a:solidFill>
                  <a:schemeClr val="tx1"/>
                </a:solidFill>
                <a:latin typeface="Arial" charset="0"/>
              </a:defRPr>
            </a:lvl1pPr>
            <a:lvl2pPr marL="779503" indent="-299809" defTabSz="949395">
              <a:defRPr sz="2100" i="1">
                <a:solidFill>
                  <a:schemeClr val="tx1"/>
                </a:solidFill>
                <a:latin typeface="Arial" charset="0"/>
              </a:defRPr>
            </a:lvl2pPr>
            <a:lvl3pPr marL="1199236" indent="-239847" defTabSz="949395">
              <a:defRPr sz="2100" i="1">
                <a:solidFill>
                  <a:schemeClr val="tx1"/>
                </a:solidFill>
                <a:latin typeface="Arial" charset="0"/>
              </a:defRPr>
            </a:lvl3pPr>
            <a:lvl4pPr marL="1678930" indent="-239847" defTabSz="949395">
              <a:defRPr sz="2100" i="1">
                <a:solidFill>
                  <a:schemeClr val="tx1"/>
                </a:solidFill>
                <a:latin typeface="Arial" charset="0"/>
              </a:defRPr>
            </a:lvl4pPr>
            <a:lvl5pPr marL="2158624" indent="-239847" defTabSz="949395">
              <a:defRPr sz="2100" i="1">
                <a:solidFill>
                  <a:schemeClr val="tx1"/>
                </a:solidFill>
                <a:latin typeface="Arial" charset="0"/>
              </a:defRPr>
            </a:lvl5pPr>
            <a:lvl6pPr marL="2638318" indent="-239847" defTabSz="949395" eaLnBrk="0" fontAlgn="base" hangingPunct="0">
              <a:spcBef>
                <a:spcPct val="0"/>
              </a:spcBef>
              <a:spcAft>
                <a:spcPct val="0"/>
              </a:spcAft>
              <a:defRPr sz="2100" i="1">
                <a:solidFill>
                  <a:schemeClr val="tx1"/>
                </a:solidFill>
                <a:latin typeface="Arial" charset="0"/>
              </a:defRPr>
            </a:lvl6pPr>
            <a:lvl7pPr marL="3118013" indent="-239847" defTabSz="949395" eaLnBrk="0" fontAlgn="base" hangingPunct="0">
              <a:spcBef>
                <a:spcPct val="0"/>
              </a:spcBef>
              <a:spcAft>
                <a:spcPct val="0"/>
              </a:spcAft>
              <a:defRPr sz="2100" i="1">
                <a:solidFill>
                  <a:schemeClr val="tx1"/>
                </a:solidFill>
                <a:latin typeface="Arial" charset="0"/>
              </a:defRPr>
            </a:lvl7pPr>
            <a:lvl8pPr marL="3597707" indent="-239847" defTabSz="949395" eaLnBrk="0" fontAlgn="base" hangingPunct="0">
              <a:spcBef>
                <a:spcPct val="0"/>
              </a:spcBef>
              <a:spcAft>
                <a:spcPct val="0"/>
              </a:spcAft>
              <a:defRPr sz="2100" i="1">
                <a:solidFill>
                  <a:schemeClr val="tx1"/>
                </a:solidFill>
                <a:latin typeface="Arial" charset="0"/>
              </a:defRPr>
            </a:lvl8pPr>
            <a:lvl9pPr marL="4077401" indent="-239847" defTabSz="949395" eaLnBrk="0" fontAlgn="base" hangingPunct="0">
              <a:spcBef>
                <a:spcPct val="0"/>
              </a:spcBef>
              <a:spcAft>
                <a:spcPct val="0"/>
              </a:spcAft>
              <a:defRPr sz="2100" i="1">
                <a:solidFill>
                  <a:schemeClr val="tx1"/>
                </a:solidFill>
                <a:latin typeface="Arial" charset="0"/>
              </a:defRPr>
            </a:lvl9pPr>
          </a:lstStyle>
          <a:p>
            <a:fld id="{5A83AFC1-6AC5-4BCA-894C-7D852BA3650C}" type="slidenum">
              <a:rPr lang="en-US" sz="1400" i="0">
                <a:latin typeface="Times New Roman" pitchFamily="18" charset="0"/>
              </a:rPr>
              <a:pPr/>
              <a:t>9</a:t>
            </a:fld>
            <a:endParaRPr lang="en-US" sz="1400" i="0">
              <a:latin typeface="Times New Roman" pitchFamily="18" charset="0"/>
            </a:endParaRPr>
          </a:p>
        </p:txBody>
      </p:sp>
      <p:sp>
        <p:nvSpPr>
          <p:cNvPr id="59396" name="Rectangle 2"/>
          <p:cNvSpPr>
            <a:spLocks noGrp="1" noRot="1" noChangeAspect="1" noChangeArrowheads="1" noTextEdit="1"/>
          </p:cNvSpPr>
          <p:nvPr>
            <p:ph type="sldImg"/>
          </p:nvPr>
        </p:nvSpPr>
        <p:spPr>
          <a:xfrm>
            <a:off x="968375" y="742950"/>
            <a:ext cx="4948238" cy="3713163"/>
          </a:xfrm>
          <a:ln/>
        </p:spPr>
      </p:sp>
      <p:sp>
        <p:nvSpPr>
          <p:cNvPr id="5939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400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spcAft>
                <a:spcPts val="1200"/>
              </a:spcAft>
              <a:buClr>
                <a:schemeClr val="tx2"/>
              </a:buClr>
              <a:buSzPct val="115000"/>
            </a:pPr>
            <a:r>
              <a:rPr lang="pl-PL" sz="2800" dirty="0" smtClean="0">
                <a:solidFill>
                  <a:schemeClr val="tx2"/>
                </a:solidFill>
              </a:rPr>
              <a:t>Włodzisław Duch</a:t>
            </a:r>
            <a:endParaRPr lang="en-US" sz="2800" dirty="0" smtClean="0">
              <a:solidFill>
                <a:schemeClr val="tx2"/>
              </a:solidFill>
            </a:endParaRPr>
          </a:p>
          <a:p>
            <a:pPr eaLnBrk="1" hangingPunct="1">
              <a:lnSpc>
                <a:spcPct val="90000"/>
              </a:lnSpc>
              <a:spcAft>
                <a:spcPts val="1200"/>
              </a:spcAft>
              <a:buClr>
                <a:schemeClr val="tx2"/>
              </a:buClr>
              <a:buSzPct val="115000"/>
            </a:pPr>
            <a:r>
              <a:rPr lang="pl-PL" sz="2800" dirty="0" smtClean="0">
                <a:solidFill>
                  <a:schemeClr val="tx2"/>
                </a:solidFill>
              </a:rPr>
              <a:t>UMK Toruń</a:t>
            </a:r>
            <a:r>
              <a:rPr lang="en-US" sz="2800" dirty="0" smtClean="0">
                <a:solidFill>
                  <a:schemeClr val="tx2"/>
                </a:solidFill>
              </a:rPr>
              <a:t>, Poland/NTU Singapore</a:t>
            </a:r>
          </a:p>
          <a:p>
            <a:pPr eaLnBrk="1" hangingPunct="1">
              <a:lnSpc>
                <a:spcPct val="90000"/>
              </a:lnSpc>
              <a:spcAft>
                <a:spcPts val="1200"/>
              </a:spcAft>
              <a:buClr>
                <a:schemeClr val="tx2"/>
              </a:buClr>
              <a:buSzPct val="115000"/>
            </a:pPr>
            <a:r>
              <a:rPr lang="pl-PL" sz="2800" dirty="0" smtClean="0">
                <a:solidFill>
                  <a:schemeClr val="tx2"/>
                </a:solidFill>
                <a:hlinkClick r:id="rId2"/>
              </a:rPr>
              <a:t>Google: </a:t>
            </a:r>
            <a:r>
              <a:rPr lang="en-US" sz="2800" dirty="0" smtClean="0">
                <a:solidFill>
                  <a:schemeClr val="tx2"/>
                </a:solidFill>
                <a:hlinkClick r:id="rId2"/>
              </a:rPr>
              <a:t>W. </a:t>
            </a:r>
            <a:r>
              <a:rPr lang="pl-PL" sz="2800" dirty="0" smtClean="0">
                <a:solidFill>
                  <a:schemeClr val="tx2"/>
                </a:solidFill>
                <a:hlinkClick r:id="rId2"/>
              </a:rPr>
              <a:t>Duch</a:t>
            </a:r>
            <a:endParaRPr lang="en-US" sz="2800" dirty="0">
              <a:solidFill>
                <a:schemeClr val="tx2"/>
              </a:solidFill>
            </a:endParaRPr>
          </a:p>
        </p:txBody>
      </p:sp>
    </p:spTree>
    <p:extLst>
      <p:ext uri="{BB962C8B-B14F-4D97-AF65-F5344CB8AC3E}">
        <p14:creationId xmlns:p14="http://schemas.microsoft.com/office/powerpoint/2010/main" val="540317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673182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951748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en-US" dirty="0"/>
          </a:p>
        </p:txBody>
      </p:sp>
    </p:spTree>
    <p:extLst>
      <p:ext uri="{BB962C8B-B14F-4D97-AF65-F5344CB8AC3E}">
        <p14:creationId xmlns:p14="http://schemas.microsoft.com/office/powerpoint/2010/main" val="330367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03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ta:.T3Tab.TrialOutputDat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ta:.PanelTab.ControlPane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ta:.PanelTab.ControlPane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www.brain.riken.go.jp/labs/cbms/tanaka.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grey.colorado.edu/CompCogNeuro/index.php/CECN1_Pattern_Comple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grey.colorado.edu/CompCogNeuro/index.php/CECN1_Distributed_Top-down_Amplific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pl.wikipedia.org/wiki/J%C4%99zyk_grecki_klasyczn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3648"/>
            <a:ext cx="7772400" cy="1656184"/>
          </a:xfrm>
        </p:spPr>
        <p:txBody>
          <a:bodyPr/>
          <a:lstStyle/>
          <a:p>
            <a:pPr eaLnBrk="1" hangingPunct="1">
              <a:defRPr/>
            </a:pPr>
            <a:r>
              <a:rPr lang="en-US" sz="3200" dirty="0" smtClean="0">
                <a:effectLst/>
              </a:rPr>
              <a:t>Advanced </a:t>
            </a:r>
            <a:r>
              <a:rPr lang="en-US" sz="3200" dirty="0">
                <a:effectLst/>
              </a:rPr>
              <a:t>Topic in Cognitive </a:t>
            </a:r>
            <a:r>
              <a:rPr lang="en-US" sz="3200" dirty="0" smtClean="0">
                <a:effectLst/>
              </a:rPr>
              <a:t/>
            </a:r>
            <a:br>
              <a:rPr lang="en-US" sz="3200" dirty="0" smtClean="0">
                <a:effectLst/>
              </a:rPr>
            </a:br>
            <a:r>
              <a:rPr lang="en-US" sz="3200" dirty="0" smtClean="0">
                <a:effectLst/>
              </a:rPr>
              <a:t>Neuroscience and </a:t>
            </a:r>
            <a:r>
              <a:rPr lang="en-US" sz="3200" dirty="0">
                <a:effectLst/>
              </a:rPr>
              <a:t>Embodied </a:t>
            </a:r>
            <a:r>
              <a:rPr lang="en-US" sz="3200" dirty="0" smtClean="0">
                <a:effectLst/>
              </a:rPr>
              <a:t>Intelligence</a:t>
            </a:r>
            <a:endParaRPr lang="en-US" sz="4000" dirty="0"/>
          </a:p>
        </p:txBody>
      </p:sp>
      <p:sp>
        <p:nvSpPr>
          <p:cNvPr id="2051" name="Rectangle 3"/>
          <p:cNvSpPr>
            <a:spLocks noGrp="1" noChangeArrowheads="1"/>
          </p:cNvSpPr>
          <p:nvPr>
            <p:ph type="subTitle" idx="1"/>
          </p:nvPr>
        </p:nvSpPr>
        <p:spPr>
          <a:xfrm>
            <a:off x="1187624" y="1844824"/>
            <a:ext cx="5328592" cy="3384376"/>
          </a:xfrm>
          <a:noFill/>
        </p:spPr>
        <p:txBody>
          <a:bodyPr/>
          <a:lstStyle/>
          <a:p>
            <a:pPr eaLnBrk="1" hangingPunct="1">
              <a:lnSpc>
                <a:spcPct val="90000"/>
              </a:lnSpc>
            </a:pPr>
            <a:r>
              <a:rPr lang="en-US" sz="3600" dirty="0" smtClean="0">
                <a:solidFill>
                  <a:schemeClr val="tx2"/>
                </a:solidFill>
              </a:rPr>
              <a:t>Lab3 </a:t>
            </a:r>
          </a:p>
          <a:p>
            <a:pPr eaLnBrk="1" hangingPunct="1">
              <a:lnSpc>
                <a:spcPct val="90000"/>
              </a:lnSpc>
            </a:pPr>
            <a:r>
              <a:rPr lang="en-US" sz="3600" dirty="0" smtClean="0"/>
              <a:t>Neurons </a:t>
            </a:r>
            <a:br>
              <a:rPr lang="en-US" sz="3600" dirty="0" smtClean="0"/>
            </a:br>
            <a:r>
              <a:rPr lang="en-US" sz="3600" dirty="0" smtClean="0"/>
              <a:t>and </a:t>
            </a:r>
            <a:r>
              <a:rPr lang="en-US" sz="3600" dirty="0"/>
              <a:t>what they can do. </a:t>
            </a:r>
          </a:p>
          <a:p>
            <a:pPr algn="l" eaLnBrk="1" hangingPunct="1">
              <a:lnSpc>
                <a:spcPct val="90000"/>
              </a:lnSpc>
            </a:pPr>
            <a:r>
              <a:rPr lang="en-US" sz="2400" dirty="0" smtClean="0"/>
              <a:t>Prof. Janusz Starzyk has made a version of the Emergent lab notes based on my notes in Polish language, so now I am using his </a:t>
            </a:r>
            <a:r>
              <a:rPr lang="en-US" sz="2400" dirty="0" smtClean="0">
                <a:sym typeface="Wingdings" pitchFamily="2" charset="2"/>
              </a:rPr>
              <a:t></a:t>
            </a:r>
            <a:endParaRPr lang="en-US" sz="2400" dirty="0" smtClean="0"/>
          </a:p>
        </p:txBody>
      </p:sp>
      <p:sp>
        <p:nvSpPr>
          <p:cNvPr id="2054" name="pole tekstowe 1"/>
          <p:cNvSpPr txBox="1">
            <a:spLocks noChangeArrowheads="1"/>
          </p:cNvSpPr>
          <p:nvPr/>
        </p:nvSpPr>
        <p:spPr bwMode="auto">
          <a:xfrm>
            <a:off x="6721288" y="6317969"/>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dirty="0">
                <a:solidFill>
                  <a:srgbClr val="FFC000"/>
                </a:solidFill>
                <a:latin typeface="Calibri" pitchFamily="34" charset="0"/>
              </a:rPr>
              <a:t>CE7427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060848"/>
            <a:ext cx="18669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xfrm>
            <a:off x="660400" y="441325"/>
            <a:ext cx="7772400" cy="574675"/>
          </a:xfrm>
        </p:spPr>
        <p:txBody>
          <a:bodyPr/>
          <a:lstStyle/>
          <a:p>
            <a:pPr>
              <a:defRPr/>
            </a:pPr>
            <a:r>
              <a:rPr lang="en-US" sz="4000" dirty="0" smtClean="0"/>
              <a:t>Digit detector - simulation</a:t>
            </a:r>
          </a:p>
        </p:txBody>
      </p:sp>
      <p:sp>
        <p:nvSpPr>
          <p:cNvPr id="13316" name="Rectangle 3"/>
          <p:cNvSpPr>
            <a:spLocks noGrp="1" noChangeArrowheads="1"/>
          </p:cNvSpPr>
          <p:nvPr>
            <p:ph type="body" sz="half" idx="1"/>
          </p:nvPr>
        </p:nvSpPr>
        <p:spPr>
          <a:xfrm>
            <a:off x="684213" y="1196975"/>
            <a:ext cx="8135937" cy="1007889"/>
          </a:xfrm>
          <a:noFill/>
        </p:spPr>
        <p:txBody>
          <a:bodyPr/>
          <a:lstStyle/>
          <a:p>
            <a:pPr marL="0" indent="0">
              <a:buFont typeface="Wingdings" pitchFamily="2" charset="2"/>
              <a:buNone/>
            </a:pPr>
            <a:r>
              <a:rPr lang="en-US" sz="2000" dirty="0" smtClean="0"/>
              <a:t>Activate the Emergent simulator and select  projects, </a:t>
            </a:r>
          </a:p>
          <a:p>
            <a:pPr marL="0" indent="0">
              <a:buFont typeface="Wingdings" pitchFamily="2" charset="2"/>
              <a:buNone/>
            </a:pPr>
            <a:r>
              <a:rPr lang="en-US" sz="2000" dirty="0" smtClean="0"/>
              <a:t>then select chapter_3, and </a:t>
            </a:r>
            <a:r>
              <a:rPr lang="en-US" sz="2000" dirty="0" err="1" smtClean="0"/>
              <a:t>transform.proj</a:t>
            </a:r>
            <a:endParaRPr lang="en-US" sz="2000" dirty="0" smtClean="0"/>
          </a:p>
        </p:txBody>
      </p:sp>
      <p:sp>
        <p:nvSpPr>
          <p:cNvPr id="13317" name="Rectangle 4"/>
          <p:cNvSpPr>
            <a:spLocks noChangeArrowheads="1"/>
          </p:cNvSpPr>
          <p:nvPr/>
        </p:nvSpPr>
        <p:spPr bwMode="auto">
          <a:xfrm>
            <a:off x="4859338" y="2544763"/>
            <a:ext cx="40338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The window </a:t>
            </a:r>
            <a:r>
              <a:rPr lang="en-US" sz="2000" i="0" dirty="0" smtClean="0">
                <a:solidFill>
                  <a:srgbClr val="FFFFFF"/>
                </a:solidFill>
                <a:latin typeface="Calibri" pitchFamily="34" charset="0"/>
              </a:rPr>
              <a:t> </a:t>
            </a:r>
            <a:r>
              <a:rPr lang="en-US" sz="2000" i="0" dirty="0" err="1" smtClean="0">
                <a:solidFill>
                  <a:srgbClr val="FFFFFF"/>
                </a:solidFill>
                <a:latin typeface="Calibri" pitchFamily="34" charset="0"/>
              </a:rPr>
              <a:t>Digit_Network</a:t>
            </a:r>
            <a:r>
              <a:rPr lang="en-US" sz="2000" i="0" dirty="0">
                <a:solidFill>
                  <a:srgbClr val="FFFFFF"/>
                </a:solidFill>
                <a:latin typeface="Calibri" pitchFamily="34" charset="0"/>
              </a:rPr>
              <a:t/>
            </a:r>
            <a:br>
              <a:rPr lang="en-US" sz="2000" i="0" dirty="0">
                <a:solidFill>
                  <a:srgbClr val="FFFFFF"/>
                </a:solidFill>
                <a:latin typeface="Calibri" pitchFamily="34" charset="0"/>
              </a:rPr>
            </a:br>
            <a:r>
              <a:rPr lang="en-US" sz="2000" i="0" dirty="0">
                <a:solidFill>
                  <a:srgbClr val="FFFFFF"/>
                </a:solidFill>
                <a:latin typeface="Calibri" pitchFamily="34" charset="0"/>
              </a:rPr>
              <a:t>shows the network structure, two layers, input and output. </a:t>
            </a:r>
          </a:p>
          <a:p>
            <a:pPr algn="l">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Looking at the weights connected with the selected hidden unit: </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click on </a:t>
            </a:r>
            <a:r>
              <a:rPr lang="en-US" sz="2000" i="0" dirty="0" err="1">
                <a:solidFill>
                  <a:srgbClr val="FFFFFF"/>
                </a:solidFill>
                <a:latin typeface="Calibri" pitchFamily="34" charset="0"/>
              </a:rPr>
              <a:t>r.wt</a:t>
            </a:r>
            <a:r>
              <a:rPr lang="en-US" sz="2000" i="0" dirty="0">
                <a:solidFill>
                  <a:srgbClr val="FFFFFF"/>
                </a:solidFill>
                <a:latin typeface="Calibri" pitchFamily="34" charset="0"/>
              </a:rPr>
              <a:t>, and then on the given unit: the weights are matched precisely to the digits.</a:t>
            </a: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62858"/>
            <a:ext cx="3810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232992286"/>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a:xfrm>
            <a:off x="660400" y="441325"/>
            <a:ext cx="7772400" cy="574675"/>
          </a:xfrm>
        </p:spPr>
        <p:txBody>
          <a:bodyPr/>
          <a:lstStyle/>
          <a:p>
            <a:pPr>
              <a:defRPr/>
            </a:pPr>
            <a:r>
              <a:rPr lang="en-US" sz="4000" smtClean="0"/>
              <a:t>Digit detector - network</a:t>
            </a:r>
          </a:p>
        </p:txBody>
      </p:sp>
      <p:sp>
        <p:nvSpPr>
          <p:cNvPr id="14340" name="Rectangle 3"/>
          <p:cNvSpPr>
            <a:spLocks noGrp="1" noChangeArrowheads="1"/>
          </p:cNvSpPr>
          <p:nvPr>
            <p:ph type="body" sz="half" idx="1"/>
          </p:nvPr>
        </p:nvSpPr>
        <p:spPr>
          <a:xfrm>
            <a:off x="684213" y="1557338"/>
            <a:ext cx="2232025" cy="4679950"/>
          </a:xfrm>
          <a:noFill/>
        </p:spPr>
        <p:txBody>
          <a:bodyPr/>
          <a:lstStyle/>
          <a:p>
            <a:pPr marL="0" indent="0">
              <a:buFont typeface="Wingdings" pitchFamily="2" charset="2"/>
              <a:buNone/>
            </a:pPr>
            <a:r>
              <a:rPr lang="en-US" sz="2000" dirty="0" smtClean="0"/>
              <a:t>Input weights for </a:t>
            </a:r>
            <a:br>
              <a:rPr lang="en-US" sz="2000" dirty="0" smtClean="0"/>
            </a:br>
            <a:r>
              <a:rPr lang="en-US" sz="2000" dirty="0" smtClean="0"/>
              <a:t>the selected digit </a:t>
            </a:r>
            <a:br>
              <a:rPr lang="en-US" sz="2000" dirty="0" smtClean="0"/>
            </a:br>
            <a:r>
              <a:rPr lang="en-US" sz="2000" dirty="0" smtClean="0"/>
              <a:t> </a:t>
            </a:r>
            <a:br>
              <a:rPr lang="en-US" sz="2000" dirty="0" smtClean="0"/>
            </a:br>
            <a:r>
              <a:rPr lang="en-US" sz="2000" dirty="0" err="1" smtClean="0">
                <a:solidFill>
                  <a:schemeClr val="tx2"/>
                </a:solidFill>
              </a:rPr>
              <a:t>r.wt</a:t>
            </a:r>
            <a:r>
              <a:rPr lang="en-US" sz="2000" dirty="0" smtClean="0">
                <a:solidFill>
                  <a:schemeClr val="tx2"/>
                </a:solidFill>
              </a:rPr>
              <a:t> </a:t>
            </a:r>
            <a:r>
              <a:rPr lang="en-US" sz="2000" dirty="0" smtClean="0"/>
              <a:t>shows weights for hidden units, here all 0 or 1.</a:t>
            </a:r>
          </a:p>
          <a:p>
            <a:pPr marL="0" indent="0">
              <a:buFont typeface="Wingdings" pitchFamily="2" charset="2"/>
              <a:buNone/>
            </a:pPr>
            <a:r>
              <a:rPr lang="en-US" sz="2000" dirty="0" err="1" smtClean="0">
                <a:solidFill>
                  <a:schemeClr val="tx2"/>
                </a:solidFill>
              </a:rPr>
              <a:t>s.wt</a:t>
            </a:r>
            <a:r>
              <a:rPr lang="en-US" sz="2000" dirty="0" smtClean="0">
                <a:solidFill>
                  <a:schemeClr val="tx2"/>
                </a:solidFill>
              </a:rPr>
              <a:t> </a:t>
            </a:r>
            <a:r>
              <a:rPr lang="en-US" sz="2000" dirty="0" smtClean="0"/>
              <a:t>shows individual connections, </a:t>
            </a:r>
            <a:br>
              <a:rPr lang="en-US" sz="2000" dirty="0" smtClean="0"/>
            </a:br>
            <a:r>
              <a:rPr lang="en-US" sz="2000" dirty="0" err="1" smtClean="0"/>
              <a:t>eg</a:t>
            </a:r>
            <a:r>
              <a:rPr lang="en-US" sz="2000" dirty="0" smtClean="0"/>
              <a:t>. the left upper input corner =1 </a:t>
            </a:r>
            <a:br>
              <a:rPr lang="en-US" sz="2000" dirty="0" smtClean="0"/>
            </a:br>
            <a:r>
              <a:rPr lang="en-US" sz="2000" dirty="0" smtClean="0"/>
              <a:t>for 5 and 7.</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428750"/>
            <a:ext cx="60134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40102133"/>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a:xfrm>
            <a:off x="660400" y="277549"/>
            <a:ext cx="7772400" cy="574675"/>
          </a:xfrm>
        </p:spPr>
        <p:txBody>
          <a:bodyPr/>
          <a:lstStyle/>
          <a:p>
            <a:pPr>
              <a:defRPr/>
            </a:pPr>
            <a:r>
              <a:rPr lang="en-US" sz="4000" dirty="0" smtClean="0"/>
              <a:t>Digit detector - operation</a:t>
            </a:r>
          </a:p>
        </p:txBody>
      </p:sp>
      <p:sp>
        <p:nvSpPr>
          <p:cNvPr id="15364" name="Rectangle 3"/>
          <p:cNvSpPr>
            <a:spLocks noGrp="1" noChangeArrowheads="1"/>
          </p:cNvSpPr>
          <p:nvPr>
            <p:ph type="body" sz="half" idx="1"/>
          </p:nvPr>
        </p:nvSpPr>
        <p:spPr>
          <a:xfrm>
            <a:off x="684213" y="1125538"/>
            <a:ext cx="2179637" cy="2879725"/>
          </a:xfrm>
          <a:noFill/>
        </p:spPr>
        <p:txBody>
          <a:bodyPr/>
          <a:lstStyle/>
          <a:p>
            <a:pPr marL="0" indent="0">
              <a:buFont typeface="Wingdings" pitchFamily="2" charset="2"/>
              <a:buNone/>
            </a:pPr>
            <a:r>
              <a:rPr lang="en-US" sz="2000" dirty="0" smtClean="0"/>
              <a:t>Instead of </a:t>
            </a:r>
            <a:r>
              <a:rPr lang="en-US" sz="2000" dirty="0" err="1" smtClean="0">
                <a:solidFill>
                  <a:schemeClr val="tx2"/>
                </a:solidFill>
              </a:rPr>
              <a:t>r.wt</a:t>
            </a:r>
            <a:r>
              <a:rPr lang="en-US" sz="2000" dirty="0" smtClean="0">
                <a:solidFill>
                  <a:schemeClr val="tx2"/>
                </a:solidFill>
              </a:rPr>
              <a:t> </a:t>
            </a:r>
            <a:r>
              <a:rPr lang="en-US" sz="2000" dirty="0" smtClean="0"/>
              <a:t> select </a:t>
            </a:r>
            <a:r>
              <a:rPr lang="en-US" sz="2000" dirty="0" smtClean="0">
                <a:solidFill>
                  <a:schemeClr val="tx2"/>
                </a:solidFill>
              </a:rPr>
              <a:t>act </a:t>
            </a:r>
            <a:br>
              <a:rPr lang="en-US" sz="2000" dirty="0" smtClean="0">
                <a:solidFill>
                  <a:schemeClr val="tx2"/>
                </a:solidFill>
              </a:rPr>
            </a:br>
            <a:r>
              <a:rPr lang="en-US" sz="2000" dirty="0" smtClean="0"/>
              <a:t>(in </a:t>
            </a:r>
            <a:r>
              <a:rPr lang="en-US" sz="2000" dirty="0" err="1" smtClean="0"/>
              <a:t>Digit_network</a:t>
            </a:r>
            <a:r>
              <a:rPr lang="en-US" sz="2000" dirty="0" smtClean="0"/>
              <a:t>).</a:t>
            </a:r>
          </a:p>
          <a:p>
            <a:pPr marL="0" indent="0">
              <a:buFont typeface="Wingdings" pitchFamily="2" charset="2"/>
              <a:buNone/>
            </a:pPr>
            <a:r>
              <a:rPr lang="en-US" sz="2000" dirty="0" smtClean="0"/>
              <a:t>In the control window select </a:t>
            </a:r>
            <a:r>
              <a:rPr lang="en-US" sz="2000" dirty="0" smtClean="0">
                <a:solidFill>
                  <a:schemeClr val="tx2"/>
                </a:solidFill>
              </a:rPr>
              <a:t>step</a:t>
            </a:r>
            <a:r>
              <a:rPr lang="en-US" sz="2000" dirty="0" smtClean="0"/>
              <a:t>, activating one step, the presentation of successive digits.</a:t>
            </a:r>
          </a:p>
        </p:txBody>
      </p:sp>
      <p:sp>
        <p:nvSpPr>
          <p:cNvPr id="15367" name="Rectangle 6"/>
          <p:cNvSpPr>
            <a:spLocks noChangeArrowheads="1"/>
          </p:cNvSpPr>
          <p:nvPr/>
        </p:nvSpPr>
        <p:spPr bwMode="auto">
          <a:xfrm>
            <a:off x="684213" y="4293096"/>
            <a:ext cx="4464050" cy="230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The degree of activation of the hidden units for the selected digit is large (yellow or red color), for the others it is zero (gray color</a:t>
            </a:r>
            <a:r>
              <a:rPr lang="en-US" sz="2000" i="0" dirty="0" smtClean="0">
                <a:solidFill>
                  <a:srgbClr val="FFFFFF"/>
                </a:solidFill>
                <a:latin typeface="Calibri" pitchFamily="34" charset="0"/>
              </a:rPr>
              <a:t>).</a:t>
            </a:r>
            <a:endParaRPr lang="en-US" sz="2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Those easily distinguished, </a:t>
            </a:r>
            <a:r>
              <a:rPr lang="en-US" sz="2000" i="0" dirty="0" err="1">
                <a:solidFill>
                  <a:srgbClr val="FFFFFF"/>
                </a:solidFill>
                <a:latin typeface="Calibri" pitchFamily="34" charset="0"/>
              </a:rPr>
              <a:t>eg</a:t>
            </a:r>
            <a:r>
              <a:rPr lang="en-US" sz="2000" i="0" dirty="0">
                <a:solidFill>
                  <a:srgbClr val="FFFFFF"/>
                </a:solidFill>
                <a:latin typeface="Calibri" pitchFamily="34" charset="0"/>
              </a:rPr>
              <a:t>. 4, have a higher activation than those which are less distinct, </a:t>
            </a:r>
            <a:r>
              <a:rPr lang="en-US" sz="2000" i="0" dirty="0" err="1">
                <a:solidFill>
                  <a:srgbClr val="FFFFFF"/>
                </a:solidFill>
                <a:latin typeface="Calibri" pitchFamily="34" charset="0"/>
              </a:rPr>
              <a:t>eg</a:t>
            </a:r>
            <a:r>
              <a:rPr lang="en-US" sz="2000" i="0" dirty="0">
                <a:solidFill>
                  <a:srgbClr val="FFFFFF"/>
                </a:solidFill>
                <a:latin typeface="Calibri" pitchFamily="34" charset="0"/>
              </a:rPr>
              <a:t>. 3.</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50" y="928688"/>
            <a:ext cx="628015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4000500"/>
            <a:ext cx="4054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84574896"/>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a:xfrm>
            <a:off x="1658144" y="404664"/>
            <a:ext cx="5399088" cy="568325"/>
          </a:xfrm>
        </p:spPr>
        <p:txBody>
          <a:bodyPr/>
          <a:lstStyle/>
          <a:p>
            <a:pPr>
              <a:defRPr/>
            </a:pPr>
            <a:r>
              <a:rPr lang="en-US" sz="4000" dirty="0" err="1" smtClean="0"/>
              <a:t>GridLog</a:t>
            </a:r>
            <a:r>
              <a:rPr lang="en-US" sz="4000" dirty="0" smtClean="0"/>
              <a:t> Display</a:t>
            </a:r>
          </a:p>
        </p:txBody>
      </p:sp>
      <p:sp>
        <p:nvSpPr>
          <p:cNvPr id="16388" name="Rectangle 3"/>
          <p:cNvSpPr>
            <a:spLocks noGrp="1" noChangeArrowheads="1"/>
          </p:cNvSpPr>
          <p:nvPr>
            <p:ph type="body" sz="half" idx="1"/>
          </p:nvPr>
        </p:nvSpPr>
        <p:spPr>
          <a:xfrm>
            <a:off x="423863" y="1340768"/>
            <a:ext cx="3932237" cy="5328320"/>
          </a:xfrm>
        </p:spPr>
        <p:txBody>
          <a:bodyPr/>
          <a:lstStyle/>
          <a:p>
            <a:pPr marL="0" indent="0">
              <a:lnSpc>
                <a:spcPct val="90000"/>
              </a:lnSpc>
              <a:buFont typeface="Wingdings" pitchFamily="2" charset="2"/>
              <a:buNone/>
            </a:pPr>
            <a:r>
              <a:rPr lang="en-US" sz="2000" dirty="0" smtClean="0"/>
              <a:t>What is the activity of individual detectors in response to a single input image? </a:t>
            </a:r>
          </a:p>
          <a:p>
            <a:r>
              <a:rPr lang="en-US" sz="2000" dirty="0" smtClean="0"/>
              <a:t>In the control window select the </a:t>
            </a:r>
            <a:r>
              <a:rPr lang="en-US" sz="2000" u="sng" dirty="0" err="1" smtClean="0">
                <a:hlinkClick r:id="rId3" action="ppaction://hlinkfile"/>
              </a:rPr>
              <a:t>TrialOutputData</a:t>
            </a:r>
            <a:r>
              <a:rPr lang="en-US" sz="2000" dirty="0" smtClean="0"/>
              <a:t> tab in the right window -- you will see a graph and a colorful grid display</a:t>
            </a:r>
            <a:r>
              <a:rPr lang="en-US" sz="2000" dirty="0" smtClean="0">
                <a:solidFill>
                  <a:schemeClr val="accent1"/>
                </a:solidFill>
              </a:rPr>
              <a:t>.</a:t>
            </a:r>
            <a:br>
              <a:rPr lang="en-US" sz="2000" dirty="0" smtClean="0">
                <a:solidFill>
                  <a:schemeClr val="accent1"/>
                </a:solidFill>
              </a:rPr>
            </a:br>
            <a:endParaRPr lang="en-US" sz="1000" dirty="0" smtClean="0"/>
          </a:p>
          <a:p>
            <a:pPr>
              <a:lnSpc>
                <a:spcPct val="90000"/>
              </a:lnSpc>
            </a:pPr>
            <a:r>
              <a:rPr lang="en-US" sz="2000" dirty="0" smtClean="0"/>
              <a:t>For each image all units are activate to a certain degree; </a:t>
            </a:r>
          </a:p>
          <a:p>
            <a:pPr>
              <a:lnSpc>
                <a:spcPct val="90000"/>
              </a:lnSpc>
            </a:pPr>
            <a:r>
              <a:rPr lang="en-US" sz="2000" dirty="0" smtClean="0"/>
              <a:t>we can see here the large role of the thresholds, which allow us to select the correct unit; </a:t>
            </a:r>
          </a:p>
          <a:p>
            <a:pPr>
              <a:lnSpc>
                <a:spcPct val="90000"/>
              </a:lnSpc>
            </a:pPr>
            <a:r>
              <a:rPr lang="en-US" sz="2000" dirty="0" smtClean="0"/>
              <a:t>in the control window we can turn off the thresholds (</a:t>
            </a:r>
            <a:r>
              <a:rPr lang="en-US" sz="2000" dirty="0" smtClean="0">
                <a:solidFill>
                  <a:schemeClr val="tx2"/>
                </a:solidFill>
              </a:rPr>
              <a:t>biases off)</a:t>
            </a:r>
            <a:r>
              <a:rPr lang="en-US" sz="2000" dirty="0" smtClean="0"/>
              <a:t> and see that some digits are not, recognized</a:t>
            </a:r>
            <a:r>
              <a:rPr lang="en-US" sz="2000" dirty="0" smtClean="0">
                <a:solidFill>
                  <a:schemeClr val="tx2"/>
                </a:solidFill>
              </a:rPr>
              <a:t>. </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984" y="1428750"/>
            <a:ext cx="45720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79922"/>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a:xfrm>
            <a:off x="1658144" y="404664"/>
            <a:ext cx="5399088" cy="568325"/>
          </a:xfrm>
        </p:spPr>
        <p:txBody>
          <a:bodyPr/>
          <a:lstStyle/>
          <a:p>
            <a:pPr>
              <a:defRPr/>
            </a:pPr>
            <a:r>
              <a:rPr lang="en-US" sz="4000" dirty="0" smtClean="0"/>
              <a:t>Digits</a:t>
            </a:r>
          </a:p>
        </p:txBody>
      </p:sp>
      <p:sp>
        <p:nvSpPr>
          <p:cNvPr id="16388" name="Rectangle 3"/>
          <p:cNvSpPr>
            <a:spLocks noGrp="1" noChangeArrowheads="1"/>
          </p:cNvSpPr>
          <p:nvPr>
            <p:ph type="body" sz="half" idx="1"/>
          </p:nvPr>
        </p:nvSpPr>
        <p:spPr>
          <a:xfrm>
            <a:off x="423863" y="5219476"/>
            <a:ext cx="8252593" cy="1449611"/>
          </a:xfrm>
        </p:spPr>
        <p:txBody>
          <a:bodyPr/>
          <a:lstStyle/>
          <a:p>
            <a:pPr marL="0" indent="0">
              <a:lnSpc>
                <a:spcPct val="90000"/>
              </a:lnSpc>
              <a:buFont typeface="Wingdings" pitchFamily="2" charset="2"/>
              <a:buNone/>
            </a:pPr>
            <a:r>
              <a:rPr lang="en-US" sz="2000" dirty="0" smtClean="0"/>
              <a:t>All patterns are seen here.</a:t>
            </a:r>
          </a:p>
          <a:p>
            <a:pPr marL="0" indent="0">
              <a:lnSpc>
                <a:spcPct val="90000"/>
              </a:lnSpc>
              <a:buFont typeface="Wingdings" pitchFamily="2" charset="2"/>
              <a:buNone/>
            </a:pPr>
            <a:r>
              <a:rPr lang="en-US" sz="2000" dirty="0" smtClean="0"/>
              <a:t>Add pixels by clicking on them, </a:t>
            </a:r>
            <a:r>
              <a:rPr lang="en-US" dirty="0"/>
              <a:t>or remove </a:t>
            </a:r>
            <a:r>
              <a:rPr lang="en-US" dirty="0" smtClean="0"/>
              <a:t>by </a:t>
            </a:r>
            <a:r>
              <a:rPr lang="en-US" dirty="0" err="1" smtClean="0"/>
              <a:t>shif</a:t>
            </a:r>
            <a:r>
              <a:rPr lang="en-US" dirty="0" smtClean="0"/>
              <a:t>-click</a:t>
            </a:r>
            <a:r>
              <a:rPr lang="en-US" sz="2000" dirty="0" smtClean="0"/>
              <a:t>.</a:t>
            </a:r>
          </a:p>
          <a:p>
            <a:pPr marL="0" indent="0">
              <a:lnSpc>
                <a:spcPct val="90000"/>
              </a:lnSpc>
              <a:buFont typeface="Wingdings" pitchFamily="2" charset="2"/>
              <a:buNone/>
            </a:pPr>
            <a:r>
              <a:rPr lang="en-US" dirty="0" smtClean="0"/>
              <a:t>Left lower corner – bigger widow.</a:t>
            </a:r>
            <a:r>
              <a:rPr lang="en-US" sz="2000" dirty="0" smtClean="0"/>
              <a:t> </a:t>
            </a:r>
            <a:endParaRPr lang="en-US" sz="2000" dirty="0" smtClean="0">
              <a:solidFill>
                <a:schemeClr val="tx2"/>
              </a:solidFill>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96752"/>
            <a:ext cx="60960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83994775"/>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fld id="{0D612B09-47B4-45A3-9F90-4E0271B0C36F}" type="slidenum">
              <a:rPr lang="en-US" sz="1400" i="0">
                <a:solidFill>
                  <a:srgbClr val="0000B6"/>
                </a:solidFill>
                <a:latin typeface="Book Antiqua" pitchFamily="18" charset="0"/>
              </a:rPr>
              <a:pPr/>
              <a:t>15</a:t>
            </a:fld>
            <a:endParaRPr lang="en-US" sz="1400" i="0">
              <a:solidFill>
                <a:srgbClr val="0000B6"/>
              </a:solidFill>
              <a:latin typeface="Book Antiqua" pitchFamily="18" charset="0"/>
            </a:endParaRPr>
          </a:p>
        </p:txBody>
      </p:sp>
      <p:sp>
        <p:nvSpPr>
          <p:cNvPr id="1099778" name="Rectangle 2"/>
          <p:cNvSpPr>
            <a:spLocks noGrp="1" noChangeArrowheads="1"/>
          </p:cNvSpPr>
          <p:nvPr>
            <p:ph type="title"/>
          </p:nvPr>
        </p:nvSpPr>
        <p:spPr>
          <a:xfrm>
            <a:off x="611188" y="333375"/>
            <a:ext cx="7777162" cy="557213"/>
          </a:xfrm>
        </p:spPr>
        <p:txBody>
          <a:bodyPr/>
          <a:lstStyle/>
          <a:p>
            <a:pPr>
              <a:defRPr/>
            </a:pPr>
            <a:r>
              <a:rPr lang="en-US" sz="4000" dirty="0" smtClean="0"/>
              <a:t>Similarity of images </a:t>
            </a:r>
          </a:p>
        </p:txBody>
      </p:sp>
      <p:sp>
        <p:nvSpPr>
          <p:cNvPr id="17412" name="Rectangle 3"/>
          <p:cNvSpPr>
            <a:spLocks noGrp="1" noChangeArrowheads="1"/>
          </p:cNvSpPr>
          <p:nvPr>
            <p:ph type="body" sz="half" idx="1"/>
          </p:nvPr>
        </p:nvSpPr>
        <p:spPr>
          <a:xfrm>
            <a:off x="539750" y="1125538"/>
            <a:ext cx="8208963" cy="935310"/>
          </a:xfrm>
          <a:noFill/>
        </p:spPr>
        <p:txBody>
          <a:bodyPr/>
          <a:lstStyle/>
          <a:p>
            <a:r>
              <a:rPr lang="en-US" sz="2000" dirty="0" smtClean="0"/>
              <a:t>From the </a:t>
            </a:r>
            <a:r>
              <a:rPr lang="en-US" sz="2000" u="sng" dirty="0" err="1" smtClean="0">
                <a:hlinkClick r:id="rId3" action="ppaction://hlinkfile"/>
              </a:rPr>
              <a:t>ControlPanel</a:t>
            </a:r>
            <a:r>
              <a:rPr lang="en-US" sz="2000" u="sng" dirty="0" smtClean="0"/>
              <a:t> </a:t>
            </a:r>
            <a:r>
              <a:rPr lang="en-US" sz="2000" dirty="0" smtClean="0"/>
              <a:t>window  select Cluster </a:t>
            </a:r>
            <a:r>
              <a:rPr lang="en-US" sz="2000" dirty="0" err="1" smtClean="0"/>
              <a:t>Init</a:t>
            </a:r>
            <a:r>
              <a:rPr lang="en-US" sz="2000" dirty="0" smtClean="0"/>
              <a:t> and Cluster Run to generate a cluster plot.</a:t>
            </a:r>
          </a:p>
        </p:txBody>
      </p:sp>
      <p:sp>
        <p:nvSpPr>
          <p:cNvPr id="17413" name="Rectangle 4"/>
          <p:cNvSpPr>
            <a:spLocks noChangeArrowheads="1"/>
          </p:cNvSpPr>
          <p:nvPr/>
        </p:nvSpPr>
        <p:spPr bwMode="auto">
          <a:xfrm>
            <a:off x="539750" y="2564854"/>
            <a:ext cx="4104258" cy="381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pPr>
            <a:r>
              <a:rPr lang="en-US" sz="2000" dirty="0">
                <a:solidFill>
                  <a:srgbClr val="FFFFFF"/>
                </a:solidFill>
                <a:latin typeface="+mn-lt"/>
              </a:rPr>
              <a:t>Clustering with the help of a cluster plot illustrates the reciprocal similarity of vectors, the length of line </a:t>
            </a:r>
            <a:r>
              <a:rPr lang="en-US" sz="2000" dirty="0">
                <a:solidFill>
                  <a:schemeClr val="tx2"/>
                </a:solidFill>
                <a:latin typeface="+mn-lt"/>
              </a:rPr>
              <a:t>d(A,B) = |A-B|. </a:t>
            </a:r>
          </a:p>
          <a:p>
            <a:pPr algn="l">
              <a:spcBef>
                <a:spcPct val="20000"/>
              </a:spcBef>
              <a:buClr>
                <a:srgbClr val="315263"/>
              </a:buClr>
              <a:buSzPct val="75000"/>
              <a:buFont typeface="Wingdings" pitchFamily="2" charset="2"/>
              <a:buNone/>
            </a:pPr>
            <a:endParaRPr lang="en-US" sz="2000" i="0" dirty="0" smtClean="0">
              <a:solidFill>
                <a:srgbClr val="FFFFFF"/>
              </a:solidFill>
              <a:latin typeface="+mn-lt"/>
            </a:endParaRPr>
          </a:p>
          <a:p>
            <a:pPr algn="l">
              <a:spcBef>
                <a:spcPct val="20000"/>
              </a:spcBef>
              <a:buClr>
                <a:srgbClr val="315263"/>
              </a:buClr>
              <a:buSzPct val="75000"/>
              <a:buFont typeface="Wingdings" pitchFamily="2" charset="2"/>
              <a:buNone/>
            </a:pPr>
            <a:r>
              <a:rPr lang="en-US" sz="2000" i="0" dirty="0" smtClean="0">
                <a:solidFill>
                  <a:srgbClr val="FFFFFF"/>
                </a:solidFill>
                <a:latin typeface="Calibri" pitchFamily="34" charset="0"/>
              </a:rPr>
              <a:t>Hierarchical </a:t>
            </a:r>
            <a:r>
              <a:rPr lang="en-US" sz="2000" i="0" dirty="0">
                <a:solidFill>
                  <a:srgbClr val="FFFFFF"/>
                </a:solidFill>
                <a:latin typeface="Calibri" pitchFamily="34" charset="0"/>
              </a:rPr>
              <a:t>clustering of vectors representing input images: highly probable are the digits 8 and 3: </a:t>
            </a:r>
            <a:br>
              <a:rPr lang="en-US" sz="2000" i="0" dirty="0">
                <a:solidFill>
                  <a:srgbClr val="FFFFFF"/>
                </a:solidFill>
                <a:latin typeface="Calibri" pitchFamily="34" charset="0"/>
              </a:rPr>
            </a:br>
            <a:r>
              <a:rPr lang="en-US" sz="2000" i="0" dirty="0">
                <a:solidFill>
                  <a:srgbClr val="FFFFFF"/>
                </a:solidFill>
                <a:latin typeface="Calibri" pitchFamily="34" charset="0"/>
              </a:rPr>
              <a:t>13 identical bits, as well as 4 and 0, only 4 common bits. </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2214563"/>
            <a:ext cx="4191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39239169"/>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fld id="{C17FBF8A-F951-41E6-A8B6-0B4DB5F4F24A}" type="slidenum">
              <a:rPr lang="en-US" sz="1400" i="0">
                <a:solidFill>
                  <a:srgbClr val="0000B6"/>
                </a:solidFill>
                <a:latin typeface="Book Antiqua" pitchFamily="18" charset="0"/>
              </a:rPr>
              <a:pPr/>
              <a:t>16</a:t>
            </a:fld>
            <a:endParaRPr lang="en-US" sz="1400" i="0">
              <a:solidFill>
                <a:srgbClr val="0000B6"/>
              </a:solidFill>
              <a:latin typeface="Book Antiqua" pitchFamily="18" charset="0"/>
            </a:endParaRPr>
          </a:p>
        </p:txBody>
      </p:sp>
      <p:sp>
        <p:nvSpPr>
          <p:cNvPr id="1101826" name="Rectangle 2"/>
          <p:cNvSpPr>
            <a:spLocks noGrp="1" noChangeArrowheads="1"/>
          </p:cNvSpPr>
          <p:nvPr>
            <p:ph type="title"/>
          </p:nvPr>
        </p:nvSpPr>
        <p:spPr>
          <a:xfrm>
            <a:off x="292100" y="333375"/>
            <a:ext cx="8532813" cy="557213"/>
          </a:xfrm>
        </p:spPr>
        <p:txBody>
          <a:bodyPr/>
          <a:lstStyle/>
          <a:p>
            <a:pPr>
              <a:defRPr/>
            </a:pPr>
            <a:r>
              <a:rPr lang="en-US" sz="4000" smtClean="0"/>
              <a:t>Likelihood of distorted images </a:t>
            </a:r>
          </a:p>
        </p:txBody>
      </p:sp>
      <p:sp>
        <p:nvSpPr>
          <p:cNvPr id="18436" name="Rectangle 3"/>
          <p:cNvSpPr>
            <a:spLocks noGrp="1" noChangeArrowheads="1"/>
          </p:cNvSpPr>
          <p:nvPr>
            <p:ph type="body" sz="half" idx="1"/>
          </p:nvPr>
        </p:nvSpPr>
        <p:spPr>
          <a:xfrm>
            <a:off x="539750" y="1125538"/>
            <a:ext cx="8424863" cy="719137"/>
          </a:xfrm>
          <a:noFill/>
        </p:spPr>
        <p:txBody>
          <a:bodyPr/>
          <a:lstStyle/>
          <a:p>
            <a:pPr marL="0" indent="0">
              <a:lnSpc>
                <a:spcPct val="90000"/>
              </a:lnSpc>
              <a:buFont typeface="Wingdings" pitchFamily="2" charset="2"/>
              <a:buNone/>
            </a:pPr>
            <a:r>
              <a:rPr lang="en-US" sz="2000" dirty="0" smtClean="0"/>
              <a:t>From the </a:t>
            </a:r>
            <a:r>
              <a:rPr lang="en-US" sz="2000" u="sng" dirty="0" err="1" smtClean="0">
                <a:hlinkClick r:id="rId3" action="ppaction://hlinkfile"/>
              </a:rPr>
              <a:t>ControlPanel</a:t>
            </a:r>
            <a:r>
              <a:rPr lang="en-US" sz="2000" u="sng" dirty="0" smtClean="0"/>
              <a:t> </a:t>
            </a:r>
            <a:r>
              <a:rPr lang="en-US" sz="2000" dirty="0" smtClean="0"/>
              <a:t>window select </a:t>
            </a:r>
            <a:r>
              <a:rPr lang="en-US" sz="2000" dirty="0" err="1" smtClean="0"/>
              <a:t>Noisy_digits</a:t>
            </a:r>
            <a:r>
              <a:rPr lang="en-US" sz="2000" dirty="0" smtClean="0"/>
              <a:t>, Apply and Step observing in window Network, we watch activation of hidden neurons.</a:t>
            </a:r>
          </a:p>
        </p:txBody>
      </p:sp>
      <p:sp>
        <p:nvSpPr>
          <p:cNvPr id="18437" name="Rectangle 4"/>
          <p:cNvSpPr>
            <a:spLocks noChangeArrowheads="1"/>
          </p:cNvSpPr>
          <p:nvPr/>
        </p:nvSpPr>
        <p:spPr bwMode="auto">
          <a:xfrm>
            <a:off x="539750" y="2088356"/>
            <a:ext cx="4104258" cy="18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We have image + 2 distorted images,</a:t>
            </a:r>
          </a:p>
          <a:p>
            <a:pPr algn="l">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smtClean="0">
                <a:solidFill>
                  <a:srgbClr val="FFFFFF"/>
                </a:solidFill>
                <a:latin typeface="Calibri" pitchFamily="34" charset="0"/>
              </a:rPr>
              <a:t>Likelihood </a:t>
            </a:r>
            <a:r>
              <a:rPr lang="en-US" sz="2000" i="0" dirty="0">
                <a:solidFill>
                  <a:srgbClr val="FFFFFF"/>
                </a:solidFill>
                <a:latin typeface="Calibri" pitchFamily="34" charset="0"/>
              </a:rPr>
              <a:t>of distorted digits is shown by the </a:t>
            </a:r>
            <a:r>
              <a:rPr lang="en-US" sz="2000" i="0" dirty="0" err="1" smtClean="0">
                <a:solidFill>
                  <a:srgbClr val="FFFFFF"/>
                </a:solidFill>
                <a:latin typeface="Calibri" pitchFamily="34" charset="0"/>
              </a:rPr>
              <a:t>dendrogram</a:t>
            </a:r>
            <a:r>
              <a:rPr lang="en-US" sz="2000" i="0" dirty="0" smtClean="0">
                <a:solidFill>
                  <a:srgbClr val="FFFFFF"/>
                </a:solidFill>
                <a:latin typeface="Calibri" pitchFamily="34" charset="0"/>
              </a:rPr>
              <a:t> cluster </a:t>
            </a:r>
            <a:r>
              <a:rPr lang="en-US" sz="2000" i="0" dirty="0">
                <a:solidFill>
                  <a:srgbClr val="FFFFFF"/>
                </a:solidFill>
                <a:latin typeface="Calibri" pitchFamily="34" charset="0"/>
              </a:rPr>
              <a:t>plots. </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2088356"/>
            <a:ext cx="4114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4365104"/>
            <a:ext cx="24622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38387488"/>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a:xfrm>
            <a:off x="611188" y="333375"/>
            <a:ext cx="7848600" cy="557213"/>
          </a:xfrm>
        </p:spPr>
        <p:txBody>
          <a:bodyPr/>
          <a:lstStyle/>
          <a:p>
            <a:pPr>
              <a:defRPr/>
            </a:pPr>
            <a:r>
              <a:rPr lang="en-US" sz="4000" dirty="0" smtClean="0"/>
              <a:t>Leakage channels (potassium)</a:t>
            </a:r>
          </a:p>
        </p:txBody>
      </p:sp>
      <p:sp>
        <p:nvSpPr>
          <p:cNvPr id="19460" name="Rectangle 3"/>
          <p:cNvSpPr>
            <a:spLocks noGrp="1" noChangeArrowheads="1"/>
          </p:cNvSpPr>
          <p:nvPr>
            <p:ph type="body" sz="half" idx="1"/>
          </p:nvPr>
        </p:nvSpPr>
        <p:spPr>
          <a:xfrm>
            <a:off x="539750" y="1125538"/>
            <a:ext cx="8496300" cy="1439862"/>
          </a:xfrm>
          <a:noFill/>
        </p:spPr>
        <p:txBody>
          <a:bodyPr/>
          <a:lstStyle/>
          <a:p>
            <a:pPr marL="0" indent="0">
              <a:lnSpc>
                <a:spcPct val="80000"/>
              </a:lnSpc>
              <a:buFont typeface="Wingdings" pitchFamily="2" charset="2"/>
              <a:buNone/>
            </a:pPr>
            <a:r>
              <a:rPr lang="en-US" sz="2000" dirty="0" smtClean="0"/>
              <a:t>A change in the conductivity of the leakage channels affects the selectivity of neurons, for smaller values of </a:t>
            </a:r>
            <a:r>
              <a:rPr lang="en-US" sz="2000" i="1" dirty="0" err="1" smtClean="0">
                <a:solidFill>
                  <a:srgbClr val="FFFF00"/>
                </a:solidFill>
                <a:cs typeface="Calibri" pitchFamily="34" charset="0"/>
              </a:rPr>
              <a:t>ĝ</a:t>
            </a:r>
            <a:r>
              <a:rPr lang="en-US" sz="2000" i="1" baseline="-25000" dirty="0" err="1" smtClean="0"/>
              <a:t>l</a:t>
            </a:r>
            <a:r>
              <a:rPr lang="en-US" sz="2000" i="1" baseline="-25000" dirty="0" smtClean="0"/>
              <a:t>  </a:t>
            </a:r>
            <a:r>
              <a:rPr lang="en-US" sz="2000" dirty="0" smtClean="0"/>
              <a:t>.</a:t>
            </a:r>
            <a:br>
              <a:rPr lang="en-US" sz="2000" dirty="0" smtClean="0"/>
            </a:br>
            <a:endParaRPr lang="en-US" sz="2000" dirty="0" smtClean="0"/>
          </a:p>
          <a:p>
            <a:pPr marL="0" indent="0">
              <a:lnSpc>
                <a:spcPct val="80000"/>
              </a:lnSpc>
              <a:buFont typeface="Wingdings" pitchFamily="2" charset="2"/>
              <a:buNone/>
            </a:pPr>
            <a:r>
              <a:rPr lang="en-US" sz="2000" dirty="0" smtClean="0"/>
              <a:t>In the window decrease </a:t>
            </a:r>
            <a:r>
              <a:rPr lang="en-US" sz="2000" i="1" dirty="0" err="1" smtClean="0">
                <a:solidFill>
                  <a:srgbClr val="FFFF00"/>
                </a:solidFill>
                <a:cs typeface="Calibri" pitchFamily="34" charset="0"/>
              </a:rPr>
              <a:t>ĝ</a:t>
            </a:r>
            <a:r>
              <a:rPr lang="en-US" sz="2000" i="1" baseline="-25000" dirty="0" err="1" smtClean="0">
                <a:solidFill>
                  <a:srgbClr val="FFFF00"/>
                </a:solidFill>
              </a:rPr>
              <a:t>l</a:t>
            </a:r>
            <a:r>
              <a:rPr lang="en-US" sz="2000" i="1" baseline="-25000" dirty="0" smtClean="0"/>
              <a:t> </a:t>
            </a:r>
            <a:r>
              <a:rPr lang="en-US" sz="2000" dirty="0" smtClean="0"/>
              <a:t>=6, to 5 and 4.</a:t>
            </a:r>
          </a:p>
          <a:p>
            <a:pPr marL="0" indent="0">
              <a:lnSpc>
                <a:spcPct val="80000"/>
              </a:lnSpc>
              <a:buFont typeface="Wingdings" pitchFamily="2" charset="2"/>
              <a:buNone/>
            </a:pPr>
            <a:r>
              <a:rPr lang="en-US" sz="2000" dirty="0" smtClean="0"/>
              <a:t>More associations </a:t>
            </a:r>
            <a:r>
              <a:rPr lang="en-US" sz="2000" dirty="0" smtClean="0">
                <a:sym typeface="Wingdings" pitchFamily="2" charset="2"/>
              </a:rPr>
              <a:t> less precision, here illustrated with 3; what if </a:t>
            </a:r>
            <a:r>
              <a:rPr lang="en-US" i="1" dirty="0" err="1">
                <a:solidFill>
                  <a:srgbClr val="FFFF00"/>
                </a:solidFill>
                <a:cs typeface="Calibri" pitchFamily="34" charset="0"/>
              </a:rPr>
              <a:t>ĝ</a:t>
            </a:r>
            <a:r>
              <a:rPr lang="en-US" i="1" baseline="-25000" dirty="0" err="1">
                <a:solidFill>
                  <a:srgbClr val="FFFF00"/>
                </a:solidFill>
              </a:rPr>
              <a:t>l</a:t>
            </a:r>
            <a:r>
              <a:rPr lang="en-US" i="1" baseline="-25000" dirty="0"/>
              <a:t> </a:t>
            </a:r>
            <a:r>
              <a:rPr lang="en-US" dirty="0" smtClean="0"/>
              <a:t>&gt;6  ?</a:t>
            </a:r>
            <a:endParaRPr lang="en-US" sz="2000" dirty="0" smtClean="0"/>
          </a:p>
        </p:txBody>
      </p:sp>
      <p:sp>
        <p:nvSpPr>
          <p:cNvPr id="9" name="Rectangle 4"/>
          <p:cNvSpPr>
            <a:spLocks noChangeArrowheads="1"/>
          </p:cNvSpPr>
          <p:nvPr/>
        </p:nvSpPr>
        <p:spPr bwMode="auto">
          <a:xfrm>
            <a:off x="1043608" y="5897438"/>
            <a:ext cx="770431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en-US" sz="1600" i="1" dirty="0">
                <a:solidFill>
                  <a:srgbClr val="FFFF00"/>
                </a:solidFill>
                <a:cs typeface="Arial" pitchFamily="34" charset="0"/>
              </a:rPr>
              <a:t>ĝ</a:t>
            </a:r>
            <a:r>
              <a:rPr lang="pl-PL" sz="1600" i="1" baseline="-25000" dirty="0">
                <a:solidFill>
                  <a:srgbClr val="FFFF00"/>
                </a:solidFill>
              </a:rPr>
              <a:t>l </a:t>
            </a:r>
            <a:r>
              <a:rPr lang="pl-PL" sz="1600" dirty="0">
                <a:solidFill>
                  <a:srgbClr val="FFFF00"/>
                </a:solidFill>
              </a:rPr>
              <a:t>=6 			    </a:t>
            </a:r>
            <a:r>
              <a:rPr lang="en-US" sz="1600" i="1" dirty="0">
                <a:solidFill>
                  <a:srgbClr val="FFFF00"/>
                </a:solidFill>
                <a:cs typeface="Arial" pitchFamily="34" charset="0"/>
              </a:rPr>
              <a:t>ĝ</a:t>
            </a:r>
            <a:r>
              <a:rPr lang="pl-PL" sz="1600" i="1" baseline="-25000" dirty="0">
                <a:solidFill>
                  <a:srgbClr val="FFFF00"/>
                </a:solidFill>
              </a:rPr>
              <a:t>l </a:t>
            </a:r>
            <a:r>
              <a:rPr lang="pl-PL" sz="1600" dirty="0">
                <a:solidFill>
                  <a:srgbClr val="FFFF00"/>
                </a:solidFill>
              </a:rPr>
              <a:t>= 5 			        </a:t>
            </a:r>
            <a:r>
              <a:rPr lang="en-US" sz="1600" i="1" dirty="0">
                <a:solidFill>
                  <a:srgbClr val="FFFF00"/>
                </a:solidFill>
                <a:cs typeface="Arial" pitchFamily="34" charset="0"/>
              </a:rPr>
              <a:t>ĝ</a:t>
            </a:r>
            <a:r>
              <a:rPr lang="pl-PL" sz="1600" i="1" baseline="-25000" dirty="0">
                <a:solidFill>
                  <a:srgbClr val="FFFF00"/>
                </a:solidFill>
              </a:rPr>
              <a:t>l </a:t>
            </a:r>
            <a:r>
              <a:rPr lang="pl-PL" sz="1600" dirty="0">
                <a:solidFill>
                  <a:srgbClr val="FFFF00"/>
                </a:solidFill>
              </a:rPr>
              <a:t>= 4</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871" y="3140968"/>
            <a:ext cx="29527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621" y="3077137"/>
            <a:ext cx="29241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03" y="3150493"/>
            <a:ext cx="30384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542963"/>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611188" y="333375"/>
            <a:ext cx="7848600" cy="557213"/>
          </a:xfrm>
        </p:spPr>
        <p:txBody>
          <a:bodyPr/>
          <a:lstStyle/>
          <a:p>
            <a:pPr>
              <a:defRPr/>
            </a:pPr>
            <a:r>
              <a:rPr lang="en-US" sz="4000" smtClean="0"/>
              <a:t>Letters</a:t>
            </a:r>
          </a:p>
        </p:txBody>
      </p:sp>
      <p:sp>
        <p:nvSpPr>
          <p:cNvPr id="20484" name="Rectangle 3"/>
          <p:cNvSpPr>
            <a:spLocks noGrp="1" noChangeArrowheads="1"/>
          </p:cNvSpPr>
          <p:nvPr>
            <p:ph type="body" sz="half" idx="1"/>
          </p:nvPr>
        </p:nvSpPr>
        <p:spPr>
          <a:xfrm>
            <a:off x="539750" y="1196751"/>
            <a:ext cx="8496300" cy="1511523"/>
          </a:xfrm>
          <a:noFill/>
        </p:spPr>
        <p:txBody>
          <a:bodyPr/>
          <a:lstStyle/>
          <a:p>
            <a:pPr marL="0" indent="0">
              <a:lnSpc>
                <a:spcPct val="90000"/>
              </a:lnSpc>
              <a:buFont typeface="Wingdings" pitchFamily="2" charset="2"/>
              <a:buNone/>
            </a:pPr>
            <a:r>
              <a:rPr lang="en-US" sz="2000" dirty="0" smtClean="0"/>
              <a:t>We will apply the network for digits to letters... </a:t>
            </a:r>
            <a:br>
              <a:rPr lang="en-US" sz="2000" dirty="0" smtClean="0"/>
            </a:br>
            <a:r>
              <a:rPr lang="en-US" sz="2000" dirty="0" smtClean="0"/>
              <a:t>only S resembles 8, the other hidden units don’t recognize anything. </a:t>
            </a:r>
          </a:p>
          <a:p>
            <a:pPr marL="0" indent="0">
              <a:lnSpc>
                <a:spcPct val="90000"/>
              </a:lnSpc>
              <a:buFont typeface="Wingdings" pitchFamily="2" charset="2"/>
              <a:buNone/>
            </a:pPr>
            <a:r>
              <a:rPr lang="en-US" sz="2000" dirty="0" smtClean="0"/>
              <a:t>Detectors are specialized for specific tasks! </a:t>
            </a:r>
            <a:br>
              <a:rPr lang="en-US" sz="2000" dirty="0" smtClean="0"/>
            </a:br>
            <a:r>
              <a:rPr lang="en-US" sz="2000" dirty="0" smtClean="0"/>
              <a:t>We won’t recognize Chinese characters if we only know Korean.</a:t>
            </a:r>
          </a:p>
        </p:txBody>
      </p:sp>
      <p:sp>
        <p:nvSpPr>
          <p:cNvPr id="20486" name="Text Box 5"/>
          <p:cNvSpPr txBox="1">
            <a:spLocks noChangeArrowheads="1"/>
          </p:cNvSpPr>
          <p:nvPr/>
        </p:nvSpPr>
        <p:spPr bwMode="auto">
          <a:xfrm>
            <a:off x="217488" y="5975350"/>
            <a:ext cx="8666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a:lnSpc>
                <a:spcPct val="90000"/>
              </a:lnSpc>
            </a:pPr>
            <a:r>
              <a:rPr lang="en-US" i="0" dirty="0">
                <a:solidFill>
                  <a:schemeClr val="tx2"/>
                </a:solidFill>
                <a:latin typeface="Calibri" pitchFamily="34" charset="0"/>
              </a:rPr>
              <a:t>Cluster plots </a:t>
            </a:r>
            <a:r>
              <a:rPr lang="en-US" i="0" dirty="0">
                <a:latin typeface="Calibri" pitchFamily="34" charset="0"/>
              </a:rPr>
              <a:t>for the representation of letters before and after the transformation.</a:t>
            </a: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657550"/>
            <a:ext cx="3048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69" y="2636912"/>
            <a:ext cx="30480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022393"/>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ChangeArrowheads="1"/>
          </p:cNvSpPr>
          <p:nvPr>
            <p:ph type="title"/>
          </p:nvPr>
        </p:nvSpPr>
        <p:spPr>
          <a:xfrm>
            <a:off x="611188" y="333375"/>
            <a:ext cx="7848600" cy="557213"/>
          </a:xfrm>
        </p:spPr>
        <p:txBody>
          <a:bodyPr/>
          <a:lstStyle/>
          <a:p>
            <a:pPr>
              <a:defRPr/>
            </a:pPr>
            <a:r>
              <a:rPr lang="en-US" sz="3600" dirty="0" smtClean="0"/>
              <a:t>Local and distributed representations</a:t>
            </a:r>
          </a:p>
        </p:txBody>
      </p:sp>
      <p:sp>
        <p:nvSpPr>
          <p:cNvPr id="21507" name="Rectangle 3"/>
          <p:cNvSpPr>
            <a:spLocks noGrp="1" noChangeArrowheads="1"/>
          </p:cNvSpPr>
          <p:nvPr>
            <p:ph type="body" sz="half" idx="1"/>
          </p:nvPr>
        </p:nvSpPr>
        <p:spPr>
          <a:xfrm>
            <a:off x="647700" y="1052736"/>
            <a:ext cx="8496300" cy="2160240"/>
          </a:xfrm>
          <a:noFill/>
        </p:spPr>
        <p:txBody>
          <a:bodyPr/>
          <a:lstStyle/>
          <a:p>
            <a:pPr marL="0" indent="0">
              <a:buFont typeface="Wingdings" pitchFamily="2" charset="2"/>
              <a:buNone/>
            </a:pPr>
            <a:r>
              <a:rPr lang="en-US" sz="2000" dirty="0" smtClean="0"/>
              <a:t>Local representations : one hidden neuron represents one image</a:t>
            </a:r>
          </a:p>
          <a:p>
            <a:pPr marL="0" indent="0">
              <a:buFont typeface="Wingdings" pitchFamily="2" charset="2"/>
              <a:buNone/>
            </a:pPr>
            <a:r>
              <a:rPr lang="en-US" sz="2000" dirty="0" smtClean="0"/>
              <a:t>these neurons are referred to as grandmother cells.</a:t>
            </a:r>
          </a:p>
          <a:p>
            <a:pPr marL="0" indent="0">
              <a:buFont typeface="Wingdings" pitchFamily="2" charset="2"/>
              <a:buNone/>
            </a:pPr>
            <a:r>
              <a:rPr lang="en-US" sz="2000" dirty="0" smtClean="0"/>
              <a:t/>
            </a:r>
            <a:br>
              <a:rPr lang="en-US" sz="2000" dirty="0" smtClean="0"/>
            </a:br>
            <a:r>
              <a:rPr lang="en-US" sz="2000" dirty="0" smtClean="0"/>
              <a:t>Distributed representations : many neurons respond to one image, each neuron takes part in reactions to many images.</a:t>
            </a:r>
          </a:p>
          <a:p>
            <a:pPr marL="0" indent="0">
              <a:buNone/>
            </a:pPr>
            <a:r>
              <a:rPr lang="pl-PL" dirty="0">
                <a:hlinkClick r:id="rId3"/>
              </a:rPr>
              <a:t>http://</a:t>
            </a:r>
            <a:r>
              <a:rPr lang="pl-PL" dirty="0" smtClean="0">
                <a:hlinkClick r:id="rId3"/>
              </a:rPr>
              <a:t>www.brain.riken.go.jp/labs/cbms/tanaka.html</a:t>
            </a:r>
            <a:r>
              <a:rPr lang="en-US" dirty="0"/>
              <a:t> </a:t>
            </a:r>
            <a:r>
              <a:rPr lang="en-US" dirty="0" smtClean="0"/>
              <a:t> nice demo</a:t>
            </a:r>
            <a:endParaRPr lang="en-US" dirty="0"/>
          </a:p>
        </p:txBody>
      </p:sp>
      <p:pic>
        <p:nvPicPr>
          <p:cNvPr id="215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63" y="3418071"/>
            <a:ext cx="4310062"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Text Box 6"/>
          <p:cNvSpPr txBox="1">
            <a:spLocks noChangeArrowheads="1"/>
          </p:cNvSpPr>
          <p:nvPr/>
        </p:nvSpPr>
        <p:spPr bwMode="auto">
          <a:xfrm>
            <a:off x="5478452" y="3933056"/>
            <a:ext cx="30404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algn="l"/>
            <a:r>
              <a:rPr lang="en-US" i="0" dirty="0">
                <a:latin typeface="Calibri" pitchFamily="34" charset="0"/>
              </a:rPr>
              <a:t>Observation of the neural</a:t>
            </a:r>
          </a:p>
          <a:p>
            <a:pPr algn="l"/>
            <a:r>
              <a:rPr lang="en-US" i="0" dirty="0">
                <a:latin typeface="Calibri" pitchFamily="34" charset="0"/>
              </a:rPr>
              <a:t>response in the visual </a:t>
            </a:r>
          </a:p>
          <a:p>
            <a:pPr algn="l"/>
            <a:r>
              <a:rPr lang="en-US" i="0" dirty="0">
                <a:latin typeface="Calibri" pitchFamily="34" charset="0"/>
              </a:rPr>
              <a:t>cortex of a monkey to </a:t>
            </a:r>
          </a:p>
          <a:p>
            <a:pPr algn="l"/>
            <a:r>
              <a:rPr lang="en-US" i="0" dirty="0">
                <a:latin typeface="Calibri" pitchFamily="34" charset="0"/>
              </a:rPr>
              <a:t>different stimuli confirms</a:t>
            </a:r>
          </a:p>
          <a:p>
            <a:pPr algn="l"/>
            <a:r>
              <a:rPr lang="en-US" i="0" dirty="0">
                <a:latin typeface="Calibri" pitchFamily="34" charset="0"/>
              </a:rPr>
              <a:t>the existence of distributed</a:t>
            </a:r>
          </a:p>
          <a:p>
            <a:pPr algn="l"/>
            <a:r>
              <a:rPr lang="en-US" i="0" dirty="0" smtClean="0">
                <a:latin typeface="Calibri" pitchFamily="34" charset="0"/>
              </a:rPr>
              <a:t>representations</a:t>
            </a:r>
          </a:p>
        </p:txBody>
      </p:sp>
    </p:spTree>
    <p:extLst>
      <p:ext uri="{BB962C8B-B14F-4D97-AF65-F5344CB8AC3E}">
        <p14:creationId xmlns:p14="http://schemas.microsoft.com/office/powerpoint/2010/main" val="1992001690"/>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r>
              <a:rPr lang="pl-PL" dirty="0" err="1" smtClean="0"/>
              <a:t>Emergent</a:t>
            </a:r>
            <a:r>
              <a:rPr lang="pl-PL" sz="4000" dirty="0" smtClean="0"/>
              <a:t>: </a:t>
            </a:r>
            <a:r>
              <a:rPr lang="pl-PL" sz="4000" dirty="0" err="1" smtClean="0"/>
              <a:t>Unit.Proj</a:t>
            </a:r>
            <a:endParaRPr lang="en-US" sz="4000" dirty="0" smtClean="0"/>
          </a:p>
        </p:txBody>
      </p:sp>
      <p:sp>
        <p:nvSpPr>
          <p:cNvPr id="36868" name="pole tekstowe 4"/>
          <p:cNvSpPr txBox="1">
            <a:spLocks noChangeArrowheads="1"/>
          </p:cNvSpPr>
          <p:nvPr/>
        </p:nvSpPr>
        <p:spPr bwMode="auto">
          <a:xfrm>
            <a:off x="714375" y="3857625"/>
            <a:ext cx="81438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eaLnBrk="1" hangingPunct="1"/>
            <a:r>
              <a:rPr lang="en-US" sz="2000" i="0" dirty="0" err="1">
                <a:solidFill>
                  <a:schemeClr val="folHlink"/>
                </a:solidFill>
                <a:latin typeface="Calibri" pitchFamily="34" charset="0"/>
              </a:rPr>
              <a:t>act_fun</a:t>
            </a:r>
            <a:r>
              <a:rPr lang="en-US" sz="2000" i="0" dirty="0">
                <a:latin typeface="Calibri" pitchFamily="34" charset="0"/>
              </a:rPr>
              <a:t> </a:t>
            </a:r>
            <a:r>
              <a:rPr lang="en-US" sz="2000" i="0" dirty="0">
                <a:solidFill>
                  <a:srgbClr val="FFFFFF"/>
                </a:solidFill>
                <a:latin typeface="Calibri" pitchFamily="34" charset="0"/>
              </a:rPr>
              <a:t>activation function</a:t>
            </a:r>
            <a:r>
              <a:rPr lang="pl-PL" sz="2000" i="0" dirty="0">
                <a:latin typeface="Calibri" pitchFamily="34" charset="0"/>
              </a:rPr>
              <a:t>: </a:t>
            </a:r>
            <a:r>
              <a:rPr lang="pl-PL" sz="2000" i="0" dirty="0" err="1">
                <a:solidFill>
                  <a:schemeClr val="folHlink"/>
                </a:solidFill>
                <a:latin typeface="Calibri" pitchFamily="34" charset="0"/>
              </a:rPr>
              <a:t>Noisy</a:t>
            </a:r>
            <a:r>
              <a:rPr lang="pl-PL" sz="2000" i="0" dirty="0">
                <a:solidFill>
                  <a:schemeClr val="folHlink"/>
                </a:solidFill>
                <a:latin typeface="Calibri" pitchFamily="34" charset="0"/>
              </a:rPr>
              <a:t> xx1</a:t>
            </a:r>
            <a:r>
              <a:rPr lang="pl-PL" sz="2000" i="0" dirty="0">
                <a:latin typeface="Calibri" pitchFamily="34" charset="0"/>
              </a:rPr>
              <a:t>; </a:t>
            </a:r>
            <a:r>
              <a:rPr lang="en-US" sz="2000" i="0" dirty="0">
                <a:solidFill>
                  <a:srgbClr val="FFFFFF"/>
                </a:solidFill>
                <a:latin typeface="Calibri" pitchFamily="34" charset="0"/>
              </a:rPr>
              <a:t>can be chosen without noise, linear with or without noise</a:t>
            </a:r>
            <a:r>
              <a:rPr lang="pl-PL" sz="2000" i="0" dirty="0">
                <a:solidFill>
                  <a:srgbClr val="FFFFFF"/>
                </a:solidFill>
                <a:latin typeface="Calibri" pitchFamily="34" charset="0"/>
              </a:rPr>
              <a:t>, </a:t>
            </a:r>
            <a:r>
              <a:rPr lang="en-US" sz="2000" i="0" dirty="0">
                <a:solidFill>
                  <a:srgbClr val="FFFFFF"/>
                </a:solidFill>
                <a:latin typeface="Calibri" pitchFamily="34" charset="0"/>
              </a:rPr>
              <a:t>or</a:t>
            </a:r>
            <a:r>
              <a:rPr lang="pl-PL" sz="2000" i="0" dirty="0">
                <a:solidFill>
                  <a:srgbClr val="FFFFFF"/>
                </a:solidFill>
                <a:latin typeface="Calibri" pitchFamily="34" charset="0"/>
              </a:rPr>
              <a:t> </a:t>
            </a:r>
            <a:r>
              <a:rPr lang="pl-PL" sz="2000" i="0" dirty="0" err="1">
                <a:solidFill>
                  <a:srgbClr val="FFFFFF"/>
                </a:solidFill>
                <a:latin typeface="Calibri" pitchFamily="34" charset="0"/>
              </a:rPr>
              <a:t>spike</a:t>
            </a:r>
            <a:r>
              <a:rPr lang="pl-PL" sz="2000" i="0" dirty="0">
                <a:solidFill>
                  <a:srgbClr val="FFFFFF"/>
                </a:solidFill>
                <a:latin typeface="Calibri" pitchFamily="34" charset="0"/>
              </a:rPr>
              <a:t>.</a:t>
            </a:r>
          </a:p>
          <a:p>
            <a:pPr algn="l" eaLnBrk="1" hangingPunct="1"/>
            <a:r>
              <a:rPr lang="pl-PL" sz="2000" i="0" dirty="0" err="1">
                <a:solidFill>
                  <a:schemeClr val="folHlink"/>
                </a:solidFill>
                <a:latin typeface="Calibri" pitchFamily="34" charset="0"/>
              </a:rPr>
              <a:t>g_bar_e</a:t>
            </a:r>
            <a:r>
              <a:rPr lang="pl-PL" sz="2000" i="0" dirty="0">
                <a:latin typeface="Calibri" pitchFamily="34" charset="0"/>
              </a:rPr>
              <a:t> </a:t>
            </a:r>
            <a:r>
              <a:rPr lang="en-US" sz="2000" i="0" dirty="0">
                <a:solidFill>
                  <a:srgbClr val="FFFFFF"/>
                </a:solidFill>
                <a:latin typeface="Calibri" pitchFamily="34" charset="0"/>
              </a:rPr>
              <a:t>determines fraction of channels is open during </a:t>
            </a:r>
            <a:r>
              <a:rPr lang="pl-PL" sz="2000" i="0" dirty="0">
                <a:solidFill>
                  <a:srgbClr val="FFFFFF"/>
                </a:solidFill>
                <a:latin typeface="Calibri" pitchFamily="34" charset="0"/>
              </a:rPr>
              <a:t>on/</a:t>
            </a:r>
            <a:r>
              <a:rPr lang="pl-PL" sz="2000" i="0" dirty="0" err="1">
                <a:solidFill>
                  <a:srgbClr val="FFFFFF"/>
                </a:solidFill>
                <a:latin typeface="Calibri" pitchFamily="34" charset="0"/>
              </a:rPr>
              <a:t>off_cycle</a:t>
            </a:r>
            <a:r>
              <a:rPr lang="pl-PL" sz="2000" i="0" dirty="0">
                <a:solidFill>
                  <a:srgbClr val="FFFFFF"/>
                </a:solidFill>
                <a:latin typeface="Calibri" pitchFamily="34" charset="0"/>
              </a:rPr>
              <a:t>.</a:t>
            </a:r>
          </a:p>
          <a:p>
            <a:pPr algn="l" eaLnBrk="1" hangingPunct="1"/>
            <a:r>
              <a:rPr lang="pl-PL" sz="2000" i="0" dirty="0" err="1">
                <a:solidFill>
                  <a:schemeClr val="folHlink"/>
                </a:solidFill>
                <a:latin typeface="Calibri" pitchFamily="34" charset="0"/>
              </a:rPr>
              <a:t>e_rev_e</a:t>
            </a:r>
            <a:r>
              <a:rPr lang="pl-PL" sz="2000" i="0" dirty="0">
                <a:latin typeface="Calibri" pitchFamily="34" charset="0"/>
              </a:rPr>
              <a:t> </a:t>
            </a:r>
            <a:r>
              <a:rPr lang="en-US" sz="2000" i="0" dirty="0">
                <a:solidFill>
                  <a:srgbClr val="FFFFFF"/>
                </a:solidFill>
                <a:latin typeface="Calibri" pitchFamily="34" charset="0"/>
              </a:rPr>
              <a:t>is equilibrium potential for activating channels</a:t>
            </a:r>
            <a:r>
              <a:rPr lang="pl-PL" sz="2000" i="0" dirty="0">
                <a:solidFill>
                  <a:srgbClr val="FFFFFF"/>
                </a:solidFill>
                <a:latin typeface="Calibri" pitchFamily="34" charset="0"/>
              </a:rPr>
              <a:t>.</a:t>
            </a:r>
          </a:p>
          <a:p>
            <a:pPr algn="l" eaLnBrk="1" hangingPunct="1"/>
            <a:r>
              <a:rPr lang="pl-PL" sz="2000" i="0" dirty="0">
                <a:solidFill>
                  <a:schemeClr val="folHlink"/>
                </a:solidFill>
                <a:latin typeface="Calibri" pitchFamily="34" charset="0"/>
              </a:rPr>
              <a:t>a</a:t>
            </a:r>
            <a:r>
              <a:rPr lang="pl-PL" sz="2000" i="0" dirty="0">
                <a:latin typeface="Calibri" pitchFamily="34" charset="0"/>
              </a:rPr>
              <a:t> = </a:t>
            </a:r>
            <a:r>
              <a:rPr lang="en-US" sz="2000" i="0" dirty="0">
                <a:solidFill>
                  <a:srgbClr val="FFFFFF"/>
                </a:solidFill>
                <a:latin typeface="Calibri" pitchFamily="34" charset="0"/>
              </a:rPr>
              <a:t>accommodation</a:t>
            </a:r>
            <a:r>
              <a:rPr lang="pl-PL" sz="2000" i="0" dirty="0">
                <a:solidFill>
                  <a:srgbClr val="FFFFFF"/>
                </a:solidFill>
                <a:latin typeface="Calibri" pitchFamily="34" charset="0"/>
              </a:rPr>
              <a:t>, </a:t>
            </a:r>
            <a:r>
              <a:rPr lang="en-US" sz="2000" i="0" dirty="0">
                <a:solidFill>
                  <a:srgbClr val="FFFFFF"/>
                </a:solidFill>
                <a:latin typeface="Calibri" pitchFamily="34" charset="0"/>
              </a:rPr>
              <a:t>increase of </a:t>
            </a:r>
            <a:r>
              <a:rPr lang="pl-PL" sz="2000" i="0" dirty="0">
                <a:solidFill>
                  <a:srgbClr val="FFFFFF"/>
                </a:solidFill>
                <a:latin typeface="Calibri" pitchFamily="34" charset="0"/>
              </a:rPr>
              <a:t>Ca</a:t>
            </a:r>
            <a:r>
              <a:rPr lang="pl-PL" sz="2000" i="0" baseline="30000" dirty="0">
                <a:solidFill>
                  <a:srgbClr val="FFFFFF"/>
                </a:solidFill>
                <a:latin typeface="Calibri" pitchFamily="34" charset="0"/>
              </a:rPr>
              <a:t>++</a:t>
            </a:r>
            <a:r>
              <a:rPr lang="pl-PL" sz="2000" i="0" dirty="0">
                <a:solidFill>
                  <a:srgbClr val="FFFFFF"/>
                </a:solidFill>
                <a:latin typeface="Calibri" pitchFamily="34" charset="0"/>
              </a:rPr>
              <a:t> </a:t>
            </a:r>
            <a:r>
              <a:rPr lang="en-US" sz="2000" i="0" dirty="0">
                <a:solidFill>
                  <a:srgbClr val="FFFFFF"/>
                </a:solidFill>
                <a:latin typeface="Calibri" pitchFamily="34" charset="0"/>
              </a:rPr>
              <a:t>concentration in neuron</a:t>
            </a:r>
            <a:r>
              <a:rPr lang="pl-PL" sz="2000" i="0" dirty="0">
                <a:solidFill>
                  <a:srgbClr val="FFFFFF"/>
                </a:solidFill>
                <a:latin typeface="Calibri" pitchFamily="34" charset="0"/>
              </a:rPr>
              <a:t> </a:t>
            </a:r>
            <a:br>
              <a:rPr lang="pl-PL" sz="2000" i="0" dirty="0">
                <a:solidFill>
                  <a:srgbClr val="FFFFFF"/>
                </a:solidFill>
                <a:latin typeface="Calibri" pitchFamily="34" charset="0"/>
              </a:rPr>
            </a:br>
            <a:r>
              <a:rPr lang="pl-PL" sz="2000" i="0" dirty="0">
                <a:solidFill>
                  <a:srgbClr val="FFFFFF"/>
                </a:solidFill>
                <a:latin typeface="Calibri" pitchFamily="34" charset="0"/>
              </a:rPr>
              <a:t>	=&gt; </a:t>
            </a:r>
            <a:r>
              <a:rPr lang="en-US" sz="2000" i="0" dirty="0">
                <a:solidFill>
                  <a:srgbClr val="FFFFFF"/>
                </a:solidFill>
                <a:latin typeface="Calibri" pitchFamily="34" charset="0"/>
              </a:rPr>
              <a:t>opens inhibitory channels </a:t>
            </a:r>
            <a:r>
              <a:rPr lang="pl-PL" sz="2000" i="0" dirty="0">
                <a:solidFill>
                  <a:srgbClr val="FFFFFF"/>
                </a:solidFill>
                <a:latin typeface="Calibri" pitchFamily="34" charset="0"/>
              </a:rPr>
              <a:t>(</a:t>
            </a:r>
            <a:r>
              <a:rPr lang="en-US" sz="2000" i="0" dirty="0">
                <a:solidFill>
                  <a:srgbClr val="FFFFFF"/>
                </a:solidFill>
                <a:latin typeface="Calibri" pitchFamily="34" charset="0"/>
              </a:rPr>
              <a:t>usually </a:t>
            </a:r>
            <a:r>
              <a:rPr lang="pl-PL" sz="2000" i="0" dirty="0">
                <a:solidFill>
                  <a:srgbClr val="FFFFFF"/>
                </a:solidFill>
                <a:latin typeface="Calibri" pitchFamily="34" charset="0"/>
              </a:rPr>
              <a:t>K</a:t>
            </a:r>
            <a:r>
              <a:rPr lang="pl-PL" sz="2000" i="0" baseline="30000" dirty="0">
                <a:solidFill>
                  <a:srgbClr val="FFFFFF"/>
                </a:solidFill>
                <a:latin typeface="Calibri" pitchFamily="34" charset="0"/>
              </a:rPr>
              <a:t>+</a:t>
            </a:r>
            <a:r>
              <a:rPr lang="pl-PL" sz="2000" i="0" dirty="0">
                <a:solidFill>
                  <a:srgbClr val="FFFFFF"/>
                </a:solidFill>
                <a:latin typeface="Calibri" pitchFamily="34" charset="0"/>
              </a:rPr>
              <a:t>)</a:t>
            </a:r>
            <a:r>
              <a:rPr lang="en-US" sz="2000" i="0" dirty="0">
                <a:solidFill>
                  <a:srgbClr val="FFFFFF"/>
                </a:solidFill>
                <a:latin typeface="Calibri" pitchFamily="34" charset="0"/>
              </a:rPr>
              <a:t> </a:t>
            </a:r>
            <a:r>
              <a:rPr lang="en-US" sz="2000" i="0" dirty="0">
                <a:latin typeface="Calibri" pitchFamily="34" charset="0"/>
              </a:rPr>
              <a:t>– </a:t>
            </a:r>
            <a:r>
              <a:rPr lang="en-US" sz="2000" i="0" dirty="0">
                <a:solidFill>
                  <a:schemeClr val="folHlink"/>
                </a:solidFill>
                <a:latin typeface="Calibri" pitchFamily="34" charset="0"/>
              </a:rPr>
              <a:t>section 2.9</a:t>
            </a:r>
            <a:r>
              <a:rPr lang="pl-PL" sz="2000" i="0" dirty="0">
                <a:solidFill>
                  <a:schemeClr val="folHlink"/>
                </a:solidFill>
                <a:latin typeface="Calibri" pitchFamily="34" charset="0"/>
              </a:rPr>
              <a:t>. </a:t>
            </a:r>
          </a:p>
          <a:p>
            <a:pPr algn="l" eaLnBrk="1" hangingPunct="1"/>
            <a:r>
              <a:rPr lang="pl-PL" sz="2000" i="0" dirty="0">
                <a:solidFill>
                  <a:schemeClr val="folHlink"/>
                </a:solidFill>
                <a:latin typeface="Calibri" pitchFamily="34" charset="0"/>
              </a:rPr>
              <a:t>h</a:t>
            </a:r>
            <a:r>
              <a:rPr lang="pl-PL" sz="2000" i="0" dirty="0">
                <a:latin typeface="Calibri" pitchFamily="34" charset="0"/>
              </a:rPr>
              <a:t> </a:t>
            </a:r>
            <a:r>
              <a:rPr lang="pl-PL" sz="2000" i="0" dirty="0">
                <a:solidFill>
                  <a:srgbClr val="FFFFFF"/>
                </a:solidFill>
                <a:latin typeface="Calibri" pitchFamily="34" charset="0"/>
              </a:rPr>
              <a:t>= </a:t>
            </a:r>
            <a:r>
              <a:rPr lang="en-US" sz="2000" i="0" dirty="0">
                <a:solidFill>
                  <a:srgbClr val="FFFFFF"/>
                </a:solidFill>
                <a:latin typeface="Calibri" pitchFamily="34" charset="0"/>
              </a:rPr>
              <a:t>hysteresis</a:t>
            </a:r>
            <a:r>
              <a:rPr lang="pl-PL" sz="2000" i="0" dirty="0">
                <a:solidFill>
                  <a:srgbClr val="FFFFFF"/>
                </a:solidFill>
                <a:latin typeface="Calibri" pitchFamily="34" charset="0"/>
              </a:rPr>
              <a:t>, </a:t>
            </a:r>
            <a:r>
              <a:rPr lang="en-US" sz="2000" i="0" dirty="0">
                <a:solidFill>
                  <a:srgbClr val="FFFFFF"/>
                </a:solidFill>
                <a:latin typeface="Calibri" pitchFamily="34" charset="0"/>
              </a:rPr>
              <a:t>reaction slowdown, active neurons remain active for some time after the excitation is removed</a:t>
            </a:r>
            <a:r>
              <a:rPr lang="pl-PL" sz="2000" i="0" dirty="0">
                <a:solidFill>
                  <a:srgbClr val="FFFFFF"/>
                </a:solidFill>
                <a:latin typeface="Calibri" pitchFamily="34" charset="0"/>
              </a:rPr>
              <a:t>.</a:t>
            </a: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1745262"/>
            <a:ext cx="65389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0" name="Rectangle 3"/>
          <p:cNvSpPr>
            <a:spLocks noChangeArrowheads="1"/>
          </p:cNvSpPr>
          <p:nvPr/>
        </p:nvSpPr>
        <p:spPr bwMode="auto">
          <a:xfrm>
            <a:off x="684213" y="1196975"/>
            <a:ext cx="8245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eaLnBrk="1" hangingPunct="1">
              <a:spcBef>
                <a:spcPct val="20000"/>
              </a:spcBef>
              <a:buClr>
                <a:srgbClr val="315263"/>
              </a:buClr>
              <a:buSzPct val="75000"/>
              <a:buFont typeface="Wingdings" pitchFamily="2" charset="2"/>
              <a:buNone/>
            </a:pPr>
            <a:r>
              <a:rPr lang="pl-PL" sz="2200" i="0" dirty="0" err="1">
                <a:solidFill>
                  <a:srgbClr val="FFFFFF"/>
                </a:solidFill>
                <a:latin typeface="Calibri" pitchFamily="34" charset="0"/>
              </a:rPr>
              <a:t>Emergent</a:t>
            </a:r>
            <a:r>
              <a:rPr lang="pl-PL" sz="2200" i="0" dirty="0">
                <a:solidFill>
                  <a:srgbClr val="FFFFFF"/>
                </a:solidFill>
                <a:latin typeface="Calibri" pitchFamily="34" charset="0"/>
              </a:rPr>
              <a:t> </a:t>
            </a:r>
            <a:r>
              <a:rPr lang="en-US" sz="2200" i="0" dirty="0" smtClean="0">
                <a:solidFill>
                  <a:srgbClr val="FFFFFF"/>
                </a:solidFill>
                <a:latin typeface="Calibri" pitchFamily="34" charset="0"/>
              </a:rPr>
              <a:t>has many parameters regulating activity of neurons. </a:t>
            </a:r>
            <a:endParaRPr lang="pl-PL" sz="2200" i="0" dirty="0">
              <a:solidFill>
                <a:srgbClr val="FFFFFF"/>
              </a:solidFill>
              <a:latin typeface="Calibri" pitchFamily="34" charset="0"/>
            </a:endParaRPr>
          </a:p>
        </p:txBody>
      </p:sp>
    </p:spTree>
    <p:extLst>
      <p:ext uri="{BB962C8B-B14F-4D97-AF65-F5344CB8AC3E}">
        <p14:creationId xmlns:p14="http://schemas.microsoft.com/office/powerpoint/2010/main" val="3669859460"/>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196" y="917498"/>
            <a:ext cx="26289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11714" name="Rectangle 2"/>
          <p:cNvSpPr>
            <a:spLocks noGrp="1" noChangeArrowheads="1"/>
          </p:cNvSpPr>
          <p:nvPr>
            <p:ph type="title"/>
          </p:nvPr>
        </p:nvSpPr>
        <p:spPr>
          <a:xfrm>
            <a:off x="611188" y="333375"/>
            <a:ext cx="7848600" cy="557213"/>
          </a:xfrm>
        </p:spPr>
        <p:txBody>
          <a:bodyPr/>
          <a:lstStyle/>
          <a:p>
            <a:pPr>
              <a:defRPr/>
            </a:pPr>
            <a:r>
              <a:rPr lang="en-US" sz="4000" smtClean="0"/>
              <a:t>Distributed representations</a:t>
            </a:r>
          </a:p>
        </p:txBody>
      </p:sp>
      <p:sp>
        <p:nvSpPr>
          <p:cNvPr id="23558" name="Rectangle 3"/>
          <p:cNvSpPr>
            <a:spLocks noGrp="1" noChangeArrowheads="1"/>
          </p:cNvSpPr>
          <p:nvPr>
            <p:ph type="body" sz="half" idx="1"/>
          </p:nvPr>
        </p:nvSpPr>
        <p:spPr>
          <a:xfrm>
            <a:off x="539750" y="981075"/>
            <a:ext cx="6192490" cy="2054123"/>
          </a:xfrm>
          <a:noFill/>
        </p:spPr>
        <p:txBody>
          <a:bodyPr/>
          <a:lstStyle/>
          <a:p>
            <a:pPr marL="0" indent="0">
              <a:lnSpc>
                <a:spcPct val="90000"/>
              </a:lnSpc>
              <a:buFont typeface="Wingdings" pitchFamily="2" charset="2"/>
              <a:buNone/>
            </a:pPr>
            <a:r>
              <a:rPr lang="en-US" sz="2000" dirty="0" smtClean="0"/>
              <a:t>Images can be represented in a distributed manner </a:t>
            </a:r>
            <a:br>
              <a:rPr lang="en-US" sz="2000" dirty="0" smtClean="0"/>
            </a:br>
            <a:r>
              <a:rPr lang="en-US" sz="2000" dirty="0" smtClean="0"/>
              <a:t>by an array of their traits (feature-based coding).</a:t>
            </a:r>
          </a:p>
          <a:p>
            <a:pPr marL="0" indent="0">
              <a:lnSpc>
                <a:spcPct val="90000"/>
              </a:lnSpc>
              <a:buFont typeface="Wingdings" pitchFamily="2" charset="2"/>
              <a:buNone/>
            </a:pPr>
            <a:r>
              <a:rPr lang="en-US" sz="2000" dirty="0" smtClean="0"/>
              <a:t>Traits are present "to a certain degree."  </a:t>
            </a:r>
          </a:p>
          <a:p>
            <a:pPr marL="0" indent="0">
              <a:lnSpc>
                <a:spcPct val="90000"/>
              </a:lnSpc>
              <a:buFont typeface="Wingdings" pitchFamily="2" charset="2"/>
              <a:buNone/>
            </a:pPr>
            <a:r>
              <a:rPr lang="en-US" sz="2000" dirty="0" smtClean="0"/>
              <a:t>Activity of the hidden neurons can be interpreted as the degree of detection of a given feature – this is what is done in fuzzy logic. </a:t>
            </a:r>
          </a:p>
        </p:txBody>
      </p:sp>
      <p:sp>
        <p:nvSpPr>
          <p:cNvPr id="23559" name="Rectangle 5"/>
          <p:cNvSpPr>
            <a:spLocks noChangeArrowheads="1"/>
          </p:cNvSpPr>
          <p:nvPr/>
        </p:nvSpPr>
        <p:spPr bwMode="auto">
          <a:xfrm>
            <a:off x="539750" y="3068960"/>
            <a:ext cx="8424863" cy="360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0" indent="-361950"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Advantages of distributed representation (DR): </a:t>
            </a:r>
          </a:p>
          <a:p>
            <a:pPr marL="342900" indent="-342900" algn="l">
              <a:spcBef>
                <a:spcPct val="20000"/>
              </a:spcBef>
              <a:buClr>
                <a:srgbClr val="FFC000"/>
              </a:buClr>
              <a:buSzPct val="75000"/>
              <a:buFont typeface="Arial" pitchFamily="34" charset="0"/>
              <a:buChar char="•"/>
            </a:pPr>
            <a:r>
              <a:rPr lang="en-US" sz="2000" i="0" dirty="0">
                <a:solidFill>
                  <a:srgbClr val="FFFFFF"/>
                </a:solidFill>
                <a:latin typeface="Calibri" pitchFamily="34" charset="0"/>
              </a:rPr>
              <a:t>Larger memory size: images can be represented by </a:t>
            </a:r>
            <a:r>
              <a:rPr lang="en-US" sz="2000" i="0" dirty="0" smtClean="0">
                <a:solidFill>
                  <a:srgbClr val="FFFFFF"/>
                </a:solidFill>
                <a:latin typeface="Calibri" pitchFamily="34" charset="0"/>
              </a:rPr>
              <a:t/>
            </a:r>
            <a:br>
              <a:rPr lang="en-US" sz="2000" i="0" dirty="0" smtClean="0">
                <a:solidFill>
                  <a:srgbClr val="FFFFFF"/>
                </a:solidFill>
                <a:latin typeface="Calibri" pitchFamily="34" charset="0"/>
              </a:rPr>
            </a:br>
            <a:r>
              <a:rPr lang="en-US" sz="2000" i="0" dirty="0" smtClean="0">
                <a:solidFill>
                  <a:srgbClr val="FFFFFF"/>
                </a:solidFill>
                <a:latin typeface="Calibri" pitchFamily="34" charset="0"/>
              </a:rPr>
              <a:t>combining </a:t>
            </a:r>
            <a:r>
              <a:rPr lang="en-US" sz="2000" i="0" dirty="0">
                <a:solidFill>
                  <a:srgbClr val="FFFFFF"/>
                </a:solidFill>
                <a:latin typeface="Calibri" pitchFamily="34" charset="0"/>
              </a:rPr>
              <a:t>the activation of many units; n local units = 2</a:t>
            </a:r>
            <a:r>
              <a:rPr lang="en-US" sz="2000" i="0" baseline="30000" dirty="0">
                <a:solidFill>
                  <a:srgbClr val="FFFFFF"/>
                </a:solidFill>
                <a:latin typeface="Calibri" pitchFamily="34" charset="0"/>
              </a:rPr>
              <a:t>n</a:t>
            </a:r>
            <a:r>
              <a:rPr lang="en-US" sz="2000" i="0" dirty="0">
                <a:solidFill>
                  <a:srgbClr val="FFFFFF"/>
                </a:solidFill>
                <a:latin typeface="Calibri" pitchFamily="34" charset="0"/>
              </a:rPr>
              <a:t> combinations. </a:t>
            </a:r>
          </a:p>
          <a:p>
            <a:pPr marL="342900" indent="-342900" algn="l">
              <a:spcBef>
                <a:spcPct val="20000"/>
              </a:spcBef>
              <a:buClr>
                <a:srgbClr val="FFC000"/>
              </a:buClr>
              <a:buSzPct val="75000"/>
              <a:buFont typeface="Arial" pitchFamily="34" charset="0"/>
              <a:buChar char="•"/>
            </a:pPr>
            <a:r>
              <a:rPr lang="en-US" sz="2000" i="0" dirty="0">
                <a:solidFill>
                  <a:srgbClr val="FFFFFF"/>
                </a:solidFill>
                <a:latin typeface="Calibri" pitchFamily="34" charset="0"/>
              </a:rPr>
              <a:t>Similarity: similar images have comparable DR, partly overlapping.</a:t>
            </a:r>
          </a:p>
          <a:p>
            <a:pPr marL="342900" indent="-342900" algn="l">
              <a:spcBef>
                <a:spcPct val="20000"/>
              </a:spcBef>
              <a:buClr>
                <a:srgbClr val="FFC000"/>
              </a:buClr>
              <a:buSzPct val="75000"/>
              <a:buFont typeface="Arial" pitchFamily="34" charset="0"/>
              <a:buChar char="•"/>
            </a:pPr>
            <a:r>
              <a:rPr lang="en-US" sz="2000" i="0" dirty="0">
                <a:solidFill>
                  <a:srgbClr val="FFFFFF"/>
                </a:solidFill>
                <a:latin typeface="Calibri" pitchFamily="34" charset="0"/>
              </a:rPr>
              <a:t>Generalization: new images activate various DR usually giving an approximation to sensory response, between A and B.</a:t>
            </a:r>
          </a:p>
          <a:p>
            <a:pPr marL="342900" indent="-342900" algn="l">
              <a:spcBef>
                <a:spcPct val="20000"/>
              </a:spcBef>
              <a:buClr>
                <a:srgbClr val="FFC000"/>
              </a:buClr>
              <a:buSzPct val="75000"/>
              <a:buFont typeface="Arial" pitchFamily="34" charset="0"/>
              <a:buChar char="•"/>
            </a:pPr>
            <a:r>
              <a:rPr lang="en-US" sz="2000" i="0" dirty="0">
                <a:solidFill>
                  <a:srgbClr val="FFFFFF"/>
                </a:solidFill>
                <a:latin typeface="Calibri" pitchFamily="34" charset="0"/>
              </a:rPr>
              <a:t>Resistance to damage, system redundancy.</a:t>
            </a:r>
          </a:p>
          <a:p>
            <a:pPr marL="342900" indent="-342900" algn="l">
              <a:spcBef>
                <a:spcPct val="20000"/>
              </a:spcBef>
              <a:buClr>
                <a:srgbClr val="FFC000"/>
              </a:buClr>
              <a:buSzPct val="75000"/>
              <a:buFont typeface="Arial" pitchFamily="34" charset="0"/>
              <a:buChar char="•"/>
            </a:pPr>
            <a:r>
              <a:rPr lang="en-US" sz="2000" i="0" dirty="0">
                <a:solidFill>
                  <a:srgbClr val="FFFFFF"/>
                </a:solidFill>
                <a:latin typeface="Calibri" pitchFamily="34" charset="0"/>
              </a:rPr>
              <a:t>Exactness: DR of continuous features is more realistic than discrete local activations. </a:t>
            </a:r>
          </a:p>
          <a:p>
            <a:pPr marL="342900" indent="-342900" algn="l">
              <a:spcBef>
                <a:spcPct val="20000"/>
              </a:spcBef>
              <a:buClr>
                <a:srgbClr val="FFC000"/>
              </a:buClr>
              <a:buSzPct val="75000"/>
              <a:buFont typeface="Arial" pitchFamily="34" charset="0"/>
              <a:buChar char="•"/>
            </a:pPr>
            <a:r>
              <a:rPr lang="en-US" sz="2000" i="0" dirty="0">
                <a:solidFill>
                  <a:srgbClr val="FFFFFF"/>
                </a:solidFill>
                <a:latin typeface="Calibri" pitchFamily="34" charset="0"/>
              </a:rPr>
              <a:t>Learning: becomes easier for continuous small changes in DR.</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1844573"/>
            <a:ext cx="1428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378258"/>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a:xfrm>
            <a:off x="611188" y="333375"/>
            <a:ext cx="7848600" cy="557213"/>
          </a:xfrm>
        </p:spPr>
        <p:txBody>
          <a:bodyPr/>
          <a:lstStyle/>
          <a:p>
            <a:pPr>
              <a:defRPr/>
            </a:pPr>
            <a:r>
              <a:rPr lang="en-US" sz="4000" dirty="0" smtClean="0"/>
              <a:t>Experiment with DR</a:t>
            </a:r>
          </a:p>
        </p:txBody>
      </p:sp>
      <p:sp>
        <p:nvSpPr>
          <p:cNvPr id="24580" name="Rectangle 3"/>
          <p:cNvSpPr>
            <a:spLocks noGrp="1" noChangeArrowheads="1"/>
          </p:cNvSpPr>
          <p:nvPr>
            <p:ph type="body" sz="half" idx="1"/>
          </p:nvPr>
        </p:nvSpPr>
        <p:spPr>
          <a:xfrm>
            <a:off x="539750" y="1268760"/>
            <a:ext cx="6120482" cy="2232248"/>
          </a:xfrm>
          <a:noFill/>
        </p:spPr>
        <p:txBody>
          <a:bodyPr/>
          <a:lstStyle/>
          <a:p>
            <a:pPr marL="0" indent="0">
              <a:buFont typeface="Wingdings" pitchFamily="2" charset="2"/>
              <a:buNone/>
            </a:pPr>
            <a:r>
              <a:rPr lang="en-US" sz="2000" dirty="0" smtClean="0"/>
              <a:t>Project </a:t>
            </a:r>
            <a:r>
              <a:rPr lang="en-US" sz="2000" dirty="0" err="1" smtClean="0">
                <a:solidFill>
                  <a:srgbClr val="FFFF00"/>
                </a:solidFill>
              </a:rPr>
              <a:t>loc_dist.proj</a:t>
            </a:r>
            <a:r>
              <a:rPr lang="en-US" sz="2000" dirty="0" smtClean="0"/>
              <a:t> from chapter_3.</a:t>
            </a:r>
          </a:p>
          <a:p>
            <a:pPr marL="0" indent="0">
              <a:buFont typeface="Wingdings" pitchFamily="2" charset="2"/>
              <a:buNone/>
            </a:pPr>
            <a:r>
              <a:rPr lang="en-US" sz="2000" dirty="0" smtClean="0"/>
              <a:t>To represent digits we now use a combinatorial code with 5 units. </a:t>
            </a:r>
          </a:p>
          <a:p>
            <a:pPr marL="0" indent="0">
              <a:buFont typeface="Wingdings" pitchFamily="2" charset="2"/>
              <a:buNone/>
            </a:pPr>
            <a:r>
              <a:rPr lang="en-US" sz="2000" dirty="0" smtClean="0"/>
              <a:t>The network reacts to the presence of certain features, </a:t>
            </a:r>
            <a:r>
              <a:rPr lang="en-US" sz="2000" dirty="0" err="1" smtClean="0"/>
              <a:t>eg</a:t>
            </a:r>
            <a:r>
              <a:rPr lang="en-US" sz="2000" dirty="0" smtClean="0"/>
              <a:t>. the first hidden neuron reacts </a:t>
            </a:r>
            <a:br>
              <a:rPr lang="en-US" sz="2000" dirty="0" smtClean="0"/>
            </a:br>
            <a:r>
              <a:rPr lang="en-US" sz="2000" dirty="0" smtClean="0"/>
              <a:t>to a lower bar, 4</a:t>
            </a:r>
            <a:r>
              <a:rPr lang="en-US" sz="2000" baseline="30000" dirty="0" smtClean="0"/>
              <a:t>th</a:t>
            </a:r>
            <a:r>
              <a:rPr lang="en-US" sz="2000" dirty="0" smtClean="0"/>
              <a:t> to central bar. </a:t>
            </a:r>
          </a:p>
        </p:txBody>
      </p:sp>
      <p:sp>
        <p:nvSpPr>
          <p:cNvPr id="24581" name="Rectangle 4"/>
          <p:cNvSpPr>
            <a:spLocks noChangeArrowheads="1"/>
          </p:cNvSpPr>
          <p:nvPr/>
        </p:nvSpPr>
        <p:spPr bwMode="auto">
          <a:xfrm>
            <a:off x="539751" y="3678431"/>
            <a:ext cx="4062820" cy="15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Distributed representations can work even on randomly selected </a:t>
            </a:r>
            <a:r>
              <a:rPr lang="en-US" sz="2000" i="0" dirty="0" smtClean="0">
                <a:solidFill>
                  <a:srgbClr val="FFFFFF"/>
                </a:solidFill>
                <a:latin typeface="Calibri" pitchFamily="34" charset="0"/>
              </a:rPr>
              <a:t>features</a:t>
            </a:r>
            <a:r>
              <a:rPr lang="en-US" sz="2000" i="0" dirty="0">
                <a:solidFill>
                  <a:srgbClr val="FFFFFF"/>
                </a:solidFill>
                <a:latin typeface="Calibri" pitchFamily="34" charset="0"/>
              </a:rPr>
              <a:t>: new DR = projection of input images to some feature space.</a:t>
            </a:r>
          </a:p>
        </p:txBody>
      </p:sp>
      <p:sp>
        <p:nvSpPr>
          <p:cNvPr id="24583" name="Rectangle 6"/>
          <p:cNvSpPr>
            <a:spLocks noChangeArrowheads="1"/>
          </p:cNvSpPr>
          <p:nvPr/>
        </p:nvSpPr>
        <p:spPr bwMode="auto">
          <a:xfrm>
            <a:off x="539750" y="5229199"/>
            <a:ext cx="8604250"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Grid display shows the distribution of net activation and output of the network, showing the degree of presence of a given feature.</a:t>
            </a: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The cluster plot looks completely different than for a local network.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024" y="1315613"/>
            <a:ext cx="2019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453" y="2953913"/>
            <a:ext cx="25622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393812"/>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a:xfrm>
            <a:off x="611188" y="333375"/>
            <a:ext cx="7848600" cy="557213"/>
          </a:xfrm>
        </p:spPr>
        <p:txBody>
          <a:bodyPr/>
          <a:lstStyle/>
          <a:p>
            <a:pPr>
              <a:defRPr/>
            </a:pPr>
            <a:r>
              <a:rPr lang="en-US" sz="4000" dirty="0" smtClean="0"/>
              <a:t>Noise with DR</a:t>
            </a:r>
          </a:p>
        </p:txBody>
      </p:sp>
      <p:sp>
        <p:nvSpPr>
          <p:cNvPr id="24580" name="Rectangle 3"/>
          <p:cNvSpPr>
            <a:spLocks noGrp="1" noChangeArrowheads="1"/>
          </p:cNvSpPr>
          <p:nvPr>
            <p:ph type="body" sz="half" idx="1"/>
          </p:nvPr>
        </p:nvSpPr>
        <p:spPr>
          <a:xfrm>
            <a:off x="539751" y="1700808"/>
            <a:ext cx="3312170" cy="3828678"/>
          </a:xfrm>
          <a:noFill/>
        </p:spPr>
        <p:txBody>
          <a:bodyPr/>
          <a:lstStyle/>
          <a:p>
            <a:pPr marL="0" indent="0">
              <a:buNone/>
            </a:pPr>
            <a:r>
              <a:rPr lang="en-US" sz="2000" dirty="0" smtClean="0"/>
              <a:t>Noisy digits with distributed representation. </a:t>
            </a:r>
          </a:p>
          <a:p>
            <a:pPr marL="0" indent="0">
              <a:buNone/>
            </a:pPr>
            <a:endParaRPr lang="en-US" sz="2000" dirty="0" smtClean="0"/>
          </a:p>
          <a:p>
            <a:r>
              <a:rPr lang="en-US" sz="2000" dirty="0" smtClean="0"/>
              <a:t>General similarity has been captured.</a:t>
            </a:r>
          </a:p>
          <a:p>
            <a:r>
              <a:rPr lang="en-US" sz="2000" dirty="0" smtClean="0"/>
              <a:t>Not sufficient for good classification, only 1 and 9 is clearly distinct, other.</a:t>
            </a:r>
          </a:p>
          <a:p>
            <a:r>
              <a:rPr lang="en-US" sz="2000" dirty="0" smtClean="0"/>
              <a:t>More neural layers are needed for DR.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196752"/>
            <a:ext cx="48482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761476"/>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Q1</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endParaRPr lang="en-US" dirty="0"/>
          </a:p>
          <a:p>
            <a:r>
              <a:rPr lang="en-US" dirty="0">
                <a:hlinkClick r:id="rId2" tooltip="CECN1 Pattern Completion"/>
              </a:rPr>
              <a:t>CECN1 Pattern Completion</a:t>
            </a:r>
            <a:r>
              <a:rPr lang="en-US" dirty="0"/>
              <a:t> (</a:t>
            </a:r>
            <a:r>
              <a:rPr lang="en-US" dirty="0" err="1"/>
              <a:t>pat_complete.proj</a:t>
            </a:r>
            <a:r>
              <a:rPr lang="en-US" dirty="0"/>
              <a:t>) -- Pattern completion </a:t>
            </a:r>
            <a:r>
              <a:rPr lang="en-US" dirty="0" smtClean="0"/>
              <a:t/>
            </a:r>
            <a:br>
              <a:rPr lang="en-US" dirty="0" smtClean="0"/>
            </a:br>
            <a:r>
              <a:rPr lang="en-US" b="1" dirty="0"/>
              <a:t>Question 3.7 (a)</a:t>
            </a:r>
            <a:r>
              <a:rPr lang="en-US" dirty="0"/>
              <a:t> Given the pattern of weights, what is the minimal number of units that need to be clamped to produce pattern completion to the full 8? </a:t>
            </a:r>
            <a:r>
              <a:rPr lang="en-US" dirty="0" smtClean="0"/>
              <a:t>Toggle </a:t>
            </a:r>
            <a:r>
              <a:rPr lang="en-US" dirty="0"/>
              <a:t>off the units in the event pattern one-by-one until the network no longer produces the complete pattern when it is Run. </a:t>
            </a:r>
            <a:r>
              <a:rPr lang="en-US" dirty="0" smtClean="0"/>
              <a:t/>
            </a:r>
            <a:br>
              <a:rPr lang="en-US" dirty="0" smtClean="0"/>
            </a:br>
            <a:r>
              <a:rPr lang="en-US" b="1" dirty="0" smtClean="0"/>
              <a:t>(</a:t>
            </a:r>
            <a:r>
              <a:rPr lang="en-US" b="1" dirty="0"/>
              <a:t>b)</a:t>
            </a:r>
            <a:r>
              <a:rPr lang="en-US" dirty="0"/>
              <a:t> The </a:t>
            </a:r>
            <a:r>
              <a:rPr lang="en-US" dirty="0" err="1"/>
              <a:t>g_bar_l</a:t>
            </a:r>
            <a:r>
              <a:rPr lang="en-US" dirty="0"/>
              <a:t> parameter can be altered (in the </a:t>
            </a:r>
            <a:r>
              <a:rPr lang="en-US" dirty="0" err="1"/>
              <a:t>ControlPanel</a:t>
            </a:r>
            <a:r>
              <a:rPr lang="en-US" dirty="0"/>
              <a:t>) to lower this minimal number. What value of this parameter allows completion with only 5 inputs active? </a:t>
            </a:r>
            <a:r>
              <a:rPr lang="en-US" dirty="0" smtClean="0"/>
              <a:t>Change </a:t>
            </a:r>
            <a:r>
              <a:rPr lang="en-US" dirty="0"/>
              <a:t>the </a:t>
            </a:r>
            <a:r>
              <a:rPr lang="en-US" dirty="0" err="1"/>
              <a:t>g_bar_l</a:t>
            </a:r>
            <a:r>
              <a:rPr lang="en-US" dirty="0"/>
              <a:t> value back to </a:t>
            </a:r>
            <a:r>
              <a:rPr lang="en-US" dirty="0" smtClean="0"/>
              <a:t>3 </a:t>
            </a:r>
            <a:endParaRPr lang="en-US" dirty="0"/>
          </a:p>
          <a:p>
            <a:r>
              <a:rPr lang="en-US" b="1" dirty="0"/>
              <a:t>Question 3.8 (a)</a:t>
            </a:r>
            <a:r>
              <a:rPr lang="en-US" dirty="0"/>
              <a:t> What happens if you activate only inputs which are not part of the 8 pattern? </a:t>
            </a:r>
            <a:r>
              <a:rPr lang="en-US" dirty="0" smtClean="0"/>
              <a:t>Why this happens? </a:t>
            </a:r>
            <a:br>
              <a:rPr lang="en-US" dirty="0" smtClean="0"/>
            </a:br>
            <a:r>
              <a:rPr lang="en-US" b="1" dirty="0" smtClean="0"/>
              <a:t>(</a:t>
            </a:r>
            <a:r>
              <a:rPr lang="en-US" b="1" dirty="0"/>
              <a:t>b)</a:t>
            </a:r>
            <a:r>
              <a:rPr lang="en-US" dirty="0"/>
              <a:t> Could the weights in this layer be configured to support the representation of another pattern in addition to the 8 (such that this new pattern could be distinctly activated by a partial input), and do you think it would make a difference how similar this new pattern was to the 8 pattern? Explain your answer. </a:t>
            </a:r>
          </a:p>
        </p:txBody>
      </p:sp>
    </p:spTree>
    <p:extLst>
      <p:ext uri="{BB962C8B-B14F-4D97-AF65-F5344CB8AC3E}">
        <p14:creationId xmlns:p14="http://schemas.microsoft.com/office/powerpoint/2010/main" val="3919389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Q2</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0" indent="0">
              <a:buNone/>
            </a:pPr>
            <a:r>
              <a:rPr lang="en-US" dirty="0"/>
              <a:t>Please answer </a:t>
            </a:r>
            <a:r>
              <a:rPr lang="en-US" dirty="0" smtClean="0"/>
              <a:t>these questions </a:t>
            </a:r>
            <a:r>
              <a:rPr lang="en-US" dirty="0"/>
              <a:t>given here for each </a:t>
            </a:r>
            <a:r>
              <a:rPr lang="en-US" dirty="0" smtClean="0"/>
              <a:t>unit.</a:t>
            </a:r>
          </a:p>
          <a:p>
            <a:pPr marL="0" indent="0">
              <a:buNone/>
            </a:pPr>
            <a:endParaRPr lang="en-US" dirty="0"/>
          </a:p>
          <a:p>
            <a:r>
              <a:rPr lang="en-US" dirty="0">
                <a:hlinkClick r:id="rId2" tooltip="CECN1 Distributed Top-down Amplification"/>
              </a:rPr>
              <a:t>CECN1 Distributed Top-down Amplification</a:t>
            </a:r>
            <a:r>
              <a:rPr lang="en-US" dirty="0"/>
              <a:t> (</a:t>
            </a:r>
            <a:r>
              <a:rPr lang="en-US" dirty="0" err="1"/>
              <a:t>amp_top_down_dist.proj</a:t>
            </a:r>
            <a:r>
              <a:rPr lang="en-US" dirty="0"/>
              <a:t>) -- Top-down amplification in distributed network </a:t>
            </a:r>
            <a:r>
              <a:rPr lang="en-US" dirty="0" smtClean="0"/>
              <a:t> </a:t>
            </a:r>
            <a:r>
              <a:rPr lang="en-US" dirty="0"/>
              <a:t/>
            </a:r>
            <a:br>
              <a:rPr lang="en-US" dirty="0"/>
            </a:br>
            <a:r>
              <a:rPr lang="en-US" b="1" dirty="0"/>
              <a:t>Question 3.9 (a)</a:t>
            </a:r>
            <a:r>
              <a:rPr lang="en-US" dirty="0"/>
              <a:t> List the values of </a:t>
            </a:r>
            <a:r>
              <a:rPr lang="en-US" i="1" dirty="0" err="1"/>
              <a:t>g_bar.l</a:t>
            </a:r>
            <a:r>
              <a:rPr lang="en-US" i="1" dirty="0"/>
              <a:t> </a:t>
            </a:r>
            <a:r>
              <a:rPr lang="en-US" dirty="0"/>
              <a:t>where the network's behavior exhibited a qualitative transition in what was activated at the end of settling, and describe these network states. </a:t>
            </a:r>
            <a:endParaRPr lang="en-US" dirty="0" smtClean="0"/>
          </a:p>
          <a:p>
            <a:r>
              <a:rPr lang="en-US" b="1" dirty="0" smtClean="0"/>
              <a:t>(</a:t>
            </a:r>
            <a:r>
              <a:rPr lang="en-US" b="1" dirty="0"/>
              <a:t>b)</a:t>
            </a:r>
            <a:r>
              <a:rPr lang="en-US" dirty="0"/>
              <a:t> Using the value of </a:t>
            </a:r>
            <a:r>
              <a:rPr lang="en-US" i="1" dirty="0" err="1"/>
              <a:t>g_bar.l</a:t>
            </a:r>
            <a:r>
              <a:rPr lang="en-US" i="1" dirty="0"/>
              <a:t> </a:t>
            </a:r>
            <a:r>
              <a:rPr lang="en-US" i="1" dirty="0" smtClean="0"/>
              <a:t> </a:t>
            </a:r>
            <a:r>
              <a:rPr lang="en-US" dirty="0" smtClean="0"/>
              <a:t>that </a:t>
            </a:r>
            <a:r>
              <a:rPr lang="en-US" dirty="0"/>
              <a:t>activated only the desired two hidden units at the end of settling, try increasing the </a:t>
            </a:r>
            <a:r>
              <a:rPr lang="en-US" i="1" dirty="0" err="1"/>
              <a:t>dt_vm</a:t>
            </a:r>
            <a:r>
              <a:rPr lang="en-US" i="1" dirty="0"/>
              <a:t> </a:t>
            </a:r>
            <a:r>
              <a:rPr lang="en-US" dirty="0"/>
              <a:t>parameter from .03 to .04, which will cause the network to settle faster in the same number of cycles by increasing the rate at which the membrane potential is updated on each cycle -- this is just like running the network for longer. Do only the left two hidden feature units still become active? What does this tell you about your previous results? (Hint - if the network is were left to settle indefinitely, do you think there's any value of leak that would allow the features of TV but not Synth to become active? </a:t>
            </a:r>
          </a:p>
        </p:txBody>
      </p:sp>
    </p:spTree>
    <p:extLst>
      <p:ext uri="{BB962C8B-B14F-4D97-AF65-F5344CB8AC3E}">
        <p14:creationId xmlns:p14="http://schemas.microsoft.com/office/powerpoint/2010/main" val="70980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idx="4294967295"/>
          </p:nvPr>
        </p:nvSpPr>
        <p:spPr>
          <a:xfrm>
            <a:off x="660400" y="441325"/>
            <a:ext cx="7772400" cy="574675"/>
          </a:xfrm>
        </p:spPr>
        <p:txBody>
          <a:bodyPr lIns="91440" tIns="45720" rIns="91440" bIns="45720" anchor="ctr"/>
          <a:lstStyle/>
          <a:p>
            <a:pPr eaLnBrk="1" hangingPunct="1">
              <a:defRPr/>
            </a:pPr>
            <a:r>
              <a:rPr lang="pl-PL" dirty="0" err="1" smtClean="0"/>
              <a:t>Emergent</a:t>
            </a:r>
            <a:r>
              <a:rPr lang="pl-PL" sz="4000" dirty="0" smtClean="0"/>
              <a:t>: </a:t>
            </a:r>
            <a:r>
              <a:rPr lang="en-US" sz="4000" dirty="0" smtClean="0"/>
              <a:t>results</a:t>
            </a:r>
          </a:p>
        </p:txBody>
      </p:sp>
      <p:sp>
        <p:nvSpPr>
          <p:cNvPr id="37892" name="Rectangle 3"/>
          <p:cNvSpPr>
            <a:spLocks noGrp="1" noChangeArrowheads="1"/>
          </p:cNvSpPr>
          <p:nvPr>
            <p:ph type="body" sz="half" idx="4294967295"/>
          </p:nvPr>
        </p:nvSpPr>
        <p:spPr>
          <a:xfrm>
            <a:off x="265113" y="1196975"/>
            <a:ext cx="4044950" cy="4137025"/>
          </a:xfrm>
        </p:spPr>
        <p:txBody>
          <a:bodyPr lIns="91440" tIns="45720" rIns="91440" bIns="45720"/>
          <a:lstStyle/>
          <a:p>
            <a:pPr marL="0" indent="0" eaLnBrk="1" hangingPunct="1">
              <a:buFont typeface="Wingdings" pitchFamily="2" charset="2"/>
              <a:buNone/>
            </a:pPr>
            <a:r>
              <a:rPr lang="pl-PL" sz="2000" dirty="0" smtClean="0">
                <a:solidFill>
                  <a:schemeClr val="folHlink"/>
                </a:solidFill>
              </a:rPr>
              <a:t>Net</a:t>
            </a:r>
            <a:r>
              <a:rPr lang="pl-PL" sz="2000" dirty="0" smtClean="0"/>
              <a:t> = </a:t>
            </a:r>
            <a:r>
              <a:rPr lang="en-US" sz="2000" dirty="0" smtClean="0"/>
              <a:t>total excitation changes from 0 to </a:t>
            </a:r>
            <a:r>
              <a:rPr lang="pl-PL" sz="2000" dirty="0" err="1" smtClean="0">
                <a:solidFill>
                  <a:schemeClr val="tx2"/>
                </a:solidFill>
              </a:rPr>
              <a:t>g_bar_e</a:t>
            </a:r>
            <a:r>
              <a:rPr lang="pl-PL" sz="2000" dirty="0" smtClean="0"/>
              <a:t>=1 </a:t>
            </a:r>
            <a:r>
              <a:rPr lang="en-US" sz="2000" dirty="0" smtClean="0"/>
              <a:t>(all channels open)</a:t>
            </a:r>
            <a:r>
              <a:rPr lang="pl-PL" sz="2000" dirty="0" smtClean="0"/>
              <a:t>.</a:t>
            </a:r>
          </a:p>
          <a:p>
            <a:pPr marL="0" indent="0" eaLnBrk="1" hangingPunct="1">
              <a:buFont typeface="Wingdings" pitchFamily="2" charset="2"/>
              <a:buNone/>
            </a:pPr>
            <a:r>
              <a:rPr lang="pl-PL" sz="2000" dirty="0" err="1" smtClean="0">
                <a:solidFill>
                  <a:schemeClr val="folHlink"/>
                </a:solidFill>
              </a:rPr>
              <a:t>I_net</a:t>
            </a:r>
            <a:r>
              <a:rPr lang="pl-PL" sz="2000" dirty="0" smtClean="0"/>
              <a:t>: </a:t>
            </a:r>
            <a:r>
              <a:rPr lang="en-US" sz="2000" dirty="0" smtClean="0"/>
              <a:t>current flows to the neuron, equilibrium is reached, then it flows out of the neuron</a:t>
            </a:r>
            <a:r>
              <a:rPr lang="pl-PL" sz="2000" dirty="0" smtClean="0"/>
              <a:t>. </a:t>
            </a:r>
          </a:p>
          <a:p>
            <a:pPr marL="0" indent="0" eaLnBrk="1" hangingPunct="1">
              <a:buFont typeface="Wingdings" pitchFamily="2" charset="2"/>
              <a:buNone/>
            </a:pPr>
            <a:r>
              <a:rPr lang="pl-PL" sz="2000" dirty="0" err="1" smtClean="0">
                <a:solidFill>
                  <a:schemeClr val="folHlink"/>
                </a:solidFill>
              </a:rPr>
              <a:t>V_m</a:t>
            </a:r>
            <a:r>
              <a:rPr lang="pl-PL" sz="2000" dirty="0" smtClean="0">
                <a:solidFill>
                  <a:schemeClr val="tx2"/>
                </a:solidFill>
              </a:rPr>
              <a:t> </a:t>
            </a:r>
            <a:r>
              <a:rPr lang="en-US" sz="2000" dirty="0" smtClean="0"/>
              <a:t>is axon potential</a:t>
            </a:r>
            <a:r>
              <a:rPr lang="pl-PL" sz="2000" dirty="0" smtClean="0"/>
              <a:t>, </a:t>
            </a:r>
            <a:r>
              <a:rPr lang="en-US" sz="2000" dirty="0" smtClean="0"/>
              <a:t>increases from </a:t>
            </a:r>
            <a:r>
              <a:rPr lang="pl-PL" sz="2000" dirty="0" smtClean="0"/>
              <a:t>-70mV (</a:t>
            </a:r>
            <a:r>
              <a:rPr lang="en-US" sz="2000" dirty="0" smtClean="0"/>
              <a:t>here</a:t>
            </a:r>
            <a:r>
              <a:rPr lang="pl-PL" sz="2000" dirty="0" smtClean="0"/>
              <a:t> 0.15) </a:t>
            </a:r>
            <a:r>
              <a:rPr lang="en-US" sz="2000" dirty="0" smtClean="0"/>
              <a:t>t</a:t>
            </a:r>
            <a:r>
              <a:rPr lang="pl-PL" sz="2000" dirty="0" smtClean="0"/>
              <a:t>o +50mV (</a:t>
            </a:r>
            <a:r>
              <a:rPr lang="en-US" sz="2000" dirty="0" smtClean="0"/>
              <a:t>here</a:t>
            </a:r>
            <a:r>
              <a:rPr lang="pl-PL" sz="2000" dirty="0" smtClean="0"/>
              <a:t> 0.30).</a:t>
            </a:r>
          </a:p>
          <a:p>
            <a:pPr marL="0" indent="0" eaLnBrk="1" hangingPunct="1">
              <a:buFont typeface="Wingdings" pitchFamily="2" charset="2"/>
              <a:buNone/>
            </a:pPr>
            <a:r>
              <a:rPr lang="pl-PL" sz="2000" dirty="0" err="1" smtClean="0">
                <a:solidFill>
                  <a:schemeClr val="folHlink"/>
                </a:solidFill>
              </a:rPr>
              <a:t>Act</a:t>
            </a:r>
            <a:r>
              <a:rPr lang="pl-PL" sz="2000" dirty="0" smtClean="0">
                <a:solidFill>
                  <a:schemeClr val="folHlink"/>
                </a:solidFill>
              </a:rPr>
              <a:t> =</a:t>
            </a:r>
            <a:r>
              <a:rPr lang="pl-PL" sz="2000" dirty="0" smtClean="0"/>
              <a:t>  </a:t>
            </a:r>
            <a:r>
              <a:rPr lang="en-US" sz="2000" dirty="0" smtClean="0"/>
              <a:t>output activation</a:t>
            </a:r>
            <a:r>
              <a:rPr lang="pl-PL" sz="2000" dirty="0" smtClean="0"/>
              <a:t>; </a:t>
            </a:r>
            <a:r>
              <a:rPr lang="en-US" sz="2000" dirty="0" smtClean="0"/>
              <a:t>if spikes are selected then they will show in the figure.</a:t>
            </a:r>
            <a:endParaRPr lang="pl-PL" sz="2000" dirty="0" smtClean="0"/>
          </a:p>
        </p:txBody>
      </p:sp>
      <p:sp>
        <p:nvSpPr>
          <p:cNvPr id="37893" name="pole tekstowe 4"/>
          <p:cNvSpPr txBox="1">
            <a:spLocks noChangeArrowheads="1"/>
          </p:cNvSpPr>
          <p:nvPr/>
        </p:nvSpPr>
        <p:spPr bwMode="auto">
          <a:xfrm>
            <a:off x="3995936" y="5643563"/>
            <a:ext cx="50051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l" eaLnBrk="1" hangingPunct="1"/>
            <a:r>
              <a:rPr lang="en-US" sz="2000" i="0" dirty="0">
                <a:latin typeface="Calibri" pitchFamily="34" charset="0"/>
              </a:rPr>
              <a:t>Single impulses</a:t>
            </a:r>
            <a:r>
              <a:rPr lang="pl-PL" sz="2000" i="0" dirty="0">
                <a:latin typeface="Calibri" pitchFamily="34" charset="0"/>
              </a:rPr>
              <a:t>; </a:t>
            </a:r>
            <a:r>
              <a:rPr lang="en-US" sz="2000" i="0" dirty="0">
                <a:latin typeface="Calibri" pitchFamily="34" charset="0"/>
              </a:rPr>
              <a:t>fluctuations result form noise</a:t>
            </a:r>
            <a:r>
              <a:rPr lang="pl-PL" sz="2000" i="0" dirty="0">
                <a:latin typeface="Calibri" pitchFamily="34" charset="0"/>
              </a:rPr>
              <a:t>, </a:t>
            </a:r>
            <a:br>
              <a:rPr lang="pl-PL" sz="2000" i="0" dirty="0">
                <a:latin typeface="Calibri" pitchFamily="34" charset="0"/>
              </a:rPr>
            </a:br>
            <a:r>
              <a:rPr lang="en-US" sz="2000" i="0" dirty="0">
                <a:latin typeface="Calibri" pitchFamily="34" charset="0"/>
              </a:rPr>
              <a:t>here there is a small noise variance</a:t>
            </a:r>
            <a:r>
              <a:rPr lang="pl-PL" sz="2000" i="0" dirty="0">
                <a:latin typeface="Calibri" pitchFamily="34" charset="0"/>
              </a:rPr>
              <a:t> = 0.001</a:t>
            </a:r>
          </a:p>
          <a:p>
            <a:pPr algn="l" eaLnBrk="1" hangingPunct="1"/>
            <a:r>
              <a:rPr lang="pl-PL" sz="2000" i="0" dirty="0" err="1">
                <a:solidFill>
                  <a:schemeClr val="folHlink"/>
                </a:solidFill>
                <a:latin typeface="Calibri" pitchFamily="34" charset="0"/>
              </a:rPr>
              <a:t>Act</a:t>
            </a:r>
            <a:r>
              <a:rPr lang="pl-PL" sz="2000" i="0" dirty="0">
                <a:solidFill>
                  <a:schemeClr val="folHlink"/>
                </a:solidFill>
                <a:latin typeface="Calibri" pitchFamily="34" charset="0"/>
              </a:rPr>
              <a:t> </a:t>
            </a:r>
            <a:r>
              <a:rPr lang="pl-PL" sz="2000" i="0" dirty="0" err="1">
                <a:solidFill>
                  <a:schemeClr val="folHlink"/>
                </a:solidFill>
                <a:latin typeface="Calibri" pitchFamily="34" charset="0"/>
              </a:rPr>
              <a:t>eq</a:t>
            </a:r>
            <a:r>
              <a:rPr lang="pl-PL" sz="2000" i="0" dirty="0">
                <a:latin typeface="Calibri" pitchFamily="34" charset="0"/>
              </a:rPr>
              <a:t> = </a:t>
            </a:r>
            <a:r>
              <a:rPr lang="en-US" sz="2000" i="0" dirty="0">
                <a:latin typeface="Calibri" pitchFamily="34" charset="0"/>
              </a:rPr>
              <a:t>equivalent of average </a:t>
            </a:r>
            <a:r>
              <a:rPr lang="pl-PL" sz="2000" i="0" dirty="0" err="1">
                <a:latin typeface="Calibri" pitchFamily="34" charset="0"/>
              </a:rPr>
              <a:t>rate-code</a:t>
            </a:r>
            <a:r>
              <a:rPr lang="pl-PL" sz="2000" i="0" dirty="0">
                <a:latin typeface="Calibri" pitchFamily="34" charset="0"/>
              </a:rPr>
              <a:t>.</a:t>
            </a: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071563"/>
            <a:ext cx="4572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143000"/>
            <a:ext cx="45720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3005882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a:xfrm>
            <a:off x="762000" y="228600"/>
            <a:ext cx="7986713" cy="769938"/>
          </a:xfrm>
        </p:spPr>
        <p:txBody>
          <a:bodyPr/>
          <a:lstStyle/>
          <a:p>
            <a:pPr>
              <a:defRPr/>
            </a:pPr>
            <a:r>
              <a:rPr lang="pl-PL" smtClean="0"/>
              <a:t>Advantages of model simulations</a:t>
            </a:r>
          </a:p>
        </p:txBody>
      </p:sp>
      <p:sp>
        <p:nvSpPr>
          <p:cNvPr id="38916" name="Rectangle 3"/>
          <p:cNvSpPr>
            <a:spLocks noGrp="1" noChangeArrowheads="1"/>
          </p:cNvSpPr>
          <p:nvPr>
            <p:ph type="body" idx="1"/>
          </p:nvPr>
        </p:nvSpPr>
        <p:spPr>
          <a:xfrm>
            <a:off x="488950" y="1143000"/>
            <a:ext cx="8655050" cy="5526088"/>
          </a:xfrm>
          <a:noFill/>
        </p:spPr>
        <p:txBody>
          <a:bodyPr/>
          <a:lstStyle/>
          <a:p>
            <a:pPr marL="0" indent="0">
              <a:lnSpc>
                <a:spcPct val="90000"/>
              </a:lnSpc>
              <a:buFont typeface="Wingdings" pitchFamily="2" charset="2"/>
              <a:buNone/>
            </a:pPr>
            <a:r>
              <a:rPr lang="en-US" sz="2000" dirty="0" smtClean="0"/>
              <a:t>Models help to understand phenomena: </a:t>
            </a:r>
          </a:p>
          <a:p>
            <a:pPr>
              <a:lnSpc>
                <a:spcPct val="90000"/>
              </a:lnSpc>
            </a:pPr>
            <a:r>
              <a:rPr lang="en-US" sz="2000" dirty="0" smtClean="0"/>
              <a:t>enable new inspirations, perspectives on a problem</a:t>
            </a:r>
          </a:p>
          <a:p>
            <a:pPr>
              <a:lnSpc>
                <a:spcPct val="90000"/>
              </a:lnSpc>
            </a:pPr>
            <a:r>
              <a:rPr lang="en-US" sz="2000" dirty="0" smtClean="0"/>
              <a:t>allow to simulate effects of damages and disorders (drugs, poisoning)</a:t>
            </a:r>
          </a:p>
          <a:p>
            <a:pPr>
              <a:lnSpc>
                <a:spcPct val="90000"/>
              </a:lnSpc>
            </a:pPr>
            <a:r>
              <a:rPr lang="en-US" sz="2000" dirty="0" smtClean="0"/>
              <a:t>help to understand behavior </a:t>
            </a:r>
          </a:p>
          <a:p>
            <a:pPr>
              <a:lnSpc>
                <a:spcPct val="90000"/>
              </a:lnSpc>
            </a:pPr>
            <a:r>
              <a:rPr lang="en-US" sz="2000" dirty="0" smtClean="0"/>
              <a:t>models can be formulated on various levels of complexity  </a:t>
            </a:r>
          </a:p>
          <a:p>
            <a:pPr>
              <a:lnSpc>
                <a:spcPct val="90000"/>
              </a:lnSpc>
            </a:pPr>
            <a:r>
              <a:rPr lang="en-US" sz="2000" dirty="0" smtClean="0"/>
              <a:t>models of phenomena overlapping in a continuous fashion (e.g. motion or perception) </a:t>
            </a:r>
          </a:p>
          <a:p>
            <a:pPr>
              <a:lnSpc>
                <a:spcPct val="90000"/>
              </a:lnSpc>
            </a:pPr>
            <a:r>
              <a:rPr lang="en-US" sz="2000" dirty="0" smtClean="0"/>
              <a:t>models allow detailed control of experimental conditions and exact analysis of the results. </a:t>
            </a:r>
          </a:p>
          <a:p>
            <a:pPr marL="0" indent="0">
              <a:lnSpc>
                <a:spcPct val="90000"/>
              </a:lnSpc>
            </a:pPr>
            <a:endParaRPr lang="en-US" sz="2000" dirty="0" smtClean="0"/>
          </a:p>
          <a:p>
            <a:pPr marL="0" indent="0">
              <a:lnSpc>
                <a:spcPct val="90000"/>
              </a:lnSpc>
              <a:buFont typeface="Wingdings" pitchFamily="2" charset="2"/>
              <a:buNone/>
            </a:pPr>
            <a:r>
              <a:rPr lang="en-US" sz="2000" dirty="0" smtClean="0"/>
              <a:t>Models require exact specification of underlying assumptions:</a:t>
            </a:r>
          </a:p>
          <a:p>
            <a:pPr marL="0" indent="0">
              <a:lnSpc>
                <a:spcPct val="90000"/>
              </a:lnSpc>
            </a:pPr>
            <a:r>
              <a:rPr lang="en-US" sz="2000" dirty="0" smtClean="0"/>
              <a:t>  allow for new predictions</a:t>
            </a:r>
          </a:p>
          <a:p>
            <a:pPr marL="0" indent="0">
              <a:lnSpc>
                <a:spcPct val="90000"/>
              </a:lnSpc>
            </a:pPr>
            <a:r>
              <a:rPr lang="en-US" sz="2000" dirty="0" smtClean="0"/>
              <a:t>  perform deconstructions of psychological concepts (working memory?)</a:t>
            </a:r>
          </a:p>
          <a:p>
            <a:pPr marL="0" indent="0">
              <a:lnSpc>
                <a:spcPct val="90000"/>
              </a:lnSpc>
            </a:pPr>
            <a:r>
              <a:rPr lang="en-US" sz="2000" dirty="0" smtClean="0"/>
              <a:t>  allow to understand the complexity of a problem</a:t>
            </a:r>
          </a:p>
          <a:p>
            <a:pPr marL="0" indent="0">
              <a:lnSpc>
                <a:spcPct val="90000"/>
              </a:lnSpc>
            </a:pPr>
            <a:r>
              <a:rPr lang="en-US" sz="2000" dirty="0" smtClean="0"/>
              <a:t>  allow for simplifications enabling analysis of a complex system</a:t>
            </a:r>
          </a:p>
          <a:p>
            <a:pPr marL="0" indent="0">
              <a:lnSpc>
                <a:spcPct val="90000"/>
              </a:lnSpc>
            </a:pPr>
            <a:r>
              <a:rPr lang="en-US" sz="2000" dirty="0" smtClean="0"/>
              <a:t>  provide a uniform, cohesive plan of action</a:t>
            </a:r>
          </a:p>
        </p:txBody>
      </p:sp>
    </p:spTree>
    <p:extLst>
      <p:ext uri="{BB962C8B-B14F-4D97-AF65-F5344CB8AC3E}">
        <p14:creationId xmlns:p14="http://schemas.microsoft.com/office/powerpoint/2010/main" val="143372659"/>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xfrm>
            <a:off x="762000" y="228600"/>
            <a:ext cx="7986713" cy="769938"/>
          </a:xfrm>
        </p:spPr>
        <p:txBody>
          <a:bodyPr/>
          <a:lstStyle/>
          <a:p>
            <a:pPr>
              <a:defRPr/>
            </a:pPr>
            <a:r>
              <a:rPr lang="pl-PL" sz="3600" dirty="0" smtClean="0"/>
              <a:t>Disadvantages</a:t>
            </a:r>
            <a:r>
              <a:rPr lang="pl-PL" dirty="0" smtClean="0"/>
              <a:t> of simulations</a:t>
            </a:r>
          </a:p>
        </p:txBody>
      </p:sp>
      <p:sp>
        <p:nvSpPr>
          <p:cNvPr id="39940" name="Rectangle 3"/>
          <p:cNvSpPr>
            <a:spLocks noGrp="1" noChangeArrowheads="1"/>
          </p:cNvSpPr>
          <p:nvPr>
            <p:ph type="body" idx="1"/>
          </p:nvPr>
        </p:nvSpPr>
        <p:spPr>
          <a:xfrm>
            <a:off x="488950" y="1131888"/>
            <a:ext cx="8655050" cy="5465464"/>
          </a:xfrm>
          <a:noFill/>
        </p:spPr>
        <p:txBody>
          <a:bodyPr/>
          <a:lstStyle/>
          <a:p>
            <a:pPr marL="0" indent="0">
              <a:buFont typeface="Wingdings" pitchFamily="2" charset="2"/>
              <a:buNone/>
            </a:pPr>
            <a:r>
              <a:rPr lang="en-US" sz="2000" dirty="0" smtClean="0"/>
              <a:t>One must consider limitations of designed models:</a:t>
            </a:r>
          </a:p>
          <a:p>
            <a:pPr marL="0" indent="0"/>
            <a:r>
              <a:rPr lang="en-US" sz="2000" dirty="0" smtClean="0"/>
              <a:t>  Models are often too simple, they should contain many levels.</a:t>
            </a:r>
          </a:p>
          <a:p>
            <a:pPr marL="0" indent="0"/>
            <a:r>
              <a:rPr lang="en-US" sz="2000" dirty="0" smtClean="0"/>
              <a:t>  Models can be too complex, theory may give simpler explanation </a:t>
            </a:r>
          </a:p>
          <a:p>
            <a:pPr marL="400050" lvl="1" indent="0">
              <a:spcAft>
                <a:spcPts val="600"/>
              </a:spcAft>
            </a:pPr>
            <a:r>
              <a:rPr lang="en-US" dirty="0" smtClean="0"/>
              <a:t> why there are no hurricanes on the equator? - due to </a:t>
            </a:r>
            <a:r>
              <a:rPr lang="en-US" dirty="0" err="1" smtClean="0"/>
              <a:t>Coriolis</a:t>
            </a:r>
            <a:r>
              <a:rPr lang="en-US" dirty="0" smtClean="0"/>
              <a:t> effect </a:t>
            </a:r>
          </a:p>
          <a:p>
            <a:pPr marL="400050" lvl="1" indent="0">
              <a:spcAft>
                <a:spcPts val="600"/>
              </a:spcAft>
            </a:pPr>
            <a:endParaRPr lang="en-US" sz="1600" dirty="0" smtClean="0"/>
          </a:p>
          <a:p>
            <a:pPr marL="0" indent="0"/>
            <a:r>
              <a:rPr lang="en-US" sz="2000" dirty="0" smtClean="0"/>
              <a:t>  It’s not always known what to provide for in a model.</a:t>
            </a:r>
          </a:p>
          <a:p>
            <a:pPr marL="0" indent="0"/>
            <a:r>
              <a:rPr lang="en-US" sz="2000" dirty="0" smtClean="0"/>
              <a:t>  Even if models work, that doesn’t mean that we understand the mechanisms.</a:t>
            </a:r>
          </a:p>
          <a:p>
            <a:pPr marL="0" indent="0"/>
            <a:r>
              <a:rPr lang="en-US" sz="2000" dirty="0" smtClean="0"/>
              <a:t>  Many alternative yet very different models can explain the same phenomenon.</a:t>
            </a:r>
          </a:p>
          <a:p>
            <a:pPr marL="0" indent="0"/>
            <a:endParaRPr lang="en-US" sz="2000" dirty="0" smtClean="0"/>
          </a:p>
          <a:p>
            <a:pPr marL="0" indent="0">
              <a:buFont typeface="Wingdings" pitchFamily="2" charset="2"/>
              <a:buNone/>
            </a:pPr>
            <a:r>
              <a:rPr lang="en-US" sz="2000" dirty="0" smtClean="0"/>
              <a:t>Models need to be carefully designed to fit the observations:</a:t>
            </a:r>
          </a:p>
          <a:p>
            <a:pPr marL="0" indent="0"/>
            <a:r>
              <a:rPr lang="en-US" sz="2000" dirty="0" smtClean="0"/>
              <a:t>  What’s important in building a model are general rules </a:t>
            </a:r>
          </a:p>
          <a:p>
            <a:pPr marL="400050" lvl="1" indent="0">
              <a:spcAft>
                <a:spcPts val="600"/>
              </a:spcAft>
            </a:pPr>
            <a:r>
              <a:rPr lang="en-US" dirty="0" smtClean="0"/>
              <a:t> the more phenomena a model explains, the more plausible and universal it is.</a:t>
            </a:r>
          </a:p>
          <a:p>
            <a:pPr marL="0" indent="0"/>
            <a:r>
              <a:rPr lang="en-US" sz="2000" dirty="0" smtClean="0"/>
              <a:t>  Allowing for interaction and emergence (construction) is very  important.</a:t>
            </a:r>
          </a:p>
          <a:p>
            <a:pPr marL="0" indent="0"/>
            <a:r>
              <a:rPr lang="en-US" sz="2000" dirty="0" smtClean="0"/>
              <a:t>  Knowledge acquired from models should undergo accumulation.</a:t>
            </a:r>
          </a:p>
        </p:txBody>
      </p:sp>
    </p:spTree>
    <p:extLst>
      <p:ext uri="{BB962C8B-B14F-4D97-AF65-F5344CB8AC3E}">
        <p14:creationId xmlns:p14="http://schemas.microsoft.com/office/powerpoint/2010/main" val="3542664937"/>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6" descr="FLU.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3937" y="0"/>
            <a:ext cx="1770063"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1346" name="Rectangle 2"/>
          <p:cNvSpPr>
            <a:spLocks noGrp="1" noChangeArrowheads="1"/>
          </p:cNvSpPr>
          <p:nvPr>
            <p:ph type="title"/>
          </p:nvPr>
        </p:nvSpPr>
        <p:spPr>
          <a:xfrm>
            <a:off x="660400" y="441325"/>
            <a:ext cx="7772400" cy="574675"/>
          </a:xfrm>
        </p:spPr>
        <p:txBody>
          <a:bodyPr/>
          <a:lstStyle/>
          <a:p>
            <a:pPr>
              <a:defRPr/>
            </a:pPr>
            <a:r>
              <a:rPr lang="en-US" sz="4000" dirty="0" smtClean="0"/>
              <a:t>Neurons and rules</a:t>
            </a:r>
          </a:p>
        </p:txBody>
      </p:sp>
      <p:sp>
        <p:nvSpPr>
          <p:cNvPr id="1030" name="Rectangle 3"/>
          <p:cNvSpPr>
            <a:spLocks noGrp="1" noChangeArrowheads="1"/>
          </p:cNvSpPr>
          <p:nvPr>
            <p:ph type="body" sz="half" idx="1"/>
          </p:nvPr>
        </p:nvSpPr>
        <p:spPr>
          <a:xfrm>
            <a:off x="639763" y="1138238"/>
            <a:ext cx="7775575" cy="863600"/>
          </a:xfrm>
          <a:noFill/>
        </p:spPr>
        <p:txBody>
          <a:bodyPr/>
          <a:lstStyle/>
          <a:p>
            <a:pPr marL="0" indent="0">
              <a:buFont typeface="Wingdings" pitchFamily="2" charset="2"/>
              <a:buNone/>
            </a:pPr>
            <a:r>
              <a:rPr lang="en-US" sz="2000" dirty="0" smtClean="0"/>
              <a:t>Individual neurons allow to detect single features.  </a:t>
            </a:r>
          </a:p>
          <a:p>
            <a:pPr marL="0" indent="0">
              <a:buFont typeface="Wingdings" pitchFamily="2" charset="2"/>
              <a:buNone/>
            </a:pPr>
            <a:r>
              <a:rPr lang="en-US" sz="2000" dirty="0" smtClean="0"/>
              <a:t>How can we use a neuron’s model?</a:t>
            </a:r>
          </a:p>
        </p:txBody>
      </p:sp>
      <p:sp>
        <p:nvSpPr>
          <p:cNvPr id="2" name="Rectangle 4"/>
          <p:cNvSpPr>
            <a:spLocks noChangeArrowheads="1"/>
          </p:cNvSpPr>
          <p:nvPr/>
        </p:nvSpPr>
        <p:spPr bwMode="auto">
          <a:xfrm>
            <a:off x="652545" y="2269336"/>
            <a:ext cx="8167927" cy="4328015"/>
          </a:xfrm>
          <a:prstGeom prst="rect">
            <a:avLst/>
          </a:prstGeom>
          <a:noFill/>
          <a:ln w="9525">
            <a:noFill/>
            <a:miter lim="800000"/>
            <a:headEnd/>
            <a:tailEnd/>
          </a:ln>
        </p:spPr>
        <p:txBody>
          <a:bodyPr/>
          <a:lstStyle/>
          <a:p>
            <a:pPr algn="l">
              <a:spcBef>
                <a:spcPct val="20000"/>
              </a:spcBef>
              <a:buClr>
                <a:srgbClr val="315263"/>
              </a:buClr>
              <a:buSzPct val="75000"/>
              <a:buFont typeface="Wingdings" pitchFamily="2" charset="2"/>
              <a:buNone/>
              <a:defRPr/>
            </a:pPr>
            <a:r>
              <a:rPr lang="en-US" sz="2000" i="0" dirty="0">
                <a:solidFill>
                  <a:srgbClr val="FFFFFF"/>
                </a:solidFill>
                <a:latin typeface="Calibri" pitchFamily="34" charset="0"/>
              </a:rPr>
              <a:t>Classical logic: </a:t>
            </a:r>
          </a:p>
          <a:p>
            <a:pPr algn="l">
              <a:spcBef>
                <a:spcPct val="20000"/>
              </a:spcBef>
              <a:buClr>
                <a:srgbClr val="315263"/>
              </a:buClr>
              <a:buSzPct val="75000"/>
              <a:buFont typeface="Wingdings" pitchFamily="2" charset="2"/>
              <a:buNone/>
              <a:defRPr/>
            </a:pPr>
            <a:r>
              <a:rPr lang="en-US" sz="2000" i="0" dirty="0">
                <a:solidFill>
                  <a:schemeClr val="tx2"/>
                </a:solidFill>
                <a:latin typeface="Calibri" pitchFamily="34" charset="0"/>
              </a:rPr>
              <a:t>If A</a:t>
            </a:r>
            <a:r>
              <a:rPr lang="en-US" sz="2000" i="0" baseline="-25000" dirty="0">
                <a:solidFill>
                  <a:schemeClr val="tx2"/>
                </a:solidFill>
                <a:latin typeface="Calibri" pitchFamily="34" charset="0"/>
              </a:rPr>
              <a:t>1</a:t>
            </a:r>
            <a:r>
              <a:rPr lang="en-US" sz="2000" i="0" dirty="0">
                <a:solidFill>
                  <a:schemeClr val="tx2"/>
                </a:solidFill>
                <a:latin typeface="Calibri" pitchFamily="34" charset="0"/>
              </a:rPr>
              <a:t> and A</a:t>
            </a:r>
            <a:r>
              <a:rPr lang="en-US" sz="2000" i="0" baseline="-25000" dirty="0">
                <a:solidFill>
                  <a:schemeClr val="tx2"/>
                </a:solidFill>
                <a:latin typeface="Calibri" pitchFamily="34" charset="0"/>
              </a:rPr>
              <a:t>2</a:t>
            </a:r>
            <a:r>
              <a:rPr lang="en-US" sz="2000" i="0" dirty="0">
                <a:solidFill>
                  <a:schemeClr val="tx2"/>
                </a:solidFill>
                <a:latin typeface="Calibri" pitchFamily="34" charset="0"/>
              </a:rPr>
              <a:t> and A</a:t>
            </a:r>
            <a:r>
              <a:rPr lang="en-US" sz="2000" i="0" baseline="-25000" dirty="0">
                <a:solidFill>
                  <a:schemeClr val="tx2"/>
                </a:solidFill>
                <a:latin typeface="Calibri" pitchFamily="34" charset="0"/>
              </a:rPr>
              <a:t>3</a:t>
            </a:r>
            <a:r>
              <a:rPr lang="en-US" sz="2000" i="0" dirty="0">
                <a:solidFill>
                  <a:schemeClr val="tx2"/>
                </a:solidFill>
                <a:latin typeface="Calibri" pitchFamily="34" charset="0"/>
              </a:rPr>
              <a:t> then Conclusion</a:t>
            </a:r>
          </a:p>
          <a:p>
            <a:pPr algn="l">
              <a:spcBef>
                <a:spcPct val="20000"/>
              </a:spcBef>
              <a:buClr>
                <a:srgbClr val="315263"/>
              </a:buClr>
              <a:buSzPct val="75000"/>
              <a:buFont typeface="Wingdings" pitchFamily="2" charset="2"/>
              <a:buNone/>
              <a:defRPr/>
            </a:pPr>
            <a:r>
              <a:rPr lang="en-US" sz="2000" i="0" dirty="0">
                <a:solidFill>
                  <a:srgbClr val="FFFFFF"/>
                </a:solidFill>
                <a:latin typeface="Calibri" pitchFamily="34" charset="0"/>
              </a:rPr>
              <a:t>e.g. If Headache and Muscle ache </a:t>
            </a:r>
          </a:p>
          <a:p>
            <a:pPr algn="l">
              <a:spcBef>
                <a:spcPct val="20000"/>
              </a:spcBef>
              <a:buClr>
                <a:srgbClr val="315263"/>
              </a:buClr>
              <a:buSzPct val="75000"/>
              <a:buFont typeface="Wingdings" pitchFamily="2" charset="2"/>
              <a:buNone/>
              <a:defRPr/>
            </a:pPr>
            <a:r>
              <a:rPr lang="en-US" sz="2000" i="0" dirty="0">
                <a:solidFill>
                  <a:srgbClr val="FFFFFF"/>
                </a:solidFill>
                <a:latin typeface="Calibri" pitchFamily="34" charset="0"/>
              </a:rPr>
              <a:t>and Runny nose then Flu</a:t>
            </a:r>
          </a:p>
          <a:p>
            <a:pPr algn="l">
              <a:spcBef>
                <a:spcPct val="20000"/>
              </a:spcBef>
              <a:buClr>
                <a:srgbClr val="315263"/>
              </a:buClr>
              <a:buSzPct val="75000"/>
              <a:buFont typeface="Wingdings" pitchFamily="2" charset="2"/>
              <a:buNone/>
              <a:defRPr/>
            </a:pPr>
            <a:r>
              <a:rPr lang="en-US" sz="2000" i="0" dirty="0">
                <a:solidFill>
                  <a:srgbClr val="FFFFFF"/>
                </a:solidFill>
                <a:latin typeface="Calibri" pitchFamily="34" charset="0"/>
              </a:rPr>
              <a:t>Neural threshold logic: </a:t>
            </a:r>
          </a:p>
          <a:p>
            <a:pPr algn="l">
              <a:spcBef>
                <a:spcPct val="20000"/>
              </a:spcBef>
              <a:buClr>
                <a:srgbClr val="315263"/>
              </a:buClr>
              <a:buSzPct val="75000"/>
              <a:buFont typeface="Wingdings" pitchFamily="2" charset="2"/>
              <a:buNone/>
              <a:defRPr/>
            </a:pPr>
            <a:r>
              <a:rPr lang="en-US" sz="2000" i="0" dirty="0">
                <a:solidFill>
                  <a:srgbClr val="FFFFFF"/>
                </a:solidFill>
                <a:latin typeface="Calibri" pitchFamily="34" charset="0"/>
              </a:rPr>
              <a:t>If M of N conditions are fulfilled then Conclusion</a:t>
            </a:r>
          </a:p>
          <a:p>
            <a:pPr algn="l">
              <a:spcBef>
                <a:spcPct val="20000"/>
              </a:spcBef>
              <a:buClr>
                <a:srgbClr val="315263"/>
              </a:buClr>
              <a:buSzPct val="75000"/>
              <a:buFont typeface="Wingdings" pitchFamily="2" charset="2"/>
              <a:buNone/>
              <a:defRPr/>
            </a:pPr>
            <a:r>
              <a:rPr lang="en-US" sz="2000" i="0" dirty="0">
                <a:solidFill>
                  <a:srgbClr val="FFFFFF"/>
                </a:solidFill>
                <a:latin typeface="Calibri" pitchFamily="34" charset="0"/>
              </a:rPr>
              <a:t>Conditions can have various weights; classical logic can be easily realized with the help of neurons.</a:t>
            </a:r>
          </a:p>
          <a:p>
            <a:pPr algn="l">
              <a:spcBef>
                <a:spcPct val="20000"/>
              </a:spcBef>
              <a:buClr>
                <a:srgbClr val="315263"/>
              </a:buClr>
              <a:buSzPct val="75000"/>
              <a:buFont typeface="Wingdings" pitchFamily="2" charset="2"/>
              <a:buNone/>
              <a:defRPr/>
            </a:pPr>
            <a:r>
              <a:rPr lang="en-US" sz="2000" i="0" dirty="0">
                <a:solidFill>
                  <a:srgbClr val="FFFFFF"/>
                </a:solidFill>
                <a:latin typeface="Calibri" pitchFamily="34" charset="0"/>
              </a:rPr>
              <a:t>There’s a continuum between rules and similarity: rules are useful for a few variables - for many variables: similarity.</a:t>
            </a:r>
          </a:p>
          <a:p>
            <a:pPr algn="l">
              <a:spcBef>
                <a:spcPct val="20000"/>
              </a:spcBef>
              <a:buClr>
                <a:srgbClr val="315263"/>
              </a:buClr>
              <a:buSzPct val="75000"/>
              <a:buFont typeface="Wingdings" pitchFamily="2" charset="2"/>
              <a:buNone/>
              <a:defRPr/>
            </a:pPr>
            <a:r>
              <a:rPr lang="en-US" sz="2000" i="0" dirty="0">
                <a:solidFill>
                  <a:srgbClr val="FFFFFF"/>
                </a:solidFill>
                <a:latin typeface="Calibri" pitchFamily="34" charset="0"/>
              </a:rPr>
              <a:t>|</a:t>
            </a:r>
            <a:r>
              <a:rPr lang="en-US" sz="2000" i="0" dirty="0">
                <a:solidFill>
                  <a:srgbClr val="FFC000"/>
                </a:solidFill>
                <a:latin typeface="Calibri" pitchFamily="34" charset="0"/>
              </a:rPr>
              <a:t>W</a:t>
            </a:r>
            <a:r>
              <a:rPr lang="en-US" sz="2000" i="0" dirty="0">
                <a:solidFill>
                  <a:srgbClr val="FFC000"/>
                </a:solidFill>
                <a:latin typeface="Symbol" pitchFamily="18" charset="2"/>
              </a:rPr>
              <a:t>-</a:t>
            </a:r>
            <a:r>
              <a:rPr lang="en-US" sz="2000" i="0" dirty="0">
                <a:solidFill>
                  <a:srgbClr val="FFC000"/>
                </a:solidFill>
                <a:latin typeface="Calibri" pitchFamily="34" charset="0"/>
              </a:rPr>
              <a:t>A|</a:t>
            </a:r>
            <a:r>
              <a:rPr lang="en-US" sz="2000" i="0" baseline="30000" dirty="0">
                <a:solidFill>
                  <a:srgbClr val="FFC000"/>
                </a:solidFill>
                <a:latin typeface="Calibri" pitchFamily="34" charset="0"/>
              </a:rPr>
              <a:t>2</a:t>
            </a:r>
            <a:r>
              <a:rPr lang="en-US" sz="2000" i="0" dirty="0">
                <a:solidFill>
                  <a:srgbClr val="FFC000"/>
                </a:solidFill>
                <a:latin typeface="Calibri" pitchFamily="34" charset="0"/>
              </a:rPr>
              <a:t> = |W|</a:t>
            </a:r>
            <a:r>
              <a:rPr lang="en-US" sz="2000" i="0" baseline="30000" dirty="0">
                <a:solidFill>
                  <a:srgbClr val="FFC000"/>
                </a:solidFill>
                <a:latin typeface="Calibri" pitchFamily="34" charset="0"/>
              </a:rPr>
              <a:t>2 </a:t>
            </a:r>
            <a:r>
              <a:rPr lang="en-US" sz="2000" i="0" dirty="0">
                <a:solidFill>
                  <a:srgbClr val="FFC000"/>
                </a:solidFill>
                <a:latin typeface="Calibri" pitchFamily="34" charset="0"/>
              </a:rPr>
              <a:t>+ |A|</a:t>
            </a:r>
            <a:r>
              <a:rPr lang="en-US" sz="2000" i="0" baseline="30000" dirty="0">
                <a:solidFill>
                  <a:srgbClr val="FFC000"/>
                </a:solidFill>
                <a:latin typeface="Calibri" pitchFamily="34" charset="0"/>
              </a:rPr>
              <a:t>2 </a:t>
            </a:r>
            <a:r>
              <a:rPr lang="en-US" sz="2000" i="0" dirty="0">
                <a:solidFill>
                  <a:srgbClr val="FFC000"/>
                </a:solidFill>
                <a:latin typeface="Symbol" pitchFamily="18" charset="2"/>
              </a:rPr>
              <a:t>- </a:t>
            </a:r>
            <a:r>
              <a:rPr lang="en-US" sz="2000" i="0" dirty="0">
                <a:solidFill>
                  <a:srgbClr val="FFC000"/>
                </a:solidFill>
                <a:latin typeface="Calibri" pitchFamily="34" charset="0"/>
              </a:rPr>
              <a:t>2W</a:t>
            </a:r>
            <a:r>
              <a:rPr lang="en-US" sz="2000" i="0" baseline="30000" dirty="0">
                <a:solidFill>
                  <a:srgbClr val="FFC000"/>
                </a:solidFill>
                <a:latin typeface="Calibri" pitchFamily="34" charset="0"/>
              </a:rPr>
              <a:t>.</a:t>
            </a:r>
            <a:r>
              <a:rPr lang="en-US" sz="2000" i="0" dirty="0">
                <a:solidFill>
                  <a:srgbClr val="FFC000"/>
                </a:solidFill>
                <a:latin typeface="Calibri" pitchFamily="34" charset="0"/>
              </a:rPr>
              <a:t>A = 2(1</a:t>
            </a:r>
            <a:r>
              <a:rPr lang="en-US" sz="2000" i="0" baseline="30000" dirty="0">
                <a:solidFill>
                  <a:srgbClr val="FFC000"/>
                </a:solidFill>
                <a:latin typeface="Calibri" pitchFamily="34" charset="0"/>
              </a:rPr>
              <a:t> </a:t>
            </a:r>
            <a:r>
              <a:rPr lang="en-US" sz="2000" i="0" dirty="0">
                <a:solidFill>
                  <a:srgbClr val="FFC000"/>
                </a:solidFill>
                <a:latin typeface="Symbol" pitchFamily="18" charset="2"/>
              </a:rPr>
              <a:t>- </a:t>
            </a:r>
            <a:r>
              <a:rPr lang="en-US" sz="2000" i="0" dirty="0">
                <a:solidFill>
                  <a:srgbClr val="FFC000"/>
                </a:solidFill>
                <a:latin typeface="Calibri" pitchFamily="34" charset="0"/>
              </a:rPr>
              <a:t>W</a:t>
            </a:r>
            <a:r>
              <a:rPr lang="en-US" sz="2000" i="0" baseline="30000" dirty="0">
                <a:solidFill>
                  <a:srgbClr val="FFC000"/>
                </a:solidFill>
                <a:latin typeface="Calibri" pitchFamily="34" charset="0"/>
              </a:rPr>
              <a:t>.</a:t>
            </a:r>
            <a:r>
              <a:rPr lang="en-US" sz="2000" i="0" dirty="0">
                <a:solidFill>
                  <a:srgbClr val="FFC000"/>
                </a:solidFill>
                <a:latin typeface="Calibri" pitchFamily="34" charset="0"/>
              </a:rPr>
              <a:t>A), </a:t>
            </a:r>
            <a:r>
              <a:rPr lang="en-US" sz="2000" i="0" dirty="0">
                <a:solidFill>
                  <a:srgbClr val="FFFFFF"/>
                </a:solidFill>
                <a:latin typeface="Calibri" pitchFamily="34" charset="0"/>
              </a:rPr>
              <a:t>for normalized X, A, </a:t>
            </a:r>
          </a:p>
          <a:p>
            <a:pPr algn="l">
              <a:spcBef>
                <a:spcPct val="20000"/>
              </a:spcBef>
              <a:buClr>
                <a:srgbClr val="315263"/>
              </a:buClr>
              <a:buSzPct val="75000"/>
              <a:buFont typeface="Wingdings" pitchFamily="2" charset="2"/>
              <a:buNone/>
              <a:defRPr/>
            </a:pPr>
            <a:r>
              <a:rPr lang="en-US" sz="2000" i="0" dirty="0">
                <a:solidFill>
                  <a:srgbClr val="FFFFFF"/>
                </a:solidFill>
                <a:latin typeface="Calibri" pitchFamily="34" charset="0"/>
              </a:rPr>
              <a:t>so a strong excitation = a short distance (large similarity ).</a:t>
            </a:r>
          </a:p>
        </p:txBody>
      </p:sp>
      <p:graphicFrame>
        <p:nvGraphicFramePr>
          <p:cNvPr id="1026" name="Object 5"/>
          <p:cNvGraphicFramePr>
            <a:graphicFrameLocks noChangeAspect="1"/>
          </p:cNvGraphicFramePr>
          <p:nvPr>
            <p:extLst>
              <p:ext uri="{D42A27DB-BD31-4B8C-83A1-F6EECF244321}">
                <p14:modId xmlns:p14="http://schemas.microsoft.com/office/powerpoint/2010/main" val="117051547"/>
              </p:ext>
            </p:extLst>
          </p:nvPr>
        </p:nvGraphicFramePr>
        <p:xfrm>
          <a:off x="5266070" y="2060848"/>
          <a:ext cx="2959100" cy="1068388"/>
        </p:xfrm>
        <a:graphic>
          <a:graphicData uri="http://schemas.openxmlformats.org/presentationml/2006/ole">
            <mc:AlternateContent xmlns:mc="http://schemas.openxmlformats.org/markup-compatibility/2006">
              <mc:Choice xmlns:v="urn:schemas-microsoft-com:vml" Requires="v">
                <p:oleObj spid="_x0000_s1044" name="Equation" r:id="rId5" imgW="1193760" imgH="431640" progId="Equation.DSMT4">
                  <p:embed/>
                </p:oleObj>
              </mc:Choice>
              <mc:Fallback>
                <p:oleObj name="Equation" r:id="rId5" imgW="1193760" imgH="431640" progId="Equation.DSMT4">
                  <p:embed/>
                  <p:pic>
                    <p:nvPicPr>
                      <p:cNvPr id="0" name=""/>
                      <p:cNvPicPr>
                        <a:picLocks noChangeAspect="1" noChangeArrowheads="1"/>
                      </p:cNvPicPr>
                      <p:nvPr/>
                    </p:nvPicPr>
                    <p:blipFill>
                      <a:blip r:embed="rId6"/>
                      <a:srcRect/>
                      <a:stretch>
                        <a:fillRect/>
                      </a:stretch>
                    </p:blipFill>
                    <p:spPr bwMode="auto">
                      <a:xfrm>
                        <a:off x="5266070" y="2060848"/>
                        <a:ext cx="295910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3652868"/>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Arial" charset="0"/>
              </a:defRPr>
            </a:lvl1pPr>
            <a:lvl2pPr marL="742950" indent="-285750">
              <a:defRPr sz="2000" i="1">
                <a:solidFill>
                  <a:schemeClr val="tx1"/>
                </a:solidFill>
                <a:latin typeface="Arial" charset="0"/>
              </a:defRPr>
            </a:lvl2pPr>
            <a:lvl3pPr marL="1143000" indent="-228600">
              <a:defRPr sz="2000" i="1">
                <a:solidFill>
                  <a:schemeClr val="tx1"/>
                </a:solidFill>
                <a:latin typeface="Arial" charset="0"/>
              </a:defRPr>
            </a:lvl3pPr>
            <a:lvl4pPr marL="1600200" indent="-228600">
              <a:defRPr sz="2000" i="1">
                <a:solidFill>
                  <a:schemeClr val="tx1"/>
                </a:solidFill>
                <a:latin typeface="Arial" charset="0"/>
              </a:defRPr>
            </a:lvl4pPr>
            <a:lvl5pPr marL="2057400" indent="-22860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fld id="{FE7AF226-88CB-4BA9-A111-2EF5F4201DA2}" type="slidenum">
              <a:rPr lang="en-US" sz="1400" i="0">
                <a:solidFill>
                  <a:srgbClr val="0000B6"/>
                </a:solidFill>
                <a:latin typeface="Book Antiqua" pitchFamily="18" charset="0"/>
              </a:rPr>
              <a:pPr/>
              <a:t>7</a:t>
            </a:fld>
            <a:endParaRPr lang="en-US" sz="1400" i="0">
              <a:solidFill>
                <a:srgbClr val="0000B6"/>
              </a:solidFill>
              <a:latin typeface="Book Antiqua" pitchFamily="18" charset="0"/>
            </a:endParaRPr>
          </a:p>
        </p:txBody>
      </p:sp>
      <p:pic>
        <p:nvPicPr>
          <p:cNvPr id="9932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1420813"/>
            <a:ext cx="4060825"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93282" name="Rectangle 2"/>
          <p:cNvSpPr>
            <a:spLocks noGrp="1" noChangeArrowheads="1"/>
          </p:cNvSpPr>
          <p:nvPr>
            <p:ph type="title"/>
          </p:nvPr>
        </p:nvSpPr>
        <p:spPr>
          <a:xfrm>
            <a:off x="660400" y="441325"/>
            <a:ext cx="7772400" cy="574675"/>
          </a:xfrm>
        </p:spPr>
        <p:txBody>
          <a:bodyPr/>
          <a:lstStyle/>
          <a:p>
            <a:pPr>
              <a:defRPr/>
            </a:pPr>
            <a:r>
              <a:rPr lang="en-US" sz="3600" dirty="0" smtClean="0"/>
              <a:t>Pandemonium</a:t>
            </a:r>
            <a:r>
              <a:rPr lang="en-US" sz="4000" dirty="0" smtClean="0"/>
              <a:t> in action</a:t>
            </a:r>
          </a:p>
        </p:txBody>
      </p:sp>
      <p:sp>
        <p:nvSpPr>
          <p:cNvPr id="4101" name="Rectangle 3"/>
          <p:cNvSpPr>
            <a:spLocks noGrp="1" noChangeArrowheads="1"/>
          </p:cNvSpPr>
          <p:nvPr>
            <p:ph type="body" sz="half" idx="1"/>
          </p:nvPr>
        </p:nvSpPr>
        <p:spPr>
          <a:xfrm>
            <a:off x="582613" y="1125538"/>
            <a:ext cx="8216900" cy="2103437"/>
          </a:xfrm>
          <a:noFill/>
        </p:spPr>
        <p:txBody>
          <a:bodyPr/>
          <a:lstStyle/>
          <a:p>
            <a:pPr marL="357188" indent="-357188">
              <a:lnSpc>
                <a:spcPct val="80000"/>
              </a:lnSpc>
              <a:buFont typeface="Wingdings" pitchFamily="2" charset="2"/>
              <a:buNone/>
            </a:pPr>
            <a:r>
              <a:rPr lang="en-US" sz="2000" b="1" smtClean="0"/>
              <a:t>Demon</a:t>
            </a:r>
            <a:r>
              <a:rPr lang="en-US" sz="2000" smtClean="0"/>
              <a:t> (</a:t>
            </a:r>
            <a:r>
              <a:rPr lang="en-US" sz="2000" smtClean="0">
                <a:hlinkClick r:id="rId4" tooltip="Język grecki klasyczny"/>
              </a:rPr>
              <a:t>gr</a:t>
            </a:r>
            <a:r>
              <a:rPr lang="en-US" sz="2000" smtClean="0"/>
              <a:t>. </a:t>
            </a:r>
            <a:r>
              <a:rPr lang="en-US" sz="2000" i="1" smtClean="0"/>
              <a:t>daimon</a:t>
            </a:r>
            <a:r>
              <a:rPr lang="en-US" sz="2000" smtClean="0"/>
              <a:t> - </a:t>
            </a:r>
            <a:r>
              <a:rPr lang="en-US" sz="2000" i="1" smtClean="0"/>
              <a:t>one who divides or distributes</a:t>
            </a:r>
            <a:r>
              <a:rPr lang="en-US" sz="2000" smtClean="0"/>
              <a:t>), </a:t>
            </a:r>
          </a:p>
          <a:p>
            <a:pPr marL="357188" indent="-357188">
              <a:lnSpc>
                <a:spcPct val="80000"/>
              </a:lnSpc>
              <a:buFont typeface="Wingdings" pitchFamily="2" charset="2"/>
              <a:buNone/>
            </a:pPr>
            <a:r>
              <a:rPr lang="en-US" sz="2000" smtClean="0"/>
              <a:t>Demons observing features: </a:t>
            </a:r>
          </a:p>
          <a:p>
            <a:pPr marL="357188" indent="-357188">
              <a:lnSpc>
                <a:spcPct val="80000"/>
              </a:lnSpc>
              <a:buFont typeface="Wingdings" pitchFamily="2" charset="2"/>
              <a:buNone/>
            </a:pPr>
            <a:r>
              <a:rPr lang="en-US" sz="2000" smtClean="0"/>
              <a:t>|  	vertical line			D1</a:t>
            </a:r>
          </a:p>
          <a:p>
            <a:pPr marL="357188" indent="-357188">
              <a:lnSpc>
                <a:spcPct val="80000"/>
              </a:lnSpc>
              <a:buFont typeface="Wingdings" pitchFamily="2" charset="2"/>
              <a:buNone/>
            </a:pPr>
            <a:r>
              <a:rPr lang="en-US" sz="2000" smtClean="0"/>
              <a:t>--  	horizontal line		D2</a:t>
            </a:r>
          </a:p>
          <a:p>
            <a:pPr marL="357188" indent="-357188">
              <a:lnSpc>
                <a:spcPct val="80000"/>
              </a:lnSpc>
              <a:buFont typeface="Wingdings" pitchFamily="2" charset="2"/>
              <a:buNone/>
            </a:pPr>
            <a:r>
              <a:rPr lang="en-US" sz="2000" smtClean="0"/>
              <a:t>/	forward slash		D3</a:t>
            </a:r>
          </a:p>
          <a:p>
            <a:pPr marL="357188" indent="-357188">
              <a:lnSpc>
                <a:spcPct val="80000"/>
              </a:lnSpc>
              <a:buFont typeface="Wingdings" pitchFamily="2" charset="2"/>
              <a:buNone/>
            </a:pPr>
            <a:r>
              <a:rPr lang="en-US" sz="2000" smtClean="0"/>
              <a:t>\	backslash			D4</a:t>
            </a:r>
          </a:p>
        </p:txBody>
      </p:sp>
      <p:sp>
        <p:nvSpPr>
          <p:cNvPr id="4102" name="Rectangle 4"/>
          <p:cNvSpPr>
            <a:spLocks noChangeArrowheads="1"/>
          </p:cNvSpPr>
          <p:nvPr/>
        </p:nvSpPr>
        <p:spPr bwMode="auto">
          <a:xfrm>
            <a:off x="684213" y="3286125"/>
            <a:ext cx="82804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l">
              <a:spcBef>
                <a:spcPct val="20000"/>
              </a:spcBef>
              <a:buClr>
                <a:srgbClr val="315263"/>
              </a:buClr>
              <a:buSzPct val="75000"/>
              <a:buFont typeface="Wingdings" pitchFamily="2" charset="2"/>
              <a:buNone/>
            </a:pPr>
            <a:r>
              <a:rPr lang="en-US" sz="2000" i="0" dirty="0">
                <a:solidFill>
                  <a:srgbClr val="FFFFFF"/>
                </a:solidFill>
                <a:latin typeface="+mn-lt"/>
              </a:rPr>
              <a:t>V  demons 3, 4   	=&gt; 	D5 </a:t>
            </a:r>
          </a:p>
          <a:p>
            <a:pPr marL="357188" indent="-357188" algn="l">
              <a:spcBef>
                <a:spcPct val="20000"/>
              </a:spcBef>
              <a:buClr>
                <a:srgbClr val="315263"/>
              </a:buClr>
              <a:buSzPct val="75000"/>
              <a:buFont typeface="Wingdings" pitchFamily="2" charset="2"/>
              <a:buNone/>
            </a:pPr>
            <a:r>
              <a:rPr lang="en-US" sz="2000" i="0" dirty="0">
                <a:solidFill>
                  <a:srgbClr val="FFFFFF"/>
                </a:solidFill>
                <a:latin typeface="+mn-lt"/>
              </a:rPr>
              <a:t>T  demons 1, 2		=&gt; 	D6</a:t>
            </a:r>
          </a:p>
          <a:p>
            <a:pPr marL="357188" indent="-357188" algn="l">
              <a:spcBef>
                <a:spcPct val="20000"/>
              </a:spcBef>
              <a:buClr>
                <a:srgbClr val="315263"/>
              </a:buClr>
              <a:buSzPct val="75000"/>
              <a:buFont typeface="Wingdings" pitchFamily="2" charset="2"/>
              <a:buNone/>
            </a:pPr>
            <a:r>
              <a:rPr lang="en-US" sz="2000" i="0" dirty="0">
                <a:solidFill>
                  <a:srgbClr val="FFFFFF"/>
                </a:solidFill>
                <a:latin typeface="+mn-lt"/>
              </a:rPr>
              <a:t>A  demons 2, 3, 4 	=&gt; 	D7 </a:t>
            </a:r>
          </a:p>
          <a:p>
            <a:pPr marL="357188" indent="-357188" algn="l">
              <a:spcBef>
                <a:spcPct val="20000"/>
              </a:spcBef>
              <a:buClr>
                <a:srgbClr val="315263"/>
              </a:buClr>
              <a:buSzPct val="75000"/>
              <a:buFont typeface="Wingdings" pitchFamily="2" charset="2"/>
              <a:buNone/>
            </a:pPr>
            <a:r>
              <a:rPr lang="en-US" sz="2000" i="0" dirty="0">
                <a:solidFill>
                  <a:srgbClr val="FFFFFF"/>
                </a:solidFill>
                <a:latin typeface="+mn-lt"/>
              </a:rPr>
              <a:t>K	demons 1, 3, 4	=&gt; 	D8 </a:t>
            </a:r>
          </a:p>
          <a:p>
            <a:pPr marL="357188" indent="-357188" algn="l">
              <a:spcBef>
                <a:spcPct val="20000"/>
              </a:spcBef>
              <a:buClr>
                <a:srgbClr val="315263"/>
              </a:buClr>
              <a:buSzPct val="75000"/>
              <a:buFont typeface="Wingdings" pitchFamily="2" charset="2"/>
              <a:buNone/>
            </a:pPr>
            <a:r>
              <a:rPr lang="en-US" sz="2000" i="0" dirty="0">
                <a:solidFill>
                  <a:srgbClr val="FFFFFF"/>
                </a:solidFill>
                <a:latin typeface="+mn-lt"/>
              </a:rPr>
              <a:t>	demons 6,7,8	=&gt;	D9 </a:t>
            </a:r>
          </a:p>
          <a:p>
            <a:pPr marL="357188" indent="-357188" algn="l">
              <a:spcBef>
                <a:spcPct val="20000"/>
              </a:spcBef>
              <a:buClr>
                <a:srgbClr val="315263"/>
              </a:buClr>
              <a:buSzPct val="75000"/>
              <a:buFont typeface="Wingdings" pitchFamily="2" charset="2"/>
              <a:buNone/>
            </a:pPr>
            <a:r>
              <a:rPr lang="en-US" sz="2000" i="0" dirty="0">
                <a:solidFill>
                  <a:srgbClr val="FFFFFF"/>
                </a:solidFill>
                <a:latin typeface="+mn-lt"/>
              </a:rPr>
              <a:t>The better it fits the louder they shout.</a:t>
            </a:r>
          </a:p>
          <a:p>
            <a:pPr marL="357188" indent="-357188" algn="l">
              <a:spcBef>
                <a:spcPct val="20000"/>
              </a:spcBef>
              <a:buClr>
                <a:srgbClr val="315263"/>
              </a:buClr>
              <a:buSzPct val="75000"/>
              <a:buFont typeface="Wingdings" pitchFamily="2" charset="2"/>
              <a:buNone/>
            </a:pPr>
            <a:r>
              <a:rPr lang="en-US" sz="2000" i="0" dirty="0">
                <a:solidFill>
                  <a:srgbClr val="FFFFFF"/>
                </a:solidFill>
                <a:latin typeface="+mn-lt"/>
              </a:rPr>
              <a:t>Demon making decisions: D9 doesn’t distinguish TAK from KAT ... </a:t>
            </a:r>
          </a:p>
          <a:p>
            <a:pPr marL="357188" indent="-357188" algn="l">
              <a:spcBef>
                <a:spcPct val="20000"/>
              </a:spcBef>
              <a:buClr>
                <a:srgbClr val="315263"/>
              </a:buClr>
              <a:buSzPct val="75000"/>
              <a:buFont typeface="Wingdings" pitchFamily="2" charset="2"/>
              <a:buNone/>
            </a:pPr>
            <a:r>
              <a:rPr lang="en-US" sz="2000" i="0" dirty="0">
                <a:solidFill>
                  <a:srgbClr val="FFFFFF"/>
                </a:solidFill>
                <a:latin typeface="+mn-lt"/>
              </a:rPr>
              <a:t>	for this we need sequence recognition</a:t>
            </a:r>
          </a:p>
          <a:p>
            <a:pPr marL="357188" indent="-357188" algn="l">
              <a:spcBef>
                <a:spcPct val="20000"/>
              </a:spcBef>
              <a:buClr>
                <a:srgbClr val="315263"/>
              </a:buClr>
              <a:buSzPct val="75000"/>
              <a:buFont typeface="Wingdings" pitchFamily="2" charset="2"/>
              <a:buNone/>
            </a:pPr>
            <a:r>
              <a:rPr lang="en-US" sz="2000" i="0" dirty="0">
                <a:solidFill>
                  <a:srgbClr val="FFFFFF"/>
                </a:solidFill>
                <a:latin typeface="+mn-lt"/>
              </a:rPr>
              <a:t>Each demon makes a simple decision but the entirety is quite complex.</a:t>
            </a:r>
          </a:p>
        </p:txBody>
      </p:sp>
    </p:spTree>
    <p:extLst>
      <p:ext uri="{BB962C8B-B14F-4D97-AF65-F5344CB8AC3E}">
        <p14:creationId xmlns:p14="http://schemas.microsoft.com/office/powerpoint/2010/main" val="376180327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286"/>
                                        </p:tgtEl>
                                        <p:attrNameLst>
                                          <p:attrName>style.visibility</p:attrName>
                                        </p:attrNameLst>
                                      </p:cBhvr>
                                      <p:to>
                                        <p:strVal val="visible"/>
                                      </p:to>
                                    </p:set>
                                    <p:anim calcmode="lin" valueType="num">
                                      <p:cBhvr additive="base">
                                        <p:cTn id="7" dur="500" fill="hold"/>
                                        <p:tgtEl>
                                          <p:spTgt spid="993286"/>
                                        </p:tgtEl>
                                        <p:attrNameLst>
                                          <p:attrName>ppt_x</p:attrName>
                                        </p:attrNameLst>
                                      </p:cBhvr>
                                      <p:tavLst>
                                        <p:tav tm="0">
                                          <p:val>
                                            <p:strVal val="#ppt_x"/>
                                          </p:val>
                                        </p:tav>
                                        <p:tav tm="100000">
                                          <p:val>
                                            <p:strVal val="#ppt_x"/>
                                          </p:val>
                                        </p:tav>
                                      </p:tavLst>
                                    </p:anim>
                                    <p:anim calcmode="lin" valueType="num">
                                      <p:cBhvr additive="base">
                                        <p:cTn id="8" dur="500" fill="hold"/>
                                        <p:tgtEl>
                                          <p:spTgt spid="993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title"/>
          </p:nvPr>
        </p:nvSpPr>
        <p:spPr>
          <a:xfrm>
            <a:off x="660400" y="441325"/>
            <a:ext cx="7772400" cy="574675"/>
          </a:xfrm>
        </p:spPr>
        <p:txBody>
          <a:bodyPr/>
          <a:lstStyle/>
          <a:p>
            <a:pPr>
              <a:defRPr/>
            </a:pPr>
            <a:r>
              <a:rPr lang="en-US" sz="3600" dirty="0" smtClean="0"/>
              <a:t>Neurons</a:t>
            </a:r>
            <a:r>
              <a:rPr lang="en-US" sz="4000" dirty="0" smtClean="0"/>
              <a:t> and networks</a:t>
            </a:r>
          </a:p>
        </p:txBody>
      </p:sp>
      <p:sp>
        <p:nvSpPr>
          <p:cNvPr id="6148" name="Rectangle 3"/>
          <p:cNvSpPr>
            <a:spLocks noGrp="1" noChangeArrowheads="1"/>
          </p:cNvSpPr>
          <p:nvPr>
            <p:ph type="body" sz="half" idx="1"/>
          </p:nvPr>
        </p:nvSpPr>
        <p:spPr>
          <a:xfrm>
            <a:off x="611560" y="1168400"/>
            <a:ext cx="8532440" cy="863600"/>
          </a:xfrm>
          <a:noFill/>
        </p:spPr>
        <p:txBody>
          <a:bodyPr/>
          <a:lstStyle/>
          <a:p>
            <a:pPr marL="381000" indent="-381000">
              <a:lnSpc>
                <a:spcPct val="90000"/>
              </a:lnSpc>
              <a:buFontTx/>
              <a:buAutoNum type="arabicPeriod"/>
            </a:pPr>
            <a:r>
              <a:rPr lang="en-US" sz="2000" dirty="0" smtClean="0"/>
              <a:t>What properties does a neural network have?</a:t>
            </a:r>
          </a:p>
          <a:p>
            <a:pPr marL="381000" indent="-381000">
              <a:lnSpc>
                <a:spcPct val="90000"/>
              </a:lnSpc>
              <a:buFontTx/>
              <a:buAutoNum type="arabicPeriod"/>
            </a:pPr>
            <a:r>
              <a:rPr lang="en-US" sz="2000" dirty="0" smtClean="0"/>
              <a:t>How to set a neural network to do something interesting?</a:t>
            </a:r>
          </a:p>
        </p:txBody>
      </p:sp>
      <p:sp>
        <p:nvSpPr>
          <p:cNvPr id="6149" name="Rectangle 4"/>
          <p:cNvSpPr>
            <a:spLocks noChangeArrowheads="1"/>
          </p:cNvSpPr>
          <p:nvPr/>
        </p:nvSpPr>
        <p:spPr bwMode="auto">
          <a:xfrm>
            <a:off x="683568" y="2012596"/>
            <a:ext cx="8181032" cy="472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600"/>
              </a:spcAft>
              <a:buClr>
                <a:srgbClr val="315263"/>
              </a:buClr>
              <a:buSzPct val="75000"/>
              <a:buFont typeface="Wingdings" pitchFamily="2" charset="2"/>
              <a:buNone/>
            </a:pPr>
            <a:r>
              <a:rPr lang="en-US" sz="2000" i="0" dirty="0">
                <a:solidFill>
                  <a:srgbClr val="FFFFFF"/>
                </a:solidFill>
                <a:latin typeface="+mn-lt"/>
              </a:rPr>
              <a:t>Biology: networks are in the cortex (</a:t>
            </a:r>
            <a:r>
              <a:rPr lang="en-US" sz="2000" i="0" dirty="0" err="1">
                <a:solidFill>
                  <a:srgbClr val="FFFFFF"/>
                </a:solidFill>
                <a:latin typeface="+mn-lt"/>
              </a:rPr>
              <a:t>neocortex</a:t>
            </a:r>
            <a:r>
              <a:rPr lang="en-US" sz="2000" i="0" dirty="0">
                <a:solidFill>
                  <a:srgbClr val="FFFFFF"/>
                </a:solidFill>
                <a:latin typeface="+mn-lt"/>
              </a:rPr>
              <a:t>) and subcortical structures.</a:t>
            </a:r>
          </a:p>
          <a:p>
            <a:pPr algn="l">
              <a:spcAft>
                <a:spcPts val="600"/>
              </a:spcAft>
              <a:buClr>
                <a:srgbClr val="315263"/>
              </a:buClr>
              <a:buSzPct val="75000"/>
              <a:buFont typeface="Wingdings" pitchFamily="2" charset="2"/>
              <a:buNone/>
            </a:pPr>
            <a:r>
              <a:rPr lang="en-US" sz="2000" i="0" dirty="0">
                <a:solidFill>
                  <a:srgbClr val="FFFFFF"/>
                </a:solidFill>
                <a:latin typeface="+mn-lt"/>
              </a:rPr>
              <a:t>Excitatory neurons (85%) and inhibitory neurons (15%). </a:t>
            </a:r>
            <a:br>
              <a:rPr lang="en-US" sz="2000" i="0" dirty="0">
                <a:solidFill>
                  <a:srgbClr val="FFFFFF"/>
                </a:solidFill>
                <a:latin typeface="+mn-lt"/>
              </a:rPr>
            </a:br>
            <a:r>
              <a:rPr lang="en-US" sz="2000" i="0" dirty="0" smtClean="0">
                <a:solidFill>
                  <a:srgbClr val="FFFFFF"/>
                </a:solidFill>
                <a:latin typeface="+mn-lt"/>
              </a:rPr>
              <a:t>Excitations </a:t>
            </a:r>
            <a:r>
              <a:rPr lang="en-US" sz="2000" i="0" dirty="0">
                <a:solidFill>
                  <a:srgbClr val="FFFFFF"/>
                </a:solidFill>
                <a:latin typeface="+mn-lt"/>
              </a:rPr>
              <a:t>can be:  </a:t>
            </a:r>
          </a:p>
          <a:p>
            <a:pPr algn="l">
              <a:spcAft>
                <a:spcPts val="600"/>
              </a:spcAft>
              <a:buClr>
                <a:srgbClr val="315263"/>
              </a:buClr>
              <a:buSzPct val="75000"/>
              <a:buFont typeface="Wingdings" pitchFamily="2" charset="2"/>
              <a:buChar char="q"/>
            </a:pPr>
            <a:r>
              <a:rPr lang="en-US" sz="2000" i="0" dirty="0">
                <a:solidFill>
                  <a:srgbClr val="FFFFFF"/>
                </a:solidFill>
                <a:latin typeface="+mn-lt"/>
              </a:rPr>
              <a:t>   mainly in one direction</a:t>
            </a:r>
          </a:p>
          <a:p>
            <a:pPr marL="1047750" lvl="1" indent="-285750" algn="l">
              <a:spcAft>
                <a:spcPts val="600"/>
              </a:spcAft>
              <a:buClr>
                <a:schemeClr val="tx1"/>
              </a:buClr>
              <a:buSzPct val="100000"/>
              <a:buFont typeface="Wingdings" pitchFamily="2" charset="2"/>
              <a:buChar char="§"/>
            </a:pPr>
            <a:r>
              <a:rPr lang="en-US" sz="2000" i="0" dirty="0">
                <a:solidFill>
                  <a:srgbClr val="FFFFFF"/>
                </a:solidFill>
                <a:latin typeface="+mn-lt"/>
              </a:rPr>
              <a:t>signal transformation;</a:t>
            </a:r>
          </a:p>
          <a:p>
            <a:pPr algn="l">
              <a:spcAft>
                <a:spcPts val="600"/>
              </a:spcAft>
              <a:buClr>
                <a:srgbClr val="315263"/>
              </a:buClr>
              <a:buSzPct val="75000"/>
              <a:buFont typeface="Wingdings" pitchFamily="2" charset="2"/>
              <a:buChar char="q"/>
            </a:pPr>
            <a:r>
              <a:rPr lang="en-US" sz="2000" i="0" dirty="0">
                <a:solidFill>
                  <a:srgbClr val="FFFFFF"/>
                </a:solidFill>
                <a:latin typeface="+mn-lt"/>
              </a:rPr>
              <a:t>   </a:t>
            </a:r>
            <a:r>
              <a:rPr lang="en-US" sz="2000" i="0" dirty="0" smtClean="0">
                <a:solidFill>
                  <a:srgbClr val="FFFFFF"/>
                </a:solidFill>
                <a:latin typeface="+mn-lt"/>
              </a:rPr>
              <a:t>or in </a:t>
            </a:r>
            <a:r>
              <a:rPr lang="en-US" sz="2000" i="0" dirty="0">
                <a:solidFill>
                  <a:srgbClr val="FFFFFF"/>
                </a:solidFill>
                <a:latin typeface="+mn-lt"/>
              </a:rPr>
              <a:t>both directions</a:t>
            </a:r>
          </a:p>
          <a:p>
            <a:pPr marL="1047750" lvl="1" indent="-285750" algn="l">
              <a:spcAft>
                <a:spcPts val="600"/>
              </a:spcAft>
              <a:buClr>
                <a:schemeClr val="tx1"/>
              </a:buClr>
              <a:buSzPct val="100000"/>
              <a:buFont typeface="Wingdings" pitchFamily="2" charset="2"/>
              <a:buChar char="§"/>
            </a:pPr>
            <a:r>
              <a:rPr lang="en-US" sz="2000" i="0" dirty="0">
                <a:solidFill>
                  <a:srgbClr val="FFFFFF"/>
                </a:solidFill>
                <a:latin typeface="+mn-lt"/>
              </a:rPr>
              <a:t>supplementing missing information</a:t>
            </a:r>
          </a:p>
          <a:p>
            <a:pPr marL="1047750" lvl="1" indent="-285750" algn="l">
              <a:spcAft>
                <a:spcPts val="600"/>
              </a:spcAft>
              <a:buClr>
                <a:schemeClr val="tx1"/>
              </a:buClr>
              <a:buSzPct val="100000"/>
              <a:buFont typeface="Wingdings" pitchFamily="2" charset="2"/>
              <a:buChar char="§"/>
            </a:pPr>
            <a:r>
              <a:rPr lang="en-US" sz="2000" i="0" dirty="0">
                <a:solidFill>
                  <a:srgbClr val="FFFFFF"/>
                </a:solidFill>
                <a:latin typeface="+mn-lt"/>
              </a:rPr>
              <a:t>agreeing upon hypotheses and strengthening weak signals. </a:t>
            </a:r>
          </a:p>
          <a:p>
            <a:pPr marL="1047750" lvl="1" indent="-285750" algn="l">
              <a:spcAft>
                <a:spcPts val="600"/>
              </a:spcAft>
              <a:buClr>
                <a:schemeClr val="tx1"/>
              </a:buClr>
              <a:buSzPct val="100000"/>
              <a:buFont typeface="Wingdings" pitchFamily="2" charset="2"/>
              <a:buChar char="§"/>
            </a:pPr>
            <a:r>
              <a:rPr lang="en-US" sz="2000" i="0" dirty="0">
                <a:solidFill>
                  <a:srgbClr val="FFFFFF"/>
                </a:solidFill>
                <a:latin typeface="+mn-lt"/>
              </a:rPr>
              <a:t>most excitatory neurons are bi-directional.</a:t>
            </a:r>
          </a:p>
          <a:p>
            <a:pPr algn="l">
              <a:spcAft>
                <a:spcPts val="600"/>
              </a:spcAft>
              <a:buClr>
                <a:srgbClr val="315263"/>
              </a:buClr>
              <a:buSzPct val="75000"/>
              <a:buFont typeface="Wingdings" pitchFamily="2" charset="2"/>
              <a:buNone/>
            </a:pPr>
            <a:r>
              <a:rPr lang="en-US" sz="2000" i="0" dirty="0">
                <a:solidFill>
                  <a:srgbClr val="FFFFFF"/>
                </a:solidFill>
                <a:latin typeface="+mn-lt"/>
              </a:rPr>
              <a:t>Inhibition: controls mutual excitations, necessary to avoid extra feedback (</a:t>
            </a:r>
            <a:r>
              <a:rPr lang="en-US" sz="2000" i="0" dirty="0" smtClean="0">
                <a:solidFill>
                  <a:srgbClr val="FFFFFF"/>
                </a:solidFill>
                <a:latin typeface="+mn-lt"/>
              </a:rPr>
              <a:t>epilepsy results from lack of inhibition).</a:t>
            </a:r>
            <a:endParaRPr lang="en-US" sz="2000" i="0" dirty="0">
              <a:solidFill>
                <a:srgbClr val="FFFFFF"/>
              </a:solidFill>
              <a:latin typeface="+mn-lt"/>
            </a:endParaRPr>
          </a:p>
          <a:p>
            <a:pPr algn="l">
              <a:spcAft>
                <a:spcPts val="600"/>
              </a:spcAft>
              <a:buClr>
                <a:srgbClr val="315263"/>
              </a:buClr>
              <a:buSzPct val="75000"/>
              <a:buFont typeface="Wingdings" pitchFamily="2" charset="2"/>
              <a:buNone/>
            </a:pPr>
            <a:r>
              <a:rPr lang="en-US" sz="2000" i="0" dirty="0">
                <a:solidFill>
                  <a:srgbClr val="FFFFFF"/>
                </a:solidFill>
                <a:latin typeface="+mn-lt"/>
              </a:rPr>
              <a:t>The </a:t>
            </a:r>
            <a:r>
              <a:rPr lang="en-US" sz="2000" i="0" dirty="0" smtClean="0">
                <a:solidFill>
                  <a:srgbClr val="FFFFFF"/>
                </a:solidFill>
                <a:latin typeface="+mn-lt"/>
              </a:rPr>
              <a:t>whole network response enables interpretation </a:t>
            </a:r>
            <a:r>
              <a:rPr lang="en-US" sz="2000" i="0" dirty="0">
                <a:solidFill>
                  <a:srgbClr val="FFFFFF"/>
                </a:solidFill>
                <a:latin typeface="+mn-lt"/>
              </a:rPr>
              <a:t>of incoming information in the light of knowledge of its meaning, encoded in the network structure.</a:t>
            </a:r>
          </a:p>
        </p:txBody>
      </p:sp>
    </p:spTree>
    <p:extLst>
      <p:ext uri="{BB962C8B-B14F-4D97-AF65-F5344CB8AC3E}">
        <p14:creationId xmlns:p14="http://schemas.microsoft.com/office/powerpoint/2010/main" val="761786761"/>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a:xfrm>
            <a:off x="660400" y="441325"/>
            <a:ext cx="7772400" cy="574675"/>
          </a:xfrm>
        </p:spPr>
        <p:txBody>
          <a:bodyPr/>
          <a:lstStyle/>
          <a:p>
            <a:pPr>
              <a:defRPr/>
            </a:pPr>
            <a:r>
              <a:rPr lang="en-US" sz="4000" smtClean="0"/>
              <a:t>Simple transformations </a:t>
            </a:r>
          </a:p>
        </p:txBody>
      </p:sp>
      <p:sp>
        <p:nvSpPr>
          <p:cNvPr id="12292" name="Rectangle 3"/>
          <p:cNvSpPr>
            <a:spLocks noGrp="1" noChangeArrowheads="1"/>
          </p:cNvSpPr>
          <p:nvPr>
            <p:ph type="body" sz="half" idx="1"/>
          </p:nvPr>
        </p:nvSpPr>
        <p:spPr>
          <a:xfrm>
            <a:off x="684213" y="1196975"/>
            <a:ext cx="8148637" cy="1787525"/>
          </a:xfrm>
          <a:noFill/>
        </p:spPr>
        <p:txBody>
          <a:bodyPr/>
          <a:lstStyle/>
          <a:p>
            <a:pPr marL="0" indent="0">
              <a:buFont typeface="Wingdings" pitchFamily="2" charset="2"/>
              <a:buNone/>
            </a:pPr>
            <a:r>
              <a:rPr lang="en-US" sz="2000" smtClean="0"/>
              <a:t>Unidirectional connections are rare, but this model can be generalized to a situation with feedback. </a:t>
            </a:r>
          </a:p>
          <a:p>
            <a:pPr marL="0" indent="0">
              <a:buFont typeface="Wingdings" pitchFamily="2" charset="2"/>
              <a:buNone/>
            </a:pPr>
            <a:r>
              <a:rPr lang="en-US" sz="2000" smtClean="0"/>
              <a:t>Bottom-up processing: collectively, neural detectors perform transformations, categorize chosen signals, differentiating similar from dissimilar ones.</a:t>
            </a:r>
            <a:r>
              <a:rPr lang="en-US" smtClean="0">
                <a:solidFill>
                  <a:schemeClr val="tx2"/>
                </a:solidFill>
              </a:rPr>
              <a:t> </a:t>
            </a:r>
          </a:p>
        </p:txBody>
      </p:sp>
      <p:sp>
        <p:nvSpPr>
          <p:cNvPr id="12293" name="Rectangle 4"/>
          <p:cNvSpPr>
            <a:spLocks noChangeArrowheads="1"/>
          </p:cNvSpPr>
          <p:nvPr/>
        </p:nvSpPr>
        <p:spPr bwMode="auto">
          <a:xfrm>
            <a:off x="4859338" y="3213100"/>
            <a:ext cx="40338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Detectors create a representation of information coming in to the hidden layer.</a:t>
            </a:r>
          </a:p>
          <a:p>
            <a:pPr algn="l">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Simplest case: </a:t>
            </a:r>
            <a:br>
              <a:rPr lang="en-US" sz="2000" i="0" dirty="0">
                <a:solidFill>
                  <a:srgbClr val="FFFFFF"/>
                </a:solidFill>
                <a:latin typeface="Calibri" pitchFamily="34" charset="0"/>
              </a:rPr>
            </a:br>
            <a:r>
              <a:rPr lang="en-US" sz="2000" i="0" dirty="0">
                <a:solidFill>
                  <a:srgbClr val="FFFFFF"/>
                </a:solidFill>
                <a:latin typeface="Calibri" pitchFamily="34" charset="0"/>
              </a:rPr>
              <a:t>binary images of digits in a 5x7 grid on input, all images similar to the given digit should activate the same unit hidden in the 5x2 grid. </a:t>
            </a: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3356992"/>
            <a:ext cx="38100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31918475"/>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D:\Microsoft Office\Templates\Presentation Designs\Marmur.pot</Template>
  <TotalTime>16773</TotalTime>
  <Words>1327</Words>
  <Application>Microsoft Office PowerPoint</Application>
  <PresentationFormat>Pokaz na ekranie (4:3)</PresentationFormat>
  <Paragraphs>232</Paragraphs>
  <Slides>24</Slides>
  <Notes>22</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24</vt:i4>
      </vt:variant>
    </vt:vector>
  </HeadingPairs>
  <TitlesOfParts>
    <vt:vector size="26" baseType="lpstr">
      <vt:lpstr>Dark Green</vt:lpstr>
      <vt:lpstr>Equation</vt:lpstr>
      <vt:lpstr>Advanced Topic in Cognitive  Neuroscience and Embodied Intelligence</vt:lpstr>
      <vt:lpstr>Emergent: Unit.Proj</vt:lpstr>
      <vt:lpstr>Emergent: results</vt:lpstr>
      <vt:lpstr>Advantages of model simulations</vt:lpstr>
      <vt:lpstr>Disadvantages of simulations</vt:lpstr>
      <vt:lpstr>Neurons and rules</vt:lpstr>
      <vt:lpstr>Pandemonium in action</vt:lpstr>
      <vt:lpstr>Neurons and networks</vt:lpstr>
      <vt:lpstr>Simple transformations </vt:lpstr>
      <vt:lpstr>Digit detector - simulation</vt:lpstr>
      <vt:lpstr>Digit detector - network</vt:lpstr>
      <vt:lpstr>Digit detector - operation</vt:lpstr>
      <vt:lpstr>GridLog Display</vt:lpstr>
      <vt:lpstr>Digits</vt:lpstr>
      <vt:lpstr>Similarity of images </vt:lpstr>
      <vt:lpstr>Likelihood of distorted images </vt:lpstr>
      <vt:lpstr>Leakage channels (potassium)</vt:lpstr>
      <vt:lpstr>Letters</vt:lpstr>
      <vt:lpstr>Local and distributed representations</vt:lpstr>
      <vt:lpstr>Distributed representations</vt:lpstr>
      <vt:lpstr>Experiment with DR</vt:lpstr>
      <vt:lpstr>Noise with DR</vt:lpstr>
      <vt:lpstr>Q1</vt:lpstr>
      <vt:lpstr>Q2</vt:lpstr>
    </vt:vector>
  </TitlesOfParts>
  <Company>Google: Duch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CE7427: Cognitive Neuroscience and Embedded Intelligence</dc:title>
  <dc:subject> Lab3 Neurons and what they can do</dc:subject>
  <dc:creator>Włodzisław Duch</dc:creator>
  <cp:lastModifiedBy>W Duch</cp:lastModifiedBy>
  <cp:revision>525</cp:revision>
  <cp:lastPrinted>1999-08-21T07:27:07Z</cp:lastPrinted>
  <dcterms:created xsi:type="dcterms:W3CDTF">1998-04-11T13:46:18Z</dcterms:created>
  <dcterms:modified xsi:type="dcterms:W3CDTF">2011-09-08T02:34:21Z</dcterms:modified>
</cp:coreProperties>
</file>