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360" r:id="rId2"/>
    <p:sldId id="284" r:id="rId3"/>
    <p:sldId id="368" r:id="rId4"/>
    <p:sldId id="369" r:id="rId5"/>
    <p:sldId id="370" r:id="rId6"/>
    <p:sldId id="371" r:id="rId7"/>
    <p:sldId id="372" r:id="rId8"/>
    <p:sldId id="373" r:id="rId9"/>
    <p:sldId id="388" r:id="rId10"/>
    <p:sldId id="382" r:id="rId11"/>
    <p:sldId id="375" r:id="rId12"/>
    <p:sldId id="377" r:id="rId13"/>
    <p:sldId id="378" r:id="rId14"/>
    <p:sldId id="379" r:id="rId15"/>
    <p:sldId id="380" r:id="rId16"/>
    <p:sldId id="381" r:id="rId17"/>
    <p:sldId id="384" r:id="rId18"/>
    <p:sldId id="389" r:id="rId19"/>
    <p:sldId id="386" r:id="rId20"/>
    <p:sldId id="387" r:id="rId21"/>
    <p:sldId id="390" r:id="rId22"/>
    <p:sldId id="290" r:id="rId23"/>
    <p:sldId id="402" r:id="rId24"/>
    <p:sldId id="398" r:id="rId25"/>
    <p:sldId id="366" r:id="rId26"/>
    <p:sldId id="403" r:id="rId27"/>
    <p:sldId id="391" r:id="rId28"/>
    <p:sldId id="399" r:id="rId29"/>
    <p:sldId id="404" r:id="rId30"/>
    <p:sldId id="401" r:id="rId31"/>
    <p:sldId id="400" r:id="rId32"/>
    <p:sldId id="405" r:id="rId33"/>
    <p:sldId id="376" r:id="rId34"/>
    <p:sldId id="392" r:id="rId35"/>
    <p:sldId id="406" r:id="rId36"/>
    <p:sldId id="411" r:id="rId37"/>
    <p:sldId id="412" r:id="rId38"/>
    <p:sldId id="407" r:id="rId39"/>
    <p:sldId id="408" r:id="rId40"/>
    <p:sldId id="409" r:id="rId41"/>
    <p:sldId id="410" r:id="rId42"/>
    <p:sldId id="393" r:id="rId43"/>
  </p:sldIdLst>
  <p:sldSz cx="9144000" cy="6858000" type="screen4x3"/>
  <p:notesSz cx="6883400" cy="9906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006600"/>
    <a:srgbClr val="336600"/>
    <a:srgbClr val="CCFFFF"/>
    <a:srgbClr val="00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60" autoAdjust="0"/>
  </p:normalViewPr>
  <p:slideViewPr>
    <p:cSldViewPr>
      <p:cViewPr>
        <p:scale>
          <a:sx n="75" d="100"/>
          <a:sy n="75" d="100"/>
        </p:scale>
        <p:origin x="-256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0"/>
    </p:cViewPr>
  </p:sorterViewPr>
  <p:notesViewPr>
    <p:cSldViewPr>
      <p:cViewPr varScale="1">
        <p:scale>
          <a:sx n="52" d="100"/>
          <a:sy n="52" d="100"/>
        </p:scale>
        <p:origin x="-2970" y="-108"/>
      </p:cViewPr>
      <p:guideLst>
        <p:guide orient="horz" pos="311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E8DB2-60DF-44A3-855E-A45CD87EC03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ECC668-9C07-489A-B54F-0027E5283E8C}">
      <dgm:prSet phldrT="[Tekst]" custT="1"/>
      <dgm:spPr/>
      <dgm:t>
        <a:bodyPr/>
        <a:lstStyle/>
        <a:p>
          <a:r>
            <a:rPr lang="en-US" sz="2000" dirty="0" smtClean="0"/>
            <a:t>10</a:t>
          </a:r>
          <a:r>
            <a:rPr lang="en-US" sz="2000" baseline="30000" dirty="0" smtClean="0"/>
            <a:t>-4</a:t>
          </a:r>
          <a:r>
            <a:rPr lang="en-US" sz="2000" dirty="0" smtClean="0"/>
            <a:t> m  Neurons 10</a:t>
          </a:r>
          <a:r>
            <a:rPr lang="en-US" sz="2000" baseline="30000" dirty="0" smtClean="0"/>
            <a:t>-3 </a:t>
          </a:r>
          <a:r>
            <a:rPr lang="en-US" sz="2000" baseline="0" dirty="0" smtClean="0"/>
            <a:t>s </a:t>
          </a:r>
          <a:endParaRPr lang="en-US" sz="2000" baseline="0" dirty="0"/>
        </a:p>
      </dgm:t>
    </dgm:pt>
    <dgm:pt modelId="{2572D320-2AD6-41BF-8574-722DA25B56FC}" type="parTrans" cxnId="{7176BA6C-06F1-4747-B25A-3872FCF38E36}">
      <dgm:prSet/>
      <dgm:spPr/>
      <dgm:t>
        <a:bodyPr/>
        <a:lstStyle/>
        <a:p>
          <a:endParaRPr lang="en-US"/>
        </a:p>
      </dgm:t>
    </dgm:pt>
    <dgm:pt modelId="{FD3D47A0-8328-4F6C-9D61-B7A9C5067964}" type="sibTrans" cxnId="{7176BA6C-06F1-4747-B25A-3872FCF38E36}">
      <dgm:prSet/>
      <dgm:spPr/>
      <dgm:t>
        <a:bodyPr/>
        <a:lstStyle/>
        <a:p>
          <a:endParaRPr lang="en-US"/>
        </a:p>
      </dgm:t>
    </dgm:pt>
    <dgm:pt modelId="{61E61C9F-EF02-4680-A895-17B3FBA3F1A7}">
      <dgm:prSet phldrT="[Tekst]" custT="1"/>
      <dgm:spPr/>
      <dgm:t>
        <a:bodyPr/>
        <a:lstStyle/>
        <a:p>
          <a:r>
            <a:rPr lang="en-US" sz="2000" dirty="0" smtClean="0"/>
            <a:t>10</a:t>
          </a:r>
          <a:r>
            <a:rPr lang="en-US" sz="2000" baseline="30000" dirty="0" smtClean="0"/>
            <a:t>-6</a:t>
          </a:r>
          <a:r>
            <a:rPr lang="en-US" sz="2000" dirty="0" smtClean="0"/>
            <a:t> m Synapses 10</a:t>
          </a:r>
          <a:r>
            <a:rPr lang="en-US" sz="2000" baseline="30000" dirty="0" smtClean="0"/>
            <a:t>-4</a:t>
          </a:r>
          <a:r>
            <a:rPr lang="en-US" sz="2000" dirty="0" smtClean="0"/>
            <a:t> s</a:t>
          </a:r>
          <a:endParaRPr lang="en-US" sz="2000" dirty="0"/>
        </a:p>
      </dgm:t>
    </dgm:pt>
    <dgm:pt modelId="{40953FD2-67FA-4C6B-9062-C60358646616}" type="parTrans" cxnId="{2F125DA8-EFFE-4887-A9F1-10DE9E578A5A}">
      <dgm:prSet/>
      <dgm:spPr/>
      <dgm:t>
        <a:bodyPr/>
        <a:lstStyle/>
        <a:p>
          <a:endParaRPr lang="en-US"/>
        </a:p>
      </dgm:t>
    </dgm:pt>
    <dgm:pt modelId="{2A520563-0968-461B-9954-27DED5B32629}" type="sibTrans" cxnId="{2F125DA8-EFFE-4887-A9F1-10DE9E578A5A}">
      <dgm:prSet/>
      <dgm:spPr/>
      <dgm:t>
        <a:bodyPr/>
        <a:lstStyle/>
        <a:p>
          <a:endParaRPr lang="en-US"/>
        </a:p>
      </dgm:t>
    </dgm:pt>
    <dgm:pt modelId="{FE18B338-D6AF-461D-BA93-C46D88C80DC6}">
      <dgm:prSet phldrT="[Tekst]" custT="1"/>
      <dgm:spPr/>
      <dgm:t>
        <a:bodyPr/>
        <a:lstStyle/>
        <a:p>
          <a:r>
            <a:rPr lang="en-US" sz="2000" dirty="0" smtClean="0"/>
            <a:t>10</a:t>
          </a:r>
          <a:r>
            <a:rPr lang="en-US" sz="2000" baseline="30000" dirty="0" smtClean="0"/>
            <a:t>-10</a:t>
          </a:r>
          <a:r>
            <a:rPr lang="en-US" sz="2000" dirty="0" smtClean="0"/>
            <a:t> m Molecules  10</a:t>
          </a:r>
          <a:r>
            <a:rPr lang="en-US" sz="2000" baseline="30000" dirty="0" smtClean="0"/>
            <a:t>-10</a:t>
          </a:r>
          <a:r>
            <a:rPr lang="en-US" sz="2000" dirty="0" smtClean="0"/>
            <a:t> s </a:t>
          </a:r>
          <a:endParaRPr lang="en-US" sz="2000" dirty="0"/>
        </a:p>
      </dgm:t>
    </dgm:pt>
    <dgm:pt modelId="{EB8E509F-02CD-4396-9DDA-FEBC737D071F}" type="parTrans" cxnId="{8B304DA4-7CFE-4B54-9925-A7A8C46799BB}">
      <dgm:prSet/>
      <dgm:spPr/>
      <dgm:t>
        <a:bodyPr/>
        <a:lstStyle/>
        <a:p>
          <a:endParaRPr lang="en-US"/>
        </a:p>
      </dgm:t>
    </dgm:pt>
    <dgm:pt modelId="{AF06022C-3FE0-4461-B4B3-5E7181254557}" type="sibTrans" cxnId="{8B304DA4-7CFE-4B54-9925-A7A8C46799BB}">
      <dgm:prSet/>
      <dgm:spPr/>
      <dgm:t>
        <a:bodyPr/>
        <a:lstStyle/>
        <a:p>
          <a:endParaRPr lang="en-US"/>
        </a:p>
      </dgm:t>
    </dgm:pt>
    <dgm:pt modelId="{881D0B4C-DF09-46FA-80E3-A4CE4DB5C6F5}">
      <dgm:prSet phldrT="[Tekst]" custT="1"/>
      <dgm:spPr/>
      <dgm:t>
        <a:bodyPr/>
        <a:lstStyle/>
        <a:p>
          <a:r>
            <a:rPr lang="en-US" sz="2000" dirty="0" smtClean="0"/>
            <a:t>10</a:t>
          </a:r>
          <a:r>
            <a:rPr lang="en-US" sz="2000" baseline="30000" dirty="0" smtClean="0"/>
            <a:t>-3</a:t>
          </a:r>
          <a:r>
            <a:rPr lang="en-US" sz="2000" dirty="0" smtClean="0"/>
            <a:t> m Microcircuits 10</a:t>
          </a:r>
          <a:r>
            <a:rPr lang="en-US" sz="2000" baseline="30000" dirty="0" smtClean="0"/>
            <a:t>-2</a:t>
          </a:r>
          <a:r>
            <a:rPr lang="en-US" sz="2000" dirty="0" smtClean="0"/>
            <a:t> s</a:t>
          </a:r>
          <a:endParaRPr lang="en-US" sz="2000" dirty="0"/>
        </a:p>
      </dgm:t>
    </dgm:pt>
    <dgm:pt modelId="{D2EBD773-9C96-41C7-B0F6-E41EBF799FF1}" type="parTrans" cxnId="{93AFF468-F9FC-4645-BCC0-01920817B76C}">
      <dgm:prSet/>
      <dgm:spPr/>
      <dgm:t>
        <a:bodyPr/>
        <a:lstStyle/>
        <a:p>
          <a:endParaRPr lang="en-US"/>
        </a:p>
      </dgm:t>
    </dgm:pt>
    <dgm:pt modelId="{B1BB7464-F970-40A3-81B3-39E738ABBFD0}" type="sibTrans" cxnId="{93AFF468-F9FC-4645-BCC0-01920817B76C}">
      <dgm:prSet/>
      <dgm:spPr/>
      <dgm:t>
        <a:bodyPr/>
        <a:lstStyle/>
        <a:p>
          <a:endParaRPr lang="en-US"/>
        </a:p>
      </dgm:t>
    </dgm:pt>
    <dgm:pt modelId="{8FAA581D-077E-4551-866A-D87251815F31}">
      <dgm:prSet phldrT="[Tekst]" custT="1"/>
      <dgm:spPr/>
      <dgm:t>
        <a:bodyPr/>
        <a:lstStyle/>
        <a:p>
          <a:r>
            <a:rPr lang="en-US" sz="2000" dirty="0" smtClean="0"/>
            <a:t>10</a:t>
          </a:r>
          <a:r>
            <a:rPr lang="en-US" sz="2000" baseline="30000" dirty="0" smtClean="0"/>
            <a:t>-2</a:t>
          </a:r>
          <a:r>
            <a:rPr lang="en-US" sz="2000" dirty="0" smtClean="0"/>
            <a:t> m Maps 10</a:t>
          </a:r>
          <a:r>
            <a:rPr lang="en-US" sz="2000" baseline="30000" dirty="0" smtClean="0"/>
            <a:t>-1</a:t>
          </a:r>
          <a:r>
            <a:rPr lang="en-US" sz="2000" dirty="0" smtClean="0"/>
            <a:t> s</a:t>
          </a:r>
          <a:endParaRPr lang="en-US" sz="2000" dirty="0"/>
        </a:p>
      </dgm:t>
    </dgm:pt>
    <dgm:pt modelId="{68D9B57E-60C5-41D9-A1B0-AB474F43499D}" type="parTrans" cxnId="{FA149968-DE84-4444-9869-62AB29B4B541}">
      <dgm:prSet/>
      <dgm:spPr/>
      <dgm:t>
        <a:bodyPr/>
        <a:lstStyle/>
        <a:p>
          <a:endParaRPr lang="en-US"/>
        </a:p>
      </dgm:t>
    </dgm:pt>
    <dgm:pt modelId="{F06CE73B-40A3-443C-894B-E23F3283991E}" type="sibTrans" cxnId="{FA149968-DE84-4444-9869-62AB29B4B541}">
      <dgm:prSet/>
      <dgm:spPr/>
      <dgm:t>
        <a:bodyPr/>
        <a:lstStyle/>
        <a:p>
          <a:endParaRPr lang="en-US"/>
        </a:p>
      </dgm:t>
    </dgm:pt>
    <dgm:pt modelId="{CA292B42-AFED-43CF-82D9-C86028A91085}">
      <dgm:prSet phldrT="[Tekst]" custT="1"/>
      <dgm:spPr/>
      <dgm:t>
        <a:bodyPr/>
        <a:lstStyle/>
        <a:p>
          <a:r>
            <a:rPr lang="en-US" sz="2000" dirty="0" smtClean="0"/>
            <a:t>0.1 m Brain systems  1 s</a:t>
          </a:r>
          <a:endParaRPr lang="en-US" sz="2000" dirty="0"/>
        </a:p>
      </dgm:t>
    </dgm:pt>
    <dgm:pt modelId="{6658C733-86A8-4A6F-A499-1656E72ABCDC}" type="parTrans" cxnId="{3B0568C7-6B6E-4881-BC17-0C42D4E45309}">
      <dgm:prSet/>
      <dgm:spPr/>
      <dgm:t>
        <a:bodyPr/>
        <a:lstStyle/>
        <a:p>
          <a:endParaRPr lang="en-US"/>
        </a:p>
      </dgm:t>
    </dgm:pt>
    <dgm:pt modelId="{A236FC84-187D-4EB4-80B9-666C7919F9DC}" type="sibTrans" cxnId="{3B0568C7-6B6E-4881-BC17-0C42D4E45309}">
      <dgm:prSet/>
      <dgm:spPr/>
      <dgm:t>
        <a:bodyPr/>
        <a:lstStyle/>
        <a:p>
          <a:endParaRPr lang="en-US"/>
        </a:p>
      </dgm:t>
    </dgm:pt>
    <dgm:pt modelId="{2B40034F-6F38-4876-872D-7B2993CF03A7}">
      <dgm:prSet phldrT="[Tekst]" custT="1"/>
      <dgm:spPr/>
      <dgm:t>
        <a:bodyPr/>
        <a:lstStyle/>
        <a:p>
          <a:r>
            <a:rPr lang="en-US" sz="2000" dirty="0" smtClean="0"/>
            <a:t>CNS/ANS/PNS </a:t>
          </a:r>
          <a:br>
            <a:rPr lang="en-US" sz="2000" dirty="0" smtClean="0"/>
          </a:br>
          <a:r>
            <a:rPr lang="en-US" sz="2000" dirty="0" smtClean="0"/>
            <a:t>1 m, 0.1-10 s</a:t>
          </a:r>
          <a:endParaRPr lang="en-US" sz="2000" dirty="0"/>
        </a:p>
      </dgm:t>
    </dgm:pt>
    <dgm:pt modelId="{8153A87F-D6EB-43EE-8B1C-7815916EFE46}" type="parTrans" cxnId="{BA74AE50-E903-4DFD-A7D4-FA7E6E1CDCBF}">
      <dgm:prSet/>
      <dgm:spPr/>
      <dgm:t>
        <a:bodyPr/>
        <a:lstStyle/>
        <a:p>
          <a:endParaRPr lang="en-US"/>
        </a:p>
      </dgm:t>
    </dgm:pt>
    <dgm:pt modelId="{B7242A0A-E7F1-49AD-B06E-7F981F653AA6}" type="sibTrans" cxnId="{BA74AE50-E903-4DFD-A7D4-FA7E6E1CDCBF}">
      <dgm:prSet/>
      <dgm:spPr/>
      <dgm:t>
        <a:bodyPr/>
        <a:lstStyle/>
        <a:p>
          <a:endParaRPr lang="en-US"/>
        </a:p>
      </dgm:t>
    </dgm:pt>
    <dgm:pt modelId="{8AE38E5C-B678-42D0-9761-5381AA6CB0BC}">
      <dgm:prSet phldrT="[Tekst]"/>
      <dgm:spPr/>
      <dgm:t>
        <a:bodyPr/>
        <a:lstStyle/>
        <a:p>
          <a:r>
            <a:rPr lang="en-US" dirty="0" smtClean="0"/>
            <a:t>10</a:t>
          </a:r>
          <a:r>
            <a:rPr lang="en-US" baseline="30000" dirty="0" smtClean="0"/>
            <a:t>-8</a:t>
          </a:r>
          <a:r>
            <a:rPr lang="en-US" dirty="0" smtClean="0"/>
            <a:t> m Ion channel 10</a:t>
          </a:r>
          <a:r>
            <a:rPr lang="en-US" baseline="30000" dirty="0" smtClean="0"/>
            <a:t>-3</a:t>
          </a:r>
          <a:r>
            <a:rPr lang="en-US" dirty="0" smtClean="0"/>
            <a:t> s</a:t>
          </a:r>
          <a:endParaRPr lang="en-US" dirty="0"/>
        </a:p>
      </dgm:t>
    </dgm:pt>
    <dgm:pt modelId="{2A32151F-9B8A-42FB-B8DF-7C20CD8A0080}" type="parTrans" cxnId="{F124A00D-E17A-4026-BA81-2D2276E44DE9}">
      <dgm:prSet/>
      <dgm:spPr/>
      <dgm:t>
        <a:bodyPr/>
        <a:lstStyle/>
        <a:p>
          <a:endParaRPr lang="en-US"/>
        </a:p>
      </dgm:t>
    </dgm:pt>
    <dgm:pt modelId="{2F55E1BD-8C41-4194-A1C6-85E1DCF9BBC7}" type="sibTrans" cxnId="{F124A00D-E17A-4026-BA81-2D2276E44DE9}">
      <dgm:prSet/>
      <dgm:spPr/>
      <dgm:t>
        <a:bodyPr/>
        <a:lstStyle/>
        <a:p>
          <a:endParaRPr lang="en-US"/>
        </a:p>
      </dgm:t>
    </dgm:pt>
    <dgm:pt modelId="{A768A8A7-0F26-41D3-BB05-3BB2DB374854}" type="pres">
      <dgm:prSet presAssocID="{A08E8DB2-60DF-44A3-855E-A45CD87EC03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2C34246-EA00-4739-8E21-BC9C8D8F28EE}" type="pres">
      <dgm:prSet presAssocID="{A08E8DB2-60DF-44A3-855E-A45CD87EC03B}" presName="pyramid" presStyleLbl="node1" presStyleIdx="0" presStyleCnt="1" custScaleX="142120" custLinFactNeighborX="12910" custLinFactNeighborY="1299"/>
      <dgm:spPr/>
    </dgm:pt>
    <dgm:pt modelId="{42768806-3CED-4F04-AAFD-FD97408ECF95}" type="pres">
      <dgm:prSet presAssocID="{A08E8DB2-60DF-44A3-855E-A45CD87EC03B}" presName="theList" presStyleCnt="0"/>
      <dgm:spPr/>
    </dgm:pt>
    <dgm:pt modelId="{73815162-2FED-46F8-8247-6735D393EC25}" type="pres">
      <dgm:prSet presAssocID="{47ECC668-9C07-489A-B54F-0027E5283E8C}" presName="aNode" presStyleLbl="fgAcc1" presStyleIdx="0" presStyleCnt="8" custScaleX="193433" custScaleY="27230" custLinFactY="167861" custLinFactNeighborX="-3031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EF578-A775-4D14-89E6-38902B304EB9}" type="pres">
      <dgm:prSet presAssocID="{47ECC668-9C07-489A-B54F-0027E5283E8C}" presName="aSpace" presStyleCnt="0"/>
      <dgm:spPr/>
    </dgm:pt>
    <dgm:pt modelId="{5EBBFD5D-17E3-496B-B70C-EA1196A3B2D9}" type="pres">
      <dgm:prSet presAssocID="{61E61C9F-EF02-4680-A895-17B3FBA3F1A7}" presName="aNode" presStyleLbl="fgAcc1" presStyleIdx="1" presStyleCnt="8" custScaleX="182915" custScaleY="32453" custLinFactY="174666" custLinFactNeighborX="-30496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E171E-C965-47F1-A382-C90E8E2AC686}" type="pres">
      <dgm:prSet presAssocID="{61E61C9F-EF02-4680-A895-17B3FBA3F1A7}" presName="aSpace" presStyleCnt="0"/>
      <dgm:spPr/>
    </dgm:pt>
    <dgm:pt modelId="{1EA2F80C-B518-44C9-8A12-7C1AC2A42255}" type="pres">
      <dgm:prSet presAssocID="{FE18B338-D6AF-461D-BA93-C46D88C80DC6}" presName="aNode" presStyleLbl="fgAcc1" presStyleIdx="2" presStyleCnt="8" custScaleX="219130" custScaleY="33987" custLinFactY="251467" custLinFactNeighborX="-27612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9F769-C08F-4CCD-8F6D-E6234DB34D4C}" type="pres">
      <dgm:prSet presAssocID="{FE18B338-D6AF-461D-BA93-C46D88C80DC6}" presName="aSpace" presStyleCnt="0"/>
      <dgm:spPr/>
    </dgm:pt>
    <dgm:pt modelId="{A8E97AE2-8154-481E-A2A0-D14702398DBD}" type="pres">
      <dgm:prSet presAssocID="{881D0B4C-DF09-46FA-80E3-A4CE4DB5C6F5}" presName="aNode" presStyleLbl="fgAcc1" presStyleIdx="3" presStyleCnt="8" custScaleX="223162" custScaleY="26813" custLinFactNeighborX="-20522" custLinFactNeighborY="63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E9817-3FE4-4AAB-99DF-7D95840856F5}" type="pres">
      <dgm:prSet presAssocID="{881D0B4C-DF09-46FA-80E3-A4CE4DB5C6F5}" presName="aSpace" presStyleCnt="0"/>
      <dgm:spPr/>
    </dgm:pt>
    <dgm:pt modelId="{5739D7BB-836F-4966-BD02-1FA1390A13E1}" type="pres">
      <dgm:prSet presAssocID="{8FAA581D-077E-4551-866A-D87251815F31}" presName="aNode" presStyleLbl="fgAcc1" presStyleIdx="4" presStyleCnt="8" custScaleX="162268" custScaleY="22374" custLinFactY="-58193" custLinFactNeighborX="-2052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27AA1-720C-459F-B9B0-E20495AF29F3}" type="pres">
      <dgm:prSet presAssocID="{8FAA581D-077E-4551-866A-D87251815F31}" presName="aSpace" presStyleCnt="0"/>
      <dgm:spPr/>
    </dgm:pt>
    <dgm:pt modelId="{26CE9AC4-2FCE-4A54-B161-BF0CB26E4D12}" type="pres">
      <dgm:prSet presAssocID="{CA292B42-AFED-43CF-82D9-C86028A91085}" presName="aNode" presStyleLbl="fgAcc1" presStyleIdx="5" presStyleCnt="8" custScaleX="213013" custScaleY="38089" custLinFactY="-137443" custLinFactNeighborX="-20522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3EC31-C8F2-4F1E-8B71-E47FFE3E215D}" type="pres">
      <dgm:prSet presAssocID="{CA292B42-AFED-43CF-82D9-C86028A91085}" presName="aSpace" presStyleCnt="0"/>
      <dgm:spPr/>
    </dgm:pt>
    <dgm:pt modelId="{07BF524E-0783-4A34-96BC-B1B626D38FC5}" type="pres">
      <dgm:prSet presAssocID="{2B40034F-6F38-4876-872D-7B2993CF03A7}" presName="aNode" presStyleLbl="fgAcc1" presStyleIdx="6" presStyleCnt="8" custScaleX="151904" custScaleY="50058" custLinFactY="-254329" custLinFactNeighborX="-30778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049A8-7239-4479-BAC3-D7B63254D094}" type="pres">
      <dgm:prSet presAssocID="{2B40034F-6F38-4876-872D-7B2993CF03A7}" presName="aSpace" presStyleCnt="0"/>
      <dgm:spPr/>
    </dgm:pt>
    <dgm:pt modelId="{24010EAE-E763-4546-A09C-811E5A612685}" type="pres">
      <dgm:prSet presAssocID="{8AE38E5C-B678-42D0-9761-5381AA6CB0BC}" presName="aNode" presStyleLbl="fgAcc1" presStyleIdx="7" presStyleCnt="8" custScaleX="202745" custScaleY="42649" custLinFactY="-9193" custLinFactNeighborX="-3049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A2237-A511-4384-A9AA-BC8875198930}" type="pres">
      <dgm:prSet presAssocID="{8AE38E5C-B678-42D0-9761-5381AA6CB0BC}" presName="aSpace" presStyleCnt="0"/>
      <dgm:spPr/>
    </dgm:pt>
  </dgm:ptLst>
  <dgm:cxnLst>
    <dgm:cxn modelId="{93AFF468-F9FC-4645-BCC0-01920817B76C}" srcId="{A08E8DB2-60DF-44A3-855E-A45CD87EC03B}" destId="{881D0B4C-DF09-46FA-80E3-A4CE4DB5C6F5}" srcOrd="3" destOrd="0" parTransId="{D2EBD773-9C96-41C7-B0F6-E41EBF799FF1}" sibTransId="{B1BB7464-F970-40A3-81B3-39E738ABBFD0}"/>
    <dgm:cxn modelId="{E538C9A3-37B1-45C0-AE4B-180938DCC09A}" type="presOf" srcId="{881D0B4C-DF09-46FA-80E3-A4CE4DB5C6F5}" destId="{A8E97AE2-8154-481E-A2A0-D14702398DBD}" srcOrd="0" destOrd="0" presId="urn:microsoft.com/office/officeart/2005/8/layout/pyramid2"/>
    <dgm:cxn modelId="{7BAB01DE-A29A-461F-9EE8-51D0E61BAD25}" type="presOf" srcId="{A08E8DB2-60DF-44A3-855E-A45CD87EC03B}" destId="{A768A8A7-0F26-41D3-BB05-3BB2DB374854}" srcOrd="0" destOrd="0" presId="urn:microsoft.com/office/officeart/2005/8/layout/pyramid2"/>
    <dgm:cxn modelId="{3B0568C7-6B6E-4881-BC17-0C42D4E45309}" srcId="{A08E8DB2-60DF-44A3-855E-A45CD87EC03B}" destId="{CA292B42-AFED-43CF-82D9-C86028A91085}" srcOrd="5" destOrd="0" parTransId="{6658C733-86A8-4A6F-A499-1656E72ABCDC}" sibTransId="{A236FC84-187D-4EB4-80B9-666C7919F9DC}"/>
    <dgm:cxn modelId="{F124A00D-E17A-4026-BA81-2D2276E44DE9}" srcId="{A08E8DB2-60DF-44A3-855E-A45CD87EC03B}" destId="{8AE38E5C-B678-42D0-9761-5381AA6CB0BC}" srcOrd="7" destOrd="0" parTransId="{2A32151F-9B8A-42FB-B8DF-7C20CD8A0080}" sibTransId="{2F55E1BD-8C41-4194-A1C6-85E1DCF9BBC7}"/>
    <dgm:cxn modelId="{389FAE35-950A-4C80-A02F-CFF1EC70C844}" type="presOf" srcId="{8FAA581D-077E-4551-866A-D87251815F31}" destId="{5739D7BB-836F-4966-BD02-1FA1390A13E1}" srcOrd="0" destOrd="0" presId="urn:microsoft.com/office/officeart/2005/8/layout/pyramid2"/>
    <dgm:cxn modelId="{2F125DA8-EFFE-4887-A9F1-10DE9E578A5A}" srcId="{A08E8DB2-60DF-44A3-855E-A45CD87EC03B}" destId="{61E61C9F-EF02-4680-A895-17B3FBA3F1A7}" srcOrd="1" destOrd="0" parTransId="{40953FD2-67FA-4C6B-9062-C60358646616}" sibTransId="{2A520563-0968-461B-9954-27DED5B32629}"/>
    <dgm:cxn modelId="{A5B9723C-C3B8-4E36-90C3-7E544892B8F8}" type="presOf" srcId="{2B40034F-6F38-4876-872D-7B2993CF03A7}" destId="{07BF524E-0783-4A34-96BC-B1B626D38FC5}" srcOrd="0" destOrd="0" presId="urn:microsoft.com/office/officeart/2005/8/layout/pyramid2"/>
    <dgm:cxn modelId="{FA149968-DE84-4444-9869-62AB29B4B541}" srcId="{A08E8DB2-60DF-44A3-855E-A45CD87EC03B}" destId="{8FAA581D-077E-4551-866A-D87251815F31}" srcOrd="4" destOrd="0" parTransId="{68D9B57E-60C5-41D9-A1B0-AB474F43499D}" sibTransId="{F06CE73B-40A3-443C-894B-E23F3283991E}"/>
    <dgm:cxn modelId="{5B9FABCC-C5EF-4676-B5C3-3CEC6280FD08}" type="presOf" srcId="{61E61C9F-EF02-4680-A895-17B3FBA3F1A7}" destId="{5EBBFD5D-17E3-496B-B70C-EA1196A3B2D9}" srcOrd="0" destOrd="0" presId="urn:microsoft.com/office/officeart/2005/8/layout/pyramid2"/>
    <dgm:cxn modelId="{7CBEF5EA-100F-4B9C-A4CB-5953185CCD3C}" type="presOf" srcId="{FE18B338-D6AF-461D-BA93-C46D88C80DC6}" destId="{1EA2F80C-B518-44C9-8A12-7C1AC2A42255}" srcOrd="0" destOrd="0" presId="urn:microsoft.com/office/officeart/2005/8/layout/pyramid2"/>
    <dgm:cxn modelId="{DEB34ED7-C6EC-4465-A4A2-8C779F2631B1}" type="presOf" srcId="{47ECC668-9C07-489A-B54F-0027E5283E8C}" destId="{73815162-2FED-46F8-8247-6735D393EC25}" srcOrd="0" destOrd="0" presId="urn:microsoft.com/office/officeart/2005/8/layout/pyramid2"/>
    <dgm:cxn modelId="{89E9ACF0-12AB-44D1-8DC3-B6554404C543}" type="presOf" srcId="{CA292B42-AFED-43CF-82D9-C86028A91085}" destId="{26CE9AC4-2FCE-4A54-B161-BF0CB26E4D12}" srcOrd="0" destOrd="0" presId="urn:microsoft.com/office/officeart/2005/8/layout/pyramid2"/>
    <dgm:cxn modelId="{7176BA6C-06F1-4747-B25A-3872FCF38E36}" srcId="{A08E8DB2-60DF-44A3-855E-A45CD87EC03B}" destId="{47ECC668-9C07-489A-B54F-0027E5283E8C}" srcOrd="0" destOrd="0" parTransId="{2572D320-2AD6-41BF-8574-722DA25B56FC}" sibTransId="{FD3D47A0-8328-4F6C-9D61-B7A9C5067964}"/>
    <dgm:cxn modelId="{8B304DA4-7CFE-4B54-9925-A7A8C46799BB}" srcId="{A08E8DB2-60DF-44A3-855E-A45CD87EC03B}" destId="{FE18B338-D6AF-461D-BA93-C46D88C80DC6}" srcOrd="2" destOrd="0" parTransId="{EB8E509F-02CD-4396-9DDA-FEBC737D071F}" sibTransId="{AF06022C-3FE0-4461-B4B3-5E7181254557}"/>
    <dgm:cxn modelId="{497B3E51-1196-411D-9AAC-BA3273388BC3}" type="presOf" srcId="{8AE38E5C-B678-42D0-9761-5381AA6CB0BC}" destId="{24010EAE-E763-4546-A09C-811E5A612685}" srcOrd="0" destOrd="0" presId="urn:microsoft.com/office/officeart/2005/8/layout/pyramid2"/>
    <dgm:cxn modelId="{BA74AE50-E903-4DFD-A7D4-FA7E6E1CDCBF}" srcId="{A08E8DB2-60DF-44A3-855E-A45CD87EC03B}" destId="{2B40034F-6F38-4876-872D-7B2993CF03A7}" srcOrd="6" destOrd="0" parTransId="{8153A87F-D6EB-43EE-8B1C-7815916EFE46}" sibTransId="{B7242A0A-E7F1-49AD-B06E-7F981F653AA6}"/>
    <dgm:cxn modelId="{528E614A-A1F4-460A-8429-B940AFC36AEA}" type="presParOf" srcId="{A768A8A7-0F26-41D3-BB05-3BB2DB374854}" destId="{A2C34246-EA00-4739-8E21-BC9C8D8F28EE}" srcOrd="0" destOrd="0" presId="urn:microsoft.com/office/officeart/2005/8/layout/pyramid2"/>
    <dgm:cxn modelId="{3E9EC330-597D-4432-8A84-E27CAB700F39}" type="presParOf" srcId="{A768A8A7-0F26-41D3-BB05-3BB2DB374854}" destId="{42768806-3CED-4F04-AAFD-FD97408ECF95}" srcOrd="1" destOrd="0" presId="urn:microsoft.com/office/officeart/2005/8/layout/pyramid2"/>
    <dgm:cxn modelId="{7BFB1C6B-FFAB-4CF7-B915-A21DF0FF72A4}" type="presParOf" srcId="{42768806-3CED-4F04-AAFD-FD97408ECF95}" destId="{73815162-2FED-46F8-8247-6735D393EC25}" srcOrd="0" destOrd="0" presId="urn:microsoft.com/office/officeart/2005/8/layout/pyramid2"/>
    <dgm:cxn modelId="{0DE3EF5E-8942-4F5B-B503-DA25ADBA90F7}" type="presParOf" srcId="{42768806-3CED-4F04-AAFD-FD97408ECF95}" destId="{10CEF578-A775-4D14-89E6-38902B304EB9}" srcOrd="1" destOrd="0" presId="urn:microsoft.com/office/officeart/2005/8/layout/pyramid2"/>
    <dgm:cxn modelId="{5DF85FDF-9E89-4B89-8E2F-C7C4E426B290}" type="presParOf" srcId="{42768806-3CED-4F04-AAFD-FD97408ECF95}" destId="{5EBBFD5D-17E3-496B-B70C-EA1196A3B2D9}" srcOrd="2" destOrd="0" presId="urn:microsoft.com/office/officeart/2005/8/layout/pyramid2"/>
    <dgm:cxn modelId="{CD40E66D-9163-4EC9-AADD-05448001B7C0}" type="presParOf" srcId="{42768806-3CED-4F04-AAFD-FD97408ECF95}" destId="{73BE171E-C965-47F1-A382-C90E8E2AC686}" srcOrd="3" destOrd="0" presId="urn:microsoft.com/office/officeart/2005/8/layout/pyramid2"/>
    <dgm:cxn modelId="{C903E26B-4FEC-4332-9722-CF037F262A8C}" type="presParOf" srcId="{42768806-3CED-4F04-AAFD-FD97408ECF95}" destId="{1EA2F80C-B518-44C9-8A12-7C1AC2A42255}" srcOrd="4" destOrd="0" presId="urn:microsoft.com/office/officeart/2005/8/layout/pyramid2"/>
    <dgm:cxn modelId="{E9EE1D05-B3C6-4CC8-88EC-2C33E88A0A45}" type="presParOf" srcId="{42768806-3CED-4F04-AAFD-FD97408ECF95}" destId="{4499F769-C08F-4CCD-8F6D-E6234DB34D4C}" srcOrd="5" destOrd="0" presId="urn:microsoft.com/office/officeart/2005/8/layout/pyramid2"/>
    <dgm:cxn modelId="{02A1C7C5-156A-4D8B-811F-8A017260F020}" type="presParOf" srcId="{42768806-3CED-4F04-AAFD-FD97408ECF95}" destId="{A8E97AE2-8154-481E-A2A0-D14702398DBD}" srcOrd="6" destOrd="0" presId="urn:microsoft.com/office/officeart/2005/8/layout/pyramid2"/>
    <dgm:cxn modelId="{7D9CB20B-A765-4A23-A904-C09E7438C00B}" type="presParOf" srcId="{42768806-3CED-4F04-AAFD-FD97408ECF95}" destId="{E67E9817-3FE4-4AAB-99DF-7D95840856F5}" srcOrd="7" destOrd="0" presId="urn:microsoft.com/office/officeart/2005/8/layout/pyramid2"/>
    <dgm:cxn modelId="{25B2FE7D-CB92-40B2-AD17-1914AF75B87D}" type="presParOf" srcId="{42768806-3CED-4F04-AAFD-FD97408ECF95}" destId="{5739D7BB-836F-4966-BD02-1FA1390A13E1}" srcOrd="8" destOrd="0" presId="urn:microsoft.com/office/officeart/2005/8/layout/pyramid2"/>
    <dgm:cxn modelId="{254E27E3-A218-4D15-AA69-6B8A57FEADD9}" type="presParOf" srcId="{42768806-3CED-4F04-AAFD-FD97408ECF95}" destId="{29427AA1-720C-459F-B9B0-E20495AF29F3}" srcOrd="9" destOrd="0" presId="urn:microsoft.com/office/officeart/2005/8/layout/pyramid2"/>
    <dgm:cxn modelId="{930FDAFF-B8E7-448D-BD53-A1D5DB77E897}" type="presParOf" srcId="{42768806-3CED-4F04-AAFD-FD97408ECF95}" destId="{26CE9AC4-2FCE-4A54-B161-BF0CB26E4D12}" srcOrd="10" destOrd="0" presId="urn:microsoft.com/office/officeart/2005/8/layout/pyramid2"/>
    <dgm:cxn modelId="{E31EDD1F-A685-48E4-8DCA-E93F45C4D452}" type="presParOf" srcId="{42768806-3CED-4F04-AAFD-FD97408ECF95}" destId="{32D3EC31-C8F2-4F1E-8B71-E47FFE3E215D}" srcOrd="11" destOrd="0" presId="urn:microsoft.com/office/officeart/2005/8/layout/pyramid2"/>
    <dgm:cxn modelId="{1E474343-8FC7-4A3E-A79D-6E613B383A20}" type="presParOf" srcId="{42768806-3CED-4F04-AAFD-FD97408ECF95}" destId="{07BF524E-0783-4A34-96BC-B1B626D38FC5}" srcOrd="12" destOrd="0" presId="urn:microsoft.com/office/officeart/2005/8/layout/pyramid2"/>
    <dgm:cxn modelId="{881F7457-2F39-4357-BA0D-7DFC66CD6C5C}" type="presParOf" srcId="{42768806-3CED-4F04-AAFD-FD97408ECF95}" destId="{03B049A8-7239-4479-BAC3-D7B63254D094}" srcOrd="13" destOrd="0" presId="urn:microsoft.com/office/officeart/2005/8/layout/pyramid2"/>
    <dgm:cxn modelId="{C322D084-B7CA-41E2-8CEF-EA5A3212157F}" type="presParOf" srcId="{42768806-3CED-4F04-AAFD-FD97408ECF95}" destId="{24010EAE-E763-4546-A09C-811E5A612685}" srcOrd="14" destOrd="0" presId="urn:microsoft.com/office/officeart/2005/8/layout/pyramid2"/>
    <dgm:cxn modelId="{12B47DD2-1539-4634-879B-A9B28876F35A}" type="presParOf" srcId="{42768806-3CED-4F04-AAFD-FD97408ECF95}" destId="{6A6A2237-A511-4384-A9AA-BC8875198930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EF201-79A4-4D85-B049-3C11FF26E7C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F2317-41CA-4117-A1DF-14D7DC3D4A7D}">
      <dgm:prSet phldrT="[Tekst]" custT="1"/>
      <dgm:spPr/>
      <dgm:t>
        <a:bodyPr/>
        <a:lstStyle/>
        <a:p>
          <a:r>
            <a:rPr lang="en-US" sz="2000" dirty="0" smtClean="0"/>
            <a:t>Brainstem </a:t>
          </a:r>
          <a:br>
            <a:rPr lang="en-US" sz="2000" dirty="0" smtClean="0"/>
          </a:br>
          <a:r>
            <a:rPr lang="en-US" sz="2000" dirty="0" smtClean="0"/>
            <a:t>reticular</a:t>
          </a:r>
          <a:br>
            <a:rPr lang="en-US" sz="2000" dirty="0" smtClean="0"/>
          </a:br>
          <a:r>
            <a:rPr lang="en-US" sz="2000" dirty="0" smtClean="0"/>
            <a:t>formation</a:t>
          </a:r>
          <a:endParaRPr lang="en-US" sz="2000" dirty="0"/>
        </a:p>
      </dgm:t>
    </dgm:pt>
    <dgm:pt modelId="{95358B1F-4776-4ED4-A376-71BBF52ACBB3}" type="parTrans" cxnId="{2E0291BB-A1DC-45DE-B26A-21BE99C32816}">
      <dgm:prSet/>
      <dgm:spPr/>
      <dgm:t>
        <a:bodyPr/>
        <a:lstStyle/>
        <a:p>
          <a:endParaRPr lang="en-US"/>
        </a:p>
      </dgm:t>
    </dgm:pt>
    <dgm:pt modelId="{CF3792AF-5B27-4C0D-9263-B26FF1966E00}" type="sibTrans" cxnId="{2E0291BB-A1DC-45DE-B26A-21BE99C32816}">
      <dgm:prSet/>
      <dgm:spPr/>
      <dgm:t>
        <a:bodyPr/>
        <a:lstStyle/>
        <a:p>
          <a:endParaRPr lang="en-US"/>
        </a:p>
      </dgm:t>
    </dgm:pt>
    <dgm:pt modelId="{F716A23C-5870-44F7-BC7C-0D3528775DAE}">
      <dgm:prSet phldrT="[Tekst]" custT="1"/>
      <dgm:spPr/>
      <dgm:t>
        <a:bodyPr/>
        <a:lstStyle/>
        <a:p>
          <a:r>
            <a:rPr lang="en-US" sz="2000" dirty="0" smtClean="0">
              <a:latin typeface="+mn-lt"/>
            </a:rPr>
            <a:t>Attention, awareness, cognition</a:t>
          </a:r>
          <a:endParaRPr lang="en-US" sz="2000" dirty="0"/>
        </a:p>
      </dgm:t>
    </dgm:pt>
    <dgm:pt modelId="{9426D02C-C946-4325-A467-1FE0F0AF3097}" type="parTrans" cxnId="{7C9DE557-31A6-49AF-94BA-7C026A763476}">
      <dgm:prSet/>
      <dgm:spPr/>
      <dgm:t>
        <a:bodyPr/>
        <a:lstStyle/>
        <a:p>
          <a:endParaRPr lang="en-US"/>
        </a:p>
      </dgm:t>
    </dgm:pt>
    <dgm:pt modelId="{56C45B10-AA93-4A72-8A3F-A0BD7E88CC73}" type="sibTrans" cxnId="{7C9DE557-31A6-49AF-94BA-7C026A763476}">
      <dgm:prSet/>
      <dgm:spPr/>
      <dgm:t>
        <a:bodyPr/>
        <a:lstStyle/>
        <a:p>
          <a:endParaRPr lang="en-US"/>
        </a:p>
      </dgm:t>
    </dgm:pt>
    <dgm:pt modelId="{1FC846F8-3FCD-4080-AD05-309E800A0AB2}">
      <dgm:prSet phldrT="[Tekst]" custT="1"/>
      <dgm:spPr/>
      <dgm:t>
        <a:bodyPr/>
        <a:lstStyle/>
        <a:p>
          <a:r>
            <a:rPr lang="en-US" sz="2000" dirty="0" smtClean="0">
              <a:latin typeface="+mn-lt"/>
            </a:rPr>
            <a:t>Limbic activations</a:t>
          </a:r>
        </a:p>
        <a:p>
          <a:r>
            <a:rPr lang="en-US" sz="2000" dirty="0" smtClean="0">
              <a:latin typeface="+mn-lt"/>
            </a:rPr>
            <a:t>Affect, learning, memory</a:t>
          </a:r>
          <a:endParaRPr lang="en-US" sz="2000" dirty="0"/>
        </a:p>
      </dgm:t>
    </dgm:pt>
    <dgm:pt modelId="{9C590D8F-7D78-4F21-BA3C-C6300DED3F53}" type="parTrans" cxnId="{EE4ACF50-CFE2-42AB-9A06-E4574AF7040F}">
      <dgm:prSet/>
      <dgm:spPr/>
      <dgm:t>
        <a:bodyPr/>
        <a:lstStyle/>
        <a:p>
          <a:endParaRPr lang="en-US"/>
        </a:p>
      </dgm:t>
    </dgm:pt>
    <dgm:pt modelId="{75F67EE8-A3E5-4D86-863A-918F9345B747}" type="sibTrans" cxnId="{EE4ACF50-CFE2-42AB-9A06-E4574AF7040F}">
      <dgm:prSet/>
      <dgm:spPr/>
      <dgm:t>
        <a:bodyPr/>
        <a:lstStyle/>
        <a:p>
          <a:endParaRPr lang="en-US"/>
        </a:p>
      </dgm:t>
    </dgm:pt>
    <dgm:pt modelId="{D6CB12CB-6251-47BA-BB35-545AD353A578}">
      <dgm:prSet phldrT="[Tekst]" custT="1"/>
      <dgm:spPr/>
      <dgm:t>
        <a:bodyPr/>
        <a:lstStyle/>
        <a:p>
          <a:r>
            <a:rPr lang="en-US" sz="2000" dirty="0" smtClean="0">
              <a:latin typeface="+mn-lt"/>
            </a:rPr>
            <a:t>Motor activation</a:t>
          </a:r>
          <a:endParaRPr lang="en-US" sz="2000" dirty="0">
            <a:latin typeface="+mn-lt"/>
          </a:endParaRPr>
        </a:p>
      </dgm:t>
    </dgm:pt>
    <dgm:pt modelId="{9688B1DB-3C14-4E66-8E19-5351D78D4C8E}" type="parTrans" cxnId="{EE358C67-74C7-4134-92A3-88A30C7DFDFD}">
      <dgm:prSet/>
      <dgm:spPr/>
      <dgm:t>
        <a:bodyPr/>
        <a:lstStyle/>
        <a:p>
          <a:endParaRPr lang="en-US"/>
        </a:p>
      </dgm:t>
    </dgm:pt>
    <dgm:pt modelId="{E09499E4-B997-4F26-A4DB-D5A407227243}" type="sibTrans" cxnId="{EE358C67-74C7-4134-92A3-88A30C7DFDFD}">
      <dgm:prSet/>
      <dgm:spPr/>
      <dgm:t>
        <a:bodyPr/>
        <a:lstStyle/>
        <a:p>
          <a:endParaRPr lang="en-US"/>
        </a:p>
      </dgm:t>
    </dgm:pt>
    <dgm:pt modelId="{14C44A6D-5CF0-4E24-9162-EB0906F2E9BE}">
      <dgm:prSet phldrT="[Tekst]" custT="1"/>
      <dgm:spPr/>
      <dgm:t>
        <a:bodyPr/>
        <a:lstStyle/>
        <a:p>
          <a:r>
            <a:rPr lang="en-US" sz="2000" dirty="0" smtClean="0">
              <a:latin typeface="+mn-lt"/>
            </a:rPr>
            <a:t>Visceral </a:t>
          </a:r>
          <a:br>
            <a:rPr lang="en-US" sz="2000" dirty="0" smtClean="0">
              <a:latin typeface="+mn-lt"/>
            </a:rPr>
          </a:br>
          <a:r>
            <a:rPr lang="en-US" sz="2000" dirty="0" smtClean="0">
              <a:latin typeface="+mn-lt"/>
            </a:rPr>
            <a:t>&amp; </a:t>
          </a:r>
          <a:r>
            <a:rPr lang="en-US" sz="2000" dirty="0" err="1" smtClean="0">
              <a:latin typeface="+mn-lt"/>
            </a:rPr>
            <a:t>neuro</a:t>
          </a:r>
          <a:r>
            <a:rPr lang="en-US" sz="2000" dirty="0" smtClean="0">
              <a:latin typeface="+mn-lt"/>
            </a:rPr>
            <a:t>-endocrine activation, stress, ANS</a:t>
          </a:r>
          <a:endParaRPr lang="en-US" sz="2000" dirty="0"/>
        </a:p>
      </dgm:t>
    </dgm:pt>
    <dgm:pt modelId="{733A8DF1-F453-47EE-8B56-8D6962921969}" type="parTrans" cxnId="{591DE1EE-28FB-429E-982F-D31D5AA7EBC3}">
      <dgm:prSet/>
      <dgm:spPr/>
      <dgm:t>
        <a:bodyPr/>
        <a:lstStyle/>
        <a:p>
          <a:endParaRPr lang="en-US"/>
        </a:p>
      </dgm:t>
    </dgm:pt>
    <dgm:pt modelId="{F026D8CF-708A-4F1D-A127-DF975F2393A4}" type="sibTrans" cxnId="{591DE1EE-28FB-429E-982F-D31D5AA7EBC3}">
      <dgm:prSet/>
      <dgm:spPr/>
      <dgm:t>
        <a:bodyPr/>
        <a:lstStyle/>
        <a:p>
          <a:endParaRPr lang="en-US"/>
        </a:p>
      </dgm:t>
    </dgm:pt>
    <dgm:pt modelId="{24084229-9292-4692-9382-4068648F8603}">
      <dgm:prSet phldrT="[Tekst]" custScaleX="100205" custRadScaleRad="154941" custRadScaleInc="-544"/>
      <dgm:spPr/>
      <dgm:t>
        <a:bodyPr/>
        <a:lstStyle/>
        <a:p>
          <a:endParaRPr lang="en-US"/>
        </a:p>
      </dgm:t>
    </dgm:pt>
    <dgm:pt modelId="{FD6271BC-CE20-4FC4-ADDD-A2EEE296F390}" type="parTrans" cxnId="{49283D6C-B5AF-451A-9801-D6C388E7F866}">
      <dgm:prSet/>
      <dgm:spPr/>
      <dgm:t>
        <a:bodyPr/>
        <a:lstStyle/>
        <a:p>
          <a:endParaRPr lang="en-US"/>
        </a:p>
      </dgm:t>
    </dgm:pt>
    <dgm:pt modelId="{D9E7D0C7-1477-404A-BAC7-D6D5E7DC8D6A}" type="sibTrans" cxnId="{49283D6C-B5AF-451A-9801-D6C388E7F866}">
      <dgm:prSet/>
      <dgm:spPr/>
      <dgm:t>
        <a:bodyPr/>
        <a:lstStyle/>
        <a:p>
          <a:endParaRPr lang="en-US"/>
        </a:p>
      </dgm:t>
    </dgm:pt>
    <dgm:pt modelId="{2DB7A84A-112F-4401-BD05-AA33C237E8AC}">
      <dgm:prSet phldrT="[Tekst]" custT="1"/>
      <dgm:spPr/>
      <dgm:t>
        <a:bodyPr/>
        <a:lstStyle/>
        <a:p>
          <a:r>
            <a:rPr lang="en-US" sz="2000" dirty="0" smtClean="0">
              <a:latin typeface="+mn-lt"/>
            </a:rPr>
            <a:t>Sensory activation, orientation, pain</a:t>
          </a:r>
          <a:endParaRPr lang="en-US" sz="2000" dirty="0"/>
        </a:p>
      </dgm:t>
    </dgm:pt>
    <dgm:pt modelId="{57B2B06A-6BED-4F85-AAA3-6C9BA8B32B65}" type="parTrans" cxnId="{0170875A-1934-4928-94F3-8239F8B0BE21}">
      <dgm:prSet/>
      <dgm:spPr/>
      <dgm:t>
        <a:bodyPr/>
        <a:lstStyle/>
        <a:p>
          <a:endParaRPr lang="en-US"/>
        </a:p>
      </dgm:t>
    </dgm:pt>
    <dgm:pt modelId="{1319376B-5F2F-4531-A014-A20B126543D0}" type="sibTrans" cxnId="{0170875A-1934-4928-94F3-8239F8B0BE21}">
      <dgm:prSet/>
      <dgm:spPr/>
      <dgm:t>
        <a:bodyPr/>
        <a:lstStyle/>
        <a:p>
          <a:endParaRPr lang="en-US"/>
        </a:p>
      </dgm:t>
    </dgm:pt>
    <dgm:pt modelId="{F86E4240-D6BE-443B-B136-A2B72263F668}" type="pres">
      <dgm:prSet presAssocID="{C27EF201-79A4-4D85-B049-3C11FF26E7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F3294-3248-465B-BCFC-E6566EF1F46B}" type="pres">
      <dgm:prSet presAssocID="{28FF2317-41CA-4117-A1DF-14D7DC3D4A7D}" presName="centerShape" presStyleLbl="node0" presStyleIdx="0" presStyleCnt="1" custScaleX="125010" custScaleY="147358"/>
      <dgm:spPr/>
      <dgm:t>
        <a:bodyPr/>
        <a:lstStyle/>
        <a:p>
          <a:endParaRPr lang="en-US"/>
        </a:p>
      </dgm:t>
    </dgm:pt>
    <dgm:pt modelId="{62C9216A-C7D3-4AFF-BD3B-F52D14F9F48C}" type="pres">
      <dgm:prSet presAssocID="{9426D02C-C946-4325-A467-1FE0F0AF309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3961801-0F5F-4781-A63C-1E96835A3B2C}" type="pres">
      <dgm:prSet presAssocID="{9426D02C-C946-4325-A467-1FE0F0AF309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2612EBB-77AA-4E7E-8A7B-7BD79D193E2A}" type="pres">
      <dgm:prSet presAssocID="{F716A23C-5870-44F7-BC7C-0D3528775DAE}" presName="node" presStyleLbl="node1" presStyleIdx="0" presStyleCnt="5" custScaleX="24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8C1F9-A5CE-4E7F-ABC2-AD03B6A4E512}" type="pres">
      <dgm:prSet presAssocID="{9C590D8F-7D78-4F21-BA3C-C6300DED3F53}" presName="parTrans" presStyleLbl="sibTrans2D1" presStyleIdx="1" presStyleCnt="5"/>
      <dgm:spPr/>
      <dgm:t>
        <a:bodyPr/>
        <a:lstStyle/>
        <a:p>
          <a:endParaRPr lang="en-US"/>
        </a:p>
      </dgm:t>
    </dgm:pt>
    <dgm:pt modelId="{C5764CF6-E7F0-414A-8F92-D31C705867F3}" type="pres">
      <dgm:prSet presAssocID="{9C590D8F-7D78-4F21-BA3C-C6300DED3F5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0B79226-9B26-426B-A6F3-991A0321DA62}" type="pres">
      <dgm:prSet presAssocID="{1FC846F8-3FCD-4080-AD05-309E800A0AB2}" presName="node" presStyleLbl="node1" presStyleIdx="1" presStyleCnt="5" custScaleX="235366" custRadScaleRad="156712" custRadScaleInc="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2451C-C31D-4E65-AEDF-AFF49CF409D9}" type="pres">
      <dgm:prSet presAssocID="{57B2B06A-6BED-4F85-AAA3-6C9BA8B32B65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541252E-A928-4814-96E6-425D8FF3B859}" type="pres">
      <dgm:prSet presAssocID="{57B2B06A-6BED-4F85-AAA3-6C9BA8B32B6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50786A4-E350-4D22-9819-94288A78D7F6}" type="pres">
      <dgm:prSet presAssocID="{2DB7A84A-112F-4401-BD05-AA33C237E8AC}" presName="node" presStyleLbl="node1" presStyleIdx="2" presStyleCnt="5" custScaleX="215027" custRadScaleRad="175685" custRadScaleInc="-107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397DB-BF70-4475-AA66-76BFB9C6675F}" type="pres">
      <dgm:prSet presAssocID="{9688B1DB-3C14-4E66-8E19-5351D78D4C8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4779C94A-7A91-4711-8056-5E2C56CE9CCF}" type="pres">
      <dgm:prSet presAssocID="{9688B1DB-3C14-4E66-8E19-5351D78D4C8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DC1E0AA-60FE-41C3-9E4E-1C94F6457ABC}" type="pres">
      <dgm:prSet presAssocID="{D6CB12CB-6251-47BA-BB35-545AD353A578}" presName="node" presStyleLbl="node1" presStyleIdx="3" presStyleCnt="5" custScaleX="226417" custScaleY="47879" custRadScaleRad="89055" custRadScaleInc="-101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16927-58B4-40EE-A802-ABFB4840D937}" type="pres">
      <dgm:prSet presAssocID="{733A8DF1-F453-47EE-8B56-8D696292196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4CDAF33-1A99-4D3B-9BBB-A2DF2EFDC484}" type="pres">
      <dgm:prSet presAssocID="{733A8DF1-F453-47EE-8B56-8D696292196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24755D3-DCB8-41F3-9884-0F851CE3C845}" type="pres">
      <dgm:prSet presAssocID="{14C44A6D-5CF0-4E24-9162-EB0906F2E9BE}" presName="node" presStyleLbl="node1" presStyleIdx="4" presStyleCnt="5" custScaleX="131777" custScaleY="174329" custRadScaleRad="144277" custRadScaleInc="-49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9771A-C86C-463C-B71F-8C9F2A6BAD13}" type="presOf" srcId="{9C590D8F-7D78-4F21-BA3C-C6300DED3F53}" destId="{BD18C1F9-A5CE-4E7F-ABC2-AD03B6A4E512}" srcOrd="0" destOrd="0" presId="urn:microsoft.com/office/officeart/2005/8/layout/radial5"/>
    <dgm:cxn modelId="{0170875A-1934-4928-94F3-8239F8B0BE21}" srcId="{28FF2317-41CA-4117-A1DF-14D7DC3D4A7D}" destId="{2DB7A84A-112F-4401-BD05-AA33C237E8AC}" srcOrd="2" destOrd="0" parTransId="{57B2B06A-6BED-4F85-AAA3-6C9BA8B32B65}" sibTransId="{1319376B-5F2F-4531-A014-A20B126543D0}"/>
    <dgm:cxn modelId="{49F205E7-3BD9-4FF8-AC98-31988A11855F}" type="presOf" srcId="{2DB7A84A-112F-4401-BD05-AA33C237E8AC}" destId="{150786A4-E350-4D22-9819-94288A78D7F6}" srcOrd="0" destOrd="0" presId="urn:microsoft.com/office/officeart/2005/8/layout/radial5"/>
    <dgm:cxn modelId="{1787B2DD-0179-42F3-B01A-1CFDA88366B4}" type="presOf" srcId="{9688B1DB-3C14-4E66-8E19-5351D78D4C8E}" destId="{4779C94A-7A91-4711-8056-5E2C56CE9CCF}" srcOrd="1" destOrd="0" presId="urn:microsoft.com/office/officeart/2005/8/layout/radial5"/>
    <dgm:cxn modelId="{CB87DB6F-720C-466C-A271-9ABE39489201}" type="presOf" srcId="{57B2B06A-6BED-4F85-AAA3-6C9BA8B32B65}" destId="{0541252E-A928-4814-96E6-425D8FF3B859}" srcOrd="1" destOrd="0" presId="urn:microsoft.com/office/officeart/2005/8/layout/radial5"/>
    <dgm:cxn modelId="{EC786FB1-2F6F-481F-9A04-3C80B92288DA}" type="presOf" srcId="{733A8DF1-F453-47EE-8B56-8D6962921969}" destId="{51F16927-58B4-40EE-A802-ABFB4840D937}" srcOrd="0" destOrd="0" presId="urn:microsoft.com/office/officeart/2005/8/layout/radial5"/>
    <dgm:cxn modelId="{591DE1EE-28FB-429E-982F-D31D5AA7EBC3}" srcId="{28FF2317-41CA-4117-A1DF-14D7DC3D4A7D}" destId="{14C44A6D-5CF0-4E24-9162-EB0906F2E9BE}" srcOrd="4" destOrd="0" parTransId="{733A8DF1-F453-47EE-8B56-8D6962921969}" sibTransId="{F026D8CF-708A-4F1D-A127-DF975F2393A4}"/>
    <dgm:cxn modelId="{5F47D589-2D4C-4562-A341-5BD769FE8D92}" type="presOf" srcId="{733A8DF1-F453-47EE-8B56-8D6962921969}" destId="{44CDAF33-1A99-4D3B-9BBB-A2DF2EFDC484}" srcOrd="1" destOrd="0" presId="urn:microsoft.com/office/officeart/2005/8/layout/radial5"/>
    <dgm:cxn modelId="{2E0291BB-A1DC-45DE-B26A-21BE99C32816}" srcId="{C27EF201-79A4-4D85-B049-3C11FF26E7C8}" destId="{28FF2317-41CA-4117-A1DF-14D7DC3D4A7D}" srcOrd="0" destOrd="0" parTransId="{95358B1F-4776-4ED4-A376-71BBF52ACBB3}" sibTransId="{CF3792AF-5B27-4C0D-9263-B26FF1966E00}"/>
    <dgm:cxn modelId="{53588473-288E-49FB-A303-49E89D5A7342}" type="presOf" srcId="{9426D02C-C946-4325-A467-1FE0F0AF3097}" destId="{63961801-0F5F-4781-A63C-1E96835A3B2C}" srcOrd="1" destOrd="0" presId="urn:microsoft.com/office/officeart/2005/8/layout/radial5"/>
    <dgm:cxn modelId="{CC183063-62EC-4C62-9A0C-1547471C2066}" type="presOf" srcId="{28FF2317-41CA-4117-A1DF-14D7DC3D4A7D}" destId="{46DF3294-3248-465B-BCFC-E6566EF1F46B}" srcOrd="0" destOrd="0" presId="urn:microsoft.com/office/officeart/2005/8/layout/radial5"/>
    <dgm:cxn modelId="{8D419B79-F52C-4CB4-9192-FA15F29F435F}" type="presOf" srcId="{9C590D8F-7D78-4F21-BA3C-C6300DED3F53}" destId="{C5764CF6-E7F0-414A-8F92-D31C705867F3}" srcOrd="1" destOrd="0" presId="urn:microsoft.com/office/officeart/2005/8/layout/radial5"/>
    <dgm:cxn modelId="{EE358C67-74C7-4134-92A3-88A30C7DFDFD}" srcId="{28FF2317-41CA-4117-A1DF-14D7DC3D4A7D}" destId="{D6CB12CB-6251-47BA-BB35-545AD353A578}" srcOrd="3" destOrd="0" parTransId="{9688B1DB-3C14-4E66-8E19-5351D78D4C8E}" sibTransId="{E09499E4-B997-4F26-A4DB-D5A407227243}"/>
    <dgm:cxn modelId="{E99D95E7-D811-482E-838A-6D1204778638}" type="presOf" srcId="{D6CB12CB-6251-47BA-BB35-545AD353A578}" destId="{3DC1E0AA-60FE-41C3-9E4E-1C94F6457ABC}" srcOrd="0" destOrd="0" presId="urn:microsoft.com/office/officeart/2005/8/layout/radial5"/>
    <dgm:cxn modelId="{E544BE4F-12D6-440B-8F60-C55248722748}" type="presOf" srcId="{9426D02C-C946-4325-A467-1FE0F0AF3097}" destId="{62C9216A-C7D3-4AFF-BD3B-F52D14F9F48C}" srcOrd="0" destOrd="0" presId="urn:microsoft.com/office/officeart/2005/8/layout/radial5"/>
    <dgm:cxn modelId="{6E6A400F-C377-4C78-980E-13775A2C1AB7}" type="presOf" srcId="{F716A23C-5870-44F7-BC7C-0D3528775DAE}" destId="{32612EBB-77AA-4E7E-8A7B-7BD79D193E2A}" srcOrd="0" destOrd="0" presId="urn:microsoft.com/office/officeart/2005/8/layout/radial5"/>
    <dgm:cxn modelId="{1DD8B00C-FCD6-4842-AACF-9B1008E265AD}" type="presOf" srcId="{9688B1DB-3C14-4E66-8E19-5351D78D4C8E}" destId="{E59397DB-BF70-4475-AA66-76BFB9C6675F}" srcOrd="0" destOrd="0" presId="urn:microsoft.com/office/officeart/2005/8/layout/radial5"/>
    <dgm:cxn modelId="{49283D6C-B5AF-451A-9801-D6C388E7F866}" srcId="{C27EF201-79A4-4D85-B049-3C11FF26E7C8}" destId="{24084229-9292-4692-9382-4068648F8603}" srcOrd="1" destOrd="0" parTransId="{FD6271BC-CE20-4FC4-ADDD-A2EEE296F390}" sibTransId="{D9E7D0C7-1477-404A-BAC7-D6D5E7DC8D6A}"/>
    <dgm:cxn modelId="{763C38CE-E428-4472-878B-AB025B5A64C6}" type="presOf" srcId="{1FC846F8-3FCD-4080-AD05-309E800A0AB2}" destId="{00B79226-9B26-426B-A6F3-991A0321DA62}" srcOrd="0" destOrd="0" presId="urn:microsoft.com/office/officeart/2005/8/layout/radial5"/>
    <dgm:cxn modelId="{EE4ACF50-CFE2-42AB-9A06-E4574AF7040F}" srcId="{28FF2317-41CA-4117-A1DF-14D7DC3D4A7D}" destId="{1FC846F8-3FCD-4080-AD05-309E800A0AB2}" srcOrd="1" destOrd="0" parTransId="{9C590D8F-7D78-4F21-BA3C-C6300DED3F53}" sibTransId="{75F67EE8-A3E5-4D86-863A-918F9345B747}"/>
    <dgm:cxn modelId="{FA45E1BE-D801-4D2C-ABCF-88E2AE167F51}" type="presOf" srcId="{57B2B06A-6BED-4F85-AAA3-6C9BA8B32B65}" destId="{F9C2451C-C31D-4E65-AEDF-AFF49CF409D9}" srcOrd="0" destOrd="0" presId="urn:microsoft.com/office/officeart/2005/8/layout/radial5"/>
    <dgm:cxn modelId="{6A38E7B2-901D-45D5-82D1-F67050A76CFD}" type="presOf" srcId="{14C44A6D-5CF0-4E24-9162-EB0906F2E9BE}" destId="{224755D3-DCB8-41F3-9884-0F851CE3C845}" srcOrd="0" destOrd="0" presId="urn:microsoft.com/office/officeart/2005/8/layout/radial5"/>
    <dgm:cxn modelId="{7C9DE557-31A6-49AF-94BA-7C026A763476}" srcId="{28FF2317-41CA-4117-A1DF-14D7DC3D4A7D}" destId="{F716A23C-5870-44F7-BC7C-0D3528775DAE}" srcOrd="0" destOrd="0" parTransId="{9426D02C-C946-4325-A467-1FE0F0AF3097}" sibTransId="{56C45B10-AA93-4A72-8A3F-A0BD7E88CC73}"/>
    <dgm:cxn modelId="{FE670627-B6D8-4350-98F6-935228FCE4F7}" type="presOf" srcId="{C27EF201-79A4-4D85-B049-3C11FF26E7C8}" destId="{F86E4240-D6BE-443B-B136-A2B72263F668}" srcOrd="0" destOrd="0" presId="urn:microsoft.com/office/officeart/2005/8/layout/radial5"/>
    <dgm:cxn modelId="{1ECC4EF4-D10B-41A5-9690-00E7C83135D7}" type="presParOf" srcId="{F86E4240-D6BE-443B-B136-A2B72263F668}" destId="{46DF3294-3248-465B-BCFC-E6566EF1F46B}" srcOrd="0" destOrd="0" presId="urn:microsoft.com/office/officeart/2005/8/layout/radial5"/>
    <dgm:cxn modelId="{3510598C-99DC-4A86-AE2F-4014241F7D87}" type="presParOf" srcId="{F86E4240-D6BE-443B-B136-A2B72263F668}" destId="{62C9216A-C7D3-4AFF-BD3B-F52D14F9F48C}" srcOrd="1" destOrd="0" presId="urn:microsoft.com/office/officeart/2005/8/layout/radial5"/>
    <dgm:cxn modelId="{CC0BC846-8E78-4E5C-B604-F4629664AB77}" type="presParOf" srcId="{62C9216A-C7D3-4AFF-BD3B-F52D14F9F48C}" destId="{63961801-0F5F-4781-A63C-1E96835A3B2C}" srcOrd="0" destOrd="0" presId="urn:microsoft.com/office/officeart/2005/8/layout/radial5"/>
    <dgm:cxn modelId="{97FA5DB9-943B-482F-BCA1-CCB030CF8A40}" type="presParOf" srcId="{F86E4240-D6BE-443B-B136-A2B72263F668}" destId="{32612EBB-77AA-4E7E-8A7B-7BD79D193E2A}" srcOrd="2" destOrd="0" presId="urn:microsoft.com/office/officeart/2005/8/layout/radial5"/>
    <dgm:cxn modelId="{4320926C-EFE0-43AA-8C9C-2D2A2945E25F}" type="presParOf" srcId="{F86E4240-D6BE-443B-B136-A2B72263F668}" destId="{BD18C1F9-A5CE-4E7F-ABC2-AD03B6A4E512}" srcOrd="3" destOrd="0" presId="urn:microsoft.com/office/officeart/2005/8/layout/radial5"/>
    <dgm:cxn modelId="{319DC53C-4BB9-4FC6-81B7-C8E050580D56}" type="presParOf" srcId="{BD18C1F9-A5CE-4E7F-ABC2-AD03B6A4E512}" destId="{C5764CF6-E7F0-414A-8F92-D31C705867F3}" srcOrd="0" destOrd="0" presId="urn:microsoft.com/office/officeart/2005/8/layout/radial5"/>
    <dgm:cxn modelId="{EDFD761B-EB04-495A-B821-5F131142FF7B}" type="presParOf" srcId="{F86E4240-D6BE-443B-B136-A2B72263F668}" destId="{00B79226-9B26-426B-A6F3-991A0321DA62}" srcOrd="4" destOrd="0" presId="urn:microsoft.com/office/officeart/2005/8/layout/radial5"/>
    <dgm:cxn modelId="{D724D743-7347-43A9-AA69-64DF31DBEE1B}" type="presParOf" srcId="{F86E4240-D6BE-443B-B136-A2B72263F668}" destId="{F9C2451C-C31D-4E65-AEDF-AFF49CF409D9}" srcOrd="5" destOrd="0" presId="urn:microsoft.com/office/officeart/2005/8/layout/radial5"/>
    <dgm:cxn modelId="{DA72036C-4B2B-43B8-86E4-B15960660BDF}" type="presParOf" srcId="{F9C2451C-C31D-4E65-AEDF-AFF49CF409D9}" destId="{0541252E-A928-4814-96E6-425D8FF3B859}" srcOrd="0" destOrd="0" presId="urn:microsoft.com/office/officeart/2005/8/layout/radial5"/>
    <dgm:cxn modelId="{EC02CE1D-05B1-454C-B482-94A7E82FC8D0}" type="presParOf" srcId="{F86E4240-D6BE-443B-B136-A2B72263F668}" destId="{150786A4-E350-4D22-9819-94288A78D7F6}" srcOrd="6" destOrd="0" presId="urn:microsoft.com/office/officeart/2005/8/layout/radial5"/>
    <dgm:cxn modelId="{0A0EF334-648F-4D20-B571-60E07A113114}" type="presParOf" srcId="{F86E4240-D6BE-443B-B136-A2B72263F668}" destId="{E59397DB-BF70-4475-AA66-76BFB9C6675F}" srcOrd="7" destOrd="0" presId="urn:microsoft.com/office/officeart/2005/8/layout/radial5"/>
    <dgm:cxn modelId="{7DED88D9-476E-4FA1-85D1-AA97B6B4476F}" type="presParOf" srcId="{E59397DB-BF70-4475-AA66-76BFB9C6675F}" destId="{4779C94A-7A91-4711-8056-5E2C56CE9CCF}" srcOrd="0" destOrd="0" presId="urn:microsoft.com/office/officeart/2005/8/layout/radial5"/>
    <dgm:cxn modelId="{FB2C681B-8E4D-4ED7-9A91-5A739F14AF1C}" type="presParOf" srcId="{F86E4240-D6BE-443B-B136-A2B72263F668}" destId="{3DC1E0AA-60FE-41C3-9E4E-1C94F6457ABC}" srcOrd="8" destOrd="0" presId="urn:microsoft.com/office/officeart/2005/8/layout/radial5"/>
    <dgm:cxn modelId="{6D270CB9-174B-469B-B8F9-B7C337C4FA1B}" type="presParOf" srcId="{F86E4240-D6BE-443B-B136-A2B72263F668}" destId="{51F16927-58B4-40EE-A802-ABFB4840D937}" srcOrd="9" destOrd="0" presId="urn:microsoft.com/office/officeart/2005/8/layout/radial5"/>
    <dgm:cxn modelId="{26DABCC0-439E-44E6-9CBB-E6219EE7CF6F}" type="presParOf" srcId="{51F16927-58B4-40EE-A802-ABFB4840D937}" destId="{44CDAF33-1A99-4D3B-9BBB-A2DF2EFDC484}" srcOrd="0" destOrd="0" presId="urn:microsoft.com/office/officeart/2005/8/layout/radial5"/>
    <dgm:cxn modelId="{D98B97C6-30D8-4C31-AF62-21CE27EF6575}" type="presParOf" srcId="{F86E4240-D6BE-443B-B136-A2B72263F668}" destId="{224755D3-DCB8-41F3-9884-0F851CE3C84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>
                <a:latin typeface="Calibri" pitchFamily="34" charset="0"/>
              </a:rPr>
              <a:t>(c) 1999. </a:t>
            </a:r>
            <a:r>
              <a:rPr lang="en-US" dirty="0" err="1">
                <a:latin typeface="Calibri" pitchFamily="34" charset="0"/>
              </a:rPr>
              <a:t>Tralvex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Yeap</a:t>
            </a:r>
            <a:r>
              <a:rPr lang="en-US" dirty="0">
                <a:latin typeface="Calibri" pitchFamily="34" charset="0"/>
              </a:rPr>
              <a:t>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E738B78-C70B-4EE8-B217-88CCC4886CBD}" type="slidenum">
              <a:rPr lang="en-US">
                <a:latin typeface="Calibri" pitchFamily="34" charset="0"/>
              </a:rPr>
              <a:pPr>
                <a:defRPr/>
              </a:pPr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23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42950"/>
            <a:ext cx="4951412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03763"/>
            <a:ext cx="50514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(c) 1999. </a:t>
            </a:r>
            <a:r>
              <a:rPr lang="en-US" dirty="0" err="1" smtClean="0"/>
              <a:t>Tralvex</a:t>
            </a:r>
            <a:r>
              <a:rPr lang="en-US" dirty="0" smtClean="0"/>
              <a:t> </a:t>
            </a:r>
            <a:r>
              <a:rPr lang="en-US" dirty="0" err="1" smtClean="0"/>
              <a:t>Yeap</a:t>
            </a:r>
            <a:r>
              <a:rPr lang="en-US" dirty="0" smtClean="0"/>
              <a:t>. All Rights Reserved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3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D1D595E2-A7B7-4601-A5C6-C15DED3B77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89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(c) 1999. </a:t>
            </a:r>
            <a:r>
              <a:rPr lang="en-US" dirty="0" err="1">
                <a:solidFill>
                  <a:prstClr val="black"/>
                </a:solidFill>
              </a:rPr>
              <a:t>Tralvex</a:t>
            </a:r>
            <a:r>
              <a:rPr lang="en-US">
                <a:solidFill>
                  <a:prstClr val="black"/>
                </a:solidFill>
              </a:rPr>
              <a:t>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DCA3F-1727-424D-A1CA-70661B3042D6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FD2D6B-383F-4DAF-A149-E316673767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69C303-E3A1-4A09-B1FE-B59E5026D8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smtClean="0"/>
              <a:t>Czarne linie – sąsiednie obszary Brodmana, pomarańczowe – koaktywacja w wielu eksperymentach</a:t>
            </a:r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701" indent="-2918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7232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4124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01017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7910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4802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01695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8587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M.L. Anderson, Evidence for massive redeployment</a:t>
            </a:r>
          </a:p>
        </p:txBody>
      </p:sp>
      <p:sp>
        <p:nvSpPr>
          <p:cNvPr id="58373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701" indent="-2918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7232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4124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01017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7910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4802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01695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8587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15768C9-1F4F-414B-B260-34399BF9209C}" type="datetime1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9/8/2011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701" indent="-2918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7232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4124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01017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7910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4802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01695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8587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78E5DB8-1C49-421C-B1B0-9DE153BEF7F8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9396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701" indent="-2918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7232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4124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01017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7910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4802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01695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8587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M.L. Anderson, Evidence for massive redeployment</a:t>
            </a:r>
          </a:p>
        </p:txBody>
      </p:sp>
      <p:sp>
        <p:nvSpPr>
          <p:cNvPr id="59397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701" indent="-2918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7232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4124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01017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7910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4802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01695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8587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5510218-ED47-4AD7-963A-E973EBD147ED}" type="datetime1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9/8/2011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701" indent="-2918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7232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4124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01017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7910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4802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01695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8587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34F7AD9-C890-40C1-ABC9-9DF49B1318D7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701" indent="-2918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7232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4124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01017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7910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4802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01695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8587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M.L. Anderson, Evidence for massive redeployment</a:t>
            </a:r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701" indent="-2918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7232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4124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01017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7910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4802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01695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8587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B5A4FE1-C4CD-4039-BC71-40CE8522D881}" type="datetime1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9/8/2011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701" indent="-29180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7232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4124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01017" indent="-233446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7910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4802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01695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8587" indent="-23344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1046717-B983-469F-B142-2254CB5ACBF6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search?q=Wlodzislaw+Duch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55576" y="404664"/>
            <a:ext cx="7772400" cy="1143000"/>
          </a:xfr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>
              <a:defRPr sz="4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91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772816"/>
            <a:ext cx="3816424" cy="324036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4" name="Rectangle 9"/>
          <p:cNvSpPr txBox="1">
            <a:spLocks noChangeArrowheads="1"/>
          </p:cNvSpPr>
          <p:nvPr userDrawn="1"/>
        </p:nvSpPr>
        <p:spPr bwMode="auto">
          <a:xfrm>
            <a:off x="827584" y="5157192"/>
            <a:ext cx="792088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2"/>
              </a:buClr>
              <a:buSzPct val="115000"/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 sz="2800" dirty="0" smtClean="0">
                <a:solidFill>
                  <a:schemeClr val="tx2"/>
                </a:solidFill>
              </a:rPr>
              <a:t>Włodzisław Duch</a:t>
            </a: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 sz="2800" dirty="0" smtClean="0">
                <a:solidFill>
                  <a:schemeClr val="tx2"/>
                </a:solidFill>
              </a:rPr>
              <a:t>UMK Toruń</a:t>
            </a:r>
            <a:r>
              <a:rPr lang="en-US" sz="2800" dirty="0" smtClean="0">
                <a:solidFill>
                  <a:schemeClr val="tx2"/>
                </a:solidFill>
              </a:rPr>
              <a:t>, Poland/NTU Singapore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15000"/>
            </a:pPr>
            <a:r>
              <a:rPr lang="pl-PL" sz="2800" dirty="0" smtClean="0">
                <a:solidFill>
                  <a:schemeClr val="tx2"/>
                </a:solidFill>
                <a:hlinkClick r:id="rId2"/>
              </a:rPr>
              <a:t>Google: </a:t>
            </a:r>
            <a:r>
              <a:rPr lang="en-US" sz="2800" dirty="0" smtClean="0">
                <a:solidFill>
                  <a:schemeClr val="tx2"/>
                </a:solidFill>
                <a:hlinkClick r:id="rId2"/>
              </a:rPr>
              <a:t>W. </a:t>
            </a:r>
            <a:r>
              <a:rPr lang="pl-PL" sz="2800" dirty="0" smtClean="0">
                <a:solidFill>
                  <a:schemeClr val="tx2"/>
                </a:solidFill>
                <a:hlinkClick r:id="rId2"/>
              </a:rPr>
              <a:t>Duch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268413"/>
            <a:ext cx="8121650" cy="1944563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755650" y="3644900"/>
            <a:ext cx="914400" cy="91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98500" y="1268413"/>
            <a:ext cx="3984625" cy="540067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 baseline="0">
                <a:latin typeface="Calibri" pitchFamily="34" charset="0"/>
              </a:defRPr>
            </a:lvl1pPr>
            <a:lvl2pPr>
              <a:spcBef>
                <a:spcPts val="1200"/>
              </a:spcBef>
              <a:defRPr sz="1800" baseline="0">
                <a:latin typeface="Calibri" pitchFamily="34" charset="0"/>
              </a:defRPr>
            </a:lvl2pPr>
            <a:lvl3pPr>
              <a:spcBef>
                <a:spcPts val="600"/>
              </a:spcBef>
              <a:defRPr sz="1600" baseline="0">
                <a:latin typeface="Calibri" pitchFamily="34" charset="0"/>
              </a:defRPr>
            </a:lvl3pPr>
            <a:lvl4pPr>
              <a:defRPr sz="1400" baseline="0">
                <a:latin typeface="Calibri" pitchFamily="34" charset="0"/>
              </a:defRPr>
            </a:lvl4pPr>
            <a:lvl5pPr>
              <a:defRPr sz="1400" baseline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35525" y="1268413"/>
            <a:ext cx="3984625" cy="5400675"/>
          </a:xfrm>
        </p:spPr>
        <p:txBody>
          <a:bodyPr/>
          <a:lstStyle>
            <a:lvl1pPr>
              <a:spcBef>
                <a:spcPts val="1200"/>
              </a:spcBef>
              <a:defRPr sz="2000" baseline="0">
                <a:latin typeface="Calibri" pitchFamily="34" charset="0"/>
              </a:defRPr>
            </a:lvl1pPr>
            <a:lvl2pPr>
              <a:spcBef>
                <a:spcPts val="1200"/>
              </a:spcBef>
              <a:defRPr sz="1800" baseline="0">
                <a:latin typeface="Calibri" pitchFamily="34" charset="0"/>
              </a:defRPr>
            </a:lvl2pPr>
            <a:lvl3pPr>
              <a:spcBef>
                <a:spcPts val="600"/>
              </a:spcBef>
              <a:defRPr sz="1600" baseline="0">
                <a:latin typeface="Calibri" pitchFamily="34" charset="0"/>
              </a:defRPr>
            </a:lvl3pPr>
            <a:lvl4pPr>
              <a:defRPr sz="1400" baseline="0">
                <a:latin typeface="Calibri" pitchFamily="34" charset="0"/>
              </a:defRPr>
            </a:lvl4pPr>
            <a:lvl5pPr>
              <a:defRPr sz="1400" baseline="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4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0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wzorzec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268413"/>
            <a:ext cx="81216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Kliknij</a:t>
            </a:r>
            <a:r>
              <a:rPr lang="pl-PL" dirty="0" smtClean="0"/>
              <a:t>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chemeClr val="tx2"/>
        </a:buClr>
        <a:buSzPct val="115000"/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–"/>
        <a:defRPr sz="1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115000"/>
        <a:buChar char="•"/>
        <a:defRPr sz="16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ts val="300"/>
        </a:spcAft>
        <a:buChar char="–"/>
        <a:defRPr sz="14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ts val="300"/>
        </a:spcAft>
        <a:buClr>
          <a:schemeClr val="tx2"/>
        </a:buClr>
        <a:buSzPct val="110000"/>
        <a:buChar char="•"/>
        <a:defRPr sz="14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tor_neurons" TargetMode="External"/><Relationship Id="rId2" Type="http://schemas.openxmlformats.org/officeDocument/2006/relationships/hyperlink" Target="http://en.wikipedia.org/wiki/Sensory_neur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connectomeproject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manconnectomeproject.org/gallery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cambridge.org/action/displayAbstract?fromPage=online&amp;aid=791645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en.wikipedia.org/wiki/Heterarch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nature.com/nature/journal/v444/n7117/full/nature05405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oppelg%C3%A4nger" TargetMode="External"/><Relationship Id="rId3" Type="http://schemas.openxmlformats.org/officeDocument/2006/relationships/hyperlink" Target="http://en.wikipedia.org/wiki/Capgras_delusion" TargetMode="External"/><Relationship Id="rId7" Type="http://schemas.openxmlformats.org/officeDocument/2006/relationships/hyperlink" Target="http://en.wikipedia.org/wiki/Syndrome_of_subjective_doubles" TargetMode="External"/><Relationship Id="rId2" Type="http://schemas.openxmlformats.org/officeDocument/2006/relationships/hyperlink" Target="http://en.wikipedia.org/wiki/Delusional_misidentification_syndr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ntermetamorphosis" TargetMode="External"/><Relationship Id="rId5" Type="http://schemas.openxmlformats.org/officeDocument/2006/relationships/hyperlink" Target="http://en.wikipedia.org/wiki/Fregoli_delusion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en.wikipedia.org/wiki/Reduplicative_paramnesia" TargetMode="External"/><Relationship Id="rId9" Type="http://schemas.openxmlformats.org/officeDocument/2006/relationships/hyperlink" Target="http://en.wikipedia.org/wiki/Mirrored_self-misidentific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n/journal/v11/n2/abs/nrn2787.html" TargetMode="External"/><Relationship Id="rId2" Type="http://schemas.openxmlformats.org/officeDocument/2006/relationships/hyperlink" Target="http://www.ploscompbiol.org/article/info:doi/10.1371/journal.pcbi.10002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en.wikipedia.org/wiki/Deep_Learning" TargetMode="External"/><Relationship Id="rId4" Type="http://schemas.openxmlformats.org/officeDocument/2006/relationships/hyperlink" Target="http://www.scholarpedia.org/article/Slow_feature_analysi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almaden.ibm.com/cs/people/dmodh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ntral_pattern_generator" TargetMode="External"/><Relationship Id="rId2" Type="http://schemas.openxmlformats.org/officeDocument/2006/relationships/hyperlink" Target="http://en.wikipedia.org/wiki/Cranial_ner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Diving_Bell_and_the_Butterfly_(film)" TargetMode="External"/><Relationship Id="rId2" Type="http://schemas.openxmlformats.org/officeDocument/2006/relationships/hyperlink" Target="http://en.wikipedia.org/wiki/Locked-in_syndr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hankyoubrain.com/neurobook/index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en.wikipedia.org/wiki/Facial_Action_Coding_Syste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en.wikipedia.org/wiki/Facial_Action_Coding_Syste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en.wikipedia.org/wiki/Facial_Action_Coding_Syste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en.wikipedia.org/wiki/Emotion_Markup_Languag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8.nytimes.com/packages/video/science/rat.mov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://en.wikipedia.org/wiki/The_Expression_of_the_Emotions_in_Man_and_Anim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lexithymia" TargetMode="External"/><Relationship Id="rId5" Type="http://schemas.openxmlformats.org/officeDocument/2006/relationships/hyperlink" Target="http://en.wikipedia.org/wiki/Amae" TargetMode="External"/><Relationship Id="rId4" Type="http://schemas.openxmlformats.org/officeDocument/2006/relationships/hyperlink" Target="http://en.wikipedia.org/wiki/Saudad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3648"/>
            <a:ext cx="7772400" cy="165618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/>
              </a:rPr>
              <a:t>Advanced </a:t>
            </a:r>
            <a:r>
              <a:rPr lang="en-US" sz="3200" dirty="0">
                <a:effectLst/>
              </a:rPr>
              <a:t>Topic in Cognitive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Neuroscience and </a:t>
            </a:r>
            <a:r>
              <a:rPr lang="en-US" sz="3200" dirty="0">
                <a:effectLst/>
              </a:rPr>
              <a:t>Embodied </a:t>
            </a:r>
            <a:r>
              <a:rPr lang="en-US" sz="3200" dirty="0" smtClean="0">
                <a:effectLst/>
              </a:rPr>
              <a:t>Intelligence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420888"/>
            <a:ext cx="4536504" cy="2628081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Week </a:t>
            </a:r>
            <a:r>
              <a:rPr lang="en-US" sz="3600" dirty="0" smtClean="0"/>
              <a:t>3</a:t>
            </a: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dirty="0" smtClean="0"/>
              <a:t>Functional </a:t>
            </a:r>
            <a:r>
              <a:rPr lang="en-US" sz="3600" dirty="0"/>
              <a:t>Organization of </a:t>
            </a:r>
            <a:r>
              <a:rPr lang="en-US" sz="3600" dirty="0" smtClean="0"/>
              <a:t>Brains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800"/>
            <a:ext cx="3429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pole tekstowe 1"/>
          <p:cNvSpPr txBox="1">
            <a:spLocks noChangeArrowheads="1"/>
          </p:cNvSpPr>
          <p:nvPr/>
        </p:nvSpPr>
        <p:spPr bwMode="auto">
          <a:xfrm>
            <a:off x="6721288" y="6317969"/>
            <a:ext cx="2303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C000"/>
                </a:solidFill>
                <a:latin typeface="Calibri" pitchFamily="34" charset="0"/>
              </a:rPr>
              <a:t>CE7427</a:t>
            </a:r>
          </a:p>
        </p:txBody>
      </p:sp>
    </p:spTree>
    <p:extLst>
      <p:ext uri="{BB962C8B-B14F-4D97-AF65-F5344CB8AC3E}">
        <p14:creationId xmlns:p14="http://schemas.microsoft.com/office/powerpoint/2010/main" val="17016291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239219"/>
            <a:ext cx="4521572" cy="398998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CNS</a:t>
            </a:r>
            <a:r>
              <a:rPr lang="en-US" dirty="0" smtClean="0"/>
              <a:t>, Central Nervous System, </a:t>
            </a:r>
            <a:r>
              <a:rPr lang="en-US" dirty="0"/>
              <a:t>brain with the spinal cord. 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PNS</a:t>
            </a:r>
            <a:r>
              <a:rPr lang="en-US" dirty="0"/>
              <a:t>, </a:t>
            </a:r>
            <a:r>
              <a:rPr lang="en-US" dirty="0" err="1" smtClean="0"/>
              <a:t>Peripherial</a:t>
            </a:r>
            <a:r>
              <a:rPr lang="en-US" dirty="0" smtClean="0"/>
              <a:t> Nervous System, all nerves and ganglia outside CNS</a:t>
            </a:r>
            <a:r>
              <a:rPr lang="en-US" dirty="0"/>
              <a:t>, includes </a:t>
            </a:r>
            <a:r>
              <a:rPr lang="en-US" dirty="0" smtClean="0">
                <a:hlinkClick r:id="rId2" tooltip="Sensory neurons"/>
              </a:rPr>
              <a:t>sensory </a:t>
            </a:r>
            <a:r>
              <a:rPr lang="en-US" dirty="0">
                <a:hlinkClick r:id="rId2" tooltip="Sensory neurons"/>
              </a:rPr>
              <a:t>neurons</a:t>
            </a:r>
            <a:r>
              <a:rPr lang="en-US" dirty="0"/>
              <a:t> </a:t>
            </a:r>
            <a:r>
              <a:rPr lang="en-US" dirty="0" smtClean="0"/>
              <a:t> (afferent connections) and the </a:t>
            </a:r>
            <a:r>
              <a:rPr lang="en-US" dirty="0" smtClean="0">
                <a:hlinkClick r:id="rId3" tooltip="Motor neurons"/>
              </a:rPr>
              <a:t>motor </a:t>
            </a:r>
            <a:r>
              <a:rPr lang="en-US" dirty="0">
                <a:hlinkClick r:id="rId3" tooltip="Motor neurons"/>
              </a:rPr>
              <a:t>neurons</a:t>
            </a:r>
            <a:r>
              <a:rPr lang="en-US" dirty="0"/>
              <a:t> </a:t>
            </a:r>
            <a:r>
              <a:rPr lang="en-US" dirty="0" smtClean="0"/>
              <a:t>(efferent connections) as a part of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SNS</a:t>
            </a:r>
            <a:r>
              <a:rPr lang="en-US" dirty="0"/>
              <a:t>, </a:t>
            </a:r>
            <a:r>
              <a:rPr lang="en-US" dirty="0" smtClean="0"/>
              <a:t>Somatic Nervous System, and </a:t>
            </a:r>
            <a:r>
              <a:rPr lang="en-US" dirty="0" smtClean="0">
                <a:solidFill>
                  <a:schemeClr val="tx2"/>
                </a:solidFill>
              </a:rPr>
              <a:t>ANS</a:t>
            </a:r>
            <a:r>
              <a:rPr lang="en-US" dirty="0"/>
              <a:t>, </a:t>
            </a:r>
            <a:r>
              <a:rPr lang="en-US" dirty="0" smtClean="0"/>
              <a:t>Autonomic Nervous System.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Sympathetic</a:t>
            </a:r>
            <a:r>
              <a:rPr lang="en-US" dirty="0" smtClean="0">
                <a:solidFill>
                  <a:schemeClr val="tx2"/>
                </a:solidFill>
              </a:rPr>
              <a:t> ANS</a:t>
            </a:r>
            <a:r>
              <a:rPr lang="en-US" dirty="0" smtClean="0"/>
              <a:t>: arousal in danger</a:t>
            </a:r>
            <a:r>
              <a:rPr lang="en-US" dirty="0"/>
              <a:t>, </a:t>
            </a:r>
            <a:r>
              <a:rPr lang="en-US" dirty="0" smtClean="0"/>
              <a:t>increases heartbeat, blood </a:t>
            </a:r>
            <a:r>
              <a:rPr lang="en-US" dirty="0"/>
              <a:t>pressure, </a:t>
            </a:r>
            <a:r>
              <a:rPr lang="en-US" dirty="0" smtClean="0"/>
              <a:t>adrenaline, “fight </a:t>
            </a:r>
            <a:r>
              <a:rPr lang="en-US" dirty="0"/>
              <a:t>or </a:t>
            </a:r>
            <a:r>
              <a:rPr lang="en-US" dirty="0" smtClean="0"/>
              <a:t>flight”.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4632" cy="701675"/>
          </a:xfrm>
        </p:spPr>
        <p:txBody>
          <a:bodyPr/>
          <a:lstStyle/>
          <a:p>
            <a:r>
              <a:rPr lang="en-US" dirty="0" smtClean="0"/>
              <a:t>General organization</a:t>
            </a:r>
            <a:endParaRPr lang="en-US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687759" y="5229200"/>
            <a:ext cx="789235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110000"/>
              <a:buChar char="•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1" dirty="0">
                <a:solidFill>
                  <a:schemeClr val="tx2"/>
                </a:solidFill>
              </a:rPr>
              <a:t>Parasympathetic </a:t>
            </a:r>
            <a:r>
              <a:rPr lang="en-US" dirty="0">
                <a:solidFill>
                  <a:schemeClr val="tx2"/>
                </a:solidFill>
              </a:rPr>
              <a:t>AN</a:t>
            </a:r>
            <a:r>
              <a:rPr lang="en-US" dirty="0"/>
              <a:t>S does the opposite, </a:t>
            </a:r>
            <a:r>
              <a:rPr lang="en-US" dirty="0" smtClean="0"/>
              <a:t>“rest </a:t>
            </a:r>
            <a:r>
              <a:rPr lang="en-US" dirty="0"/>
              <a:t>and </a:t>
            </a:r>
            <a:r>
              <a:rPr lang="en-US" dirty="0" smtClean="0"/>
              <a:t>digest” responses. 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Enteric </a:t>
            </a:r>
            <a:r>
              <a:rPr lang="en-US" dirty="0" smtClean="0">
                <a:solidFill>
                  <a:schemeClr val="tx2"/>
                </a:solidFill>
              </a:rPr>
              <a:t>ANS</a:t>
            </a:r>
            <a:r>
              <a:rPr lang="en-US" dirty="0" smtClean="0"/>
              <a:t> controls all aspects </a:t>
            </a:r>
            <a:r>
              <a:rPr lang="en-US" dirty="0"/>
              <a:t>of digestion, from the esophagus to the stomach, small intestine and colon.</a:t>
            </a:r>
          </a:p>
        </p:txBody>
      </p:sp>
      <p:pic>
        <p:nvPicPr>
          <p:cNvPr id="6" name="Picture 6" descr="C:\Users\Piotr\Students\Bioelektrycznosc\sensory_and_mo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24" y="1340768"/>
            <a:ext cx="3609975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Connectome</a:t>
            </a:r>
            <a:r>
              <a:rPr lang="en-US" dirty="0"/>
              <a:t> Project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121650" cy="408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67544" y="566124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We do not know the details of information flow, the </a:t>
            </a:r>
            <a:r>
              <a:rPr lang="en-US" sz="2000" dirty="0" smtClean="0">
                <a:latin typeface="+mn-lt"/>
                <a:hlinkClick r:id="rId3"/>
              </a:rPr>
              <a:t>human </a:t>
            </a:r>
            <a:r>
              <a:rPr lang="en-US" sz="2000" dirty="0" err="1" smtClean="0">
                <a:latin typeface="+mn-lt"/>
                <a:hlinkClick r:id="rId3"/>
              </a:rPr>
              <a:t>connectome</a:t>
            </a:r>
            <a:r>
              <a:rPr lang="en-US" sz="2000" dirty="0" smtClean="0">
                <a:latin typeface="+mn-lt"/>
              </a:rPr>
              <a:t> project </a:t>
            </a:r>
            <a:r>
              <a:rPr lang="en-US" sz="2000" dirty="0">
                <a:latin typeface="+mn-lt"/>
              </a:rPr>
              <a:t>should construct </a:t>
            </a:r>
            <a:r>
              <a:rPr lang="en-US" sz="2000" dirty="0" smtClean="0">
                <a:latin typeface="+mn-lt"/>
              </a:rPr>
              <a:t>maps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structural </a:t>
            </a:r>
            <a:r>
              <a:rPr lang="en-US" sz="2000" dirty="0">
                <a:latin typeface="+mn-lt"/>
              </a:rPr>
              <a:t>and functional neural </a:t>
            </a:r>
            <a:r>
              <a:rPr lang="en-US" sz="2000" dirty="0" smtClean="0">
                <a:latin typeface="+mn-lt"/>
              </a:rPr>
              <a:t>connections.</a:t>
            </a:r>
          </a:p>
          <a:p>
            <a:pPr algn="l"/>
            <a:r>
              <a:rPr lang="en-US" sz="2000" dirty="0" smtClean="0">
                <a:latin typeface="+mn-lt"/>
              </a:rPr>
              <a:t>But rough connectivity is already known.  Check this </a:t>
            </a:r>
            <a:r>
              <a:rPr lang="en-US" sz="2000" dirty="0" smtClean="0">
                <a:latin typeface="+mn-lt"/>
                <a:hlinkClick r:id="rId4"/>
              </a:rPr>
              <a:t>gallery of the HCP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8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575" y="285750"/>
            <a:ext cx="6110288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Functions and regions</a:t>
            </a:r>
            <a:endParaRPr lang="pl-PL" dirty="0" smtClean="0">
              <a:latin typeface="Arial Unicode MS" pitchFamily="34" charset="-128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12366" y="2276872"/>
            <a:ext cx="388880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Localized</a:t>
            </a:r>
            <a:r>
              <a:rPr lang="pl-PL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: </a:t>
            </a:r>
            <a:endParaRPr lang="pl-PL" sz="2000" dirty="0">
              <a:solidFill>
                <a:srgbClr val="FFFFFF"/>
              </a:solidFill>
              <a:latin typeface="+mn-lt"/>
              <a:cs typeface="Calibri" pitchFamily="34" charset="0"/>
            </a:endParaRP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each brain area has a fixed function, and each task is implemented by cooperation of active regions.</a:t>
            </a:r>
            <a:r>
              <a:rPr lang="pl-PL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endParaRPr lang="pl-PL" sz="2000" dirty="0">
              <a:solidFill>
                <a:srgbClr val="FFFFFF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704850" y="4214813"/>
            <a:ext cx="3303588" cy="2174875"/>
            <a:chOff x="704850" y="4265613"/>
            <a:chExt cx="3303588" cy="2174875"/>
          </a:xfrm>
        </p:grpSpPr>
        <p:sp>
          <p:nvSpPr>
            <p:cNvPr id="24580" name="AutoShape 6"/>
            <p:cNvSpPr>
              <a:spLocks noChangeArrowheads="1"/>
            </p:cNvSpPr>
            <p:nvPr/>
          </p:nvSpPr>
          <p:spPr bwMode="auto">
            <a:xfrm>
              <a:off x="704850" y="5084763"/>
              <a:ext cx="750888" cy="3381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581" name="AutoShape 7"/>
            <p:cNvSpPr>
              <a:spLocks noChangeArrowheads="1"/>
            </p:cNvSpPr>
            <p:nvPr/>
          </p:nvSpPr>
          <p:spPr bwMode="auto">
            <a:xfrm>
              <a:off x="1981200" y="4265613"/>
              <a:ext cx="750888" cy="339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582" name="AutoShape 8"/>
            <p:cNvSpPr>
              <a:spLocks noChangeArrowheads="1"/>
            </p:cNvSpPr>
            <p:nvPr/>
          </p:nvSpPr>
          <p:spPr bwMode="auto">
            <a:xfrm>
              <a:off x="2801938" y="4938713"/>
              <a:ext cx="750887" cy="3381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Times New Roman" pitchFamily="18" charset="0"/>
                </a:rPr>
                <a:t>5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583" name="AutoShape 9"/>
            <p:cNvSpPr>
              <a:spLocks noChangeArrowheads="1"/>
            </p:cNvSpPr>
            <p:nvPr/>
          </p:nvSpPr>
          <p:spPr bwMode="auto">
            <a:xfrm>
              <a:off x="704850" y="5592763"/>
              <a:ext cx="750888" cy="339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584" name="AutoShape 10"/>
            <p:cNvSpPr>
              <a:spLocks noChangeArrowheads="1"/>
            </p:cNvSpPr>
            <p:nvPr/>
          </p:nvSpPr>
          <p:spPr bwMode="auto">
            <a:xfrm>
              <a:off x="2055813" y="6100763"/>
              <a:ext cx="752475" cy="339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585" name="AutoShape 11"/>
            <p:cNvSpPr>
              <a:spLocks noChangeArrowheads="1"/>
            </p:cNvSpPr>
            <p:nvPr/>
          </p:nvSpPr>
          <p:spPr bwMode="auto">
            <a:xfrm>
              <a:off x="3257550" y="5592763"/>
              <a:ext cx="750888" cy="339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Times New Roman" pitchFamily="18" charset="0"/>
                </a:rPr>
                <a:t>6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cxnSp>
          <p:nvCxnSpPr>
            <p:cNvPr id="24586" name="AutoShape 18"/>
            <p:cNvCxnSpPr>
              <a:cxnSpLocks noChangeShapeType="1"/>
              <a:stCxn id="24580" idx="0"/>
              <a:endCxn id="24581" idx="1"/>
            </p:cNvCxnSpPr>
            <p:nvPr/>
          </p:nvCxnSpPr>
          <p:spPr bwMode="auto">
            <a:xfrm flipV="1">
              <a:off x="1079500" y="4435475"/>
              <a:ext cx="901700" cy="649288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AutoShape 19"/>
            <p:cNvCxnSpPr>
              <a:cxnSpLocks noChangeShapeType="1"/>
              <a:stCxn id="24581" idx="2"/>
              <a:endCxn id="24583" idx="0"/>
            </p:cNvCxnSpPr>
            <p:nvPr/>
          </p:nvCxnSpPr>
          <p:spPr bwMode="auto">
            <a:xfrm flipH="1">
              <a:off x="1081088" y="4605338"/>
              <a:ext cx="1276350" cy="98742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AutoShape 20"/>
            <p:cNvCxnSpPr>
              <a:cxnSpLocks noChangeShapeType="1"/>
              <a:stCxn id="24583" idx="2"/>
              <a:endCxn id="24584" idx="1"/>
            </p:cNvCxnSpPr>
            <p:nvPr/>
          </p:nvCxnSpPr>
          <p:spPr bwMode="auto">
            <a:xfrm>
              <a:off x="1081088" y="5932488"/>
              <a:ext cx="974725" cy="338137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AutoShape 21"/>
            <p:cNvCxnSpPr>
              <a:cxnSpLocks noChangeShapeType="1"/>
              <a:stCxn id="24584" idx="3"/>
              <a:endCxn id="24585" idx="2"/>
            </p:cNvCxnSpPr>
            <p:nvPr/>
          </p:nvCxnSpPr>
          <p:spPr bwMode="auto">
            <a:xfrm flipV="1">
              <a:off x="2808288" y="5932488"/>
              <a:ext cx="825500" cy="338137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AutoShape 22"/>
            <p:cNvCxnSpPr>
              <a:cxnSpLocks noChangeShapeType="1"/>
              <a:stCxn id="24585" idx="0"/>
              <a:endCxn id="24582" idx="2"/>
            </p:cNvCxnSpPr>
            <p:nvPr/>
          </p:nvCxnSpPr>
          <p:spPr bwMode="auto">
            <a:xfrm flipH="1" flipV="1">
              <a:off x="3176588" y="5276850"/>
              <a:ext cx="455612" cy="315913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AutoShape 23"/>
            <p:cNvCxnSpPr>
              <a:cxnSpLocks noChangeShapeType="1"/>
              <a:stCxn id="24580" idx="2"/>
              <a:endCxn id="24583" idx="0"/>
            </p:cNvCxnSpPr>
            <p:nvPr/>
          </p:nvCxnSpPr>
          <p:spPr bwMode="auto">
            <a:xfrm>
              <a:off x="1079500" y="5422900"/>
              <a:ext cx="1588" cy="169863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AutoShape 24"/>
            <p:cNvCxnSpPr>
              <a:cxnSpLocks noChangeShapeType="1"/>
              <a:stCxn id="24583" idx="3"/>
              <a:endCxn id="24582" idx="1"/>
            </p:cNvCxnSpPr>
            <p:nvPr/>
          </p:nvCxnSpPr>
          <p:spPr bwMode="auto">
            <a:xfrm flipV="1">
              <a:off x="1455738" y="5106988"/>
              <a:ext cx="1346200" cy="655637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256213" y="2276872"/>
            <a:ext cx="3549650" cy="16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Holistic</a:t>
            </a:r>
            <a:r>
              <a:rPr lang="pl-PL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: </a:t>
            </a:r>
            <a:endParaRPr lang="pl-PL" sz="2000" dirty="0">
              <a:solidFill>
                <a:srgbClr val="FFFFFF"/>
              </a:solidFill>
              <a:latin typeface="+mn-lt"/>
              <a:cs typeface="Calibri" pitchFamily="34" charset="0"/>
            </a:endParaRPr>
          </a:p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the whole brain works on each task, regions have functions that may in large degree be exchangeable.</a:t>
            </a:r>
            <a:endParaRPr lang="pl-PL" sz="2000" dirty="0">
              <a:solidFill>
                <a:srgbClr val="FFFFFF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5257689" y="4117975"/>
            <a:ext cx="3462449" cy="2095500"/>
            <a:chOff x="4994275" y="4117975"/>
            <a:chExt cx="3725863" cy="2095500"/>
          </a:xfrm>
        </p:grpSpPr>
        <p:sp>
          <p:nvSpPr>
            <p:cNvPr id="24594" name="AutoShape 12"/>
            <p:cNvSpPr>
              <a:spLocks noChangeArrowheads="1"/>
            </p:cNvSpPr>
            <p:nvPr/>
          </p:nvSpPr>
          <p:spPr bwMode="auto">
            <a:xfrm>
              <a:off x="4994275" y="4637088"/>
              <a:ext cx="846138" cy="3381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595" name="AutoShape 13"/>
            <p:cNvSpPr>
              <a:spLocks noChangeArrowheads="1"/>
            </p:cNvSpPr>
            <p:nvPr/>
          </p:nvSpPr>
          <p:spPr bwMode="auto">
            <a:xfrm>
              <a:off x="6519863" y="4117975"/>
              <a:ext cx="844550" cy="339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596" name="AutoShape 14"/>
            <p:cNvSpPr>
              <a:spLocks noChangeArrowheads="1"/>
            </p:cNvSpPr>
            <p:nvPr/>
          </p:nvSpPr>
          <p:spPr bwMode="auto">
            <a:xfrm>
              <a:off x="7872413" y="4637088"/>
              <a:ext cx="847725" cy="3381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597" name="AutoShape 15"/>
            <p:cNvSpPr>
              <a:spLocks noChangeArrowheads="1"/>
            </p:cNvSpPr>
            <p:nvPr/>
          </p:nvSpPr>
          <p:spPr bwMode="auto">
            <a:xfrm>
              <a:off x="4995863" y="5276850"/>
              <a:ext cx="846137" cy="3381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598" name="AutoShape 16"/>
            <p:cNvSpPr>
              <a:spLocks noChangeArrowheads="1"/>
            </p:cNvSpPr>
            <p:nvPr/>
          </p:nvSpPr>
          <p:spPr bwMode="auto">
            <a:xfrm>
              <a:off x="6561138" y="5873750"/>
              <a:ext cx="846137" cy="339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4599" name="AutoShape 17"/>
            <p:cNvSpPr>
              <a:spLocks noChangeArrowheads="1"/>
            </p:cNvSpPr>
            <p:nvPr/>
          </p:nvSpPr>
          <p:spPr bwMode="auto">
            <a:xfrm>
              <a:off x="7851775" y="5337175"/>
              <a:ext cx="847725" cy="339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itchFamily="34" charset="0"/>
                </a:rPr>
                <a:t>6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4600" name="AutoShape 25"/>
            <p:cNvCxnSpPr>
              <a:cxnSpLocks noChangeShapeType="1"/>
              <a:stCxn id="24595" idx="1"/>
              <a:endCxn id="24594" idx="0"/>
            </p:cNvCxnSpPr>
            <p:nvPr/>
          </p:nvCxnSpPr>
          <p:spPr bwMode="auto">
            <a:xfrm flipH="1">
              <a:off x="5418138" y="4287838"/>
              <a:ext cx="1101725" cy="34925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6"/>
            <p:cNvCxnSpPr>
              <a:cxnSpLocks noChangeShapeType="1"/>
              <a:stCxn id="24594" idx="2"/>
              <a:endCxn id="24597" idx="0"/>
            </p:cNvCxnSpPr>
            <p:nvPr/>
          </p:nvCxnSpPr>
          <p:spPr bwMode="auto">
            <a:xfrm>
              <a:off x="5418138" y="4975225"/>
              <a:ext cx="1587" cy="30162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7"/>
            <p:cNvCxnSpPr>
              <a:cxnSpLocks noChangeShapeType="1"/>
              <a:stCxn id="24597" idx="2"/>
              <a:endCxn id="24598" idx="1"/>
            </p:cNvCxnSpPr>
            <p:nvPr/>
          </p:nvCxnSpPr>
          <p:spPr bwMode="auto">
            <a:xfrm>
              <a:off x="5419725" y="5614988"/>
              <a:ext cx="1141413" cy="428625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3" name="AutoShape 28"/>
            <p:cNvCxnSpPr>
              <a:cxnSpLocks noChangeShapeType="1"/>
              <a:stCxn id="24598" idx="3"/>
              <a:endCxn id="24599" idx="2"/>
            </p:cNvCxnSpPr>
            <p:nvPr/>
          </p:nvCxnSpPr>
          <p:spPr bwMode="auto">
            <a:xfrm flipV="1">
              <a:off x="7407275" y="5676900"/>
              <a:ext cx="868363" cy="366713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4" name="AutoShape 29"/>
            <p:cNvCxnSpPr>
              <a:cxnSpLocks noChangeShapeType="1"/>
              <a:stCxn id="24599" idx="0"/>
              <a:endCxn id="24596" idx="2"/>
            </p:cNvCxnSpPr>
            <p:nvPr/>
          </p:nvCxnSpPr>
          <p:spPr bwMode="auto">
            <a:xfrm flipV="1">
              <a:off x="8275638" y="4975225"/>
              <a:ext cx="20637" cy="36195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5" name="AutoShape 30"/>
            <p:cNvCxnSpPr>
              <a:cxnSpLocks noChangeShapeType="1"/>
              <a:stCxn id="24596" idx="0"/>
              <a:endCxn id="24595" idx="3"/>
            </p:cNvCxnSpPr>
            <p:nvPr/>
          </p:nvCxnSpPr>
          <p:spPr bwMode="auto">
            <a:xfrm flipH="1" flipV="1">
              <a:off x="7364413" y="4287838"/>
              <a:ext cx="931862" cy="34925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6" name="AutoShape 31"/>
            <p:cNvCxnSpPr>
              <a:cxnSpLocks noChangeShapeType="1"/>
              <a:stCxn id="24594" idx="3"/>
              <a:endCxn id="24595" idx="2"/>
            </p:cNvCxnSpPr>
            <p:nvPr/>
          </p:nvCxnSpPr>
          <p:spPr bwMode="auto">
            <a:xfrm flipV="1">
              <a:off x="5840413" y="4457700"/>
              <a:ext cx="1101725" cy="34925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7" name="AutoShape 32"/>
            <p:cNvCxnSpPr>
              <a:cxnSpLocks noChangeShapeType="1"/>
              <a:stCxn id="24595" idx="2"/>
              <a:endCxn id="24596" idx="1"/>
            </p:cNvCxnSpPr>
            <p:nvPr/>
          </p:nvCxnSpPr>
          <p:spPr bwMode="auto">
            <a:xfrm>
              <a:off x="6942138" y="4457700"/>
              <a:ext cx="930275" cy="34925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8" name="AutoShape 33"/>
            <p:cNvCxnSpPr>
              <a:cxnSpLocks noChangeShapeType="1"/>
              <a:stCxn id="24596" idx="1"/>
              <a:endCxn id="24599" idx="1"/>
            </p:cNvCxnSpPr>
            <p:nvPr/>
          </p:nvCxnSpPr>
          <p:spPr bwMode="auto">
            <a:xfrm flipH="1">
              <a:off x="7851775" y="4806950"/>
              <a:ext cx="20638" cy="700088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9" name="AutoShape 34"/>
            <p:cNvCxnSpPr>
              <a:cxnSpLocks noChangeShapeType="1"/>
              <a:stCxn id="24599" idx="1"/>
              <a:endCxn id="24598" idx="0"/>
            </p:cNvCxnSpPr>
            <p:nvPr/>
          </p:nvCxnSpPr>
          <p:spPr bwMode="auto">
            <a:xfrm flipH="1">
              <a:off x="6985000" y="5507038"/>
              <a:ext cx="866775" cy="366712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0" name="AutoShape 35"/>
            <p:cNvCxnSpPr>
              <a:cxnSpLocks noChangeShapeType="1"/>
              <a:stCxn id="24598" idx="0"/>
              <a:endCxn id="24597" idx="3"/>
            </p:cNvCxnSpPr>
            <p:nvPr/>
          </p:nvCxnSpPr>
          <p:spPr bwMode="auto">
            <a:xfrm flipH="1" flipV="1">
              <a:off x="5842000" y="5446713"/>
              <a:ext cx="1143000" cy="427037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11" name="AutoShape 36"/>
            <p:cNvCxnSpPr>
              <a:cxnSpLocks noChangeShapeType="1"/>
              <a:stCxn id="24597" idx="3"/>
              <a:endCxn id="24594" idx="3"/>
            </p:cNvCxnSpPr>
            <p:nvPr/>
          </p:nvCxnSpPr>
          <p:spPr bwMode="auto">
            <a:xfrm flipH="1" flipV="1">
              <a:off x="5840413" y="4806950"/>
              <a:ext cx="1587" cy="639763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11188" y="1069070"/>
            <a:ext cx="8108950" cy="10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Localized or holistic information flow? </a:t>
            </a:r>
            <a:b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Holistic theories in 19</a:t>
            </a:r>
            <a:r>
              <a:rPr lang="en-US" sz="2000" baseline="30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th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 century have been replaced by localization of some functions, now neuroimaging shows that each region has many functions. </a:t>
            </a:r>
            <a:endParaRPr lang="pl-PL" sz="2000" dirty="0">
              <a:solidFill>
                <a:srgbClr val="FFFFFF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11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575" y="285750"/>
            <a:ext cx="6315075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Neural r</a:t>
            </a:r>
            <a:r>
              <a:rPr lang="pl-PL" dirty="0" err="1" smtClean="0">
                <a:latin typeface="Arial Unicode MS" pitchFamily="34" charset="-128"/>
              </a:rPr>
              <a:t>ecycling</a:t>
            </a:r>
            <a:r>
              <a:rPr lang="pl-PL" dirty="0" smtClean="0">
                <a:latin typeface="Arial Unicode MS" pitchFamily="34" charset="-128"/>
              </a:rPr>
              <a:t> 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11188" y="1068388"/>
            <a:ext cx="8375650" cy="56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ts val="900"/>
              </a:spcAft>
              <a:buClr>
                <a:srgbClr val="FFC000"/>
              </a:buClr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M</a:t>
            </a:r>
            <a:r>
              <a:rPr lang="pl-PL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.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Anderson</a:t>
            </a:r>
            <a:r>
              <a:rPr lang="pl-PL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  <a:hlinkClick r:id="rId3"/>
              </a:rPr>
              <a:t>Neural reuse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: a fundamental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organizational </a:t>
            </a:r>
            <a:b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principle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of the brain</a:t>
            </a:r>
            <a:r>
              <a:rPr lang="pl-PL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.  </a:t>
            </a:r>
            <a:r>
              <a:rPr lang="pl-PL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B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ehavioral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 &amp; </a:t>
            </a:r>
            <a:r>
              <a:rPr lang="pl-PL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B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rain </a:t>
            </a:r>
            <a:r>
              <a:rPr lang="pl-PL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S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ci 33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, 245–313</a:t>
            </a:r>
            <a:r>
              <a:rPr lang="pl-PL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(2010)</a:t>
            </a:r>
            <a:endParaRPr lang="pl-PL" sz="2000" dirty="0">
              <a:solidFill>
                <a:srgbClr val="FFFFFF"/>
              </a:solidFill>
              <a:latin typeface="+mn-lt"/>
              <a:cs typeface="Calibri" pitchFamily="34" charset="0"/>
            </a:endParaRPr>
          </a:p>
          <a:p>
            <a:pPr marL="342900" indent="-342900" algn="l">
              <a:spcAft>
                <a:spcPts val="9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Central organizational principle: reuse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of neural circuitry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for various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cognitive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purposes.  </a:t>
            </a:r>
          </a:p>
          <a:p>
            <a:pPr marL="342900" indent="-342900" algn="l">
              <a:spcAft>
                <a:spcPts val="9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Brain has a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  <a:cs typeface="Calibri" pitchFamily="34" charset="0"/>
                <a:hlinkClick r:id="rId4"/>
              </a:rPr>
              <a:t>heterarchy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of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semi-autonomous subsystems, no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permanent “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supervisor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”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population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of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neurons, any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subsystem may take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the lead</a:t>
            </a:r>
            <a:endParaRPr lang="en-US" sz="2000" dirty="0">
              <a:solidFill>
                <a:srgbClr val="FFFFFF"/>
              </a:solidFill>
              <a:latin typeface="+mn-lt"/>
              <a:cs typeface="Calibri" pitchFamily="34" charset="0"/>
            </a:endParaRPr>
          </a:p>
          <a:p>
            <a:pPr marL="342900" indent="-342900" algn="l">
              <a:spcAft>
                <a:spcPts val="9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Neural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circuits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were </a:t>
            </a:r>
            <a:r>
              <a:rPr lang="en-US" sz="2000" dirty="0" err="1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exapted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(exploited, recycled, redeployed) during evolution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for different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uses, often without losing their original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functions.</a:t>
            </a:r>
          </a:p>
          <a:p>
            <a:pPr marL="342900" indent="-342900" algn="l">
              <a:spcAft>
                <a:spcPts val="9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Brain circuits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can continue to acquire new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functions without significant local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change to circuit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structure, functional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connections to new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partners. </a:t>
            </a:r>
          </a:p>
          <a:p>
            <a:pPr marL="342900" indent="-342900" algn="l">
              <a:spcAft>
                <a:spcPts val="9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This gives new perspective on brain evolution/development, tool use, human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language;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modularity/localization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of cognitive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functions. </a:t>
            </a:r>
          </a:p>
          <a:p>
            <a:pPr marL="342900" indent="-342900" algn="l">
              <a:spcAft>
                <a:spcPts val="9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It has practical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Calibri" pitchFamily="34" charset="0"/>
              </a:rPr>
              <a:t>implications in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neurorehabilitation, BCI design, cognitive architectures, a bit like object/module reuse in programming.</a:t>
            </a:r>
            <a:endParaRPr lang="en-US" sz="2000" dirty="0">
              <a:solidFill>
                <a:srgbClr val="FFFFFF"/>
              </a:solidFill>
              <a:latin typeface="+mn-lt"/>
              <a:cs typeface="Calibri" pitchFamily="34" charset="0"/>
            </a:endParaRPr>
          </a:p>
          <a:p>
            <a:pPr marL="342900" indent="-342900" algn="l">
              <a:spcAft>
                <a:spcPts val="9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Based on meta-analysis of 665 experiments in 20 cognitive domains</a:t>
            </a:r>
            <a:r>
              <a:rPr lang="pl-PL" sz="2000" dirty="0" smtClean="0">
                <a:solidFill>
                  <a:srgbClr val="FFFFFF"/>
                </a:solidFill>
                <a:latin typeface="+mn-lt"/>
              </a:rPr>
              <a:t>.</a:t>
            </a:r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2" name="Picture 6" descr="network evolution.jpg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258888"/>
            <a:ext cx="7005637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t2.gstatic.com/images?q=tbn:ANd9GcTsGWUwM8PjBluHa8t0Qn2uwhVm5vnALx_Ly3pTmLO9_L26sT_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53975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8912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7" descr="chsq_bg_action_landscape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763000" cy="6858000"/>
          </a:xfrm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38528" cy="612304"/>
          </a:xfrm>
        </p:spPr>
        <p:txBody>
          <a:bodyPr/>
          <a:lstStyle/>
          <a:p>
            <a:pPr eaLnBrk="1" hangingPunct="1"/>
            <a:r>
              <a:rPr lang="en-US" dirty="0" smtClean="0"/>
              <a:t>Action </a:t>
            </a:r>
            <a:r>
              <a:rPr lang="pl-PL" dirty="0" smtClean="0"/>
              <a:t>(56</a:t>
            </a:r>
            <a:r>
              <a:rPr lang="en-US" dirty="0" smtClean="0"/>
              <a:t> experiments</a:t>
            </a:r>
            <a:r>
              <a:rPr lang="pl-PL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668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7" descr="chsq_bg_attention_landscape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763000" cy="6856413"/>
          </a:xfrm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56784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Attention</a:t>
            </a:r>
            <a:r>
              <a:rPr lang="pl-PL" dirty="0" smtClean="0"/>
              <a:t> (77</a:t>
            </a:r>
            <a:r>
              <a:rPr lang="en-US" dirty="0" smtClean="0"/>
              <a:t> exp.</a:t>
            </a:r>
            <a:r>
              <a:rPr lang="pl-PL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7089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7" descr="chsq_bg_language_landscape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3" y="0"/>
            <a:ext cx="8764587" cy="6858000"/>
          </a:xfrm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198568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Language</a:t>
            </a:r>
            <a:r>
              <a:rPr lang="pl-PL" dirty="0" smtClean="0"/>
              <a:t> (165</a:t>
            </a:r>
            <a:r>
              <a:rPr lang="en-US" dirty="0" smtClean="0"/>
              <a:t> exp.</a:t>
            </a:r>
            <a:r>
              <a:rPr lang="pl-PL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103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4632" cy="701675"/>
          </a:xfrm>
        </p:spPr>
        <p:txBody>
          <a:bodyPr/>
          <a:lstStyle/>
          <a:p>
            <a:r>
              <a:rPr lang="en-US" dirty="0" smtClean="0"/>
              <a:t>Flavor inputs</a:t>
            </a:r>
            <a:endParaRPr lang="en-US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73111" y="5805264"/>
            <a:ext cx="8121650" cy="6630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G.M</a:t>
            </a:r>
            <a:r>
              <a:rPr lang="en-US" dirty="0"/>
              <a:t>. Shepherd, </a:t>
            </a:r>
            <a:r>
              <a:rPr lang="en-US" dirty="0">
                <a:hlinkClick r:id="rId2"/>
              </a:rPr>
              <a:t>Smell images and the </a:t>
            </a:r>
            <a:r>
              <a:rPr lang="en-US" dirty="0" err="1">
                <a:hlinkClick r:id="rId2"/>
              </a:rPr>
              <a:t>flavour</a:t>
            </a:r>
            <a:r>
              <a:rPr lang="en-US" dirty="0">
                <a:hlinkClick r:id="rId2"/>
              </a:rPr>
              <a:t> system in the human brain</a:t>
            </a:r>
            <a:r>
              <a:rPr lang="en-US" dirty="0"/>
              <a:t>. Nature 444, 316-321 (2006).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28" y="1256753"/>
            <a:ext cx="57150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1167853"/>
            <a:ext cx="27363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Even flavor perception is very complex. </a:t>
            </a:r>
          </a:p>
          <a:p>
            <a:pPr algn="l">
              <a:spcAft>
                <a:spcPts val="12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Areas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involved in the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perceptual, emotional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various memory,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motivational and linguistic aspects of food evaluation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are mediated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by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flavor inputs.</a:t>
            </a:r>
          </a:p>
          <a:p>
            <a:pPr algn="l"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Conclusion: all real  perception is complex!</a:t>
            </a:r>
          </a:p>
          <a:p>
            <a:pPr algn="l"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It should extract useful information from signal.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23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will be about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41519"/>
            <a:ext cx="8121650" cy="54006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Core ideas and cybernetic explanations.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flow in the brain.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Examples of communication breakdown.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Basic </a:t>
            </a:r>
            <a:r>
              <a:rPr lang="en-US" dirty="0"/>
              <a:t>brain </a:t>
            </a:r>
            <a:r>
              <a:rPr lang="en-US" dirty="0" smtClean="0"/>
              <a:t>architecture.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Functions </a:t>
            </a:r>
            <a:r>
              <a:rPr lang="en-US" dirty="0"/>
              <a:t>of the brain stem and states of </a:t>
            </a:r>
            <a:r>
              <a:rPr lang="en-US" dirty="0" smtClean="0"/>
              <a:t>consciousness.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Limbic </a:t>
            </a:r>
            <a:r>
              <a:rPr lang="en-US" dirty="0"/>
              <a:t>system and </a:t>
            </a:r>
            <a:r>
              <a:rPr lang="en-US" dirty="0" smtClean="0"/>
              <a:t>emotions.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293679"/>
            <a:ext cx="23812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brain_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3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modules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5932388"/>
            <a:ext cx="8121650" cy="6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may happen if one of the connections is broken or </a:t>
            </a:r>
            <a:r>
              <a:rPr lang="en-US" dirty="0" err="1" smtClean="0"/>
              <a:t>miswired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For  example </a:t>
            </a:r>
            <a:r>
              <a:rPr lang="en-US" dirty="0" err="1" smtClean="0"/>
              <a:t>neocortex</a:t>
            </a:r>
            <a:r>
              <a:rPr lang="en-US" dirty="0" smtClean="0"/>
              <a:t>-limbic connection? 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1259632" y="1232240"/>
            <a:ext cx="6624736" cy="4430107"/>
            <a:chOff x="514773" y="1257300"/>
            <a:chExt cx="7445214" cy="4430107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14773" y="1411188"/>
              <a:ext cx="3121123" cy="70788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Neocortex: </a:t>
              </a:r>
              <a:b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Cognitive – Affective</a:t>
              </a:r>
              <a:endParaRPr lang="pl-PL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762622" y="1257300"/>
              <a:ext cx="2880320" cy="1015663"/>
            </a:xfrm>
            <a:prstGeom prst="rect">
              <a:avLst/>
            </a:prstGeom>
            <a:gradFill flip="none" rotWithShape="1">
              <a:gsLst>
                <a:gs pos="0">
                  <a:srgbClr val="FF99FF">
                    <a:shade val="30000"/>
                    <a:satMod val="115000"/>
                  </a:srgbClr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rgbClr val="FF99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Limbic System: emotions, rewards, values, memory. </a:t>
              </a:r>
              <a:endParaRPr lang="pl-PL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02027" y="3257619"/>
              <a:ext cx="2827285" cy="1015663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Thalamus</a:t>
              </a:r>
              <a:b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Brain stem, </a:t>
              </a:r>
              <a:b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Reticular formation</a:t>
              </a:r>
              <a:endParaRPr lang="pl-PL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574204" y="4671744"/>
              <a:ext cx="2544480" cy="101566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Hypothalamus, ANS, Organism, Homeostasis</a:t>
              </a:r>
              <a:endParaRPr lang="pl-PL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5529312" y="4645645"/>
              <a:ext cx="2430675" cy="1015663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PNS, </a:t>
              </a:r>
              <a:b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</a:rPr>
                <a:t>Sensors/effectors World</a:t>
              </a:r>
              <a:endParaRPr lang="pl-PL" sz="2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691679" y="3933056"/>
              <a:ext cx="1010347" cy="738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 flipV="1">
              <a:off x="5529311" y="3933055"/>
              <a:ext cx="1346943" cy="7138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 flipV="1">
              <a:off x="2376077" y="2119073"/>
              <a:ext cx="1485216" cy="1138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4355975" y="2272963"/>
              <a:ext cx="1257151" cy="9846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3618324" y="1765131"/>
              <a:ext cx="11442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6" name="pole tekstowe 25"/>
          <p:cNvSpPr txBox="1"/>
          <p:nvPr/>
        </p:nvSpPr>
        <p:spPr>
          <a:xfrm>
            <a:off x="3923928" y="224790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CNS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will be about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41519"/>
            <a:ext cx="8121650" cy="54006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C000"/>
                </a:solidFill>
              </a:rPr>
              <a:t>Core ideas and cybernetic explanations. </a:t>
            </a:r>
            <a:endParaRPr lang="en-US" sz="2400" dirty="0" smtClean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flow in the brain.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Examples of communication breakdown.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Basic </a:t>
            </a:r>
            <a:r>
              <a:rPr lang="en-US" dirty="0"/>
              <a:t>brain </a:t>
            </a:r>
            <a:r>
              <a:rPr lang="en-US" dirty="0" smtClean="0"/>
              <a:t>architecture.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Functions </a:t>
            </a:r>
            <a:r>
              <a:rPr lang="en-US" dirty="0"/>
              <a:t>of the brain stem and states of </a:t>
            </a:r>
            <a:r>
              <a:rPr lang="en-US" dirty="0" smtClean="0"/>
              <a:t>consciousness.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Limbic </a:t>
            </a:r>
            <a:r>
              <a:rPr lang="en-US" dirty="0"/>
              <a:t>system and </a:t>
            </a:r>
            <a:r>
              <a:rPr lang="en-US" dirty="0" smtClean="0"/>
              <a:t>emotions.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293679"/>
            <a:ext cx="23812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brain_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0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061419"/>
            <a:ext cx="8121972" cy="1647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if the affective-cognitive link is broken?  </a:t>
            </a:r>
            <a:r>
              <a:rPr lang="en-US" dirty="0" smtClean="0"/>
              <a:t>Values are lost. </a:t>
            </a:r>
          </a:p>
          <a:p>
            <a:pPr marL="0" indent="0">
              <a:buNone/>
            </a:pPr>
            <a:r>
              <a:rPr lang="en-US" dirty="0" smtClean="0"/>
              <a:t>Sometimes we recognize a place, person, object but feel strange about it, or sometimes we feel we know but cannot recognize.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DMS</a:t>
            </a:r>
            <a:r>
              <a:rPr lang="en-US" dirty="0">
                <a:hlinkClick r:id="rId2"/>
              </a:rPr>
              <a:t>, delusional misidentification </a:t>
            </a:r>
            <a:r>
              <a:rPr lang="en-US" dirty="0" smtClean="0">
                <a:hlinkClick r:id="rId2"/>
              </a:rPr>
              <a:t>syndrome</a:t>
            </a:r>
            <a:r>
              <a:rPr lang="en-US" dirty="0"/>
              <a:t>: a belief that the identity of a person, object or place has somehow changed or has been altered. </a:t>
            </a:r>
            <a:endParaRPr lang="en-US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4632" cy="701675"/>
          </a:xfrm>
        </p:spPr>
        <p:txBody>
          <a:bodyPr/>
          <a:lstStyle/>
          <a:p>
            <a:r>
              <a:rPr lang="en-US" dirty="0" smtClean="0"/>
              <a:t>Delusional syndromes</a:t>
            </a:r>
            <a:endParaRPr lang="en-US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683567" y="2708920"/>
            <a:ext cx="6555433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110000"/>
              <a:buChar char="•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500"/>
              </a:spcAft>
            </a:pPr>
            <a:r>
              <a:rPr lang="en-US" dirty="0" err="1" smtClean="0">
                <a:hlinkClick r:id="rId3" tooltip="Capgras delusion"/>
              </a:rPr>
              <a:t>Capgras</a:t>
            </a:r>
            <a:r>
              <a:rPr lang="en-US" dirty="0" smtClean="0">
                <a:hlinkClick r:id="rId3" tooltip="Capgras delusion"/>
              </a:rPr>
              <a:t> delusion</a:t>
            </a:r>
            <a:r>
              <a:rPr lang="en-US" dirty="0" smtClean="0"/>
              <a:t>: </a:t>
            </a:r>
            <a:r>
              <a:rPr lang="en-US" dirty="0"/>
              <a:t>delusion</a:t>
            </a:r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dirty="0" smtClean="0"/>
              <a:t>a </a:t>
            </a:r>
            <a:r>
              <a:rPr lang="en-US" dirty="0"/>
              <a:t>close </a:t>
            </a:r>
            <a:r>
              <a:rPr lang="en-US" dirty="0" smtClean="0"/>
              <a:t>relative/spouse </a:t>
            </a:r>
            <a:r>
              <a:rPr lang="en-US" dirty="0"/>
              <a:t>has been replaced by an identical-looking impostor.</a:t>
            </a:r>
          </a:p>
          <a:p>
            <a:pPr>
              <a:spcAft>
                <a:spcPts val="500"/>
              </a:spcAft>
            </a:pPr>
            <a:r>
              <a:rPr lang="en-US" dirty="0" smtClean="0">
                <a:hlinkClick r:id="rId4" tooltip="Reduplicative paramnesia"/>
              </a:rPr>
              <a:t>Reduplicative </a:t>
            </a:r>
            <a:r>
              <a:rPr lang="en-US" dirty="0" err="1" smtClean="0">
                <a:hlinkClick r:id="rId4" tooltip="Reduplicative paramnesia"/>
              </a:rPr>
              <a:t>paramnesia</a:t>
            </a:r>
            <a:r>
              <a:rPr lang="en-US" dirty="0" smtClean="0"/>
              <a:t>: familiar person, place, object or body part has been duplicated.</a:t>
            </a:r>
          </a:p>
          <a:p>
            <a:pPr>
              <a:spcAft>
                <a:spcPts val="500"/>
              </a:spcAft>
            </a:pPr>
            <a:r>
              <a:rPr lang="en-US" dirty="0" err="1" smtClean="0">
                <a:hlinkClick r:id="rId5" tooltip="Fregoli delusion"/>
              </a:rPr>
              <a:t>Fregoli</a:t>
            </a:r>
            <a:r>
              <a:rPr lang="en-US" dirty="0" smtClean="0">
                <a:hlinkClick r:id="rId5" tooltip="Fregoli delusion"/>
              </a:rPr>
              <a:t> delusion</a:t>
            </a:r>
            <a:r>
              <a:rPr lang="en-US" dirty="0" smtClean="0"/>
              <a:t>: </a:t>
            </a:r>
            <a:r>
              <a:rPr lang="en-US" dirty="0"/>
              <a:t>delusion</a:t>
            </a:r>
            <a:r>
              <a:rPr lang="en-US" dirty="0" smtClean="0"/>
              <a:t> </a:t>
            </a:r>
            <a:r>
              <a:rPr lang="en-US" dirty="0"/>
              <a:t>that various people </a:t>
            </a:r>
            <a:r>
              <a:rPr lang="en-US" dirty="0" smtClean="0"/>
              <a:t>met </a:t>
            </a:r>
            <a:r>
              <a:rPr lang="en-US" dirty="0"/>
              <a:t>are actually the same person in disguise.</a:t>
            </a:r>
          </a:p>
          <a:p>
            <a:pPr>
              <a:spcAft>
                <a:spcPts val="500"/>
              </a:spcAft>
            </a:pPr>
            <a:r>
              <a:rPr lang="en-US" dirty="0" err="1" smtClean="0">
                <a:hlinkClick r:id="rId6" tooltip="Intermetamorphosis"/>
              </a:rPr>
              <a:t>Intermetamorphosis</a:t>
            </a:r>
            <a:r>
              <a:rPr lang="en-US" dirty="0" smtClean="0"/>
              <a:t>: delusion that </a:t>
            </a:r>
            <a:r>
              <a:rPr lang="en-US" dirty="0"/>
              <a:t>people </a:t>
            </a:r>
            <a:r>
              <a:rPr lang="en-US" dirty="0" smtClean="0"/>
              <a:t>swap </a:t>
            </a:r>
            <a:r>
              <a:rPr lang="en-US" dirty="0"/>
              <a:t>identities with each other whilst </a:t>
            </a:r>
            <a:r>
              <a:rPr lang="en-US" dirty="0" smtClean="0"/>
              <a:t>keeping the </a:t>
            </a:r>
            <a:r>
              <a:rPr lang="en-US" dirty="0"/>
              <a:t>same appearance.</a:t>
            </a:r>
          </a:p>
          <a:p>
            <a:pPr>
              <a:spcAft>
                <a:spcPts val="500"/>
              </a:spcAft>
            </a:pPr>
            <a:r>
              <a:rPr lang="en-US" dirty="0" smtClean="0">
                <a:hlinkClick r:id="rId7" tooltip="Syndrome of subjective doubles"/>
              </a:rPr>
              <a:t>Subjective </a:t>
            </a:r>
            <a:r>
              <a:rPr lang="en-US" dirty="0">
                <a:hlinkClick r:id="rId7" tooltip="Syndrome of subjective doubles"/>
              </a:rPr>
              <a:t>doubles</a:t>
            </a:r>
            <a:r>
              <a:rPr lang="en-US" dirty="0"/>
              <a:t>, delusion </a:t>
            </a:r>
            <a:r>
              <a:rPr lang="en-US" dirty="0" smtClean="0"/>
              <a:t>of a </a:t>
            </a:r>
            <a:r>
              <a:rPr lang="en-US" dirty="0" smtClean="0">
                <a:hlinkClick r:id="rId8" tooltip="Doppelgänger"/>
              </a:rPr>
              <a:t>doppelgänger</a:t>
            </a:r>
            <a:r>
              <a:rPr lang="en-US" dirty="0" smtClean="0"/>
              <a:t>, a double </a:t>
            </a:r>
            <a:r>
              <a:rPr lang="en-US" dirty="0"/>
              <a:t>of </a:t>
            </a:r>
            <a:r>
              <a:rPr lang="en-US" dirty="0" smtClean="0"/>
              <a:t>the person carrying </a:t>
            </a:r>
            <a:r>
              <a:rPr lang="en-US" dirty="0"/>
              <a:t>out independent actions</a:t>
            </a:r>
            <a:r>
              <a:rPr lang="en-US" dirty="0" smtClean="0"/>
              <a:t>.</a:t>
            </a:r>
          </a:p>
          <a:p>
            <a:pPr>
              <a:spcAft>
                <a:spcPts val="500"/>
              </a:spcAft>
            </a:pPr>
            <a:r>
              <a:rPr lang="en-US" dirty="0" smtClean="0">
                <a:hlinkClick r:id="rId9" tooltip="Mirrored self-misidentification"/>
              </a:rPr>
              <a:t>Mirrored self-misidentification</a:t>
            </a:r>
            <a:r>
              <a:rPr lang="en-US" dirty="0" smtClean="0"/>
              <a:t>: delusion that one's </a:t>
            </a:r>
            <a:r>
              <a:rPr lang="en-US" dirty="0"/>
              <a:t>reflection in a mirror is some other person. 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08920"/>
            <a:ext cx="1905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239000" y="5877272"/>
            <a:ext cx="179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It may happen to you!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1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will be about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41519"/>
            <a:ext cx="8121650" cy="54006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Core ideas and cybernetic explanations.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flow in the brain.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Examples of communication breakdown.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Basic </a:t>
            </a:r>
            <a:r>
              <a:rPr lang="en-US" sz="2400" dirty="0">
                <a:solidFill>
                  <a:srgbClr val="FFC000"/>
                </a:solidFill>
              </a:rPr>
              <a:t>brain </a:t>
            </a:r>
            <a:r>
              <a:rPr lang="en-US" sz="2400" dirty="0" smtClean="0">
                <a:solidFill>
                  <a:srgbClr val="FFC000"/>
                </a:solidFill>
              </a:rPr>
              <a:t>architecture.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Functions </a:t>
            </a:r>
            <a:r>
              <a:rPr lang="en-US" dirty="0"/>
              <a:t>of the brain stem and states of </a:t>
            </a:r>
            <a:r>
              <a:rPr lang="en-US" dirty="0" smtClean="0"/>
              <a:t>consciousness.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Limbic </a:t>
            </a:r>
            <a:r>
              <a:rPr lang="en-US" dirty="0"/>
              <a:t>system and </a:t>
            </a:r>
            <a:r>
              <a:rPr lang="en-US" dirty="0" smtClean="0"/>
              <a:t>emotions.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293679"/>
            <a:ext cx="23812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brain_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7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views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41519"/>
            <a:ext cx="4953620" cy="5139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Spatiotemporal resolution:</a:t>
            </a:r>
          </a:p>
          <a:p>
            <a:r>
              <a:rPr lang="en-US" dirty="0" smtClean="0"/>
              <a:t>spatial </a:t>
            </a:r>
            <a:r>
              <a:rPr lang="en-US" dirty="0"/>
              <a:t>scale:  10 orders of magnitude, from 10</a:t>
            </a:r>
            <a:r>
              <a:rPr lang="en-US" baseline="30000" dirty="0"/>
              <a:t>-10 </a:t>
            </a:r>
            <a:r>
              <a:rPr lang="en-US" dirty="0"/>
              <a:t>m to 1 </a:t>
            </a:r>
            <a:r>
              <a:rPr lang="en-US" dirty="0" smtClean="0"/>
              <a:t>m. </a:t>
            </a:r>
            <a:endParaRPr lang="en-US" dirty="0"/>
          </a:p>
          <a:p>
            <a:r>
              <a:rPr lang="en-US" dirty="0"/>
              <a:t>temporal scale: 10 or more orders of magnitude, from </a:t>
            </a:r>
            <a:r>
              <a:rPr lang="en-US" dirty="0" smtClean="0"/>
              <a:t>10</a:t>
            </a:r>
            <a:r>
              <a:rPr lang="en-US" baseline="30000" dirty="0" smtClean="0"/>
              <a:t>-10 </a:t>
            </a:r>
            <a:r>
              <a:rPr lang="en-US" dirty="0" smtClean="0"/>
              <a:t>s </a:t>
            </a:r>
            <a:r>
              <a:rPr lang="en-US" dirty="0"/>
              <a:t>to 1 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Architecture: </a:t>
            </a:r>
            <a:endParaRPr lang="en-US" dirty="0"/>
          </a:p>
          <a:p>
            <a:r>
              <a:rPr lang="en-US" dirty="0" smtClean="0"/>
              <a:t>hierarchical and modular</a:t>
            </a:r>
          </a:p>
          <a:p>
            <a:r>
              <a:rPr lang="en-US" dirty="0" smtClean="0"/>
              <a:t>ordered in large scale, chaotic  in small; </a:t>
            </a:r>
          </a:p>
          <a:p>
            <a:r>
              <a:rPr lang="en-US" dirty="0" smtClean="0"/>
              <a:t>specific projections: interacting regions wired to each other;</a:t>
            </a:r>
          </a:p>
          <a:p>
            <a:r>
              <a:rPr lang="en-US" dirty="0" smtClean="0"/>
              <a:t>diffused</a:t>
            </a:r>
            <a:r>
              <a:rPr lang="en-US" dirty="0"/>
              <a:t>: regions </a:t>
            </a:r>
            <a:r>
              <a:rPr lang="en-US" dirty="0" smtClean="0"/>
              <a:t>interact </a:t>
            </a:r>
            <a:r>
              <a:rPr lang="en-US" dirty="0"/>
              <a:t>through </a:t>
            </a:r>
            <a:r>
              <a:rPr lang="en-US" dirty="0" smtClean="0"/>
              <a:t>hormones and neurotransmitters; </a:t>
            </a:r>
            <a:endParaRPr lang="en-US" dirty="0"/>
          </a:p>
          <a:p>
            <a:r>
              <a:rPr lang="en-US" dirty="0" smtClean="0"/>
              <a:t>functional: </a:t>
            </a:r>
            <a:br>
              <a:rPr lang="en-US" dirty="0" smtClean="0"/>
            </a:br>
            <a:r>
              <a:rPr lang="en-US" dirty="0" err="1" smtClean="0"/>
              <a:t>subnetworks</a:t>
            </a:r>
            <a:r>
              <a:rPr lang="en-US" dirty="0" smtClean="0"/>
              <a:t> dedicated to specific tasks.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9021900"/>
              </p:ext>
            </p:extLst>
          </p:nvPr>
        </p:nvGraphicFramePr>
        <p:xfrm>
          <a:off x="5580112" y="1052736"/>
          <a:ext cx="33596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8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brains to machines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4" y="1196752"/>
            <a:ext cx="89233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30620" y="6165304"/>
            <a:ext cx="876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Source: DARPA Synapse project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small molecules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2433340" cy="482637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Psychoactive substances are usually found in small quantities in the brain itself: </a:t>
            </a:r>
            <a:br>
              <a:rPr lang="en-US" dirty="0" smtClean="0"/>
            </a:b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anandamide</a:t>
            </a:r>
            <a:r>
              <a:rPr lang="en-US" dirty="0" smtClean="0"/>
              <a:t>, endorphins. 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“The </a:t>
            </a:r>
            <a:r>
              <a:rPr lang="en-US" dirty="0"/>
              <a:t>gas will be administered only to gentlemen of the first respectability. The object is to make the entertainment in every respect a genteel </a:t>
            </a:r>
            <a:r>
              <a:rPr lang="en-US" dirty="0" smtClean="0"/>
              <a:t>affair”.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4" y="1048420"/>
            <a:ext cx="576262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3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structure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8121972" cy="540067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S.J. </a:t>
            </a:r>
            <a:r>
              <a:rPr lang="en-US" dirty="0" err="1" smtClean="0"/>
              <a:t>Kiebel</a:t>
            </a:r>
            <a:r>
              <a:rPr lang="en-US" dirty="0" smtClean="0"/>
              <a:t>, J. </a:t>
            </a:r>
            <a:r>
              <a:rPr lang="en-US" dirty="0" err="1" smtClean="0"/>
              <a:t>Daunizeau</a:t>
            </a:r>
            <a:r>
              <a:rPr lang="en-US" dirty="0" smtClean="0"/>
              <a:t>, K.J. </a:t>
            </a:r>
            <a:r>
              <a:rPr lang="en-US" dirty="0" err="1" smtClean="0"/>
              <a:t>Friston</a:t>
            </a:r>
            <a:r>
              <a:rPr lang="en-US" dirty="0" smtClean="0"/>
              <a:t>,  </a:t>
            </a:r>
            <a:r>
              <a:rPr lang="en-US" dirty="0" smtClean="0">
                <a:hlinkClick r:id="rId2"/>
              </a:rPr>
              <a:t>A Hierarchy of Time-Scales</a:t>
            </a:r>
            <a:br>
              <a:rPr lang="en-US" dirty="0" smtClean="0">
                <a:hlinkClick r:id="rId2"/>
              </a:rPr>
            </a:br>
            <a:r>
              <a:rPr lang="en-US" dirty="0" smtClean="0"/>
              <a:t> and the Brain. </a:t>
            </a:r>
            <a:r>
              <a:rPr lang="en-US" dirty="0" err="1" smtClean="0"/>
              <a:t>PLoS</a:t>
            </a:r>
            <a:r>
              <a:rPr lang="en-US" dirty="0" smtClean="0"/>
              <a:t> Computational Biology, </a:t>
            </a:r>
            <a:r>
              <a:rPr lang="en-US" dirty="0" err="1" smtClean="0"/>
              <a:t>Vol</a:t>
            </a:r>
            <a:r>
              <a:rPr lang="en-US" dirty="0" smtClean="0"/>
              <a:t> 4 (11), 2008, e1000209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FFC000"/>
                </a:solidFill>
                <a:hlinkClick r:id="rId3"/>
              </a:rPr>
              <a:t>Free energy principle</a:t>
            </a:r>
            <a:r>
              <a:rPr lang="en-US" dirty="0" smtClean="0"/>
              <a:t>: adaptive agents (brains) in a dynamic environment  minimize their surprise about sensory input  =&gt; </a:t>
            </a:r>
            <a:r>
              <a:rPr lang="en-US" dirty="0" smtClean="0">
                <a:solidFill>
                  <a:srgbClr val="FFC000"/>
                </a:solidFill>
              </a:rPr>
              <a:t>predictive brain</a:t>
            </a:r>
            <a:r>
              <a:rPr lang="en-US" dirty="0" smtClean="0"/>
              <a:t>, learning regularities in the environment from exposure to sensory input and internally generated signals =&gt; </a:t>
            </a:r>
            <a:r>
              <a:rPr lang="en-US" dirty="0" smtClean="0">
                <a:hlinkClick r:id="rId4"/>
              </a:rPr>
              <a:t>slow feature analysis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deep learning</a:t>
            </a:r>
            <a:r>
              <a:rPr lang="en-US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Brains model entire environment as a collection of hierarchical, dynamical systems (first step: correlation or </a:t>
            </a:r>
            <a:r>
              <a:rPr lang="en-US" dirty="0" err="1" smtClean="0"/>
              <a:t>Hebbian</a:t>
            </a:r>
            <a:r>
              <a:rPr lang="en-US" dirty="0" smtClean="0"/>
              <a:t> learning). 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Slower environmental changes provide the context for faster changes.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There is a simple mapping between this temporal hierarchy and the anatomical hierarchy of the brain.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Explains a wide range of neuroscientific findings by optimization of value.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dirty="0" smtClean="0"/>
              <a:t>Reaction time ~ 100 </a:t>
            </a:r>
            <a:r>
              <a:rPr lang="en-US" dirty="0" err="1" smtClean="0"/>
              <a:t>ms</a:t>
            </a:r>
            <a:r>
              <a:rPr lang="en-US" dirty="0" smtClean="0"/>
              <a:t> is a compromise between the need for </a:t>
            </a:r>
            <a:r>
              <a:rPr lang="en-US" dirty="0"/>
              <a:t>fast reaction and </a:t>
            </a:r>
            <a:r>
              <a:rPr lang="en-US" dirty="0" smtClean="0"/>
              <a:t>brain power needed for planning/perception.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58" y="18864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1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211960" y="1266919"/>
            <a:ext cx="4608512" cy="43388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Connectivity of 383 regions in macaque brain; </a:t>
            </a:r>
            <a:r>
              <a:rPr lang="en-US" dirty="0" err="1">
                <a:hlinkClick r:id="rId2"/>
              </a:rPr>
              <a:t>Modha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&amp; Singh</a:t>
            </a:r>
            <a:r>
              <a:rPr lang="en-US" dirty="0">
                <a:hlinkClick r:id="rId2"/>
              </a:rPr>
              <a:t>, </a:t>
            </a:r>
            <a:r>
              <a:rPr lang="en-US" dirty="0" smtClean="0">
                <a:hlinkClick r:id="rId2"/>
              </a:rPr>
              <a:t>PNAS</a:t>
            </a:r>
            <a:r>
              <a:rPr lang="en-US" i="1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2010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060848"/>
            <a:ext cx="47625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upload.wikimedia.org/wikipedia/en/4/46/Br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2" y="1340768"/>
            <a:ext cx="3124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0173"/>
            <a:ext cx="33147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will be about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41519"/>
            <a:ext cx="8121650" cy="54006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Core ideas and cybernetic explanations.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flow in the brain.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Examples of communication breakdown.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Basic </a:t>
            </a:r>
            <a:r>
              <a:rPr lang="en-US" dirty="0"/>
              <a:t>brain </a:t>
            </a:r>
            <a:r>
              <a:rPr lang="en-US" dirty="0" smtClean="0"/>
              <a:t>architecture.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Functions </a:t>
            </a:r>
            <a:r>
              <a:rPr lang="en-US" sz="2400" dirty="0">
                <a:solidFill>
                  <a:schemeClr val="tx2"/>
                </a:solidFill>
              </a:rPr>
              <a:t>of the brain stem and states of </a:t>
            </a:r>
            <a:r>
              <a:rPr lang="en-US" sz="2400" dirty="0" smtClean="0">
                <a:solidFill>
                  <a:schemeClr val="tx2"/>
                </a:solidFill>
              </a:rPr>
              <a:t>consciousness.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Limbic </a:t>
            </a:r>
            <a:r>
              <a:rPr lang="en-US" dirty="0"/>
              <a:t>system and </a:t>
            </a:r>
            <a:r>
              <a:rPr lang="en-US" dirty="0" smtClean="0"/>
              <a:t>emotions.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293679"/>
            <a:ext cx="23812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brain_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Brainstem main functions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3206750" cy="525842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10 </a:t>
            </a:r>
            <a:r>
              <a:rPr lang="en-US" dirty="0" smtClean="0">
                <a:hlinkClick r:id="rId2"/>
              </a:rPr>
              <a:t>cranial nerves</a:t>
            </a:r>
            <a:r>
              <a:rPr lang="en-US" dirty="0" smtClean="0"/>
              <a:t> pass through the brainstem, transmitting sensory information and controlling eyes, face and speech related movements.</a:t>
            </a:r>
            <a:endParaRPr lang="en-US" dirty="0" smtClean="0">
              <a:hlinkClick r:id="rId3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hlinkClick r:id="rId3"/>
              </a:rPr>
              <a:t>Central pattern generators</a:t>
            </a:r>
            <a:r>
              <a:rPr lang="en-US" dirty="0" smtClean="0"/>
              <a:t> or neural circuits producing rhythmic activity,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brainstem and spinal cord </a:t>
            </a:r>
            <a:r>
              <a:rPr lang="en-US" dirty="0" smtClean="0"/>
              <a:t>enable respiration </a:t>
            </a:r>
            <a:r>
              <a:rPr lang="en-US" dirty="0"/>
              <a:t>and locomotion</a:t>
            </a:r>
            <a:r>
              <a:rPr lang="en-US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Global control of access to sensory </a:t>
            </a:r>
            <a:r>
              <a:rPr lang="en-US" dirty="0"/>
              <a:t>input, </a:t>
            </a:r>
            <a:r>
              <a:rPr lang="en-US" dirty="0" smtClean="0"/>
              <a:t>alertness</a:t>
            </a:r>
            <a:r>
              <a:rPr lang="en-US" dirty="0"/>
              <a:t>, </a:t>
            </a:r>
            <a:r>
              <a:rPr lang="en-US" dirty="0" smtClean="0"/>
              <a:t>emotional states, pain, posture, </a:t>
            </a:r>
            <a:r>
              <a:rPr lang="en-US" dirty="0" err="1" smtClean="0"/>
              <a:t>locomotor</a:t>
            </a:r>
            <a:r>
              <a:rPr lang="en-US" dirty="0" smtClean="0"/>
              <a:t> </a:t>
            </a:r>
            <a:r>
              <a:rPr lang="en-US" dirty="0"/>
              <a:t>reflexes. </a:t>
            </a: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052736"/>
            <a:ext cx="52387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05250" y="5843811"/>
            <a:ext cx="5059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2000" dirty="0" smtClean="0">
                <a:latin typeface="+mn-lt"/>
              </a:rPr>
              <a:t>Gray’s </a:t>
            </a:r>
            <a:r>
              <a:rPr lang="en-US" sz="2000" dirty="0">
                <a:latin typeface="+mn-lt"/>
              </a:rPr>
              <a:t>anatomy (1918</a:t>
            </a:r>
            <a:r>
              <a:rPr lang="en-US" sz="2000" dirty="0" smtClean="0">
                <a:latin typeface="+mn-lt"/>
              </a:rPr>
              <a:t>): spinal cord, medulla oblongata, pons, mesencephalon, midbrain.</a:t>
            </a:r>
            <a:endParaRPr lang="en-US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340768"/>
            <a:ext cx="32289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35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functions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8121972" cy="540067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Brainstem is the sensory/motor gateway to the brain: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breaking connections passing through the ventral part of the pons leads to the </a:t>
            </a:r>
            <a:r>
              <a:rPr lang="en-US" dirty="0" smtClean="0">
                <a:hlinkClick r:id="rId2"/>
              </a:rPr>
              <a:t>locked-in syndrome</a:t>
            </a:r>
            <a:r>
              <a:rPr lang="en-US" dirty="0" smtClean="0"/>
              <a:t>;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patients are almost completely </a:t>
            </a:r>
            <a:r>
              <a:rPr lang="en-US" dirty="0" err="1" smtClean="0"/>
              <a:t>paralised</a:t>
            </a:r>
            <a:r>
              <a:rPr lang="en-US" dirty="0" smtClean="0"/>
              <a:t>, only eye blinks and breathing are controlled consciously;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Jean-Dominique </a:t>
            </a:r>
            <a:r>
              <a:rPr lang="en-US" dirty="0" err="1"/>
              <a:t>Bauby</a:t>
            </a:r>
            <a:r>
              <a:rPr lang="en-US" dirty="0"/>
              <a:t>, Paris </a:t>
            </a:r>
            <a:r>
              <a:rPr lang="en-US" dirty="0" smtClean="0"/>
              <a:t>journalist, after stroke become locked-in, film </a:t>
            </a:r>
            <a:r>
              <a:rPr lang="en-US" i="1" dirty="0" smtClean="0">
                <a:hlinkClick r:id="rId3" tooltip="The Diving Bell and the Butterfly (film)"/>
              </a:rPr>
              <a:t>The Diving Bell and the Butterfly</a:t>
            </a:r>
            <a:r>
              <a:rPr lang="en-US" dirty="0"/>
              <a:t> </a:t>
            </a:r>
            <a:r>
              <a:rPr lang="en-US" dirty="0" smtClean="0"/>
              <a:t>(2007) is an adaptation of his story, he dictated it by blinking just one eye!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Medulla oblongata, </a:t>
            </a:r>
            <a:r>
              <a:rPr lang="en-US" dirty="0" smtClean="0"/>
              <a:t>lower </a:t>
            </a:r>
            <a:r>
              <a:rPr lang="en-US" dirty="0"/>
              <a:t>half of </a:t>
            </a:r>
            <a:r>
              <a:rPr lang="en-US" dirty="0" smtClean="0"/>
              <a:t>brainstem has: </a:t>
            </a:r>
          </a:p>
          <a:p>
            <a:r>
              <a:rPr lang="en-US" dirty="0"/>
              <a:t>respiration </a:t>
            </a:r>
            <a:r>
              <a:rPr lang="en-US" dirty="0" smtClean="0"/>
              <a:t>centers – chemoreceptors, O</a:t>
            </a:r>
            <a:r>
              <a:rPr lang="en-US" baseline="-25000" dirty="0" smtClean="0"/>
              <a:t>2</a:t>
            </a:r>
            <a:r>
              <a:rPr lang="en-US" dirty="0" smtClean="0"/>
              <a:t>/CO</a:t>
            </a:r>
            <a:r>
              <a:rPr lang="en-US" baseline="-25000" dirty="0" smtClean="0"/>
              <a:t>2</a:t>
            </a:r>
            <a:r>
              <a:rPr lang="en-US" dirty="0" smtClean="0"/>
              <a:t> level</a:t>
            </a:r>
            <a:endParaRPr lang="en-US" dirty="0"/>
          </a:p>
          <a:p>
            <a:r>
              <a:rPr lang="en-US" dirty="0"/>
              <a:t>cardiac center – </a:t>
            </a:r>
            <a:r>
              <a:rPr lang="en-US" dirty="0" smtClean="0"/>
              <a:t>sympathetic &amp; parasympathetic system.</a:t>
            </a:r>
            <a:endParaRPr lang="en-US" dirty="0"/>
          </a:p>
          <a:p>
            <a:r>
              <a:rPr lang="en-US" dirty="0"/>
              <a:t>vasomotor center – </a:t>
            </a:r>
            <a:r>
              <a:rPr lang="en-US" dirty="0" smtClean="0"/>
              <a:t>baroreceptors, blood pressure.</a:t>
            </a:r>
            <a:endParaRPr lang="en-US" dirty="0"/>
          </a:p>
          <a:p>
            <a:r>
              <a:rPr lang="en-US" dirty="0"/>
              <a:t>reflex centers of vomiting, coughing, sneezing, </a:t>
            </a:r>
            <a:r>
              <a:rPr lang="en-US" dirty="0" smtClean="0"/>
              <a:t>swallowing.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7609"/>
            <a:ext cx="19050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7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175720"/>
            <a:ext cx="6731000" cy="11011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brain complexity may be overwhelming but to build interesting systems we need only to understand the principles, core ideas.  Engineering (functionalist) perspective: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4632" cy="701675"/>
          </a:xfrm>
        </p:spPr>
        <p:txBody>
          <a:bodyPr/>
          <a:lstStyle/>
          <a:p>
            <a:r>
              <a:rPr lang="en-US" dirty="0" smtClean="0"/>
              <a:t>Core ideas</a:t>
            </a:r>
            <a:endParaRPr lang="en-US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1331640" y="2539008"/>
            <a:ext cx="6264696" cy="864096"/>
          </a:xfrm>
          <a:prstGeom prst="rect">
            <a:avLst/>
          </a:prstGeom>
          <a:noFill/>
          <a:ln w="12700" cmpd="dbl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110000"/>
              <a:buChar char="•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/>
              <a:t>Understanding = building </a:t>
            </a:r>
            <a:r>
              <a:rPr lang="en-US" dirty="0" smtClean="0"/>
              <a:t>a system and </a:t>
            </a:r>
            <a:r>
              <a:rPr lang="en-US" dirty="0"/>
              <a:t>checking that </a:t>
            </a:r>
            <a:r>
              <a:rPr lang="en-US" dirty="0" smtClean="0"/>
              <a:t>its functions </a:t>
            </a:r>
            <a:r>
              <a:rPr lang="en-US" dirty="0"/>
              <a:t>approximate what we want sufficiently well.  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683568" y="3628132"/>
            <a:ext cx="80499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110000"/>
              <a:buChar char="•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William R. </a:t>
            </a:r>
            <a:r>
              <a:rPr lang="en-US" dirty="0" err="1" smtClean="0"/>
              <a:t>Klemm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Core Ideas in Neuroscience</a:t>
            </a:r>
            <a:r>
              <a:rPr lang="en-US" dirty="0" smtClean="0"/>
              <a:t> (2007, e-book) </a:t>
            </a:r>
            <a:br>
              <a:rPr lang="en-US" dirty="0" smtClean="0"/>
            </a:br>
            <a:r>
              <a:rPr lang="en-US" dirty="0" smtClean="0"/>
              <a:t>lists 75 “core ideas” or basic principles in neuroscience:  </a:t>
            </a:r>
          </a:p>
          <a:p>
            <a:r>
              <a:rPr lang="en-US" dirty="0" smtClean="0"/>
              <a:t>Cell Biology, Development – more on biological side.</a:t>
            </a:r>
          </a:p>
          <a:p>
            <a:r>
              <a:rPr lang="en-US" dirty="0" smtClean="0"/>
              <a:t>General ideas, sensory systems, information processing,  motor control.</a:t>
            </a:r>
          </a:p>
          <a:p>
            <a:r>
              <a:rPr lang="en-US" dirty="0" smtClean="0"/>
              <a:t>Emotions, learning &amp; memory. </a:t>
            </a:r>
          </a:p>
          <a:p>
            <a:r>
              <a:rPr lang="en-US" dirty="0" smtClean="0"/>
              <a:t>States of consciousness – more on psychological physiology side. </a:t>
            </a:r>
          </a:p>
          <a:p>
            <a:pPr marL="0" indent="0">
              <a:buFontTx/>
              <a:buNone/>
            </a:pPr>
            <a:r>
              <a:rPr lang="en-US" dirty="0" smtClean="0"/>
              <a:t>We will take similar approach, oriented more towards engineering and computer simulations of functions.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60648"/>
            <a:ext cx="17145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0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Brainstem </a:t>
            </a:r>
            <a:r>
              <a:rPr lang="en-US" dirty="0"/>
              <a:t>neurotransmitters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5648548"/>
            <a:ext cx="8121972" cy="11967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J. </a:t>
            </a:r>
            <a:r>
              <a:rPr lang="en-US" dirty="0" err="1" smtClean="0"/>
              <a:t>Parvizi</a:t>
            </a:r>
            <a:r>
              <a:rPr lang="en-US" dirty="0" smtClean="0"/>
              <a:t>, A. </a:t>
            </a:r>
            <a:r>
              <a:rPr lang="en-US" dirty="0" err="1" smtClean="0"/>
              <a:t>Damasio</a:t>
            </a:r>
            <a:r>
              <a:rPr lang="en-US" dirty="0" smtClean="0"/>
              <a:t>, Consciousness and the brainstem. Cognition (2001): core consciousness, the feeling of being, representation of current organism state within </a:t>
            </a:r>
            <a:r>
              <a:rPr lang="en-US" dirty="0" err="1" smtClean="0"/>
              <a:t>somato</a:t>
            </a:r>
            <a:r>
              <a:rPr lang="en-US" dirty="0" smtClean="0"/>
              <a:t>-sensing structures, reflecting the change of organism state caused by interaction with environment.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031875"/>
            <a:ext cx="62103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8"/>
          <p:cNvSpPr txBox="1">
            <a:spLocks/>
          </p:cNvSpPr>
          <p:nvPr/>
        </p:nvSpPr>
        <p:spPr bwMode="auto">
          <a:xfrm>
            <a:off x="755576" y="1241520"/>
            <a:ext cx="2178124" cy="434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110000"/>
              <a:buChar char="•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Brainstem has: </a:t>
            </a:r>
            <a:br>
              <a:rPr lang="en-US" dirty="0" smtClean="0"/>
            </a:br>
            <a:r>
              <a:rPr lang="en-US" dirty="0" smtClean="0"/>
              <a:t>locus coeruleus , norepinephrine, arousal, readiness</a:t>
            </a:r>
          </a:p>
          <a:p>
            <a:pPr marL="0" indent="0">
              <a:buFontTx/>
              <a:buNone/>
            </a:pPr>
            <a:r>
              <a:rPr lang="en-US" dirty="0" smtClean="0"/>
              <a:t>9 raphe nuclei,  serotonin-mood regulation, </a:t>
            </a:r>
          </a:p>
          <a:p>
            <a:pPr marL="0" indent="0">
              <a:buFontTx/>
              <a:buNone/>
            </a:pPr>
            <a:r>
              <a:rPr lang="en-US" dirty="0" smtClean="0"/>
              <a:t>VTA in midbrain,</a:t>
            </a:r>
            <a:br>
              <a:rPr lang="en-US" dirty="0" smtClean="0"/>
            </a:br>
            <a:r>
              <a:rPr lang="en-US" dirty="0" smtClean="0"/>
              <a:t>dopamine, reward and drives</a:t>
            </a:r>
          </a:p>
          <a:p>
            <a:pPr marL="0" indent="0">
              <a:buFontTx/>
              <a:buNone/>
            </a:pPr>
            <a:r>
              <a:rPr lang="en-US" dirty="0" smtClean="0"/>
              <a:t>Pontine nuclei, Ach, memory, attention.</a:t>
            </a:r>
          </a:p>
        </p:txBody>
      </p:sp>
    </p:spTree>
    <p:extLst>
      <p:ext uri="{BB962C8B-B14F-4D97-AF65-F5344CB8AC3E}">
        <p14:creationId xmlns:p14="http://schemas.microsoft.com/office/powerpoint/2010/main" val="40429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Brainstem activation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8121972" cy="72192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Ascending reticular </a:t>
            </a:r>
            <a:r>
              <a:rPr lang="en-US" dirty="0"/>
              <a:t>formation </a:t>
            </a:r>
            <a:r>
              <a:rPr lang="en-US" dirty="0" smtClean="0"/>
              <a:t>wakes the brain up, preparing for perception,  mental and behavioral actions: rough control without precise analysis. 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13854252"/>
              </p:ext>
            </p:extLst>
          </p:nvPr>
        </p:nvGraphicFramePr>
        <p:xfrm>
          <a:off x="683568" y="2060848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0" y="21084"/>
            <a:ext cx="8915400" cy="3344416"/>
            <a:chOff x="0" y="21084"/>
            <a:chExt cx="8915400" cy="334441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800"/>
              <a:ext cx="4457700" cy="331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1084"/>
              <a:ext cx="4457700" cy="331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52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consciousness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8121972" cy="72192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PET studies; communication with people in MCS is difficult.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64308"/>
            <a:ext cx="7620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brains create experience?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7793038" cy="546100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latin typeface="+mj-lt"/>
              </a:rPr>
              <a:t>Sensory cortex, for example V4 for color, MT for movement.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28625" y="1571625"/>
            <a:ext cx="8501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Aft>
                <a:spcPts val="1200"/>
              </a:spcAft>
              <a:defRPr/>
            </a:pPr>
            <a:r>
              <a:rPr lang="en-US" sz="2000" dirty="0">
                <a:solidFill>
                  <a:srgbClr val="FFC000"/>
                </a:solidFill>
                <a:latin typeface="+mn-lt"/>
              </a:rPr>
              <a:t>Bottom-up and top-down activations</a:t>
            </a:r>
            <a:r>
              <a:rPr lang="en-US" sz="2000" dirty="0">
                <a:latin typeface="+mn-lt"/>
              </a:rPr>
              <a:t> create resonant states. </a:t>
            </a:r>
          </a:p>
          <a:p>
            <a:pPr algn="l">
              <a:spcAft>
                <a:spcPts val="1200"/>
              </a:spcAft>
              <a:defRPr/>
            </a:pPr>
            <a:r>
              <a:rPr lang="en-US" sz="2000" dirty="0">
                <a:latin typeface="+mn-lt"/>
              </a:rPr>
              <a:t>What if top-down connections are weak or missing?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C. Gilbert, M. </a:t>
            </a:r>
            <a:r>
              <a:rPr lang="en-US" sz="2000" dirty="0" err="1">
                <a:latin typeface="+mn-lt"/>
              </a:rPr>
              <a:t>Sigman</a:t>
            </a:r>
            <a:r>
              <a:rPr lang="en-US" sz="2000" dirty="0">
                <a:latin typeface="+mn-lt"/>
              </a:rPr>
              <a:t>, Brain States: Top-Down Influences in Sensory </a:t>
            </a:r>
            <a:r>
              <a:rPr lang="en-US" sz="2000" dirty="0" smtClean="0">
                <a:latin typeface="+mn-lt"/>
              </a:rPr>
              <a:t>Processing. Neuron</a:t>
            </a:r>
            <a:r>
              <a:rPr lang="en-US" sz="2000" dirty="0">
                <a:latin typeface="+mn-lt"/>
              </a:rPr>
              <a:t>, Volume 54, Issue 5, Pages 677-696, </a:t>
            </a:r>
            <a:r>
              <a:rPr lang="en-US" sz="2000" dirty="0" smtClean="0">
                <a:latin typeface="+mn-lt"/>
              </a:rPr>
              <a:t>2007</a:t>
            </a:r>
            <a:endParaRPr lang="en-US" sz="900" dirty="0">
              <a:latin typeface="+mn-lt"/>
            </a:endParaRPr>
          </a:p>
          <a:p>
            <a:pPr algn="l">
              <a:spcAft>
                <a:spcPts val="1200"/>
              </a:spcAft>
              <a:defRPr/>
            </a:pPr>
            <a:r>
              <a:rPr lang="en-US" sz="2000" dirty="0">
                <a:latin typeface="+mn-lt"/>
              </a:rPr>
              <a:t>Cortical &amp; thalamic sensory lower-level processes are shaped by complex top-down influences, attention, task-related expectations and sensory inputs.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Brain states are determined by the interactions between multiple cortical areas and the modulation of intrinsic circuits by feedback connections.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Disruption of this interaction may lead to behavioral disorders</a:t>
            </a:r>
            <a:r>
              <a:rPr lang="en-US" sz="2000" dirty="0" smtClean="0">
                <a:latin typeface="+mn-lt"/>
              </a:rPr>
              <a:t>.</a:t>
            </a:r>
            <a:endParaRPr lang="en-US" sz="900" dirty="0">
              <a:latin typeface="+mn-lt"/>
            </a:endParaRPr>
          </a:p>
          <a:p>
            <a:pPr algn="l">
              <a:spcAft>
                <a:spcPts val="1200"/>
              </a:spcAft>
              <a:defRPr/>
            </a:pPr>
            <a:r>
              <a:rPr lang="en-US" sz="2000" dirty="0" err="1">
                <a:latin typeface="+mn-lt"/>
              </a:rPr>
              <a:t>Dehaene</a:t>
            </a:r>
            <a:r>
              <a:rPr lang="en-US" sz="2000" dirty="0">
                <a:latin typeface="+mn-lt"/>
              </a:rPr>
              <a:t> et al, Conscious, preconscious, and subliminal processing. TCS 2006</a:t>
            </a:r>
          </a:p>
          <a:p>
            <a:pPr algn="l">
              <a:spcAft>
                <a:spcPts val="1200"/>
              </a:spcAft>
              <a:defRPr/>
            </a:pPr>
            <a:r>
              <a:rPr lang="en-US" sz="2000" dirty="0">
                <a:solidFill>
                  <a:srgbClr val="EAEAEA"/>
                </a:solidFill>
                <a:latin typeface="+mn-lt"/>
              </a:rPr>
              <a:t>Bottom-up strength &amp; top-down attention combined lead to 4 brain states, with both stimulus and attention required for conscious reportability. </a:t>
            </a:r>
            <a:br>
              <a:rPr lang="en-US" sz="2000" dirty="0">
                <a:solidFill>
                  <a:srgbClr val="EAEAEA"/>
                </a:solidFill>
                <a:latin typeface="+mn-lt"/>
              </a:rPr>
            </a:br>
            <a:r>
              <a:rPr lang="en-US" sz="2000" b="1" dirty="0">
                <a:solidFill>
                  <a:srgbClr val="EAEAEA"/>
                </a:solidFill>
                <a:latin typeface="+mn-lt"/>
              </a:rPr>
              <a:t>Imagery</a:t>
            </a:r>
            <a:r>
              <a:rPr lang="en-US" sz="2000" dirty="0">
                <a:solidFill>
                  <a:srgbClr val="EAEAEA"/>
                </a:solidFill>
                <a:latin typeface="+mn-lt"/>
              </a:rPr>
              <a:t>? Electric shock activates auditory cortex through amygdala pathway, same with imagined scary episodes.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5943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85750"/>
            <a:ext cx="59245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will be about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41519"/>
            <a:ext cx="8121650" cy="5400675"/>
          </a:xfrm>
        </p:spPr>
        <p:txBody>
          <a:bodyPr/>
          <a:lstStyle/>
          <a:p>
            <a:r>
              <a:rPr lang="en-US" dirty="0"/>
              <a:t>Core ideas and cybernetic explanations. </a:t>
            </a:r>
            <a:endParaRPr lang="en-US" dirty="0" smtClean="0"/>
          </a:p>
          <a:p>
            <a:r>
              <a:rPr lang="en-US" dirty="0"/>
              <a:t>Information flow in the brain. </a:t>
            </a:r>
          </a:p>
          <a:p>
            <a:r>
              <a:rPr lang="en-US" dirty="0"/>
              <a:t>Examples of communication breakdown. </a:t>
            </a:r>
            <a:endParaRPr lang="en-US" dirty="0" smtClean="0"/>
          </a:p>
          <a:p>
            <a:pPr lvl="0"/>
            <a:r>
              <a:rPr lang="en-US" dirty="0" smtClean="0"/>
              <a:t>Basic </a:t>
            </a:r>
            <a:r>
              <a:rPr lang="en-US" dirty="0"/>
              <a:t>brain </a:t>
            </a:r>
            <a:r>
              <a:rPr lang="en-US" dirty="0" smtClean="0"/>
              <a:t>architecture. </a:t>
            </a:r>
          </a:p>
          <a:p>
            <a:pPr lvl="0"/>
            <a:r>
              <a:rPr lang="en-US" dirty="0" smtClean="0"/>
              <a:t>Functions </a:t>
            </a:r>
            <a:r>
              <a:rPr lang="en-US" dirty="0"/>
              <a:t>of the brain stem and states of </a:t>
            </a:r>
            <a:r>
              <a:rPr lang="en-US" dirty="0" smtClean="0"/>
              <a:t>consciousness. </a:t>
            </a:r>
          </a:p>
          <a:p>
            <a:pPr lvl="0"/>
            <a:r>
              <a:rPr lang="en-US" sz="2400" dirty="0" smtClean="0">
                <a:solidFill>
                  <a:schemeClr val="tx2"/>
                </a:solidFill>
              </a:rPr>
              <a:t>Limbic </a:t>
            </a:r>
            <a:r>
              <a:rPr lang="en-US" sz="2400" dirty="0">
                <a:solidFill>
                  <a:schemeClr val="tx2"/>
                </a:solidFill>
              </a:rPr>
              <a:t>system and </a:t>
            </a:r>
            <a:r>
              <a:rPr lang="en-US" sz="2400" dirty="0" smtClean="0">
                <a:solidFill>
                  <a:schemeClr val="tx2"/>
                </a:solidFill>
              </a:rPr>
              <a:t>emotions.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293679"/>
            <a:ext cx="23812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brain_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 &amp; drives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4673600" cy="439432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Emotions: categories of brain/body states.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Emotions may have many functions; they</a:t>
            </a:r>
            <a:br>
              <a:rPr lang="en-US" dirty="0" smtClean="0"/>
            </a:br>
            <a:r>
              <a:rPr lang="en-US" dirty="0" smtClean="0"/>
              <a:t>involve physiological arousal, expressive behaviors facilitating planning and actions by providing them with value.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Basic emotions are universal and can be recognized on photographs of people independently of their ethnic origin.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hlinkClick r:id="rId2"/>
              </a:rPr>
              <a:t>Facial </a:t>
            </a:r>
            <a:r>
              <a:rPr lang="en-US" dirty="0">
                <a:hlinkClick r:id="rId2"/>
              </a:rPr>
              <a:t>Action Coding </a:t>
            </a:r>
            <a:r>
              <a:rPr lang="en-US" dirty="0" smtClean="0">
                <a:hlinkClick r:id="rId2"/>
              </a:rPr>
              <a:t>System</a:t>
            </a:r>
            <a:r>
              <a:rPr lang="en-US" dirty="0" smtClean="0"/>
              <a:t> is a parametric approach to code facial muscle expressions but the whole body is the canvas for expressing emotional states.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3568" y="546668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Emotions are associated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with mood, temperament,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personality and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motivation.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Drives motivate, direct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and energize behavior,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emotions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provide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affective evaluation of motivation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, positive or negative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20428"/>
            <a:ext cx="37719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 &amp; drives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4673600" cy="439432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Emotions: categories of brain/body states.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Emotions may have many functions; they</a:t>
            </a:r>
            <a:br>
              <a:rPr lang="en-US" dirty="0" smtClean="0"/>
            </a:br>
            <a:r>
              <a:rPr lang="en-US" dirty="0" smtClean="0"/>
              <a:t>involve physiological arousal, expressive behaviors facilitating planning and actions by providing them with value.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Basic emotions are universal and can be recognized on photographs of people independently of their ethnic origin.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hlinkClick r:id="rId2"/>
              </a:rPr>
              <a:t>Facial </a:t>
            </a:r>
            <a:r>
              <a:rPr lang="en-US" dirty="0">
                <a:hlinkClick r:id="rId2"/>
              </a:rPr>
              <a:t>Action Coding </a:t>
            </a:r>
            <a:r>
              <a:rPr lang="en-US" dirty="0" smtClean="0">
                <a:hlinkClick r:id="rId2"/>
              </a:rPr>
              <a:t>System</a:t>
            </a:r>
            <a:r>
              <a:rPr lang="en-US" dirty="0" smtClean="0"/>
              <a:t> is a parametric approach to code facial muscle expressions but the whole body is the canvas for expressing emotional states.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3568" y="546668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Emotions are associated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with mood, temperament,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personality and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motivation.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Drives motivate, direct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and energize behavior,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emotions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provide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affective evaluation of motivation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, positive or negative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70" y="980728"/>
            <a:ext cx="37147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4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 &amp; drives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4673600" cy="439432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Emotions: categories of brain/body states.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Emotions may have many functions; they</a:t>
            </a:r>
            <a:br>
              <a:rPr lang="en-US" dirty="0" smtClean="0"/>
            </a:br>
            <a:r>
              <a:rPr lang="en-US" dirty="0" smtClean="0"/>
              <a:t>involve physiological arousal, expressive behaviors facilitating planning and actions by providing them with value.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Basic emotions are universal and can be recognized on photographs of people independently of their ethnic origin.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hlinkClick r:id="rId2"/>
              </a:rPr>
              <a:t>Facial </a:t>
            </a:r>
            <a:r>
              <a:rPr lang="en-US" dirty="0">
                <a:hlinkClick r:id="rId2"/>
              </a:rPr>
              <a:t>Action Coding </a:t>
            </a:r>
            <a:r>
              <a:rPr lang="en-US" dirty="0" smtClean="0">
                <a:hlinkClick r:id="rId2"/>
              </a:rPr>
              <a:t>System</a:t>
            </a:r>
            <a:r>
              <a:rPr lang="en-US" dirty="0" smtClean="0"/>
              <a:t> is a parametric approach to code facial muscle expressions but the whole body is the canvas for expressing emotional states.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3568" y="546668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Emotions are associated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with mood, temperament,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personality and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motivation.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Drives motivate, direct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and energize behavior,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emotions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provide 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affective evaluation of motivation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, positive or negative</a:t>
            </a: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.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45" y="980728"/>
            <a:ext cx="37338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5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Affective computing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66919"/>
            <a:ext cx="3683000" cy="535680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Robert </a:t>
            </a:r>
            <a:r>
              <a:rPr lang="en-US" dirty="0" err="1" smtClean="0"/>
              <a:t>Plutchik</a:t>
            </a:r>
            <a:r>
              <a:rPr lang="en-US" dirty="0" smtClean="0"/>
              <a:t> created 3D model of emotions based on combination of 2 or 3 basic emotions, although there are great differences in linguistic description of more subtle emotions around the world.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Affect in psychology = how emotions affect behavior.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Affective </a:t>
            </a:r>
            <a:r>
              <a:rPr lang="en-US" dirty="0" smtClean="0"/>
              <a:t>computing: recognize</a:t>
            </a:r>
            <a:r>
              <a:rPr lang="en-US" dirty="0"/>
              <a:t>, interpret, process, and simulate human </a:t>
            </a:r>
            <a:r>
              <a:rPr lang="en-US" dirty="0" smtClean="0"/>
              <a:t>affects in artificial systems, including speech, facial and bodily expressions.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hlinkClick r:id="rId2" tooltip="Emotion Markup Language"/>
              </a:rPr>
              <a:t>Emotion Markup Language</a:t>
            </a:r>
            <a:r>
              <a:rPr lang="en-US" dirty="0"/>
              <a:t> (</a:t>
            </a:r>
            <a:r>
              <a:rPr lang="en-US" dirty="0" err="1"/>
              <a:t>EmotionML</a:t>
            </a:r>
            <a:r>
              <a:rPr lang="en-US" dirty="0" smtClean="0"/>
              <a:t>).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099220"/>
            <a:ext cx="476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of emotions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83568" y="1556792"/>
            <a:ext cx="4017516" cy="496855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Charles Darwin (1872) </a:t>
            </a:r>
            <a:br>
              <a:rPr lang="en-US" dirty="0" smtClean="0"/>
            </a:br>
            <a:r>
              <a:rPr lang="en-US" i="1" dirty="0" smtClean="0">
                <a:hlinkClick r:id="rId2" tooltip="The Expression of the Emotions in Man and Animals"/>
              </a:rPr>
              <a:t>The </a:t>
            </a:r>
            <a:r>
              <a:rPr lang="en-US" i="1" dirty="0">
                <a:hlinkClick r:id="rId2" tooltip="The Expression of the Emotions in Man and Animals"/>
              </a:rPr>
              <a:t>Expression of the Emotions in Man and Animals</a:t>
            </a:r>
            <a:r>
              <a:rPr lang="en-US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Even </a:t>
            </a:r>
            <a:r>
              <a:rPr lang="en-US" dirty="0" smtClean="0">
                <a:hlinkClick r:id="rId3"/>
              </a:rPr>
              <a:t>rats can laugh</a:t>
            </a:r>
            <a:r>
              <a:rPr lang="en-US" dirty="0" smtClean="0"/>
              <a:t> when tickled …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Basic emotions are obviously similar in many animals, although higher emotions, like shame or pride, require self-consciousness and thus may be accessible only to humans.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How do we know what is meant by emotions? </a:t>
            </a:r>
            <a:r>
              <a:rPr lang="en-US" dirty="0" err="1" smtClean="0">
                <a:hlinkClick r:id="rId4"/>
              </a:rPr>
              <a:t>Saudade</a:t>
            </a:r>
            <a:r>
              <a:rPr lang="en-US" dirty="0" smtClean="0"/>
              <a:t>? </a:t>
            </a:r>
            <a:r>
              <a:rPr lang="en-US" dirty="0" err="1" smtClean="0">
                <a:hlinkClick r:id="rId5"/>
              </a:rPr>
              <a:t>Amae</a:t>
            </a:r>
            <a:r>
              <a:rPr lang="en-US" dirty="0" smtClean="0"/>
              <a:t>?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 smtClean="0">
                <a:hlinkClick r:id="rId6"/>
              </a:rPr>
              <a:t>Alexythymia</a:t>
            </a:r>
            <a:r>
              <a:rPr lang="en-US" dirty="0"/>
              <a:t>: </a:t>
            </a:r>
            <a:r>
              <a:rPr lang="en-US" dirty="0" smtClean="0"/>
              <a:t>problems with understanding</a:t>
            </a:r>
            <a:r>
              <a:rPr lang="en-US" dirty="0"/>
              <a:t>, processing, or describing emotions.</a:t>
            </a:r>
            <a:endParaRPr lang="en-US" dirty="0" smtClean="0"/>
          </a:p>
        </p:txBody>
      </p:sp>
      <p:pic>
        <p:nvPicPr>
          <p:cNvPr id="8285" name="Picture 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8100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201120"/>
            <a:ext cx="8265988" cy="28378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N. </a:t>
            </a:r>
            <a:r>
              <a:rPr lang="en-US" dirty="0"/>
              <a:t>Wiener, </a:t>
            </a:r>
            <a:r>
              <a:rPr lang="en-US" b="1" dirty="0" smtClean="0"/>
              <a:t>C</a:t>
            </a:r>
            <a:r>
              <a:rPr lang="en-US" b="1" i="1" dirty="0" smtClean="0"/>
              <a:t>ybernetics</a:t>
            </a:r>
            <a:r>
              <a:rPr lang="en-US" i="1" dirty="0"/>
              <a:t>, or Control and Communication in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the </a:t>
            </a:r>
            <a:r>
              <a:rPr lang="en-US" i="1" dirty="0"/>
              <a:t>Animal and Machine</a:t>
            </a:r>
            <a:r>
              <a:rPr lang="en-US" dirty="0"/>
              <a:t> </a:t>
            </a:r>
            <a:r>
              <a:rPr lang="en-US" dirty="0" smtClean="0"/>
              <a:t>(1948): study </a:t>
            </a:r>
            <a:r>
              <a:rPr lang="en-US" dirty="0"/>
              <a:t>of the structure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regulatory systems, information flow &amp; control.  </a:t>
            </a:r>
          </a:p>
          <a:p>
            <a:pPr marL="0" indent="0">
              <a:buNone/>
            </a:pPr>
            <a:r>
              <a:rPr lang="en-US" dirty="0" smtClean="0"/>
              <a:t>Includes control, information and systems theories, focused on self-organization, autonomous systems, and system-environment interaction.</a:t>
            </a:r>
          </a:p>
          <a:p>
            <a:pPr marL="0" indent="0">
              <a:buNone/>
            </a:pPr>
            <a:r>
              <a:rPr lang="en-US" dirty="0" smtClean="0"/>
              <a:t>Cybernetics (</a:t>
            </a:r>
            <a:r>
              <a:rPr lang="en-US" dirty="0" err="1" smtClean="0"/>
              <a:t>biocybernetics</a:t>
            </a:r>
            <a:r>
              <a:rPr lang="en-US" dirty="0" smtClean="0"/>
              <a:t>) overlaps with many other disciplines and only a few research groups use this name.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Bionics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n-US" dirty="0" err="1" smtClean="0">
                <a:solidFill>
                  <a:srgbClr val="FFC000"/>
                </a:solidFill>
              </a:rPr>
              <a:t>biomimetics</a:t>
            </a:r>
            <a:r>
              <a:rPr lang="en-US" dirty="0" smtClean="0">
                <a:solidFill>
                  <a:srgbClr val="FFC000"/>
                </a:solidFill>
              </a:rPr>
              <a:t>):</a:t>
            </a:r>
            <a:r>
              <a:rPr lang="en-US" dirty="0" smtClean="0"/>
              <a:t> biological inspirations in design </a:t>
            </a:r>
            <a:r>
              <a:rPr lang="en-US" dirty="0"/>
              <a:t>of </a:t>
            </a:r>
            <a:r>
              <a:rPr lang="en-US" dirty="0" smtClean="0"/>
              <a:t>technical systems.</a:t>
            </a:r>
            <a:endParaRPr lang="en-US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4632" cy="701675"/>
          </a:xfrm>
        </p:spPr>
        <p:txBody>
          <a:bodyPr/>
          <a:lstStyle/>
          <a:p>
            <a:r>
              <a:rPr lang="en-US" dirty="0" smtClean="0"/>
              <a:t>Cybernetics approach</a:t>
            </a:r>
            <a:endParaRPr lang="en-US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683568" y="4051672"/>
            <a:ext cx="804996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110000"/>
              <a:buChar char="•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/>
              <a:t>David Marr (1975</a:t>
            </a:r>
            <a:r>
              <a:rPr lang="en-US" dirty="0" smtClean="0"/>
              <a:t>) viewed information </a:t>
            </a:r>
            <a:r>
              <a:rPr lang="en-US" dirty="0"/>
              <a:t>processing systems at </a:t>
            </a:r>
            <a:r>
              <a:rPr lang="en-US" dirty="0" smtClean="0"/>
              <a:t>3 levels:  </a:t>
            </a:r>
          </a:p>
          <a:p>
            <a:r>
              <a:rPr lang="en-US" dirty="0" smtClean="0"/>
              <a:t>computational  (cybernetic) level: what and why does the system do;</a:t>
            </a:r>
          </a:p>
          <a:p>
            <a:r>
              <a:rPr lang="en-US" dirty="0" smtClean="0"/>
              <a:t>algorithmic/representational </a:t>
            </a:r>
            <a:r>
              <a:rPr lang="en-US" dirty="0"/>
              <a:t>level: how does the system do what it does, </a:t>
            </a:r>
            <a:r>
              <a:rPr lang="en-US" dirty="0" smtClean="0"/>
              <a:t>what representations/processes are used; </a:t>
            </a:r>
            <a:endParaRPr lang="en-US" dirty="0"/>
          </a:p>
          <a:p>
            <a:r>
              <a:rPr lang="en-US" dirty="0" smtClean="0"/>
              <a:t>implementation </a:t>
            </a:r>
            <a:r>
              <a:rPr lang="en-US" dirty="0"/>
              <a:t>level: how is the system physically </a:t>
            </a:r>
            <a:r>
              <a:rPr lang="en-US" dirty="0" smtClean="0"/>
              <a:t>realized; what </a:t>
            </a:r>
            <a:r>
              <a:rPr lang="en-US" dirty="0"/>
              <a:t>neural structures and neuronal activities </a:t>
            </a:r>
            <a:r>
              <a:rPr lang="en-US" dirty="0" smtClean="0"/>
              <a:t>implement functions. </a:t>
            </a:r>
          </a:p>
          <a:p>
            <a:pPr marL="0" indent="0">
              <a:buNone/>
            </a:pPr>
            <a:r>
              <a:rPr lang="en-US" dirty="0" smtClean="0"/>
              <a:t>Marr worked mostly on the </a:t>
            </a:r>
            <a:r>
              <a:rPr lang="en-US" dirty="0"/>
              <a:t>visual </a:t>
            </a:r>
            <a:r>
              <a:rPr lang="en-US" dirty="0" smtClean="0"/>
              <a:t>system and memory (hippocampus).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16632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grpSp>
        <p:nvGrpSpPr>
          <p:cNvPr id="5" name="Grupa 4"/>
          <p:cNvGrpSpPr/>
          <p:nvPr/>
        </p:nvGrpSpPr>
        <p:grpSpPr>
          <a:xfrm>
            <a:off x="1564767" y="1644153"/>
            <a:ext cx="6057875" cy="4569814"/>
            <a:chOff x="2033066" y="1700808"/>
            <a:chExt cx="6057875" cy="4569814"/>
          </a:xfrm>
        </p:grpSpPr>
        <p:sp>
          <p:nvSpPr>
            <p:cNvPr id="70" name="Rectangle 1042"/>
            <p:cNvSpPr>
              <a:spLocks noChangeArrowheads="1"/>
            </p:cNvSpPr>
            <p:nvPr/>
          </p:nvSpPr>
          <p:spPr bwMode="auto">
            <a:xfrm>
              <a:off x="2033066" y="4113210"/>
              <a:ext cx="1736725" cy="73183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FFFF00"/>
                </a:gs>
              </a:gsLst>
              <a:lin ang="5400000" scaled="1"/>
            </a:gradFill>
            <a:ln w="38100" cmpd="dbl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Lateral hypothalamus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Line 1041"/>
            <p:cNvSpPr>
              <a:spLocks noChangeShapeType="1"/>
            </p:cNvSpPr>
            <p:nvPr/>
          </p:nvSpPr>
          <p:spPr bwMode="auto">
            <a:xfrm flipH="1" flipV="1">
              <a:off x="2947466" y="4843460"/>
              <a:ext cx="549275" cy="64135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2" name="Rectangle 1040"/>
            <p:cNvSpPr>
              <a:spLocks noChangeArrowheads="1"/>
            </p:cNvSpPr>
            <p:nvPr/>
          </p:nvSpPr>
          <p:spPr bwMode="auto">
            <a:xfrm>
              <a:off x="2385491" y="2832098"/>
              <a:ext cx="1384300" cy="549275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FFFF00"/>
                </a:gs>
              </a:gsLst>
              <a:lin ang="5400000" scaled="1"/>
            </a:gradFill>
            <a:ln w="38100" cmpd="dbl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Amygdala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Line 1039"/>
            <p:cNvSpPr>
              <a:spLocks noChangeShapeType="1"/>
            </p:cNvSpPr>
            <p:nvPr/>
          </p:nvSpPr>
          <p:spPr bwMode="auto">
            <a:xfrm flipH="1">
              <a:off x="3821657" y="5324469"/>
              <a:ext cx="730250" cy="184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Line 1038"/>
            <p:cNvSpPr>
              <a:spLocks noChangeShapeType="1"/>
            </p:cNvSpPr>
            <p:nvPr/>
          </p:nvSpPr>
          <p:spPr bwMode="auto">
            <a:xfrm flipH="1">
              <a:off x="2947466" y="3381373"/>
              <a:ext cx="0" cy="731837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" name="Line 1037"/>
            <p:cNvSpPr>
              <a:spLocks noChangeShapeType="1"/>
            </p:cNvSpPr>
            <p:nvPr/>
          </p:nvSpPr>
          <p:spPr bwMode="auto">
            <a:xfrm flipH="1">
              <a:off x="3077640" y="2244720"/>
              <a:ext cx="464344" cy="584989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Rectangle 1036"/>
            <p:cNvSpPr>
              <a:spLocks noChangeArrowheads="1"/>
            </p:cNvSpPr>
            <p:nvPr/>
          </p:nvSpPr>
          <p:spPr bwMode="auto">
            <a:xfrm>
              <a:off x="2490267" y="5484809"/>
              <a:ext cx="2103438" cy="5651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 cmpd="dbl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ANS: </a:t>
              </a:r>
              <a:b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adrenal medulla (on kidneys)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Rectangle 1035"/>
            <p:cNvSpPr>
              <a:spLocks noChangeArrowheads="1"/>
            </p:cNvSpPr>
            <p:nvPr/>
          </p:nvSpPr>
          <p:spPr bwMode="auto">
            <a:xfrm>
              <a:off x="4661966" y="2924173"/>
              <a:ext cx="1619250" cy="457200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FFFF00"/>
                </a:gs>
              </a:gsLst>
              <a:lin ang="5400000" scaled="1"/>
            </a:gradFill>
            <a:ln w="38100" cmpd="dbl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Hipocampus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AutoShape 1034"/>
            <p:cNvSpPr>
              <a:spLocks noChangeArrowheads="1"/>
            </p:cNvSpPr>
            <p:nvPr/>
          </p:nvSpPr>
          <p:spPr bwMode="auto">
            <a:xfrm>
              <a:off x="5804941" y="5264147"/>
              <a:ext cx="2286000" cy="1006475"/>
            </a:xfrm>
            <a:prstGeom prst="irregularSeal1">
              <a:avLst/>
            </a:pr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t="100000"/>
              </a:path>
              <a:tileRect r="-100000" b="-100000"/>
            </a:gradFill>
            <a:ln w="38100" cmpd="dbl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Emotional </a:t>
              </a:r>
              <a:b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</a:b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stimulus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Oval 1033"/>
            <p:cNvSpPr>
              <a:spLocks noChangeArrowheads="1"/>
            </p:cNvSpPr>
            <p:nvPr/>
          </p:nvSpPr>
          <p:spPr bwMode="auto">
            <a:xfrm>
              <a:off x="4347641" y="5002207"/>
              <a:ext cx="1006475" cy="365125"/>
            </a:xfrm>
            <a:prstGeom prst="ellipse">
              <a:avLst/>
            </a:prstGeom>
            <a:gradFill rotWithShape="0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ln w="38100" cmpd="dbl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Adrenaline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ectangle 1032"/>
            <p:cNvSpPr>
              <a:spLocks noChangeArrowheads="1"/>
            </p:cNvSpPr>
            <p:nvPr/>
          </p:nvSpPr>
          <p:spPr bwMode="auto">
            <a:xfrm>
              <a:off x="4593705" y="4113210"/>
              <a:ext cx="1778496" cy="73183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FFFF00"/>
                </a:gs>
              </a:gsLst>
              <a:lin ang="5400000" scaled="1"/>
            </a:gradFill>
            <a:ln w="38100" cmpd="dbl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Locus coeruleus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.....  Brainstem ARAS  ....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Solitary tract nucleus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Oval 1031"/>
            <p:cNvSpPr>
              <a:spLocks noChangeArrowheads="1"/>
            </p:cNvSpPr>
            <p:nvPr/>
          </p:nvSpPr>
          <p:spPr bwMode="auto">
            <a:xfrm>
              <a:off x="3552848" y="3622579"/>
              <a:ext cx="1514475" cy="365125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38100" cmpd="dbl">
              <a:solidFill>
                <a:srgbClr val="333333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Norepinephrine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Line 1030"/>
            <p:cNvSpPr>
              <a:spLocks noChangeShapeType="1"/>
            </p:cNvSpPr>
            <p:nvPr/>
          </p:nvSpPr>
          <p:spPr bwMode="auto">
            <a:xfrm flipH="1">
              <a:off x="4653507" y="3358751"/>
              <a:ext cx="311150" cy="2746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Line 1029"/>
            <p:cNvSpPr>
              <a:spLocks noChangeShapeType="1"/>
            </p:cNvSpPr>
            <p:nvPr/>
          </p:nvSpPr>
          <p:spPr bwMode="auto">
            <a:xfrm>
              <a:off x="3329928" y="3336129"/>
              <a:ext cx="439863" cy="31988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Line 1028"/>
            <p:cNvSpPr>
              <a:spLocks noChangeShapeType="1"/>
            </p:cNvSpPr>
            <p:nvPr/>
          </p:nvSpPr>
          <p:spPr bwMode="auto">
            <a:xfrm>
              <a:off x="4661966" y="3929060"/>
              <a:ext cx="549275" cy="184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Line 1027"/>
            <p:cNvSpPr>
              <a:spLocks noChangeShapeType="1"/>
            </p:cNvSpPr>
            <p:nvPr/>
          </p:nvSpPr>
          <p:spPr bwMode="auto">
            <a:xfrm flipH="1">
              <a:off x="4988991" y="4841864"/>
              <a:ext cx="365125" cy="184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6" name="Line 1026"/>
            <p:cNvSpPr>
              <a:spLocks noChangeShapeType="1"/>
            </p:cNvSpPr>
            <p:nvPr/>
          </p:nvSpPr>
          <p:spPr bwMode="auto">
            <a:xfrm>
              <a:off x="5233465" y="2244720"/>
              <a:ext cx="1" cy="66516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7" name="Text Box 1025"/>
            <p:cNvSpPr txBox="1">
              <a:spLocks noChangeArrowheads="1"/>
            </p:cNvSpPr>
            <p:nvPr/>
          </p:nvSpPr>
          <p:spPr bwMode="auto">
            <a:xfrm>
              <a:off x="4352490" y="2418953"/>
              <a:ext cx="799057" cy="31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Context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Arc 1024"/>
            <p:cNvSpPr>
              <a:spLocks/>
            </p:cNvSpPr>
            <p:nvPr/>
          </p:nvSpPr>
          <p:spPr bwMode="auto">
            <a:xfrm>
              <a:off x="6055791" y="3255957"/>
              <a:ext cx="820465" cy="3693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 cmpd="dbl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1032"/>
            <p:cNvSpPr>
              <a:spLocks noChangeArrowheads="1"/>
            </p:cNvSpPr>
            <p:nvPr/>
          </p:nvSpPr>
          <p:spPr bwMode="auto">
            <a:xfrm>
              <a:off x="6372201" y="4218688"/>
              <a:ext cx="1008111" cy="520882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FFFF00"/>
                </a:gs>
              </a:gsLst>
              <a:lin ang="5400000" scaled="1"/>
            </a:gradFill>
            <a:ln w="38100" cmpd="dbl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Brainstem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nerves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7" name="Rectangle 1035"/>
            <p:cNvSpPr>
              <a:spLocks noChangeArrowheads="1"/>
            </p:cNvSpPr>
            <p:nvPr/>
          </p:nvSpPr>
          <p:spPr bwMode="auto">
            <a:xfrm>
              <a:off x="2627784" y="1700808"/>
              <a:ext cx="4248471" cy="543912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38100" cmpd="dbl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Frontal Cortex … Cingulate Cortex … Sensory Cortex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ctangle 1032"/>
            <p:cNvSpPr>
              <a:spLocks noChangeArrowheads="1"/>
            </p:cNvSpPr>
            <p:nvPr/>
          </p:nvSpPr>
          <p:spPr bwMode="auto">
            <a:xfrm>
              <a:off x="6372201" y="3592328"/>
              <a:ext cx="1008111" cy="520882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FFFF00"/>
                </a:gs>
              </a:gsLst>
              <a:lin ang="5400000" scaled="1"/>
            </a:gradFill>
            <a:ln w="38100" cmpd="dbl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0" tIns="72000" rIns="0" bIns="72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Thalamus</a:t>
              </a:r>
            </a:p>
          </p:txBody>
        </p:sp>
        <p:sp>
          <p:nvSpPr>
            <p:cNvPr id="30" name="Line 1026"/>
            <p:cNvSpPr>
              <a:spLocks noChangeShapeType="1"/>
            </p:cNvSpPr>
            <p:nvPr/>
          </p:nvSpPr>
          <p:spPr bwMode="auto">
            <a:xfrm>
              <a:off x="6055791" y="2244720"/>
              <a:ext cx="892149" cy="13476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4" name="Łącznik prostoliniowy 3"/>
            <p:cNvCxnSpPr/>
            <p:nvPr/>
          </p:nvCxnSpPr>
          <p:spPr bwMode="auto">
            <a:xfrm flipH="1" flipV="1">
              <a:off x="3769791" y="3219311"/>
              <a:ext cx="2602410" cy="746033"/>
            </a:xfrm>
            <a:prstGeom prst="line">
              <a:avLst/>
            </a:prstGeom>
            <a:solidFill>
              <a:schemeClr val="accent1"/>
            </a:solidFill>
            <a:ln w="38100" cap="flat" cmpd="dbl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3" name="Text Box 1025"/>
            <p:cNvSpPr txBox="1">
              <a:spLocks noChangeArrowheads="1"/>
            </p:cNvSpPr>
            <p:nvPr/>
          </p:nvSpPr>
          <p:spPr bwMode="auto">
            <a:xfrm>
              <a:off x="5485172" y="3404382"/>
              <a:ext cx="799057" cy="31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Action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 Box 1025"/>
            <p:cNvSpPr txBox="1">
              <a:spLocks noChangeArrowheads="1"/>
            </p:cNvSpPr>
            <p:nvPr/>
          </p:nvSpPr>
          <p:spPr bwMode="auto">
            <a:xfrm>
              <a:off x="6581255" y="2513011"/>
              <a:ext cx="1303113" cy="59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FF00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Recognition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Slower action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 example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27" y="1124744"/>
            <a:ext cx="66008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5536" y="593183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Source: Scientific American Mind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5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will be about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41519"/>
            <a:ext cx="8121650" cy="54006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Next: 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sz="2400" dirty="0" smtClean="0">
                <a:solidFill>
                  <a:srgbClr val="FFC000"/>
                </a:solidFill>
              </a:rPr>
              <a:t>Neocortex and complex cognition. </a:t>
            </a:r>
          </a:p>
          <a:p>
            <a:pPr lvl="0"/>
            <a:r>
              <a:rPr lang="en-US" dirty="0" smtClean="0"/>
              <a:t>Role of the primary, secondary and tertiary cortex. </a:t>
            </a:r>
          </a:p>
          <a:p>
            <a:pPr lvl="0"/>
            <a:r>
              <a:rPr lang="en-US" dirty="0" smtClean="0"/>
              <a:t>Processing information by topographic representations.</a:t>
            </a:r>
          </a:p>
          <a:p>
            <a:pPr lvl="0"/>
            <a:r>
              <a:rPr lang="en-US" dirty="0" smtClean="0"/>
              <a:t>Motor control by population coding.  </a:t>
            </a:r>
          </a:p>
          <a:p>
            <a:r>
              <a:rPr lang="en-US" dirty="0"/>
              <a:t>Remarks on the brain information code. </a:t>
            </a:r>
          </a:p>
          <a:p>
            <a:r>
              <a:rPr lang="en-US" dirty="0" err="1"/>
              <a:t>Hebbian</a:t>
            </a:r>
            <a:r>
              <a:rPr lang="en-US" dirty="0"/>
              <a:t> correlation learning in the primary cortex.</a:t>
            </a:r>
          </a:p>
          <a:p>
            <a:r>
              <a:rPr lang="en-US" dirty="0"/>
              <a:t>Self-organized learning: creating topographic representations.</a:t>
            </a:r>
          </a:p>
          <a:p>
            <a:r>
              <a:rPr lang="en-US" dirty="0"/>
              <a:t>Error-driven task learning.</a:t>
            </a:r>
          </a:p>
          <a:p>
            <a:r>
              <a:rPr lang="en-US" dirty="0"/>
              <a:t>Simple associative memory models vs. biologically motivated models.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293679"/>
            <a:ext cx="23812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brain_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340768"/>
            <a:ext cx="3456384" cy="5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Action &amp; perception are not separable, perception requires  exploration of </a:t>
            </a:r>
            <a:r>
              <a:rPr lang="en-US" dirty="0" err="1" smtClean="0"/>
              <a:t>sensori</a:t>
            </a:r>
            <a:r>
              <a:rPr lang="en-US" dirty="0" smtClean="0"/>
              <a:t>-motor contingences, affordances (opportunities to act).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Neocortex programs to analyze sensory inputs ask for more information, motor system takes action moving eyes, head, pressing harder, controlling internal </a:t>
            </a:r>
            <a:br>
              <a:rPr lang="en-US" dirty="0" smtClean="0"/>
            </a:br>
            <a:r>
              <a:rPr lang="en-US" dirty="0" smtClean="0"/>
              <a:t>information flow.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4632" cy="701675"/>
          </a:xfrm>
        </p:spPr>
        <p:txBody>
          <a:bodyPr/>
          <a:lstStyle/>
          <a:p>
            <a:r>
              <a:rPr lang="en-US" dirty="0" smtClean="0"/>
              <a:t>Example: sensorimotor behavior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6196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4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188419"/>
            <a:ext cx="4521572" cy="47063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 err="1" smtClean="0"/>
              <a:t>Klemm</a:t>
            </a:r>
            <a:r>
              <a:rPr lang="en-US" dirty="0" smtClean="0"/>
              <a:t> (2007), modified:</a:t>
            </a:r>
          </a:p>
          <a:p>
            <a:r>
              <a:rPr lang="en-US" dirty="0" smtClean="0"/>
              <a:t>neuron doctrine</a:t>
            </a:r>
          </a:p>
          <a:p>
            <a:r>
              <a:rPr lang="en-US" dirty="0" smtClean="0"/>
              <a:t>CNS, Central Nervous System, many types of neurons in large numbers</a:t>
            </a:r>
          </a:p>
          <a:p>
            <a:r>
              <a:rPr lang="en-US" dirty="0" smtClean="0"/>
              <a:t>neurons form </a:t>
            </a:r>
            <a:r>
              <a:rPr lang="en-US" dirty="0" err="1" smtClean="0"/>
              <a:t>microcuircuits</a:t>
            </a:r>
            <a:endParaRPr lang="en-US" dirty="0" smtClean="0"/>
          </a:p>
          <a:p>
            <a:r>
              <a:rPr lang="en-US" dirty="0" smtClean="0"/>
              <a:t>and larger specialized areas</a:t>
            </a:r>
          </a:p>
          <a:p>
            <a:r>
              <a:rPr lang="en-US" dirty="0" smtClean="0"/>
              <a:t>composed of modules</a:t>
            </a:r>
          </a:p>
          <a:p>
            <a:r>
              <a:rPr lang="en-US" dirty="0" smtClean="0"/>
              <a:t>controlled in a hierarchical way</a:t>
            </a:r>
          </a:p>
          <a:p>
            <a:r>
              <a:rPr lang="en-US" dirty="0" smtClean="0"/>
              <a:t>using specific mechanisms such as topographical mappings, population coding and associative networks</a:t>
            </a:r>
          </a:p>
          <a:p>
            <a:r>
              <a:rPr lang="en-US" dirty="0" smtClean="0"/>
              <a:t>with hormones enable homeostasis</a:t>
            </a:r>
          </a:p>
          <a:p>
            <a:r>
              <a:rPr lang="en-US" dirty="0" smtClean="0"/>
              <a:t>controlling  behavior. </a:t>
            </a:r>
          </a:p>
          <a:p>
            <a:endParaRPr lang="en-US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4632" cy="701675"/>
          </a:xfrm>
        </p:spPr>
        <p:txBody>
          <a:bodyPr/>
          <a:lstStyle/>
          <a:p>
            <a:r>
              <a:rPr lang="en-US" dirty="0" smtClean="0"/>
              <a:t>General core ideas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0128"/>
            <a:ext cx="35718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683567" y="5980558"/>
            <a:ext cx="7892355" cy="6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5000"/>
              <a:buChar char="•"/>
              <a:defRPr sz="200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SzPct val="110000"/>
              <a:buChar char="•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Mixing Marr’s levels: better to start from cybernetic level, and talk about neurons later, but for lab you need neurons … all is needed at once!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5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n-US" smtClean="0"/>
              <a:t>From Genes to Neurons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25438" y="5661025"/>
            <a:ext cx="8710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    Times New Roman C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FFFF"/>
                </a:solidFill>
                <a:latin typeface="+mn-lt"/>
              </a:rPr>
              <a:t>Genes =&gt; Proteins =&gt; ion channels, synapses </a:t>
            </a:r>
            <a:br>
              <a:rPr lang="en-US" dirty="0">
                <a:solidFill>
                  <a:srgbClr val="FFFFFF"/>
                </a:solidFill>
                <a:latin typeface="+mn-lt"/>
              </a:rPr>
            </a:br>
            <a:r>
              <a:rPr lang="en-US" dirty="0">
                <a:solidFill>
                  <a:srgbClr val="FFFFFF"/>
                </a:solidFill>
                <a:latin typeface="+mn-lt"/>
              </a:rPr>
              <a:t>=&gt; neuron properties, networks </a:t>
            </a:r>
          </a:p>
          <a:p>
            <a:pPr algn="ctr" eaLnBrk="1" hangingPunct="1"/>
            <a:r>
              <a:rPr lang="en-US" b="1" dirty="0">
                <a:solidFill>
                  <a:srgbClr val="FFC000"/>
                </a:solidFill>
                <a:latin typeface="+mn-lt"/>
              </a:rPr>
              <a:t>=&gt; neurodynamics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 =&gt; abnormal behavior!</a:t>
            </a:r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72816"/>
            <a:ext cx="2857500" cy="337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857500" cy="380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362325" cy="248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117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n-US" dirty="0" smtClean="0"/>
              <a:t>From Neurons to Behavior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5438" y="5661025"/>
            <a:ext cx="8710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    Times New Roman C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FFFFFF"/>
                </a:solidFill>
                <a:latin typeface="+mn-lt"/>
              </a:rPr>
              <a:t>Different questions require different level of description, understanding neurodegenerative disease and reaction to drugs requires molecular level. </a:t>
            </a:r>
          </a:p>
          <a:p>
            <a:pPr algn="l" eaLnBrk="1" hangingPunct="1"/>
            <a:r>
              <a:rPr lang="en-US" dirty="0" smtClean="0">
                <a:solidFill>
                  <a:srgbClr val="FFFFFF"/>
                </a:solidFill>
                <a:latin typeface="+mn-lt"/>
              </a:rPr>
              <a:t>We will be concerned mostly with cybernetics/simulation level. </a:t>
            </a:r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857500" cy="341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83973"/>
            <a:ext cx="2857500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1143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69" y="1772816"/>
            <a:ext cx="1447800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will be about</a:t>
            </a:r>
            <a:endParaRPr lang="en-US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698500" y="1241519"/>
            <a:ext cx="8121650" cy="54006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Core ideas and cybernetic explanations.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Information flow in the brain.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Examples of communication breakdown.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Basic </a:t>
            </a:r>
            <a:r>
              <a:rPr lang="en-US" dirty="0"/>
              <a:t>brain </a:t>
            </a:r>
            <a:r>
              <a:rPr lang="en-US" dirty="0" smtClean="0"/>
              <a:t>architecture.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Functions </a:t>
            </a:r>
            <a:r>
              <a:rPr lang="en-US" dirty="0"/>
              <a:t>of the brain stem and states of </a:t>
            </a:r>
            <a:r>
              <a:rPr lang="en-US" dirty="0" smtClean="0"/>
              <a:t>consciousness.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Limbic </a:t>
            </a:r>
            <a:r>
              <a:rPr lang="en-US" dirty="0"/>
              <a:t>system and </a:t>
            </a:r>
            <a:r>
              <a:rPr lang="en-US" dirty="0" smtClean="0"/>
              <a:t>emotions.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293679"/>
            <a:ext cx="23812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brain_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3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 Green">
  <a:themeElements>
    <a:clrScheme name="Dark Green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FF00"/>
      </a:hlink>
      <a:folHlink>
        <a:srgbClr val="FFCC66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Office\Templates\Presentation Designs\Marmur.pot</Template>
  <TotalTime>19685</TotalTime>
  <Words>1969</Words>
  <Application>Microsoft Office PowerPoint</Application>
  <PresentationFormat>Pokaz na ekranie (4:3)</PresentationFormat>
  <Paragraphs>303</Paragraphs>
  <Slides>42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Dark Green</vt:lpstr>
      <vt:lpstr>Advanced Topic in Cognitive  Neuroscience and Embodied Intelligence</vt:lpstr>
      <vt:lpstr>What it will be about</vt:lpstr>
      <vt:lpstr>Core ideas</vt:lpstr>
      <vt:lpstr>Cybernetics approach</vt:lpstr>
      <vt:lpstr>Example: sensorimotor behavior</vt:lpstr>
      <vt:lpstr>General core ideas</vt:lpstr>
      <vt:lpstr>From Genes to Neurons</vt:lpstr>
      <vt:lpstr>From Neurons to Behavior</vt:lpstr>
      <vt:lpstr>What it will be about</vt:lpstr>
      <vt:lpstr>General organization</vt:lpstr>
      <vt:lpstr>Connectome Project</vt:lpstr>
      <vt:lpstr>Functions and regions</vt:lpstr>
      <vt:lpstr>Neural recycling ?</vt:lpstr>
      <vt:lpstr>Action (56 experiments)</vt:lpstr>
      <vt:lpstr>Attention (77 exp.)</vt:lpstr>
      <vt:lpstr>Language (165 exp.)</vt:lpstr>
      <vt:lpstr>Flavor inputs</vt:lpstr>
      <vt:lpstr>What it will be about</vt:lpstr>
      <vt:lpstr>Basic modules</vt:lpstr>
      <vt:lpstr>Delusional syndromes</vt:lpstr>
      <vt:lpstr>What it will be about</vt:lpstr>
      <vt:lpstr>Different views</vt:lpstr>
      <vt:lpstr>From brains to machines</vt:lpstr>
      <vt:lpstr>Effects of small molecules</vt:lpstr>
      <vt:lpstr>Time and structure</vt:lpstr>
      <vt:lpstr>Modules</vt:lpstr>
      <vt:lpstr>What it will be about</vt:lpstr>
      <vt:lpstr>Brainstem main functions</vt:lpstr>
      <vt:lpstr>Simple functions</vt:lpstr>
      <vt:lpstr>Brainstem neurotransmitters</vt:lpstr>
      <vt:lpstr>Brainstem activation</vt:lpstr>
      <vt:lpstr>States of consciousness</vt:lpstr>
      <vt:lpstr>How brains create experience?</vt:lpstr>
      <vt:lpstr>What it will be about</vt:lpstr>
      <vt:lpstr>Emotions &amp; drives</vt:lpstr>
      <vt:lpstr>Emotions &amp; drives</vt:lpstr>
      <vt:lpstr>Emotions &amp; drives</vt:lpstr>
      <vt:lpstr>Affective computing</vt:lpstr>
      <vt:lpstr>Expression of emotions</vt:lpstr>
      <vt:lpstr>Limbic system</vt:lpstr>
      <vt:lpstr>Snake example</vt:lpstr>
      <vt:lpstr>What it will be about</vt:lpstr>
    </vt:vector>
  </TitlesOfParts>
  <Company>Google: Duch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CE7427: Cognitive Neuroscience and Embedded Intelligence</dc:title>
  <dc:subject> Functional Organization of Brains </dc:subject>
  <dc:creator>Włodzisław Duch</dc:creator>
  <cp:lastModifiedBy>W Duch</cp:lastModifiedBy>
  <cp:revision>599</cp:revision>
  <cp:lastPrinted>1999-08-21T07:27:07Z</cp:lastPrinted>
  <dcterms:created xsi:type="dcterms:W3CDTF">1998-04-11T13:46:18Z</dcterms:created>
  <dcterms:modified xsi:type="dcterms:W3CDTF">2011-09-08T02:33:09Z</dcterms:modified>
</cp:coreProperties>
</file>